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65" r:id="rId2"/>
    <p:sldId id="510" r:id="rId3"/>
    <p:sldId id="511" r:id="rId4"/>
    <p:sldId id="522" r:id="rId5"/>
    <p:sldId id="471" r:id="rId6"/>
    <p:sldId id="523" r:id="rId7"/>
    <p:sldId id="472" r:id="rId8"/>
    <p:sldId id="508" r:id="rId9"/>
    <p:sldId id="473" r:id="rId10"/>
    <p:sldId id="474" r:id="rId11"/>
    <p:sldId id="475" r:id="rId12"/>
    <p:sldId id="476" r:id="rId13"/>
    <p:sldId id="477" r:id="rId14"/>
    <p:sldId id="478" r:id="rId15"/>
    <p:sldId id="479" r:id="rId16"/>
    <p:sldId id="480" r:id="rId17"/>
    <p:sldId id="481" r:id="rId18"/>
    <p:sldId id="528" r:id="rId19"/>
    <p:sldId id="524" r:id="rId20"/>
    <p:sldId id="525" r:id="rId21"/>
    <p:sldId id="527" r:id="rId22"/>
    <p:sldId id="529" r:id="rId23"/>
    <p:sldId id="513" r:id="rId24"/>
    <p:sldId id="514" r:id="rId25"/>
    <p:sldId id="515" r:id="rId26"/>
    <p:sldId id="482" r:id="rId27"/>
    <p:sldId id="483" r:id="rId28"/>
    <p:sldId id="484" r:id="rId29"/>
    <p:sldId id="485" r:id="rId30"/>
    <p:sldId id="486" r:id="rId31"/>
    <p:sldId id="487" r:id="rId32"/>
    <p:sldId id="488" r:id="rId33"/>
    <p:sldId id="489" r:id="rId34"/>
    <p:sldId id="516" r:id="rId35"/>
    <p:sldId id="517" r:id="rId36"/>
    <p:sldId id="530" r:id="rId37"/>
    <p:sldId id="531" r:id="rId38"/>
    <p:sldId id="518" r:id="rId39"/>
    <p:sldId id="519" r:id="rId40"/>
    <p:sldId id="532" r:id="rId41"/>
    <p:sldId id="533" r:id="rId42"/>
    <p:sldId id="520" r:id="rId43"/>
    <p:sldId id="490" r:id="rId44"/>
    <p:sldId id="491" r:id="rId45"/>
    <p:sldId id="492" r:id="rId46"/>
    <p:sldId id="493" r:id="rId47"/>
    <p:sldId id="494" r:id="rId48"/>
    <p:sldId id="495" r:id="rId49"/>
    <p:sldId id="429" r:id="rId50"/>
    <p:sldId id="428" r:id="rId51"/>
    <p:sldId id="498" r:id="rId52"/>
    <p:sldId id="521" r:id="rId53"/>
    <p:sldId id="499" r:id="rId54"/>
    <p:sldId id="535" r:id="rId55"/>
    <p:sldId id="536" r:id="rId56"/>
    <p:sldId id="537" r:id="rId57"/>
    <p:sldId id="538" r:id="rId58"/>
    <p:sldId id="500" r:id="rId59"/>
    <p:sldId id="501" r:id="rId60"/>
    <p:sldId id="505" r:id="rId61"/>
    <p:sldId id="282" r:id="rId62"/>
    <p:sldId id="540" r:id="rId63"/>
    <p:sldId id="541" r:id="rId64"/>
    <p:sldId id="287" r:id="rId65"/>
    <p:sldId id="512" r:id="rId66"/>
    <p:sldId id="506" r:id="rId67"/>
    <p:sldId id="539" r:id="rId68"/>
    <p:sldId id="507" r:id="rId6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 id="{2357A67D-B42E-492C-BF85-148B7CC1B198}"/>
              </a:ext>
            </a:extLst>
          </p:cNvPr>
          <p:cNvSpPr>
            <a:spLocks noChangeArrowheads="1"/>
          </p:cNvSpPr>
          <p:nvPr/>
        </p:nvSpPr>
        <p:spPr bwMode="gray">
          <a:xfrm>
            <a:off x="0" y="0"/>
            <a:ext cx="12192000" cy="1828800"/>
          </a:xfrm>
          <a:prstGeom prst="rect">
            <a:avLst/>
          </a:prstGeom>
          <a:gradFill rotWithShape="1">
            <a:gsLst>
              <a:gs pos="0">
                <a:schemeClr val="accent1"/>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grpSp>
        <p:nvGrpSpPr>
          <p:cNvPr id="178179" name="Group 3">
            <a:extLst>
              <a:ext uri="{FF2B5EF4-FFF2-40B4-BE49-F238E27FC236}">
                <a16:creationId xmlns:a16="http://schemas.microsoft.com/office/drawing/2014/main" xmlns="" id="{D85D8F11-050B-4882-B033-A3EE8007327F}"/>
              </a:ext>
            </a:extLst>
          </p:cNvPr>
          <p:cNvGrpSpPr>
            <a:grpSpLocks/>
          </p:cNvGrpSpPr>
          <p:nvPr/>
        </p:nvGrpSpPr>
        <p:grpSpPr bwMode="auto">
          <a:xfrm>
            <a:off x="203200" y="381000"/>
            <a:ext cx="9118600" cy="3733800"/>
            <a:chOff x="664" y="1951"/>
            <a:chExt cx="4308" cy="2120"/>
          </a:xfrm>
        </p:grpSpPr>
        <p:sp>
          <p:nvSpPr>
            <p:cNvPr id="178180" name="Freeform 4">
              <a:extLst>
                <a:ext uri="{FF2B5EF4-FFF2-40B4-BE49-F238E27FC236}">
                  <a16:creationId xmlns:a16="http://schemas.microsoft.com/office/drawing/2014/main" xmlns="" id="{6048D754-01CC-4C6C-B73D-0B11227F586F}"/>
                </a:ext>
              </a:extLst>
            </p:cNvPr>
            <p:cNvSpPr>
              <a:spLocks/>
            </p:cNvSpPr>
            <p:nvPr/>
          </p:nvSpPr>
          <p:spPr bwMode="invGray">
            <a:xfrm>
              <a:off x="743" y="2045"/>
              <a:ext cx="1267" cy="1938"/>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1" name="Freeform 5">
              <a:extLst>
                <a:ext uri="{FF2B5EF4-FFF2-40B4-BE49-F238E27FC236}">
                  <a16:creationId xmlns:a16="http://schemas.microsoft.com/office/drawing/2014/main" xmlns="" id="{45610904-89F9-497A-A20A-A746A859BBE4}"/>
                </a:ext>
              </a:extLst>
            </p:cNvPr>
            <p:cNvSpPr>
              <a:spLocks/>
            </p:cNvSpPr>
            <p:nvPr/>
          </p:nvSpPr>
          <p:spPr bwMode="invGray">
            <a:xfrm>
              <a:off x="703" y="2230"/>
              <a:ext cx="34" cy="28"/>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2" name="Freeform 6">
              <a:extLst>
                <a:ext uri="{FF2B5EF4-FFF2-40B4-BE49-F238E27FC236}">
                  <a16:creationId xmlns:a16="http://schemas.microsoft.com/office/drawing/2014/main" xmlns="" id="{A6175F30-3821-41EF-8061-3A7F852E4B31}"/>
                </a:ext>
              </a:extLst>
            </p:cNvPr>
            <p:cNvSpPr>
              <a:spLocks/>
            </p:cNvSpPr>
            <p:nvPr/>
          </p:nvSpPr>
          <p:spPr bwMode="invGray">
            <a:xfrm>
              <a:off x="1010" y="2353"/>
              <a:ext cx="39" cy="32"/>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3" name="Freeform 7">
              <a:extLst>
                <a:ext uri="{FF2B5EF4-FFF2-40B4-BE49-F238E27FC236}">
                  <a16:creationId xmlns:a16="http://schemas.microsoft.com/office/drawing/2014/main" xmlns="" id="{23755127-504B-4361-AC82-143CEFDE73D4}"/>
                </a:ext>
              </a:extLst>
            </p:cNvPr>
            <p:cNvSpPr>
              <a:spLocks/>
            </p:cNvSpPr>
            <p:nvPr/>
          </p:nvSpPr>
          <p:spPr bwMode="invGray">
            <a:xfrm>
              <a:off x="1792" y="2409"/>
              <a:ext cx="98" cy="74"/>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4" name="Freeform 8">
              <a:extLst>
                <a:ext uri="{FF2B5EF4-FFF2-40B4-BE49-F238E27FC236}">
                  <a16:creationId xmlns:a16="http://schemas.microsoft.com/office/drawing/2014/main" xmlns="" id="{ABC81146-CA36-4884-85CE-237F9C2025AA}"/>
                </a:ext>
              </a:extLst>
            </p:cNvPr>
            <p:cNvSpPr>
              <a:spLocks/>
            </p:cNvSpPr>
            <p:nvPr/>
          </p:nvSpPr>
          <p:spPr bwMode="invGray">
            <a:xfrm>
              <a:off x="1318" y="2793"/>
              <a:ext cx="158" cy="84"/>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5" name="Freeform 9">
              <a:extLst>
                <a:ext uri="{FF2B5EF4-FFF2-40B4-BE49-F238E27FC236}">
                  <a16:creationId xmlns:a16="http://schemas.microsoft.com/office/drawing/2014/main" xmlns="" id="{78B21DC0-985A-4A17-8B43-22A7260150D4}"/>
                </a:ext>
              </a:extLst>
            </p:cNvPr>
            <p:cNvSpPr>
              <a:spLocks/>
            </p:cNvSpPr>
            <p:nvPr/>
          </p:nvSpPr>
          <p:spPr bwMode="invGray">
            <a:xfrm>
              <a:off x="1448" y="2857"/>
              <a:ext cx="99" cy="41"/>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6" name="Freeform 10">
              <a:extLst>
                <a:ext uri="{FF2B5EF4-FFF2-40B4-BE49-F238E27FC236}">
                  <a16:creationId xmlns:a16="http://schemas.microsoft.com/office/drawing/2014/main" xmlns="" id="{DE4DAD58-E683-4A29-AE66-C5AA4470C369}"/>
                </a:ext>
              </a:extLst>
            </p:cNvPr>
            <p:cNvSpPr>
              <a:spLocks/>
            </p:cNvSpPr>
            <p:nvPr/>
          </p:nvSpPr>
          <p:spPr bwMode="invGray">
            <a:xfrm>
              <a:off x="1553" y="2883"/>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7" name="Freeform 11">
              <a:extLst>
                <a:ext uri="{FF2B5EF4-FFF2-40B4-BE49-F238E27FC236}">
                  <a16:creationId xmlns:a16="http://schemas.microsoft.com/office/drawing/2014/main" xmlns="" id="{B40EF33D-D355-43A0-9599-E8EF2AD17D7F}"/>
                </a:ext>
              </a:extLst>
            </p:cNvPr>
            <p:cNvSpPr>
              <a:spLocks/>
            </p:cNvSpPr>
            <p:nvPr/>
          </p:nvSpPr>
          <p:spPr bwMode="invGray">
            <a:xfrm>
              <a:off x="1609" y="2886"/>
              <a:ext cx="12" cy="25"/>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8" name="Freeform 12">
              <a:extLst>
                <a:ext uri="{FF2B5EF4-FFF2-40B4-BE49-F238E27FC236}">
                  <a16:creationId xmlns:a16="http://schemas.microsoft.com/office/drawing/2014/main" xmlns="" id="{DBA7E55C-BB5B-4A36-836C-EBB4213C43CA}"/>
                </a:ext>
              </a:extLst>
            </p:cNvPr>
            <p:cNvSpPr>
              <a:spLocks/>
            </p:cNvSpPr>
            <p:nvPr/>
          </p:nvSpPr>
          <p:spPr bwMode="invGray">
            <a:xfrm>
              <a:off x="1426" y="2040"/>
              <a:ext cx="180" cy="88"/>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9" name="Freeform 13">
              <a:extLst>
                <a:ext uri="{FF2B5EF4-FFF2-40B4-BE49-F238E27FC236}">
                  <a16:creationId xmlns:a16="http://schemas.microsoft.com/office/drawing/2014/main" xmlns="" id="{F9AA93FA-ED02-4918-AFA9-3949917C2624}"/>
                </a:ext>
              </a:extLst>
            </p:cNvPr>
            <p:cNvSpPr>
              <a:spLocks/>
            </p:cNvSpPr>
            <p:nvPr/>
          </p:nvSpPr>
          <p:spPr bwMode="invGray">
            <a:xfrm>
              <a:off x="1506" y="1999"/>
              <a:ext cx="146" cy="60"/>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0" name="Freeform 14">
              <a:extLst>
                <a:ext uri="{FF2B5EF4-FFF2-40B4-BE49-F238E27FC236}">
                  <a16:creationId xmlns:a16="http://schemas.microsoft.com/office/drawing/2014/main" xmlns="" id="{E997265B-D198-4FA7-8819-EBAAAE7A7733}"/>
                </a:ext>
              </a:extLst>
            </p:cNvPr>
            <p:cNvSpPr>
              <a:spLocks/>
            </p:cNvSpPr>
            <p:nvPr/>
          </p:nvSpPr>
          <p:spPr bwMode="invGray">
            <a:xfrm>
              <a:off x="1711" y="2069"/>
              <a:ext cx="233" cy="190"/>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1" name="Freeform 15">
              <a:extLst>
                <a:ext uri="{FF2B5EF4-FFF2-40B4-BE49-F238E27FC236}">
                  <a16:creationId xmlns:a16="http://schemas.microsoft.com/office/drawing/2014/main" xmlns="" id="{1F45B7A6-DE1D-4889-B2C6-0AECA79F509D}"/>
                </a:ext>
              </a:extLst>
            </p:cNvPr>
            <p:cNvSpPr>
              <a:spLocks/>
            </p:cNvSpPr>
            <p:nvPr/>
          </p:nvSpPr>
          <p:spPr bwMode="invGray">
            <a:xfrm>
              <a:off x="1709" y="1987"/>
              <a:ext cx="44" cy="37"/>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2" name="Freeform 16">
              <a:extLst>
                <a:ext uri="{FF2B5EF4-FFF2-40B4-BE49-F238E27FC236}">
                  <a16:creationId xmlns:a16="http://schemas.microsoft.com/office/drawing/2014/main" xmlns="" id="{5BBD08B8-9B85-49D5-8119-178FBA283306}"/>
                </a:ext>
              </a:extLst>
            </p:cNvPr>
            <p:cNvSpPr>
              <a:spLocks/>
            </p:cNvSpPr>
            <p:nvPr/>
          </p:nvSpPr>
          <p:spPr bwMode="invGray">
            <a:xfrm>
              <a:off x="1625" y="2057"/>
              <a:ext cx="65" cy="42"/>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3" name="Freeform 17">
              <a:extLst>
                <a:ext uri="{FF2B5EF4-FFF2-40B4-BE49-F238E27FC236}">
                  <a16:creationId xmlns:a16="http://schemas.microsoft.com/office/drawing/2014/main" xmlns="" id="{FEDD229E-F000-4EA0-B5E1-6A88AF72B984}"/>
                </a:ext>
              </a:extLst>
            </p:cNvPr>
            <p:cNvSpPr>
              <a:spLocks/>
            </p:cNvSpPr>
            <p:nvPr/>
          </p:nvSpPr>
          <p:spPr bwMode="invGray">
            <a:xfrm>
              <a:off x="1693" y="2065"/>
              <a:ext cx="54" cy="25"/>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4" name="Freeform 18">
              <a:extLst>
                <a:ext uri="{FF2B5EF4-FFF2-40B4-BE49-F238E27FC236}">
                  <a16:creationId xmlns:a16="http://schemas.microsoft.com/office/drawing/2014/main" xmlns="" id="{10A271DD-8953-4676-91CD-148427F8B4E0}"/>
                </a:ext>
              </a:extLst>
            </p:cNvPr>
            <p:cNvSpPr>
              <a:spLocks/>
            </p:cNvSpPr>
            <p:nvPr/>
          </p:nvSpPr>
          <p:spPr bwMode="invGray">
            <a:xfrm>
              <a:off x="1664" y="2029"/>
              <a:ext cx="64" cy="34"/>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5" name="Freeform 19">
              <a:extLst>
                <a:ext uri="{FF2B5EF4-FFF2-40B4-BE49-F238E27FC236}">
                  <a16:creationId xmlns:a16="http://schemas.microsoft.com/office/drawing/2014/main" xmlns="" id="{5CD158C1-BC3B-45CE-B4D6-F731456BD6FA}"/>
                </a:ext>
              </a:extLst>
            </p:cNvPr>
            <p:cNvSpPr>
              <a:spLocks/>
            </p:cNvSpPr>
            <p:nvPr/>
          </p:nvSpPr>
          <p:spPr bwMode="invGray">
            <a:xfrm>
              <a:off x="1637" y="1997"/>
              <a:ext cx="44" cy="24"/>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6" name="Freeform 20">
              <a:extLst>
                <a:ext uri="{FF2B5EF4-FFF2-40B4-BE49-F238E27FC236}">
                  <a16:creationId xmlns:a16="http://schemas.microsoft.com/office/drawing/2014/main" xmlns="" id="{9183E981-5C0F-4F10-9ECB-5D6FD8459133}"/>
                </a:ext>
              </a:extLst>
            </p:cNvPr>
            <p:cNvSpPr>
              <a:spLocks/>
            </p:cNvSpPr>
            <p:nvPr/>
          </p:nvSpPr>
          <p:spPr bwMode="invGray">
            <a:xfrm>
              <a:off x="1751" y="2000"/>
              <a:ext cx="114" cy="77"/>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7" name="Freeform 21">
              <a:extLst>
                <a:ext uri="{FF2B5EF4-FFF2-40B4-BE49-F238E27FC236}">
                  <a16:creationId xmlns:a16="http://schemas.microsoft.com/office/drawing/2014/main" xmlns="" id="{13AE0F39-2439-43C6-AC11-1131390B0E18}"/>
                </a:ext>
              </a:extLst>
            </p:cNvPr>
            <p:cNvSpPr>
              <a:spLocks/>
            </p:cNvSpPr>
            <p:nvPr/>
          </p:nvSpPr>
          <p:spPr bwMode="invGray">
            <a:xfrm>
              <a:off x="664" y="2245"/>
              <a:ext cx="25" cy="15"/>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8" name="Freeform 22">
              <a:extLst>
                <a:ext uri="{FF2B5EF4-FFF2-40B4-BE49-F238E27FC236}">
                  <a16:creationId xmlns:a16="http://schemas.microsoft.com/office/drawing/2014/main" xmlns="" id="{B9F96A04-3167-425C-B4D2-44C37F15BDA1}"/>
                </a:ext>
              </a:extLst>
            </p:cNvPr>
            <p:cNvSpPr>
              <a:spLocks/>
            </p:cNvSpPr>
            <p:nvPr/>
          </p:nvSpPr>
          <p:spPr bwMode="invGray">
            <a:xfrm>
              <a:off x="1421" y="2756"/>
              <a:ext cx="16"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9" name="Freeform 23">
              <a:extLst>
                <a:ext uri="{FF2B5EF4-FFF2-40B4-BE49-F238E27FC236}">
                  <a16:creationId xmlns:a16="http://schemas.microsoft.com/office/drawing/2014/main" xmlns="" id="{4E9B2EB0-69C4-4475-B9D6-0BF25D90CCAE}"/>
                </a:ext>
              </a:extLst>
            </p:cNvPr>
            <p:cNvSpPr>
              <a:spLocks/>
            </p:cNvSpPr>
            <p:nvPr/>
          </p:nvSpPr>
          <p:spPr bwMode="invGray">
            <a:xfrm>
              <a:off x="1424" y="2781"/>
              <a:ext cx="16"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0" name="Freeform 24">
              <a:extLst>
                <a:ext uri="{FF2B5EF4-FFF2-40B4-BE49-F238E27FC236}">
                  <a16:creationId xmlns:a16="http://schemas.microsoft.com/office/drawing/2014/main" xmlns="" id="{F467762F-5C69-4BE8-9FAA-254CA0BC6435}"/>
                </a:ext>
              </a:extLst>
            </p:cNvPr>
            <p:cNvSpPr>
              <a:spLocks/>
            </p:cNvSpPr>
            <p:nvPr/>
          </p:nvSpPr>
          <p:spPr bwMode="invGray">
            <a:xfrm>
              <a:off x="1628" y="2913"/>
              <a:ext cx="15"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1" name="Freeform 25">
              <a:extLst>
                <a:ext uri="{FF2B5EF4-FFF2-40B4-BE49-F238E27FC236}">
                  <a16:creationId xmlns:a16="http://schemas.microsoft.com/office/drawing/2014/main" xmlns="" id="{F9D8036F-1B65-4B99-B116-0C4EB108BB14}"/>
                </a:ext>
              </a:extLst>
            </p:cNvPr>
            <p:cNvSpPr>
              <a:spLocks/>
            </p:cNvSpPr>
            <p:nvPr/>
          </p:nvSpPr>
          <p:spPr bwMode="invGray">
            <a:xfrm>
              <a:off x="1752" y="2429"/>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2" name="Freeform 26">
              <a:extLst>
                <a:ext uri="{FF2B5EF4-FFF2-40B4-BE49-F238E27FC236}">
                  <a16:creationId xmlns:a16="http://schemas.microsoft.com/office/drawing/2014/main" xmlns="" id="{CC0AEE12-058C-4AF0-B805-03D6DFB9C358}"/>
                </a:ext>
              </a:extLst>
            </p:cNvPr>
            <p:cNvSpPr>
              <a:spLocks/>
            </p:cNvSpPr>
            <p:nvPr/>
          </p:nvSpPr>
          <p:spPr bwMode="invGray">
            <a:xfrm>
              <a:off x="1652" y="2224"/>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3" name="Freeform 27">
              <a:extLst>
                <a:ext uri="{FF2B5EF4-FFF2-40B4-BE49-F238E27FC236}">
                  <a16:creationId xmlns:a16="http://schemas.microsoft.com/office/drawing/2014/main" xmlns="" id="{3BFE38E0-BA32-438D-8D40-636EEF0BDAC5}"/>
                </a:ext>
              </a:extLst>
            </p:cNvPr>
            <p:cNvSpPr>
              <a:spLocks/>
            </p:cNvSpPr>
            <p:nvPr/>
          </p:nvSpPr>
          <p:spPr bwMode="invGray">
            <a:xfrm>
              <a:off x="1717" y="2045"/>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4" name="Freeform 28">
              <a:extLst>
                <a:ext uri="{FF2B5EF4-FFF2-40B4-BE49-F238E27FC236}">
                  <a16:creationId xmlns:a16="http://schemas.microsoft.com/office/drawing/2014/main" xmlns="" id="{64795450-3C9F-479C-8C3F-6CB9443D7789}"/>
                </a:ext>
              </a:extLst>
            </p:cNvPr>
            <p:cNvSpPr>
              <a:spLocks/>
            </p:cNvSpPr>
            <p:nvPr/>
          </p:nvSpPr>
          <p:spPr bwMode="invGray">
            <a:xfrm>
              <a:off x="1780" y="2153"/>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5" name="Freeform 29">
              <a:extLst>
                <a:ext uri="{FF2B5EF4-FFF2-40B4-BE49-F238E27FC236}">
                  <a16:creationId xmlns:a16="http://schemas.microsoft.com/office/drawing/2014/main" xmlns="" id="{F9349B58-388A-4642-94B5-BCDD0269235B}"/>
                </a:ext>
              </a:extLst>
            </p:cNvPr>
            <p:cNvSpPr>
              <a:spLocks/>
            </p:cNvSpPr>
            <p:nvPr/>
          </p:nvSpPr>
          <p:spPr bwMode="invGray">
            <a:xfrm>
              <a:off x="1796" y="1951"/>
              <a:ext cx="696" cy="346"/>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6" name="Freeform 30">
              <a:extLst>
                <a:ext uri="{FF2B5EF4-FFF2-40B4-BE49-F238E27FC236}">
                  <a16:creationId xmlns:a16="http://schemas.microsoft.com/office/drawing/2014/main" xmlns="" id="{9E627CF6-849A-43E2-971F-413EFC3016D0}"/>
                </a:ext>
              </a:extLst>
            </p:cNvPr>
            <p:cNvSpPr>
              <a:spLocks/>
            </p:cNvSpPr>
            <p:nvPr/>
          </p:nvSpPr>
          <p:spPr bwMode="invGray">
            <a:xfrm>
              <a:off x="2009" y="2135"/>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7" name="Freeform 31">
              <a:extLst>
                <a:ext uri="{FF2B5EF4-FFF2-40B4-BE49-F238E27FC236}">
                  <a16:creationId xmlns:a16="http://schemas.microsoft.com/office/drawing/2014/main" xmlns="" id="{42EA4E70-0986-470C-87CF-EF358125D7A5}"/>
                </a:ext>
              </a:extLst>
            </p:cNvPr>
            <p:cNvSpPr>
              <a:spLocks/>
            </p:cNvSpPr>
            <p:nvPr/>
          </p:nvSpPr>
          <p:spPr bwMode="invGray">
            <a:xfrm>
              <a:off x="2292" y="2201"/>
              <a:ext cx="128" cy="54"/>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8" name="Freeform 32">
              <a:extLst>
                <a:ext uri="{FF2B5EF4-FFF2-40B4-BE49-F238E27FC236}">
                  <a16:creationId xmlns:a16="http://schemas.microsoft.com/office/drawing/2014/main" xmlns="" id="{A4200CE1-1ABF-4B1C-AC85-12608E1C4CC1}"/>
                </a:ext>
              </a:extLst>
            </p:cNvPr>
            <p:cNvSpPr>
              <a:spLocks/>
            </p:cNvSpPr>
            <p:nvPr/>
          </p:nvSpPr>
          <p:spPr bwMode="invGray">
            <a:xfrm>
              <a:off x="2393" y="2038"/>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9" name="Freeform 33">
              <a:extLst>
                <a:ext uri="{FF2B5EF4-FFF2-40B4-BE49-F238E27FC236}">
                  <a16:creationId xmlns:a16="http://schemas.microsoft.com/office/drawing/2014/main" xmlns="" id="{8578B360-BEDE-41F4-936D-8EAE030FFC8C}"/>
                </a:ext>
              </a:extLst>
            </p:cNvPr>
            <p:cNvSpPr>
              <a:spLocks/>
            </p:cNvSpPr>
            <p:nvPr/>
          </p:nvSpPr>
          <p:spPr bwMode="invGray">
            <a:xfrm>
              <a:off x="2662" y="2006"/>
              <a:ext cx="155" cy="63"/>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0" name="Freeform 34">
              <a:extLst>
                <a:ext uri="{FF2B5EF4-FFF2-40B4-BE49-F238E27FC236}">
                  <a16:creationId xmlns:a16="http://schemas.microsoft.com/office/drawing/2014/main" xmlns="" id="{4EBEFB82-D93B-49AF-A6B8-A744E5EA3139}"/>
                </a:ext>
              </a:extLst>
            </p:cNvPr>
            <p:cNvSpPr>
              <a:spLocks/>
            </p:cNvSpPr>
            <p:nvPr/>
          </p:nvSpPr>
          <p:spPr bwMode="invGray">
            <a:xfrm>
              <a:off x="2759" y="2039"/>
              <a:ext cx="48" cy="21"/>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1" name="Freeform 35">
              <a:extLst>
                <a:ext uri="{FF2B5EF4-FFF2-40B4-BE49-F238E27FC236}">
                  <a16:creationId xmlns:a16="http://schemas.microsoft.com/office/drawing/2014/main" xmlns="" id="{3E17E14D-77D6-46AB-84C1-D396F0767F38}"/>
                </a:ext>
              </a:extLst>
            </p:cNvPr>
            <p:cNvSpPr>
              <a:spLocks/>
            </p:cNvSpPr>
            <p:nvPr/>
          </p:nvSpPr>
          <p:spPr bwMode="invGray">
            <a:xfrm>
              <a:off x="2467" y="2311"/>
              <a:ext cx="109" cy="132"/>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2" name="Freeform 36">
              <a:extLst>
                <a:ext uri="{FF2B5EF4-FFF2-40B4-BE49-F238E27FC236}">
                  <a16:creationId xmlns:a16="http://schemas.microsoft.com/office/drawing/2014/main" xmlns="" id="{06173445-AD71-4E0C-A04D-536F19AC6130}"/>
                </a:ext>
              </a:extLst>
            </p:cNvPr>
            <p:cNvSpPr>
              <a:spLocks/>
            </p:cNvSpPr>
            <p:nvPr/>
          </p:nvSpPr>
          <p:spPr bwMode="invGray">
            <a:xfrm>
              <a:off x="2413" y="2359"/>
              <a:ext cx="69" cy="68"/>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3" name="Freeform 37">
              <a:extLst>
                <a:ext uri="{FF2B5EF4-FFF2-40B4-BE49-F238E27FC236}">
                  <a16:creationId xmlns:a16="http://schemas.microsoft.com/office/drawing/2014/main" xmlns="" id="{AED21461-D6BB-4D8C-92B3-BE2793FF4009}"/>
                </a:ext>
              </a:extLst>
            </p:cNvPr>
            <p:cNvSpPr>
              <a:spLocks/>
            </p:cNvSpPr>
            <p:nvPr/>
          </p:nvSpPr>
          <p:spPr bwMode="invGray">
            <a:xfrm>
              <a:off x="4099" y="3502"/>
              <a:ext cx="474" cy="495"/>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4" name="Freeform 38">
              <a:extLst>
                <a:ext uri="{FF2B5EF4-FFF2-40B4-BE49-F238E27FC236}">
                  <a16:creationId xmlns:a16="http://schemas.microsoft.com/office/drawing/2014/main" xmlns="" id="{50B37330-26FD-4137-9203-779DE99B5CDE}"/>
                </a:ext>
              </a:extLst>
            </p:cNvPr>
            <p:cNvSpPr>
              <a:spLocks/>
            </p:cNvSpPr>
            <p:nvPr/>
          </p:nvSpPr>
          <p:spPr bwMode="invGray">
            <a:xfrm>
              <a:off x="4246" y="3241"/>
              <a:ext cx="319" cy="210"/>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FEFEFE">
                        <a:gamma/>
                        <a:shade val="60000"/>
                        <a:invGamma/>
                        <a:alpha val="50000"/>
                      </a:srgbClr>
                    </a:outerShdw>
                  </a:effectLst>
                </a14:hiddenEffects>
              </a:ext>
            </a:extLst>
          </p:spPr>
          <p:txBody>
            <a:bodyPr/>
            <a:lstStyle/>
            <a:p>
              <a:endParaRPr lang="zh-CN" altLang="en-US" sz="1800"/>
            </a:p>
          </p:txBody>
        </p:sp>
        <p:sp>
          <p:nvSpPr>
            <p:cNvPr id="178215" name="Freeform 39">
              <a:extLst>
                <a:ext uri="{FF2B5EF4-FFF2-40B4-BE49-F238E27FC236}">
                  <a16:creationId xmlns:a16="http://schemas.microsoft.com/office/drawing/2014/main" xmlns="" id="{FF9EB60D-D339-4F54-B9FE-48C2D2E14B5A}"/>
                </a:ext>
              </a:extLst>
            </p:cNvPr>
            <p:cNvSpPr>
              <a:spLocks/>
            </p:cNvSpPr>
            <p:nvPr/>
          </p:nvSpPr>
          <p:spPr bwMode="invGray">
            <a:xfrm>
              <a:off x="4255" y="3243"/>
              <a:ext cx="311" cy="211"/>
            </a:xfrm>
            <a:custGeom>
              <a:avLst/>
              <a:gdLst>
                <a:gd name="T0" fmla="*/ 0 w 416"/>
                <a:gd name="T1" fmla="*/ 1 h 282"/>
                <a:gd name="T2" fmla="*/ 20 w 416"/>
                <a:gd name="T3" fmla="*/ 37 h 282"/>
                <a:gd name="T4" fmla="*/ 28 w 416"/>
                <a:gd name="T5" fmla="*/ 49 h 282"/>
                <a:gd name="T6" fmla="*/ 84 w 416"/>
                <a:gd name="T7" fmla="*/ 89 h 282"/>
                <a:gd name="T8" fmla="*/ 120 w 416"/>
                <a:gd name="T9" fmla="*/ 113 h 282"/>
                <a:gd name="T10" fmla="*/ 132 w 416"/>
                <a:gd name="T11" fmla="*/ 121 h 282"/>
                <a:gd name="T12" fmla="*/ 136 w 416"/>
                <a:gd name="T13" fmla="*/ 169 h 282"/>
                <a:gd name="T14" fmla="*/ 116 w 416"/>
                <a:gd name="T15" fmla="*/ 201 h 282"/>
                <a:gd name="T16" fmla="*/ 136 w 416"/>
                <a:gd name="T17" fmla="*/ 197 h 282"/>
                <a:gd name="T18" fmla="*/ 148 w 416"/>
                <a:gd name="T19" fmla="*/ 189 h 282"/>
                <a:gd name="T20" fmla="*/ 160 w 416"/>
                <a:gd name="T21" fmla="*/ 201 h 282"/>
                <a:gd name="T22" fmla="*/ 184 w 416"/>
                <a:gd name="T23" fmla="*/ 217 h 282"/>
                <a:gd name="T24" fmla="*/ 208 w 416"/>
                <a:gd name="T25" fmla="*/ 233 h 282"/>
                <a:gd name="T26" fmla="*/ 240 w 416"/>
                <a:gd name="T27" fmla="*/ 221 h 282"/>
                <a:gd name="T28" fmla="*/ 248 w 416"/>
                <a:gd name="T29" fmla="*/ 197 h 282"/>
                <a:gd name="T30" fmla="*/ 268 w 416"/>
                <a:gd name="T31" fmla="*/ 201 h 282"/>
                <a:gd name="T32" fmla="*/ 292 w 416"/>
                <a:gd name="T33" fmla="*/ 209 h 282"/>
                <a:gd name="T34" fmla="*/ 340 w 416"/>
                <a:gd name="T35" fmla="*/ 281 h 282"/>
                <a:gd name="T36" fmla="*/ 356 w 416"/>
                <a:gd name="T37" fmla="*/ 277 h 282"/>
                <a:gd name="T38" fmla="*/ 352 w 416"/>
                <a:gd name="T39" fmla="*/ 253 h 282"/>
                <a:gd name="T40" fmla="*/ 316 w 416"/>
                <a:gd name="T41" fmla="*/ 197 h 282"/>
                <a:gd name="T42" fmla="*/ 360 w 416"/>
                <a:gd name="T43" fmla="*/ 173 h 282"/>
                <a:gd name="T44" fmla="*/ 408 w 416"/>
                <a:gd name="T45" fmla="*/ 145 h 282"/>
                <a:gd name="T46" fmla="*/ 409 w 416"/>
                <a:gd name="T47" fmla="*/ 120 h 282"/>
                <a:gd name="T48" fmla="*/ 367 w 416"/>
                <a:gd name="T49" fmla="*/ 138 h 282"/>
                <a:gd name="T50" fmla="*/ 308 w 416"/>
                <a:gd name="T51" fmla="*/ 137 h 282"/>
                <a:gd name="T52" fmla="*/ 264 w 416"/>
                <a:gd name="T53" fmla="*/ 97 h 282"/>
                <a:gd name="T54" fmla="*/ 180 w 416"/>
                <a:gd name="T55" fmla="*/ 61 h 282"/>
                <a:gd name="T56" fmla="*/ 132 w 416"/>
                <a:gd name="T57" fmla="*/ 33 h 282"/>
                <a:gd name="T58" fmla="*/ 92 w 416"/>
                <a:gd name="T59" fmla="*/ 41 h 282"/>
                <a:gd name="T60" fmla="*/ 76 w 416"/>
                <a:gd name="T61" fmla="*/ 57 h 282"/>
                <a:gd name="T62" fmla="*/ 56 w 416"/>
                <a:gd name="T63" fmla="*/ 17 h 282"/>
                <a:gd name="T64" fmla="*/ 0 w 416"/>
                <a:gd name="T65" fmla="*/ 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6" name="Freeform 40">
              <a:extLst>
                <a:ext uri="{FF2B5EF4-FFF2-40B4-BE49-F238E27FC236}">
                  <a16:creationId xmlns:a16="http://schemas.microsoft.com/office/drawing/2014/main" xmlns="" id="{DA1BA5B3-580B-46B1-9D76-FF5592B5F8DE}"/>
                </a:ext>
              </a:extLst>
            </p:cNvPr>
            <p:cNvSpPr>
              <a:spLocks/>
            </p:cNvSpPr>
            <p:nvPr/>
          </p:nvSpPr>
          <p:spPr bwMode="invGray">
            <a:xfrm>
              <a:off x="4485" y="4013"/>
              <a:ext cx="45" cy="58"/>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7" name="Freeform 41">
              <a:extLst>
                <a:ext uri="{FF2B5EF4-FFF2-40B4-BE49-F238E27FC236}">
                  <a16:creationId xmlns:a16="http://schemas.microsoft.com/office/drawing/2014/main" xmlns="" id="{22B29CD8-8EDD-4207-9DE6-EC5424BB381E}"/>
                </a:ext>
              </a:extLst>
            </p:cNvPr>
            <p:cNvSpPr>
              <a:spLocks/>
            </p:cNvSpPr>
            <p:nvPr/>
          </p:nvSpPr>
          <p:spPr bwMode="invGray">
            <a:xfrm>
              <a:off x="4621" y="3923"/>
              <a:ext cx="164" cy="85"/>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8" name="Freeform 42">
              <a:extLst>
                <a:ext uri="{FF2B5EF4-FFF2-40B4-BE49-F238E27FC236}">
                  <a16:creationId xmlns:a16="http://schemas.microsoft.com/office/drawing/2014/main" xmlns="" id="{5DDD2678-26A0-43B3-8678-5031C0C70CBD}"/>
                </a:ext>
              </a:extLst>
            </p:cNvPr>
            <p:cNvSpPr>
              <a:spLocks/>
            </p:cNvSpPr>
            <p:nvPr/>
          </p:nvSpPr>
          <p:spPr bwMode="invGray">
            <a:xfrm>
              <a:off x="4791" y="3873"/>
              <a:ext cx="104" cy="92"/>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9" name="Freeform 43">
              <a:extLst>
                <a:ext uri="{FF2B5EF4-FFF2-40B4-BE49-F238E27FC236}">
                  <a16:creationId xmlns:a16="http://schemas.microsoft.com/office/drawing/2014/main" xmlns="" id="{25A9BB88-80F9-4060-8D74-1776327B760D}"/>
                </a:ext>
              </a:extLst>
            </p:cNvPr>
            <p:cNvSpPr>
              <a:spLocks/>
            </p:cNvSpPr>
            <p:nvPr/>
          </p:nvSpPr>
          <p:spPr bwMode="invGray">
            <a:xfrm>
              <a:off x="4846" y="3832"/>
              <a:ext cx="37" cy="26"/>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0" name="Freeform 44">
              <a:extLst>
                <a:ext uri="{FF2B5EF4-FFF2-40B4-BE49-F238E27FC236}">
                  <a16:creationId xmlns:a16="http://schemas.microsoft.com/office/drawing/2014/main" xmlns="" id="{A384FA0E-D4BB-4D1D-A4AD-A39AC4263E29}"/>
                </a:ext>
              </a:extLst>
            </p:cNvPr>
            <p:cNvSpPr>
              <a:spLocks/>
            </p:cNvSpPr>
            <p:nvPr/>
          </p:nvSpPr>
          <p:spPr bwMode="invGray">
            <a:xfrm>
              <a:off x="3123" y="3346"/>
              <a:ext cx="123" cy="201"/>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1" name="Freeform 45">
              <a:extLst>
                <a:ext uri="{FF2B5EF4-FFF2-40B4-BE49-F238E27FC236}">
                  <a16:creationId xmlns:a16="http://schemas.microsoft.com/office/drawing/2014/main" xmlns="" id="{BFBDDB73-0D09-4BF9-8B6B-4207712DA1DD}"/>
                </a:ext>
              </a:extLst>
            </p:cNvPr>
            <p:cNvSpPr>
              <a:spLocks/>
            </p:cNvSpPr>
            <p:nvPr/>
          </p:nvSpPr>
          <p:spPr bwMode="invGray">
            <a:xfrm>
              <a:off x="3655" y="3034"/>
              <a:ext cx="49" cy="61"/>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2" name="Freeform 46">
              <a:extLst>
                <a:ext uri="{FF2B5EF4-FFF2-40B4-BE49-F238E27FC236}">
                  <a16:creationId xmlns:a16="http://schemas.microsoft.com/office/drawing/2014/main" xmlns="" id="{4AC1FAD1-2546-4542-94F8-F9C757A363D1}"/>
                </a:ext>
              </a:extLst>
            </p:cNvPr>
            <p:cNvSpPr>
              <a:spLocks/>
            </p:cNvSpPr>
            <p:nvPr/>
          </p:nvSpPr>
          <p:spPr bwMode="invGray">
            <a:xfrm>
              <a:off x="3988" y="3100"/>
              <a:ext cx="111" cy="183"/>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3" name="Freeform 47">
              <a:extLst>
                <a:ext uri="{FF2B5EF4-FFF2-40B4-BE49-F238E27FC236}">
                  <a16:creationId xmlns:a16="http://schemas.microsoft.com/office/drawing/2014/main" xmlns="" id="{D0BB3B1E-8FF6-4B5A-A258-3B597CF0EB1F}"/>
                </a:ext>
              </a:extLst>
            </p:cNvPr>
            <p:cNvSpPr>
              <a:spLocks/>
            </p:cNvSpPr>
            <p:nvPr/>
          </p:nvSpPr>
          <p:spPr bwMode="invGray">
            <a:xfrm>
              <a:off x="3894" y="3043"/>
              <a:ext cx="72" cy="137"/>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4" name="Freeform 48">
              <a:extLst>
                <a:ext uri="{FF2B5EF4-FFF2-40B4-BE49-F238E27FC236}">
                  <a16:creationId xmlns:a16="http://schemas.microsoft.com/office/drawing/2014/main" xmlns="" id="{B8F8EAFE-4B3C-4C40-B406-5147FFB2CD58}"/>
                </a:ext>
              </a:extLst>
            </p:cNvPr>
            <p:cNvSpPr>
              <a:spLocks/>
            </p:cNvSpPr>
            <p:nvPr/>
          </p:nvSpPr>
          <p:spPr bwMode="invGray">
            <a:xfrm>
              <a:off x="3943" y="3153"/>
              <a:ext cx="40" cy="131"/>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5" name="Freeform 49">
              <a:extLst>
                <a:ext uri="{FF2B5EF4-FFF2-40B4-BE49-F238E27FC236}">
                  <a16:creationId xmlns:a16="http://schemas.microsoft.com/office/drawing/2014/main" xmlns="" id="{095B13CA-87B0-40FE-9678-55EB2B51A584}"/>
                </a:ext>
              </a:extLst>
            </p:cNvPr>
            <p:cNvSpPr>
              <a:spLocks/>
            </p:cNvSpPr>
            <p:nvPr/>
          </p:nvSpPr>
          <p:spPr bwMode="invGray">
            <a:xfrm>
              <a:off x="3988" y="3290"/>
              <a:ext cx="65" cy="54"/>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6" name="Freeform 50">
              <a:extLst>
                <a:ext uri="{FF2B5EF4-FFF2-40B4-BE49-F238E27FC236}">
                  <a16:creationId xmlns:a16="http://schemas.microsoft.com/office/drawing/2014/main" xmlns="" id="{FA7F9A1F-FB54-414E-8538-DD8AC9B82A99}"/>
                </a:ext>
              </a:extLst>
            </p:cNvPr>
            <p:cNvSpPr>
              <a:spLocks/>
            </p:cNvSpPr>
            <p:nvPr/>
          </p:nvSpPr>
          <p:spPr bwMode="invGray">
            <a:xfrm>
              <a:off x="4092" y="3195"/>
              <a:ext cx="83" cy="117"/>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7" name="Freeform 51">
              <a:extLst>
                <a:ext uri="{FF2B5EF4-FFF2-40B4-BE49-F238E27FC236}">
                  <a16:creationId xmlns:a16="http://schemas.microsoft.com/office/drawing/2014/main" xmlns="" id="{E66B9695-D515-469A-B4D6-412691985C1D}"/>
                </a:ext>
              </a:extLst>
            </p:cNvPr>
            <p:cNvSpPr>
              <a:spLocks/>
            </p:cNvSpPr>
            <p:nvPr/>
          </p:nvSpPr>
          <p:spPr bwMode="invGray">
            <a:xfrm>
              <a:off x="4064" y="2777"/>
              <a:ext cx="22" cy="71"/>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8" name="Freeform 52">
              <a:extLst>
                <a:ext uri="{FF2B5EF4-FFF2-40B4-BE49-F238E27FC236}">
                  <a16:creationId xmlns:a16="http://schemas.microsoft.com/office/drawing/2014/main" xmlns="" id="{4FBE1A0B-C208-4A44-9140-B93B3645E157}"/>
                </a:ext>
              </a:extLst>
            </p:cNvPr>
            <p:cNvSpPr>
              <a:spLocks/>
            </p:cNvSpPr>
            <p:nvPr/>
          </p:nvSpPr>
          <p:spPr bwMode="invGray">
            <a:xfrm>
              <a:off x="4078" y="2896"/>
              <a:ext cx="61" cy="118"/>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9" name="Freeform 53">
              <a:extLst>
                <a:ext uri="{FF2B5EF4-FFF2-40B4-BE49-F238E27FC236}">
                  <a16:creationId xmlns:a16="http://schemas.microsoft.com/office/drawing/2014/main" xmlns="" id="{4B43AE9C-912A-45C3-AE26-FCF9DAE50DF4}"/>
                </a:ext>
              </a:extLst>
            </p:cNvPr>
            <p:cNvSpPr>
              <a:spLocks/>
            </p:cNvSpPr>
            <p:nvPr/>
          </p:nvSpPr>
          <p:spPr bwMode="invGray">
            <a:xfrm>
              <a:off x="4121" y="3052"/>
              <a:ext cx="64" cy="79"/>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0" name="Freeform 54">
              <a:extLst>
                <a:ext uri="{FF2B5EF4-FFF2-40B4-BE49-F238E27FC236}">
                  <a16:creationId xmlns:a16="http://schemas.microsoft.com/office/drawing/2014/main" xmlns="" id="{971D7F65-A438-4DCB-938B-EB9939ED63FB}"/>
                </a:ext>
              </a:extLst>
            </p:cNvPr>
            <p:cNvSpPr>
              <a:spLocks/>
            </p:cNvSpPr>
            <p:nvPr/>
          </p:nvSpPr>
          <p:spPr bwMode="invGray">
            <a:xfrm>
              <a:off x="4197" y="3193"/>
              <a:ext cx="29" cy="49"/>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1" name="Freeform 55">
              <a:extLst>
                <a:ext uri="{FF2B5EF4-FFF2-40B4-BE49-F238E27FC236}">
                  <a16:creationId xmlns:a16="http://schemas.microsoft.com/office/drawing/2014/main" xmlns="" id="{6DDD59F3-FE61-4BBC-8622-A697E7B7AC93}"/>
                </a:ext>
              </a:extLst>
            </p:cNvPr>
            <p:cNvSpPr>
              <a:spLocks/>
            </p:cNvSpPr>
            <p:nvPr/>
          </p:nvSpPr>
          <p:spPr bwMode="invGray">
            <a:xfrm>
              <a:off x="4181" y="3275"/>
              <a:ext cx="18" cy="17"/>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2" name="Freeform 56">
              <a:extLst>
                <a:ext uri="{FF2B5EF4-FFF2-40B4-BE49-F238E27FC236}">
                  <a16:creationId xmlns:a16="http://schemas.microsoft.com/office/drawing/2014/main" xmlns="" id="{CBCB6B81-4067-43FA-91D7-C3D0C72FD8F1}"/>
                </a:ext>
              </a:extLst>
            </p:cNvPr>
            <p:cNvSpPr>
              <a:spLocks/>
            </p:cNvSpPr>
            <p:nvPr/>
          </p:nvSpPr>
          <p:spPr bwMode="invGray">
            <a:xfrm>
              <a:off x="4208" y="3265"/>
              <a:ext cx="45" cy="37"/>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3" name="Freeform 57">
              <a:extLst>
                <a:ext uri="{FF2B5EF4-FFF2-40B4-BE49-F238E27FC236}">
                  <a16:creationId xmlns:a16="http://schemas.microsoft.com/office/drawing/2014/main" xmlns="" id="{48CA045C-0B57-40E1-BAC1-DC9F88280513}"/>
                </a:ext>
              </a:extLst>
            </p:cNvPr>
            <p:cNvSpPr>
              <a:spLocks/>
            </p:cNvSpPr>
            <p:nvPr/>
          </p:nvSpPr>
          <p:spPr bwMode="invGray">
            <a:xfrm>
              <a:off x="4277" y="3335"/>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4" name="Freeform 58">
              <a:extLst>
                <a:ext uri="{FF2B5EF4-FFF2-40B4-BE49-F238E27FC236}">
                  <a16:creationId xmlns:a16="http://schemas.microsoft.com/office/drawing/2014/main" xmlns="" id="{C85D23E8-2C8E-4ED5-B03B-B060CA9F4123}"/>
                </a:ext>
              </a:extLst>
            </p:cNvPr>
            <p:cNvSpPr>
              <a:spLocks/>
            </p:cNvSpPr>
            <p:nvPr/>
          </p:nvSpPr>
          <p:spPr bwMode="invGray">
            <a:xfrm>
              <a:off x="4544" y="3293"/>
              <a:ext cx="46" cy="47"/>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5" name="Freeform 59">
              <a:extLst>
                <a:ext uri="{FF2B5EF4-FFF2-40B4-BE49-F238E27FC236}">
                  <a16:creationId xmlns:a16="http://schemas.microsoft.com/office/drawing/2014/main" xmlns="" id="{B33F28B2-9882-43EB-86B0-F73477384682}"/>
                </a:ext>
              </a:extLst>
            </p:cNvPr>
            <p:cNvSpPr>
              <a:spLocks/>
            </p:cNvSpPr>
            <p:nvPr/>
          </p:nvSpPr>
          <p:spPr bwMode="invGray">
            <a:xfrm>
              <a:off x="4147" y="3352"/>
              <a:ext cx="46" cy="50"/>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6" name="Freeform 60">
              <a:extLst>
                <a:ext uri="{FF2B5EF4-FFF2-40B4-BE49-F238E27FC236}">
                  <a16:creationId xmlns:a16="http://schemas.microsoft.com/office/drawing/2014/main" xmlns="" id="{C4D1C3EE-3D28-41A8-938E-2C4089C4D33F}"/>
                </a:ext>
              </a:extLst>
            </p:cNvPr>
            <p:cNvSpPr>
              <a:spLocks/>
            </p:cNvSpPr>
            <p:nvPr/>
          </p:nvSpPr>
          <p:spPr bwMode="invGray">
            <a:xfrm>
              <a:off x="4098" y="3371"/>
              <a:ext cx="32" cy="27"/>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7" name="Freeform 61">
              <a:extLst>
                <a:ext uri="{FF2B5EF4-FFF2-40B4-BE49-F238E27FC236}">
                  <a16:creationId xmlns:a16="http://schemas.microsoft.com/office/drawing/2014/main" xmlns="" id="{5A973BA4-FC50-4E7B-89C6-8D11B92CE5DE}"/>
                </a:ext>
              </a:extLst>
            </p:cNvPr>
            <p:cNvSpPr>
              <a:spLocks/>
            </p:cNvSpPr>
            <p:nvPr/>
          </p:nvSpPr>
          <p:spPr bwMode="invGray">
            <a:xfrm>
              <a:off x="4077" y="3342"/>
              <a:ext cx="24" cy="31"/>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8" name="Freeform 62">
              <a:extLst>
                <a:ext uri="{FF2B5EF4-FFF2-40B4-BE49-F238E27FC236}">
                  <a16:creationId xmlns:a16="http://schemas.microsoft.com/office/drawing/2014/main" xmlns="" id="{6CAE174D-9517-4418-B82E-B377BD4A807D}"/>
                </a:ext>
              </a:extLst>
            </p:cNvPr>
            <p:cNvSpPr>
              <a:spLocks/>
            </p:cNvSpPr>
            <p:nvPr/>
          </p:nvSpPr>
          <p:spPr bwMode="invGray">
            <a:xfrm>
              <a:off x="4111" y="3353"/>
              <a:ext cx="34" cy="24"/>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9" name="Freeform 63">
              <a:extLst>
                <a:ext uri="{FF2B5EF4-FFF2-40B4-BE49-F238E27FC236}">
                  <a16:creationId xmlns:a16="http://schemas.microsoft.com/office/drawing/2014/main" xmlns="" id="{D0E4A4EA-9D4A-4E84-9833-8F529FC955E8}"/>
                </a:ext>
              </a:extLst>
            </p:cNvPr>
            <p:cNvSpPr>
              <a:spLocks/>
            </p:cNvSpPr>
            <p:nvPr/>
          </p:nvSpPr>
          <p:spPr bwMode="invGray">
            <a:xfrm>
              <a:off x="4062" y="3021"/>
              <a:ext cx="27" cy="55"/>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0" name="Freeform 64">
              <a:extLst>
                <a:ext uri="{FF2B5EF4-FFF2-40B4-BE49-F238E27FC236}">
                  <a16:creationId xmlns:a16="http://schemas.microsoft.com/office/drawing/2014/main" xmlns="" id="{6738B126-DE25-4986-AB4E-3789D538AA97}"/>
                </a:ext>
              </a:extLst>
            </p:cNvPr>
            <p:cNvSpPr>
              <a:spLocks/>
            </p:cNvSpPr>
            <p:nvPr/>
          </p:nvSpPr>
          <p:spPr bwMode="invGray">
            <a:xfrm>
              <a:off x="4113" y="3012"/>
              <a:ext cx="19" cy="55"/>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1" name="Freeform 65">
              <a:extLst>
                <a:ext uri="{FF2B5EF4-FFF2-40B4-BE49-F238E27FC236}">
                  <a16:creationId xmlns:a16="http://schemas.microsoft.com/office/drawing/2014/main" xmlns="" id="{9C7923FF-6AEE-4606-A4FE-6033757BC7E0}"/>
                </a:ext>
              </a:extLst>
            </p:cNvPr>
            <p:cNvSpPr>
              <a:spLocks/>
            </p:cNvSpPr>
            <p:nvPr/>
          </p:nvSpPr>
          <p:spPr bwMode="invGray">
            <a:xfrm>
              <a:off x="4135" y="2995"/>
              <a:ext cx="10" cy="25"/>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2" name="Freeform 66">
              <a:extLst>
                <a:ext uri="{FF2B5EF4-FFF2-40B4-BE49-F238E27FC236}">
                  <a16:creationId xmlns:a16="http://schemas.microsoft.com/office/drawing/2014/main" xmlns="" id="{44409F4A-DE9F-4C13-BFEE-52D4278F99CF}"/>
                </a:ext>
              </a:extLst>
            </p:cNvPr>
            <p:cNvSpPr>
              <a:spLocks/>
            </p:cNvSpPr>
            <p:nvPr/>
          </p:nvSpPr>
          <p:spPr bwMode="invGray">
            <a:xfrm>
              <a:off x="4145" y="3007"/>
              <a:ext cx="21" cy="48"/>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3" name="Freeform 67">
              <a:extLst>
                <a:ext uri="{FF2B5EF4-FFF2-40B4-BE49-F238E27FC236}">
                  <a16:creationId xmlns:a16="http://schemas.microsoft.com/office/drawing/2014/main" xmlns="" id="{B8D6B039-E566-4A87-B9A8-67D47E09A41C}"/>
                </a:ext>
              </a:extLst>
            </p:cNvPr>
            <p:cNvSpPr>
              <a:spLocks/>
            </p:cNvSpPr>
            <p:nvPr/>
          </p:nvSpPr>
          <p:spPr bwMode="invGray">
            <a:xfrm>
              <a:off x="3876" y="3076"/>
              <a:ext cx="12" cy="27"/>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4" name="Freeform 68">
              <a:extLst>
                <a:ext uri="{FF2B5EF4-FFF2-40B4-BE49-F238E27FC236}">
                  <a16:creationId xmlns:a16="http://schemas.microsoft.com/office/drawing/2014/main" xmlns="" id="{D878F808-7C24-4FC5-9661-E483BD183A96}"/>
                </a:ext>
              </a:extLst>
            </p:cNvPr>
            <p:cNvSpPr>
              <a:spLocks/>
            </p:cNvSpPr>
            <p:nvPr/>
          </p:nvSpPr>
          <p:spPr bwMode="invGray">
            <a:xfrm>
              <a:off x="3866" y="3053"/>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5" name="Freeform 69">
              <a:extLst>
                <a:ext uri="{FF2B5EF4-FFF2-40B4-BE49-F238E27FC236}">
                  <a16:creationId xmlns:a16="http://schemas.microsoft.com/office/drawing/2014/main" xmlns="" id="{AE09B47B-F816-4B3B-AED9-33EFDFEF8DC7}"/>
                </a:ext>
              </a:extLst>
            </p:cNvPr>
            <p:cNvSpPr>
              <a:spLocks/>
            </p:cNvSpPr>
            <p:nvPr/>
          </p:nvSpPr>
          <p:spPr bwMode="invGray">
            <a:xfrm>
              <a:off x="3862" y="3035"/>
              <a:ext cx="12"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6" name="Freeform 70">
              <a:extLst>
                <a:ext uri="{FF2B5EF4-FFF2-40B4-BE49-F238E27FC236}">
                  <a16:creationId xmlns:a16="http://schemas.microsoft.com/office/drawing/2014/main" xmlns="" id="{0606978F-D80F-4A52-8BF0-22BA64FF7083}"/>
                </a:ext>
              </a:extLst>
            </p:cNvPr>
            <p:cNvSpPr>
              <a:spLocks/>
            </p:cNvSpPr>
            <p:nvPr/>
          </p:nvSpPr>
          <p:spPr bwMode="invGray">
            <a:xfrm>
              <a:off x="3850" y="2995"/>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7" name="Freeform 71">
              <a:extLst>
                <a:ext uri="{FF2B5EF4-FFF2-40B4-BE49-F238E27FC236}">
                  <a16:creationId xmlns:a16="http://schemas.microsoft.com/office/drawing/2014/main" xmlns="" id="{3F0CC22D-20FA-49FF-B059-8014C745D358}"/>
                </a:ext>
              </a:extLst>
            </p:cNvPr>
            <p:cNvSpPr>
              <a:spLocks/>
            </p:cNvSpPr>
            <p:nvPr/>
          </p:nvSpPr>
          <p:spPr bwMode="invGray">
            <a:xfrm>
              <a:off x="3852" y="3020"/>
              <a:ext cx="16"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8" name="Freeform 72">
              <a:extLst>
                <a:ext uri="{FF2B5EF4-FFF2-40B4-BE49-F238E27FC236}">
                  <a16:creationId xmlns:a16="http://schemas.microsoft.com/office/drawing/2014/main" xmlns="" id="{6BE862AB-1E18-4CAA-B480-F34C59AE041F}"/>
                </a:ext>
              </a:extLst>
            </p:cNvPr>
            <p:cNvSpPr>
              <a:spLocks/>
            </p:cNvSpPr>
            <p:nvPr/>
          </p:nvSpPr>
          <p:spPr bwMode="invGray">
            <a:xfrm>
              <a:off x="4688" y="3643"/>
              <a:ext cx="45" cy="60"/>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9" name="Freeform 73">
              <a:extLst>
                <a:ext uri="{FF2B5EF4-FFF2-40B4-BE49-F238E27FC236}">
                  <a16:creationId xmlns:a16="http://schemas.microsoft.com/office/drawing/2014/main" xmlns="" id="{2AD5A2AF-151C-4037-989B-BC7DA6EEFFAD}"/>
                </a:ext>
              </a:extLst>
            </p:cNvPr>
            <p:cNvSpPr>
              <a:spLocks/>
            </p:cNvSpPr>
            <p:nvPr/>
          </p:nvSpPr>
          <p:spPr bwMode="invGray">
            <a:xfrm>
              <a:off x="4919" y="3594"/>
              <a:ext cx="53" cy="46"/>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0" name="Freeform 74">
              <a:extLst>
                <a:ext uri="{FF2B5EF4-FFF2-40B4-BE49-F238E27FC236}">
                  <a16:creationId xmlns:a16="http://schemas.microsoft.com/office/drawing/2014/main" xmlns="" id="{6051F23E-5776-4783-A2A9-A99479703D0B}"/>
                </a:ext>
              </a:extLst>
            </p:cNvPr>
            <p:cNvSpPr>
              <a:spLocks/>
            </p:cNvSpPr>
            <p:nvPr/>
          </p:nvSpPr>
          <p:spPr bwMode="invGray">
            <a:xfrm>
              <a:off x="4759" y="3569"/>
              <a:ext cx="17" cy="23"/>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1" name="Freeform 75">
              <a:extLst>
                <a:ext uri="{FF2B5EF4-FFF2-40B4-BE49-F238E27FC236}">
                  <a16:creationId xmlns:a16="http://schemas.microsoft.com/office/drawing/2014/main" xmlns="" id="{29317E4D-0BE3-4154-81C5-02965403BAA5}"/>
                </a:ext>
              </a:extLst>
            </p:cNvPr>
            <p:cNvSpPr>
              <a:spLocks/>
            </p:cNvSpPr>
            <p:nvPr/>
          </p:nvSpPr>
          <p:spPr bwMode="invGray">
            <a:xfrm>
              <a:off x="4751" y="3547"/>
              <a:ext cx="20" cy="17"/>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2" name="Freeform 76">
              <a:extLst>
                <a:ext uri="{FF2B5EF4-FFF2-40B4-BE49-F238E27FC236}">
                  <a16:creationId xmlns:a16="http://schemas.microsoft.com/office/drawing/2014/main" xmlns="" id="{1D822F12-77A2-469C-BD0E-508AB262F8F7}"/>
                </a:ext>
              </a:extLst>
            </p:cNvPr>
            <p:cNvSpPr>
              <a:spLocks/>
            </p:cNvSpPr>
            <p:nvPr/>
          </p:nvSpPr>
          <p:spPr bwMode="invGray">
            <a:xfrm>
              <a:off x="4598" y="3353"/>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3" name="Freeform 77">
              <a:extLst>
                <a:ext uri="{FF2B5EF4-FFF2-40B4-BE49-F238E27FC236}">
                  <a16:creationId xmlns:a16="http://schemas.microsoft.com/office/drawing/2014/main" xmlns="" id="{67A17134-1FA1-4252-9493-5C513D46B353}"/>
                </a:ext>
              </a:extLst>
            </p:cNvPr>
            <p:cNvSpPr>
              <a:spLocks/>
            </p:cNvSpPr>
            <p:nvPr/>
          </p:nvSpPr>
          <p:spPr bwMode="invGray">
            <a:xfrm>
              <a:off x="4632" y="3396"/>
              <a:ext cx="26" cy="33"/>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4" name="Freeform 78">
              <a:extLst>
                <a:ext uri="{FF2B5EF4-FFF2-40B4-BE49-F238E27FC236}">
                  <a16:creationId xmlns:a16="http://schemas.microsoft.com/office/drawing/2014/main" xmlns="" id="{C50CB771-E7AC-4FA1-9BBF-1F724604E860}"/>
                </a:ext>
              </a:extLst>
            </p:cNvPr>
            <p:cNvSpPr>
              <a:spLocks/>
            </p:cNvSpPr>
            <p:nvPr/>
          </p:nvSpPr>
          <p:spPr bwMode="invGray">
            <a:xfrm>
              <a:off x="4659" y="3459"/>
              <a:ext cx="28" cy="28"/>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5" name="Freeform 79">
              <a:extLst>
                <a:ext uri="{FF2B5EF4-FFF2-40B4-BE49-F238E27FC236}">
                  <a16:creationId xmlns:a16="http://schemas.microsoft.com/office/drawing/2014/main" xmlns="" id="{9E5D1948-A9ED-45B3-95BC-8E7FBD3C2399}"/>
                </a:ext>
              </a:extLst>
            </p:cNvPr>
            <p:cNvSpPr>
              <a:spLocks/>
            </p:cNvSpPr>
            <p:nvPr/>
          </p:nvSpPr>
          <p:spPr bwMode="invGray">
            <a:xfrm>
              <a:off x="4693" y="3449"/>
              <a:ext cx="28" cy="26"/>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6" name="Freeform 80">
              <a:extLst>
                <a:ext uri="{FF2B5EF4-FFF2-40B4-BE49-F238E27FC236}">
                  <a16:creationId xmlns:a16="http://schemas.microsoft.com/office/drawing/2014/main" xmlns="" id="{3A73F86C-72CF-43DE-9894-417B4368D37E}"/>
                </a:ext>
              </a:extLst>
            </p:cNvPr>
            <p:cNvSpPr>
              <a:spLocks/>
            </p:cNvSpPr>
            <p:nvPr/>
          </p:nvSpPr>
          <p:spPr bwMode="invGray">
            <a:xfrm>
              <a:off x="4683" y="3413"/>
              <a:ext cx="26" cy="20"/>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7" name="Freeform 81">
              <a:extLst>
                <a:ext uri="{FF2B5EF4-FFF2-40B4-BE49-F238E27FC236}">
                  <a16:creationId xmlns:a16="http://schemas.microsoft.com/office/drawing/2014/main" xmlns="" id="{12DFB8F6-37AC-48E2-8664-C2A8FEFB145B}"/>
                </a:ext>
              </a:extLst>
            </p:cNvPr>
            <p:cNvSpPr>
              <a:spLocks/>
            </p:cNvSpPr>
            <p:nvPr/>
          </p:nvSpPr>
          <p:spPr bwMode="invGray">
            <a:xfrm>
              <a:off x="4657" y="3388"/>
              <a:ext cx="26" cy="35"/>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8" name="Freeform 82">
              <a:extLst>
                <a:ext uri="{FF2B5EF4-FFF2-40B4-BE49-F238E27FC236}">
                  <a16:creationId xmlns:a16="http://schemas.microsoft.com/office/drawing/2014/main" xmlns="" id="{D2F23710-E829-40CC-9E76-ABA04723884E}"/>
                </a:ext>
              </a:extLst>
            </p:cNvPr>
            <p:cNvSpPr>
              <a:spLocks/>
            </p:cNvSpPr>
            <p:nvPr/>
          </p:nvSpPr>
          <p:spPr bwMode="invGray">
            <a:xfrm>
              <a:off x="4625" y="3372"/>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9" name="Freeform 83">
              <a:extLst>
                <a:ext uri="{FF2B5EF4-FFF2-40B4-BE49-F238E27FC236}">
                  <a16:creationId xmlns:a16="http://schemas.microsoft.com/office/drawing/2014/main" xmlns="" id="{EB220CB2-DEA5-4BC2-BE6D-F828DE674642}"/>
                </a:ext>
              </a:extLst>
            </p:cNvPr>
            <p:cNvSpPr>
              <a:spLocks/>
            </p:cNvSpPr>
            <p:nvPr/>
          </p:nvSpPr>
          <p:spPr bwMode="invGray">
            <a:xfrm>
              <a:off x="4665" y="3425"/>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0" name="Freeform 84">
              <a:extLst>
                <a:ext uri="{FF2B5EF4-FFF2-40B4-BE49-F238E27FC236}">
                  <a16:creationId xmlns:a16="http://schemas.microsoft.com/office/drawing/2014/main" xmlns="" id="{E41BBD46-D761-4D15-B7E3-0D0DC85BFAD4}"/>
                </a:ext>
              </a:extLst>
            </p:cNvPr>
            <p:cNvSpPr>
              <a:spLocks/>
            </p:cNvSpPr>
            <p:nvPr/>
          </p:nvSpPr>
          <p:spPr bwMode="invGray">
            <a:xfrm>
              <a:off x="3055" y="2051"/>
              <a:ext cx="141" cy="108"/>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1" name="Freeform 85">
              <a:extLst>
                <a:ext uri="{FF2B5EF4-FFF2-40B4-BE49-F238E27FC236}">
                  <a16:creationId xmlns:a16="http://schemas.microsoft.com/office/drawing/2014/main" xmlns="" id="{BEC4C585-BFA4-4797-99DE-6A0AA1B4B5C1}"/>
                </a:ext>
              </a:extLst>
            </p:cNvPr>
            <p:cNvSpPr>
              <a:spLocks/>
            </p:cNvSpPr>
            <p:nvPr/>
          </p:nvSpPr>
          <p:spPr bwMode="invGray">
            <a:xfrm>
              <a:off x="3139" y="2155"/>
              <a:ext cx="40" cy="12"/>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2" name="Freeform 86">
              <a:extLst>
                <a:ext uri="{FF2B5EF4-FFF2-40B4-BE49-F238E27FC236}">
                  <a16:creationId xmlns:a16="http://schemas.microsoft.com/office/drawing/2014/main" xmlns="" id="{21C2DDD9-D5EA-4003-B6E7-89956F42DB24}"/>
                </a:ext>
              </a:extLst>
            </p:cNvPr>
            <p:cNvSpPr>
              <a:spLocks/>
            </p:cNvSpPr>
            <p:nvPr/>
          </p:nvSpPr>
          <p:spPr bwMode="invGray">
            <a:xfrm>
              <a:off x="3344" y="1999"/>
              <a:ext cx="42" cy="28"/>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3" name="Freeform 87">
              <a:extLst>
                <a:ext uri="{FF2B5EF4-FFF2-40B4-BE49-F238E27FC236}">
                  <a16:creationId xmlns:a16="http://schemas.microsoft.com/office/drawing/2014/main" xmlns="" id="{F655D55A-614F-4881-9946-AFFA6973B7F5}"/>
                </a:ext>
              </a:extLst>
            </p:cNvPr>
            <p:cNvSpPr>
              <a:spLocks/>
            </p:cNvSpPr>
            <p:nvPr/>
          </p:nvSpPr>
          <p:spPr bwMode="invGray">
            <a:xfrm>
              <a:off x="3374" y="2012"/>
              <a:ext cx="50" cy="20"/>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4" name="Freeform 88">
              <a:extLst>
                <a:ext uri="{FF2B5EF4-FFF2-40B4-BE49-F238E27FC236}">
                  <a16:creationId xmlns:a16="http://schemas.microsoft.com/office/drawing/2014/main" xmlns="" id="{B7837EB6-DC17-41CD-B296-EEC3D2A6511F}"/>
                </a:ext>
              </a:extLst>
            </p:cNvPr>
            <p:cNvSpPr>
              <a:spLocks/>
            </p:cNvSpPr>
            <p:nvPr/>
          </p:nvSpPr>
          <p:spPr bwMode="invGray">
            <a:xfrm>
              <a:off x="3428" y="2015"/>
              <a:ext cx="50" cy="32"/>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5" name="Freeform 89">
              <a:extLst>
                <a:ext uri="{FF2B5EF4-FFF2-40B4-BE49-F238E27FC236}">
                  <a16:creationId xmlns:a16="http://schemas.microsoft.com/office/drawing/2014/main" xmlns="" id="{363E3A89-74DF-4AD4-9C9D-92447EB80335}"/>
                </a:ext>
              </a:extLst>
            </p:cNvPr>
            <p:cNvSpPr>
              <a:spLocks/>
            </p:cNvSpPr>
            <p:nvPr/>
          </p:nvSpPr>
          <p:spPr bwMode="invGray">
            <a:xfrm>
              <a:off x="3777" y="2042"/>
              <a:ext cx="88" cy="31"/>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6" name="Freeform 90">
              <a:extLst>
                <a:ext uri="{FF2B5EF4-FFF2-40B4-BE49-F238E27FC236}">
                  <a16:creationId xmlns:a16="http://schemas.microsoft.com/office/drawing/2014/main" xmlns="" id="{DE625A65-6526-4576-BE3E-BF93026C4780}"/>
                </a:ext>
              </a:extLst>
            </p:cNvPr>
            <p:cNvSpPr>
              <a:spLocks/>
            </p:cNvSpPr>
            <p:nvPr/>
          </p:nvSpPr>
          <p:spPr bwMode="invGray">
            <a:xfrm>
              <a:off x="3867" y="2041"/>
              <a:ext cx="46" cy="24"/>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7" name="Freeform 91">
              <a:extLst>
                <a:ext uri="{FF2B5EF4-FFF2-40B4-BE49-F238E27FC236}">
                  <a16:creationId xmlns:a16="http://schemas.microsoft.com/office/drawing/2014/main" xmlns="" id="{1E4145FE-F4E8-4E0B-BA1D-1A2F2AA418EF}"/>
                </a:ext>
              </a:extLst>
            </p:cNvPr>
            <p:cNvSpPr>
              <a:spLocks/>
            </p:cNvSpPr>
            <p:nvPr/>
          </p:nvSpPr>
          <p:spPr bwMode="invGray">
            <a:xfrm>
              <a:off x="3846" y="2070"/>
              <a:ext cx="37" cy="17"/>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8" name="Freeform 92">
              <a:extLst>
                <a:ext uri="{FF2B5EF4-FFF2-40B4-BE49-F238E27FC236}">
                  <a16:creationId xmlns:a16="http://schemas.microsoft.com/office/drawing/2014/main" xmlns="" id="{BD5F0384-22C9-4980-AF7D-D888E7E9FD6D}"/>
                </a:ext>
              </a:extLst>
            </p:cNvPr>
            <p:cNvSpPr>
              <a:spLocks/>
            </p:cNvSpPr>
            <p:nvPr/>
          </p:nvSpPr>
          <p:spPr bwMode="invGray">
            <a:xfrm>
              <a:off x="4098" y="2294"/>
              <a:ext cx="76" cy="114"/>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9" name="Freeform 93">
              <a:extLst>
                <a:ext uri="{FF2B5EF4-FFF2-40B4-BE49-F238E27FC236}">
                  <a16:creationId xmlns:a16="http://schemas.microsoft.com/office/drawing/2014/main" xmlns="" id="{610EBFA4-B3C2-4515-8224-7038EAF10604}"/>
                </a:ext>
              </a:extLst>
            </p:cNvPr>
            <p:cNvSpPr>
              <a:spLocks/>
            </p:cNvSpPr>
            <p:nvPr/>
          </p:nvSpPr>
          <p:spPr bwMode="invGray">
            <a:xfrm>
              <a:off x="4159" y="2412"/>
              <a:ext cx="55" cy="78"/>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0" name="Freeform 94">
              <a:extLst>
                <a:ext uri="{FF2B5EF4-FFF2-40B4-BE49-F238E27FC236}">
                  <a16:creationId xmlns:a16="http://schemas.microsoft.com/office/drawing/2014/main" xmlns="" id="{3BC55499-9C30-4AE5-897F-FF2C7582ACCB}"/>
                </a:ext>
              </a:extLst>
            </p:cNvPr>
            <p:cNvSpPr>
              <a:spLocks/>
            </p:cNvSpPr>
            <p:nvPr/>
          </p:nvSpPr>
          <p:spPr bwMode="invGray">
            <a:xfrm>
              <a:off x="4123" y="2492"/>
              <a:ext cx="109" cy="189"/>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1" name="Freeform 95">
              <a:extLst>
                <a:ext uri="{FF2B5EF4-FFF2-40B4-BE49-F238E27FC236}">
                  <a16:creationId xmlns:a16="http://schemas.microsoft.com/office/drawing/2014/main" xmlns="" id="{2F438CEB-14CD-4E86-A7E5-925C0435C4C8}"/>
                </a:ext>
              </a:extLst>
            </p:cNvPr>
            <p:cNvSpPr>
              <a:spLocks/>
            </p:cNvSpPr>
            <p:nvPr/>
          </p:nvSpPr>
          <p:spPr bwMode="invGray">
            <a:xfrm>
              <a:off x="3062" y="1988"/>
              <a:ext cx="52" cy="30"/>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2" name="Freeform 96">
              <a:extLst>
                <a:ext uri="{FF2B5EF4-FFF2-40B4-BE49-F238E27FC236}">
                  <a16:creationId xmlns:a16="http://schemas.microsoft.com/office/drawing/2014/main" xmlns="" id="{D2092E7E-5779-4020-ADFF-7E04494A2791}"/>
                </a:ext>
              </a:extLst>
            </p:cNvPr>
            <p:cNvSpPr>
              <a:spLocks/>
            </p:cNvSpPr>
            <p:nvPr/>
          </p:nvSpPr>
          <p:spPr bwMode="invGray">
            <a:xfrm>
              <a:off x="2955" y="1997"/>
              <a:ext cx="19" cy="22"/>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3" name="Freeform 97">
              <a:extLst>
                <a:ext uri="{FF2B5EF4-FFF2-40B4-BE49-F238E27FC236}">
                  <a16:creationId xmlns:a16="http://schemas.microsoft.com/office/drawing/2014/main" xmlns="" id="{752CA1D6-92C0-4A49-9A09-5C68776BD939}"/>
                </a:ext>
              </a:extLst>
            </p:cNvPr>
            <p:cNvSpPr>
              <a:spLocks/>
            </p:cNvSpPr>
            <p:nvPr/>
          </p:nvSpPr>
          <p:spPr bwMode="invGray">
            <a:xfrm>
              <a:off x="2979" y="1996"/>
              <a:ext cx="37" cy="27"/>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4" name="Freeform 98">
              <a:extLst>
                <a:ext uri="{FF2B5EF4-FFF2-40B4-BE49-F238E27FC236}">
                  <a16:creationId xmlns:a16="http://schemas.microsoft.com/office/drawing/2014/main" xmlns="" id="{00CFD751-28B9-4E93-9D84-0C9EF7059D6F}"/>
                </a:ext>
              </a:extLst>
            </p:cNvPr>
            <p:cNvSpPr>
              <a:spLocks/>
            </p:cNvSpPr>
            <p:nvPr/>
          </p:nvSpPr>
          <p:spPr bwMode="invGray">
            <a:xfrm>
              <a:off x="3040" y="1987"/>
              <a:ext cx="20" cy="16"/>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5" name="Freeform 99">
              <a:extLst>
                <a:ext uri="{FF2B5EF4-FFF2-40B4-BE49-F238E27FC236}">
                  <a16:creationId xmlns:a16="http://schemas.microsoft.com/office/drawing/2014/main" xmlns="" id="{5D6370D9-9355-459D-BC23-C50B756AE338}"/>
                </a:ext>
              </a:extLst>
            </p:cNvPr>
            <p:cNvSpPr>
              <a:spLocks/>
            </p:cNvSpPr>
            <p:nvPr/>
          </p:nvSpPr>
          <p:spPr bwMode="invGray">
            <a:xfrm>
              <a:off x="3022" y="2005"/>
              <a:ext cx="15"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6" name="Freeform 100">
              <a:extLst>
                <a:ext uri="{FF2B5EF4-FFF2-40B4-BE49-F238E27FC236}">
                  <a16:creationId xmlns:a16="http://schemas.microsoft.com/office/drawing/2014/main" xmlns="" id="{C293B6EA-8BC7-4968-A2E9-343F884EDA34}"/>
                </a:ext>
              </a:extLst>
            </p:cNvPr>
            <p:cNvSpPr>
              <a:spLocks/>
            </p:cNvSpPr>
            <p:nvPr/>
          </p:nvSpPr>
          <p:spPr bwMode="invGray">
            <a:xfrm>
              <a:off x="4162" y="2021"/>
              <a:ext cx="18" cy="33"/>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7" name="Freeform 101">
              <a:extLst>
                <a:ext uri="{FF2B5EF4-FFF2-40B4-BE49-F238E27FC236}">
                  <a16:creationId xmlns:a16="http://schemas.microsoft.com/office/drawing/2014/main" xmlns="" id="{30A77FE0-6539-4CC3-816E-BE39E6082A71}"/>
                </a:ext>
              </a:extLst>
            </p:cNvPr>
            <p:cNvSpPr>
              <a:spLocks/>
            </p:cNvSpPr>
            <p:nvPr/>
          </p:nvSpPr>
          <p:spPr bwMode="invGray">
            <a:xfrm>
              <a:off x="3278" y="3473"/>
              <a:ext cx="31" cy="18"/>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8" name="Freeform 102">
              <a:extLst>
                <a:ext uri="{FF2B5EF4-FFF2-40B4-BE49-F238E27FC236}">
                  <a16:creationId xmlns:a16="http://schemas.microsoft.com/office/drawing/2014/main" xmlns="" id="{55B6A62D-737C-4E50-A138-444D511AB612}"/>
                </a:ext>
              </a:extLst>
            </p:cNvPr>
            <p:cNvSpPr>
              <a:spLocks/>
            </p:cNvSpPr>
            <p:nvPr/>
          </p:nvSpPr>
          <p:spPr bwMode="invGray">
            <a:xfrm>
              <a:off x="3318" y="3466"/>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9" name="Freeform 103">
              <a:extLst>
                <a:ext uri="{FF2B5EF4-FFF2-40B4-BE49-F238E27FC236}">
                  <a16:creationId xmlns:a16="http://schemas.microsoft.com/office/drawing/2014/main" xmlns="" id="{19AF687B-FC63-453E-9AB2-1A5531AD5FEC}"/>
                </a:ext>
              </a:extLst>
            </p:cNvPr>
            <p:cNvSpPr>
              <a:spLocks/>
            </p:cNvSpPr>
            <p:nvPr/>
          </p:nvSpPr>
          <p:spPr bwMode="invGray">
            <a:xfrm>
              <a:off x="3251" y="3312"/>
              <a:ext cx="9"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0" name="Freeform 104">
              <a:extLst>
                <a:ext uri="{FF2B5EF4-FFF2-40B4-BE49-F238E27FC236}">
                  <a16:creationId xmlns:a16="http://schemas.microsoft.com/office/drawing/2014/main" xmlns="" id="{E89B2871-4567-4B07-86A4-26B8A54D7342}"/>
                </a:ext>
              </a:extLst>
            </p:cNvPr>
            <p:cNvSpPr>
              <a:spLocks/>
            </p:cNvSpPr>
            <p:nvPr/>
          </p:nvSpPr>
          <p:spPr bwMode="invGray">
            <a:xfrm>
              <a:off x="3311" y="3239"/>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1" name="Freeform 105">
              <a:extLst>
                <a:ext uri="{FF2B5EF4-FFF2-40B4-BE49-F238E27FC236}">
                  <a16:creationId xmlns:a16="http://schemas.microsoft.com/office/drawing/2014/main" xmlns="" id="{8039E893-6132-492F-A465-D54536A7F7F5}"/>
                </a:ext>
              </a:extLst>
            </p:cNvPr>
            <p:cNvSpPr>
              <a:spLocks/>
            </p:cNvSpPr>
            <p:nvPr/>
          </p:nvSpPr>
          <p:spPr bwMode="invGray">
            <a:xfrm>
              <a:off x="3287" y="3238"/>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2" name="Freeform 106">
              <a:extLst>
                <a:ext uri="{FF2B5EF4-FFF2-40B4-BE49-F238E27FC236}">
                  <a16:creationId xmlns:a16="http://schemas.microsoft.com/office/drawing/2014/main" xmlns="" id="{C389A81B-A127-46EA-9A92-1B99F4560467}"/>
                </a:ext>
              </a:extLst>
            </p:cNvPr>
            <p:cNvSpPr>
              <a:spLocks/>
            </p:cNvSpPr>
            <p:nvPr/>
          </p:nvSpPr>
          <p:spPr bwMode="invGray">
            <a:xfrm>
              <a:off x="3276" y="3260"/>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3" name="Freeform 107">
              <a:extLst>
                <a:ext uri="{FF2B5EF4-FFF2-40B4-BE49-F238E27FC236}">
                  <a16:creationId xmlns:a16="http://schemas.microsoft.com/office/drawing/2014/main" xmlns="" id="{14BFF030-4CDF-4BB4-89F7-E56AA80F9015}"/>
                </a:ext>
              </a:extLst>
            </p:cNvPr>
            <p:cNvSpPr>
              <a:spLocks/>
            </p:cNvSpPr>
            <p:nvPr/>
          </p:nvSpPr>
          <p:spPr bwMode="invGray">
            <a:xfrm>
              <a:off x="3251" y="3294"/>
              <a:ext cx="9"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4" name="Freeform 108">
              <a:extLst>
                <a:ext uri="{FF2B5EF4-FFF2-40B4-BE49-F238E27FC236}">
                  <a16:creationId xmlns:a16="http://schemas.microsoft.com/office/drawing/2014/main" xmlns="" id="{42E19762-9528-4392-B4C9-4A34ECB154B9}"/>
                </a:ext>
              </a:extLst>
            </p:cNvPr>
            <p:cNvSpPr>
              <a:spLocks/>
            </p:cNvSpPr>
            <p:nvPr/>
          </p:nvSpPr>
          <p:spPr bwMode="invGray">
            <a:xfrm>
              <a:off x="3270" y="3281"/>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5" name="Freeform 109">
              <a:extLst>
                <a:ext uri="{FF2B5EF4-FFF2-40B4-BE49-F238E27FC236}">
                  <a16:creationId xmlns:a16="http://schemas.microsoft.com/office/drawing/2014/main" xmlns="" id="{82144957-1AB7-4D4C-B9CA-42AE5EBC184B}"/>
                </a:ext>
              </a:extLst>
            </p:cNvPr>
            <p:cNvSpPr>
              <a:spLocks/>
            </p:cNvSpPr>
            <p:nvPr/>
          </p:nvSpPr>
          <p:spPr bwMode="invGray">
            <a:xfrm>
              <a:off x="2537" y="2293"/>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6" name="Freeform 110">
              <a:extLst>
                <a:ext uri="{FF2B5EF4-FFF2-40B4-BE49-F238E27FC236}">
                  <a16:creationId xmlns:a16="http://schemas.microsoft.com/office/drawing/2014/main" xmlns="" id="{3DE37AE1-E082-4E38-9681-F1CED5725F44}"/>
                </a:ext>
              </a:extLst>
            </p:cNvPr>
            <p:cNvSpPr>
              <a:spLocks/>
            </p:cNvSpPr>
            <p:nvPr/>
          </p:nvSpPr>
          <p:spPr bwMode="invGray">
            <a:xfrm>
              <a:off x="2476" y="2259"/>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7" name="Freeform 111">
              <a:extLst>
                <a:ext uri="{FF2B5EF4-FFF2-40B4-BE49-F238E27FC236}">
                  <a16:creationId xmlns:a16="http://schemas.microsoft.com/office/drawing/2014/main" xmlns="" id="{4605145C-C70A-4FDB-8051-61B0484FEA0B}"/>
                </a:ext>
              </a:extLst>
            </p:cNvPr>
            <p:cNvSpPr>
              <a:spLocks/>
            </p:cNvSpPr>
            <p:nvPr/>
          </p:nvSpPr>
          <p:spPr bwMode="invGray">
            <a:xfrm>
              <a:off x="2238" y="2042"/>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grpSp>
      <p:sp>
        <p:nvSpPr>
          <p:cNvPr id="178288" name="Rectangle 112">
            <a:extLst>
              <a:ext uri="{FF2B5EF4-FFF2-40B4-BE49-F238E27FC236}">
                <a16:creationId xmlns:a16="http://schemas.microsoft.com/office/drawing/2014/main" xmlns="" id="{9ABADC31-92E2-478D-BA93-CDAAF215A60A}"/>
              </a:ext>
            </a:extLst>
          </p:cNvPr>
          <p:cNvSpPr>
            <a:spLocks noGrp="1" noChangeArrowheads="1"/>
          </p:cNvSpPr>
          <p:nvPr>
            <p:ph type="ftr" sz="quarter" idx="3"/>
          </p:nvPr>
        </p:nvSpPr>
        <p:spPr>
          <a:xfrm>
            <a:off x="8940800" y="6477001"/>
            <a:ext cx="3048000" cy="168275"/>
          </a:xfrm>
        </p:spPr>
        <p:txBody>
          <a:bodyPr/>
          <a:lstStyle>
            <a:lvl1pPr algn="r">
              <a:defRPr sz="1200" b="0">
                <a:ea typeface="宋体" panose="02010600030101010101" pitchFamily="2" charset="-122"/>
              </a:defRPr>
            </a:lvl1pPr>
          </a:lstStyle>
          <a:p>
            <a:endParaRPr lang="zh-CN" altLang="zh-CN"/>
          </a:p>
        </p:txBody>
      </p:sp>
      <p:sp>
        <p:nvSpPr>
          <p:cNvPr id="178289" name="Rectangle 113">
            <a:extLst>
              <a:ext uri="{FF2B5EF4-FFF2-40B4-BE49-F238E27FC236}">
                <a16:creationId xmlns:a16="http://schemas.microsoft.com/office/drawing/2014/main" xmlns="" id="{F1376EEF-E40E-45C7-A1C6-25A3740FEBE8}"/>
              </a:ext>
            </a:extLst>
          </p:cNvPr>
          <p:cNvSpPr>
            <a:spLocks noGrp="1" noChangeArrowheads="1"/>
          </p:cNvSpPr>
          <p:nvPr>
            <p:ph type="sldNum" sz="quarter" idx="4"/>
          </p:nvPr>
        </p:nvSpPr>
        <p:spPr>
          <a:xfrm>
            <a:off x="4876800" y="6477001"/>
            <a:ext cx="2844800" cy="168275"/>
          </a:xfrm>
        </p:spPr>
        <p:txBody>
          <a:bodyPr/>
          <a:lstStyle>
            <a:lvl1pPr algn="ctr">
              <a:defRPr/>
            </a:lvl1pPr>
          </a:lstStyle>
          <a:p>
            <a:fld id="{635A0CE7-196F-4913-B294-923D189D1DB2}" type="slidenum">
              <a:rPr lang="en-US" altLang="zh-CN"/>
              <a:pPr/>
              <a:t>‹#›</a:t>
            </a:fld>
            <a:endParaRPr lang="en-US" altLang="zh-CN"/>
          </a:p>
        </p:txBody>
      </p:sp>
      <p:pic>
        <p:nvPicPr>
          <p:cNvPr id="178290" name="Picture 114">
            <a:extLst>
              <a:ext uri="{FF2B5EF4-FFF2-40B4-BE49-F238E27FC236}">
                <a16:creationId xmlns:a16="http://schemas.microsoft.com/office/drawing/2014/main" xmlns="" id="{E16F3EDA-B705-4B78-97D2-0B4D5404C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933" y="3167063"/>
            <a:ext cx="5901267" cy="2989262"/>
          </a:xfrm>
          <a:prstGeom prst="rect">
            <a:avLst/>
          </a:prstGeom>
          <a:noFill/>
          <a:extLst>
            <a:ext uri="{909E8E84-426E-40DD-AFC4-6F175D3DCCD1}">
              <a14:hiddenFill xmlns:a14="http://schemas.microsoft.com/office/drawing/2010/main">
                <a:solidFill>
                  <a:srgbClr val="FFFFFF"/>
                </a:solidFill>
              </a14:hiddenFill>
            </a:ext>
          </a:extLst>
        </p:spPr>
      </p:pic>
      <p:pic>
        <p:nvPicPr>
          <p:cNvPr id="178291" name="Picture 115">
            <a:extLst>
              <a:ext uri="{FF2B5EF4-FFF2-40B4-BE49-F238E27FC236}">
                <a16:creationId xmlns:a16="http://schemas.microsoft.com/office/drawing/2014/main" xmlns="" id="{2BB2153A-7B7E-4601-A256-027A59629B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5234" y="3352800"/>
            <a:ext cx="2205567" cy="877888"/>
          </a:xfrm>
          <a:prstGeom prst="rect">
            <a:avLst/>
          </a:prstGeom>
          <a:noFill/>
          <a:extLst>
            <a:ext uri="{909E8E84-426E-40DD-AFC4-6F175D3DCCD1}">
              <a14:hiddenFill xmlns:a14="http://schemas.microsoft.com/office/drawing/2010/main">
                <a:solidFill>
                  <a:srgbClr val="FFFFFF"/>
                </a:solidFill>
              </a14:hiddenFill>
            </a:ext>
          </a:extLst>
        </p:spPr>
      </p:pic>
      <p:pic>
        <p:nvPicPr>
          <p:cNvPr id="178292" name="Picture 116">
            <a:extLst>
              <a:ext uri="{FF2B5EF4-FFF2-40B4-BE49-F238E27FC236}">
                <a16:creationId xmlns:a16="http://schemas.microsoft.com/office/drawing/2014/main" xmlns="" id="{ECBA37C5-0AC4-43D1-A8E1-6FB651264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034" y="4594226"/>
            <a:ext cx="6548967" cy="1882775"/>
          </a:xfrm>
          <a:prstGeom prst="rect">
            <a:avLst/>
          </a:prstGeom>
          <a:noFill/>
          <a:extLst>
            <a:ext uri="{909E8E84-426E-40DD-AFC4-6F175D3DCCD1}">
              <a14:hiddenFill xmlns:a14="http://schemas.microsoft.com/office/drawing/2010/main">
                <a:solidFill>
                  <a:srgbClr val="FFFFFF"/>
                </a:solidFill>
              </a14:hiddenFill>
            </a:ext>
          </a:extLst>
        </p:spPr>
      </p:pic>
      <p:sp>
        <p:nvSpPr>
          <p:cNvPr id="178293" name="Rectangle 117">
            <a:extLst>
              <a:ext uri="{FF2B5EF4-FFF2-40B4-BE49-F238E27FC236}">
                <a16:creationId xmlns:a16="http://schemas.microsoft.com/office/drawing/2014/main" xmlns="" id="{AD8F8272-F318-4DD4-B97F-2319B26C5BBB}"/>
              </a:ext>
            </a:extLst>
          </p:cNvPr>
          <p:cNvSpPr>
            <a:spLocks noGrp="1" noChangeArrowheads="1"/>
          </p:cNvSpPr>
          <p:nvPr>
            <p:ph type="ctrTitle"/>
          </p:nvPr>
        </p:nvSpPr>
        <p:spPr>
          <a:xfrm>
            <a:off x="711200" y="914400"/>
            <a:ext cx="6299200" cy="1143000"/>
          </a:xfrm>
        </p:spPr>
        <p:txBody>
          <a:bodyPr/>
          <a:lstStyle>
            <a:lvl1pPr algn="l">
              <a:defRPr sz="4300" i="0">
                <a:solidFill>
                  <a:schemeClr val="bg1"/>
                </a:solidFill>
              </a:defRPr>
            </a:lvl1pPr>
          </a:lstStyle>
          <a:p>
            <a:pPr lvl="0"/>
            <a:r>
              <a:rPr lang="zh-CN" altLang="en-US" noProof="0"/>
              <a:t>市场调查与预测</a:t>
            </a:r>
          </a:p>
        </p:txBody>
      </p:sp>
      <p:sp>
        <p:nvSpPr>
          <p:cNvPr id="178294" name="Rectangle 118">
            <a:extLst>
              <a:ext uri="{FF2B5EF4-FFF2-40B4-BE49-F238E27FC236}">
                <a16:creationId xmlns:a16="http://schemas.microsoft.com/office/drawing/2014/main" xmlns="" id="{2B13CEC1-C0E2-446E-B873-D676C56D82BF}"/>
              </a:ext>
            </a:extLst>
          </p:cNvPr>
          <p:cNvSpPr>
            <a:spLocks noGrp="1" noChangeArrowheads="1"/>
          </p:cNvSpPr>
          <p:nvPr>
            <p:ph type="subTitle" idx="1"/>
          </p:nvPr>
        </p:nvSpPr>
        <p:spPr>
          <a:xfrm>
            <a:off x="406400" y="4114800"/>
            <a:ext cx="8534400" cy="838200"/>
          </a:xfrm>
        </p:spPr>
        <p:txBody>
          <a:bodyPr/>
          <a:lstStyle>
            <a:lvl1pPr marL="0" indent="0">
              <a:buFont typeface="Wingdings" panose="05000000000000000000" pitchFamily="2" charset="2"/>
              <a:buNone/>
              <a:defRPr b="1">
                <a:solidFill>
                  <a:schemeClr val="bg1"/>
                </a:solidFill>
                <a:latin typeface="华文彩云" panose="02010600030101010101" pitchFamily="2" charset="-122"/>
                <a:ea typeface="华文彩云" panose="02010600030101010101" pitchFamily="2" charset="-122"/>
              </a:defRPr>
            </a:lvl1pPr>
          </a:lstStyle>
          <a:p>
            <a:pPr lvl="0"/>
            <a:r>
              <a:rPr lang="zh-CN" altLang="en-US" noProof="0"/>
              <a:t>主讲：杜明汉</a:t>
            </a:r>
          </a:p>
        </p:txBody>
      </p:sp>
      <p:sp>
        <p:nvSpPr>
          <p:cNvPr id="178295" name="Text Box 119">
            <a:extLst>
              <a:ext uri="{FF2B5EF4-FFF2-40B4-BE49-F238E27FC236}">
                <a16:creationId xmlns:a16="http://schemas.microsoft.com/office/drawing/2014/main" xmlns="" id="{51009C02-D96B-427D-A162-775F37C005AC}"/>
              </a:ext>
            </a:extLst>
          </p:cNvPr>
          <p:cNvSpPr txBox="1">
            <a:spLocks noChangeArrowheads="1"/>
          </p:cNvSpPr>
          <p:nvPr/>
        </p:nvSpPr>
        <p:spPr bwMode="auto">
          <a:xfrm>
            <a:off x="10996221" y="152401"/>
            <a:ext cx="9925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zh-CN" sz="2000" b="1">
                <a:solidFill>
                  <a:srgbClr val="000000"/>
                </a:solidFill>
                <a:latin typeface="Verdana" panose="020B0604030504040204" pitchFamily="34" charset="0"/>
              </a:rPr>
              <a:t>LOGO</a:t>
            </a:r>
          </a:p>
        </p:txBody>
      </p:sp>
      <p:pic>
        <p:nvPicPr>
          <p:cNvPr id="178296" name="Picture 120">
            <a:extLst>
              <a:ext uri="{FF2B5EF4-FFF2-40B4-BE49-F238E27FC236}">
                <a16:creationId xmlns:a16="http://schemas.microsoft.com/office/drawing/2014/main" xmlns="" id="{7BAC2CA1-9274-4921-B794-DA3DF0A44A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851" y="3097213"/>
            <a:ext cx="39624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78297" name="Picture 121">
            <a:extLst>
              <a:ext uri="{FF2B5EF4-FFF2-40B4-BE49-F238E27FC236}">
                <a16:creationId xmlns:a16="http://schemas.microsoft.com/office/drawing/2014/main" xmlns="" id="{C1BB653A-8D01-4523-9A87-7E1A6DBFBC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1" y="1993900"/>
            <a:ext cx="2061633" cy="1663700"/>
          </a:xfrm>
          <a:prstGeom prst="rect">
            <a:avLst/>
          </a:prstGeom>
          <a:noFill/>
          <a:extLst>
            <a:ext uri="{909E8E84-426E-40DD-AFC4-6F175D3DCCD1}">
              <a14:hiddenFill xmlns:a14="http://schemas.microsoft.com/office/drawing/2010/main">
                <a:solidFill>
                  <a:srgbClr val="FFFFFF"/>
                </a:solidFill>
              </a14:hiddenFill>
            </a:ext>
          </a:extLst>
        </p:spPr>
      </p:pic>
      <p:pic>
        <p:nvPicPr>
          <p:cNvPr id="178298" name="Picture 122">
            <a:extLst>
              <a:ext uri="{FF2B5EF4-FFF2-40B4-BE49-F238E27FC236}">
                <a16:creationId xmlns:a16="http://schemas.microsoft.com/office/drawing/2014/main" xmlns="" id="{E8412ADC-AF4A-43FA-90AB-6DD062E916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1467" y="2862264"/>
            <a:ext cx="831851" cy="57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995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fade">
                                      <p:cBhvr>
                                        <p:cTn id="7" dur="2000"/>
                                        <p:tgtEl>
                                          <p:spTgt spid="178178"/>
                                        </p:tgtEl>
                                      </p:cBhvr>
                                    </p:animEffect>
                                  </p:childTnLst>
                                </p:cTn>
                              </p:par>
                              <p:par>
                                <p:cTn id="8" presetID="10" presetClass="entr" presetSubtype="0" fill="hold" nodeType="withEffect">
                                  <p:stCondLst>
                                    <p:cond delay="0"/>
                                  </p:stCondLst>
                                  <p:childTnLst>
                                    <p:set>
                                      <p:cBhvr>
                                        <p:cTn id="9" dur="1" fill="hold">
                                          <p:stCondLst>
                                            <p:cond delay="0"/>
                                          </p:stCondLst>
                                        </p:cTn>
                                        <p:tgtEl>
                                          <p:spTgt spid="178290"/>
                                        </p:tgtEl>
                                        <p:attrNameLst>
                                          <p:attrName>style.visibility</p:attrName>
                                        </p:attrNameLst>
                                      </p:cBhvr>
                                      <p:to>
                                        <p:strVal val="visible"/>
                                      </p:to>
                                    </p:set>
                                    <p:animEffect transition="in" filter="fade">
                                      <p:cBhvr>
                                        <p:cTn id="10" dur="2000"/>
                                        <p:tgtEl>
                                          <p:spTgt spid="178290"/>
                                        </p:tgtEl>
                                      </p:cBhvr>
                                    </p:animEffect>
                                  </p:childTnLst>
                                </p:cTn>
                              </p:par>
                            </p:childTnLst>
                          </p:cTn>
                        </p:par>
                        <p:par>
                          <p:cTn id="11" fill="hold" nodeType="afterGroup">
                            <p:stCondLst>
                              <p:cond delay="2000"/>
                            </p:stCondLst>
                            <p:childTnLst>
                              <p:par>
                                <p:cTn id="12" presetID="10" presetClass="entr" presetSubtype="0" fill="hold" nodeType="afterEffect">
                                  <p:stCondLst>
                                    <p:cond delay="0"/>
                                  </p:stCondLst>
                                  <p:childTnLst>
                                    <p:set>
                                      <p:cBhvr>
                                        <p:cTn id="13" dur="1" fill="hold">
                                          <p:stCondLst>
                                            <p:cond delay="0"/>
                                          </p:stCondLst>
                                        </p:cTn>
                                        <p:tgtEl>
                                          <p:spTgt spid="178296"/>
                                        </p:tgtEl>
                                        <p:attrNameLst>
                                          <p:attrName>style.visibility</p:attrName>
                                        </p:attrNameLst>
                                      </p:cBhvr>
                                      <p:to>
                                        <p:strVal val="visible"/>
                                      </p:to>
                                    </p:set>
                                    <p:animEffect transition="in" filter="fade">
                                      <p:cBhvr>
                                        <p:cTn id="14" dur="1000"/>
                                        <p:tgtEl>
                                          <p:spTgt spid="178296"/>
                                        </p:tgtEl>
                                      </p:cBhvr>
                                    </p:animEffect>
                                  </p:childTnLst>
                                </p:cTn>
                              </p:par>
                            </p:childTnLst>
                          </p:cTn>
                        </p:par>
                        <p:par>
                          <p:cTn id="15" fill="hold" nodeType="afterGroup">
                            <p:stCondLst>
                              <p:cond delay="3000"/>
                            </p:stCondLst>
                            <p:childTnLst>
                              <p:par>
                                <p:cTn id="16" presetID="22" presetClass="entr" presetSubtype="4" fill="hold" nodeType="afterEffect">
                                  <p:stCondLst>
                                    <p:cond delay="0"/>
                                  </p:stCondLst>
                                  <p:childTnLst>
                                    <p:set>
                                      <p:cBhvr>
                                        <p:cTn id="17" dur="1" fill="hold">
                                          <p:stCondLst>
                                            <p:cond delay="0"/>
                                          </p:stCondLst>
                                        </p:cTn>
                                        <p:tgtEl>
                                          <p:spTgt spid="178298"/>
                                        </p:tgtEl>
                                        <p:attrNameLst>
                                          <p:attrName>style.visibility</p:attrName>
                                        </p:attrNameLst>
                                      </p:cBhvr>
                                      <p:to>
                                        <p:strVal val="visible"/>
                                      </p:to>
                                    </p:set>
                                    <p:animEffect transition="in" filter="wipe(down)">
                                      <p:cBhvr>
                                        <p:cTn id="18" dur="500"/>
                                        <p:tgtEl>
                                          <p:spTgt spid="178298"/>
                                        </p:tgtEl>
                                      </p:cBhvr>
                                    </p:animEffect>
                                  </p:childTnLst>
                                </p:cTn>
                              </p:par>
                            </p:childTnLst>
                          </p:cTn>
                        </p:par>
                        <p:par>
                          <p:cTn id="19" fill="hold" nodeType="afterGroup">
                            <p:stCondLst>
                              <p:cond delay="3500"/>
                            </p:stCondLst>
                            <p:childTnLst>
                              <p:par>
                                <p:cTn id="20" presetID="22" presetClass="entr" presetSubtype="4" fill="hold" nodeType="afterEffect">
                                  <p:stCondLst>
                                    <p:cond delay="0"/>
                                  </p:stCondLst>
                                  <p:childTnLst>
                                    <p:set>
                                      <p:cBhvr>
                                        <p:cTn id="21" dur="1" fill="hold">
                                          <p:stCondLst>
                                            <p:cond delay="0"/>
                                          </p:stCondLst>
                                        </p:cTn>
                                        <p:tgtEl>
                                          <p:spTgt spid="178297"/>
                                        </p:tgtEl>
                                        <p:attrNameLst>
                                          <p:attrName>style.visibility</p:attrName>
                                        </p:attrNameLst>
                                      </p:cBhvr>
                                      <p:to>
                                        <p:strVal val="visible"/>
                                      </p:to>
                                    </p:set>
                                    <p:animEffect transition="in" filter="wipe(down)">
                                      <p:cBhvr>
                                        <p:cTn id="22" dur="500"/>
                                        <p:tgtEl>
                                          <p:spTgt spid="178297"/>
                                        </p:tgtEl>
                                      </p:cBhvr>
                                    </p:animEffect>
                                  </p:childTnLst>
                                </p:cTn>
                              </p:par>
                            </p:childTnLst>
                          </p:cTn>
                        </p:par>
                        <p:par>
                          <p:cTn id="23" fill="hold" nodeType="afterGroup">
                            <p:stCondLst>
                              <p:cond delay="4000"/>
                            </p:stCondLst>
                            <p:childTnLst>
                              <p:par>
                                <p:cTn id="24" presetID="22" presetClass="entr" presetSubtype="4" fill="hold" nodeType="afterEffect">
                                  <p:stCondLst>
                                    <p:cond delay="0"/>
                                  </p:stCondLst>
                                  <p:childTnLst>
                                    <p:set>
                                      <p:cBhvr>
                                        <p:cTn id="25" dur="1" fill="hold">
                                          <p:stCondLst>
                                            <p:cond delay="0"/>
                                          </p:stCondLst>
                                        </p:cTn>
                                        <p:tgtEl>
                                          <p:spTgt spid="178291"/>
                                        </p:tgtEl>
                                        <p:attrNameLst>
                                          <p:attrName>style.visibility</p:attrName>
                                        </p:attrNameLst>
                                      </p:cBhvr>
                                      <p:to>
                                        <p:strVal val="visible"/>
                                      </p:to>
                                    </p:set>
                                    <p:animEffect transition="in" filter="wipe(down)">
                                      <p:cBhvr>
                                        <p:cTn id="26" dur="500"/>
                                        <p:tgtEl>
                                          <p:spTgt spid="178291"/>
                                        </p:tgtEl>
                                      </p:cBhvr>
                                    </p:animEffect>
                                  </p:childTnLst>
                                </p:cTn>
                              </p:par>
                            </p:childTnLst>
                          </p:cTn>
                        </p:par>
                        <p:par>
                          <p:cTn id="27" fill="hold" nodeType="afterGroup">
                            <p:stCondLst>
                              <p:cond delay="4500"/>
                            </p:stCondLst>
                            <p:childTnLst>
                              <p:par>
                                <p:cTn id="28" presetID="22" presetClass="entr" presetSubtype="4" fill="hold" nodeType="afterEffect">
                                  <p:stCondLst>
                                    <p:cond delay="0"/>
                                  </p:stCondLst>
                                  <p:childTnLst>
                                    <p:set>
                                      <p:cBhvr>
                                        <p:cTn id="29" dur="1" fill="hold">
                                          <p:stCondLst>
                                            <p:cond delay="0"/>
                                          </p:stCondLst>
                                        </p:cTn>
                                        <p:tgtEl>
                                          <p:spTgt spid="178292"/>
                                        </p:tgtEl>
                                        <p:attrNameLst>
                                          <p:attrName>style.visibility</p:attrName>
                                        </p:attrNameLst>
                                      </p:cBhvr>
                                      <p:to>
                                        <p:strVal val="visible"/>
                                      </p:to>
                                    </p:set>
                                    <p:animEffect transition="in" filter="wipe(down)">
                                      <p:cBhvr>
                                        <p:cTn id="30" dur="1000"/>
                                        <p:tgtEl>
                                          <p:spTgt spid="178292"/>
                                        </p:tgtEl>
                                      </p:cBhvr>
                                    </p:animEffect>
                                  </p:childTnLst>
                                </p:cTn>
                              </p:par>
                              <p:par>
                                <p:cTn id="31" presetID="10" presetClass="entr" presetSubtype="0" fill="hold" nodeType="withEffect">
                                  <p:stCondLst>
                                    <p:cond delay="800"/>
                                  </p:stCondLst>
                                  <p:childTnLst>
                                    <p:set>
                                      <p:cBhvr>
                                        <p:cTn id="32" dur="1" fill="hold">
                                          <p:stCondLst>
                                            <p:cond delay="0"/>
                                          </p:stCondLst>
                                        </p:cTn>
                                        <p:tgtEl>
                                          <p:spTgt spid="178179"/>
                                        </p:tgtEl>
                                        <p:attrNameLst>
                                          <p:attrName>style.visibility</p:attrName>
                                        </p:attrNameLst>
                                      </p:cBhvr>
                                      <p:to>
                                        <p:strVal val="visible"/>
                                      </p:to>
                                    </p:set>
                                    <p:animEffect transition="in" filter="fade">
                                      <p:cBhvr>
                                        <p:cTn id="33" dur="2000"/>
                                        <p:tgtEl>
                                          <p:spTgt spid="178179"/>
                                        </p:tgtEl>
                                      </p:cBhvr>
                                    </p:animEffect>
                                  </p:childTnLst>
                                </p:cTn>
                              </p:par>
                            </p:childTnLst>
                          </p:cTn>
                        </p:par>
                        <p:par>
                          <p:cTn id="34" fill="hold" nodeType="afterGroup">
                            <p:stCondLst>
                              <p:cond delay="7300"/>
                            </p:stCondLst>
                            <p:childTnLst>
                              <p:par>
                                <p:cTn id="35" presetID="22" presetClass="entr" presetSubtype="8" fill="hold" grpId="0" nodeType="afterEffect">
                                  <p:stCondLst>
                                    <p:cond delay="0"/>
                                  </p:stCondLst>
                                  <p:childTnLst>
                                    <p:set>
                                      <p:cBhvr>
                                        <p:cTn id="36" dur="1" fill="hold">
                                          <p:stCondLst>
                                            <p:cond delay="0"/>
                                          </p:stCondLst>
                                        </p:cTn>
                                        <p:tgtEl>
                                          <p:spTgt spid="178293"/>
                                        </p:tgtEl>
                                        <p:attrNameLst>
                                          <p:attrName>style.visibility</p:attrName>
                                        </p:attrNameLst>
                                      </p:cBhvr>
                                      <p:to>
                                        <p:strVal val="visible"/>
                                      </p:to>
                                    </p:set>
                                    <p:animEffect transition="in" filter="wipe(left)">
                                      <p:cBhvr>
                                        <p:cTn id="37" dur="1000"/>
                                        <p:tgtEl>
                                          <p:spTgt spid="178293"/>
                                        </p:tgtEl>
                                      </p:cBhvr>
                                    </p:animEffect>
                                  </p:childTnLst>
                                </p:cTn>
                              </p:par>
                            </p:childTnLst>
                          </p:cTn>
                        </p:par>
                        <p:par>
                          <p:cTn id="38" fill="hold" nodeType="afterGroup">
                            <p:stCondLst>
                              <p:cond delay="8300"/>
                            </p:stCondLst>
                            <p:childTnLst>
                              <p:par>
                                <p:cTn id="39" presetID="22" presetClass="entr" presetSubtype="8" fill="hold" grpId="0" nodeType="afterEffect">
                                  <p:stCondLst>
                                    <p:cond delay="0"/>
                                  </p:stCondLst>
                                  <p:childTnLst>
                                    <p:set>
                                      <p:cBhvr>
                                        <p:cTn id="40" dur="1" fill="hold">
                                          <p:stCondLst>
                                            <p:cond delay="0"/>
                                          </p:stCondLst>
                                        </p:cTn>
                                        <p:tgtEl>
                                          <p:spTgt spid="178294">
                                            <p:txEl>
                                              <p:pRg st="0" end="0"/>
                                            </p:txEl>
                                          </p:spTgt>
                                        </p:tgtEl>
                                        <p:attrNameLst>
                                          <p:attrName>style.visibility</p:attrName>
                                        </p:attrNameLst>
                                      </p:cBhvr>
                                      <p:to>
                                        <p:strVal val="visible"/>
                                      </p:to>
                                    </p:set>
                                    <p:animEffect transition="in" filter="wipe(left)">
                                      <p:cBhvr>
                                        <p:cTn id="41" dur="1000"/>
                                        <p:tgtEl>
                                          <p:spTgt spid="1782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93" grpId="0"/>
      <p:bldP spid="178294" grpId="0" build="p">
        <p:tmplLst>
          <p:tmpl lvl="1">
            <p:tnLst>
              <p:par>
                <p:cTn presetID="22" presetClass="entr" presetSubtype="8" fill="hold" nodeType="afterEffect">
                  <p:stCondLst>
                    <p:cond delay="0"/>
                  </p:stCondLst>
                  <p:childTnLst>
                    <p:set>
                      <p:cBhvr>
                        <p:cTn dur="1" fill="hold">
                          <p:stCondLst>
                            <p:cond delay="0"/>
                          </p:stCondLst>
                        </p:cTn>
                        <p:tgtEl>
                          <p:spTgt spid="178294"/>
                        </p:tgtEl>
                        <p:attrNameLst>
                          <p:attrName>style.visibility</p:attrName>
                        </p:attrNameLst>
                      </p:cBhvr>
                      <p:to>
                        <p:strVal val="visible"/>
                      </p:to>
                    </p:set>
                    <p:animEffect transition="in" filter="wipe(left)">
                      <p:cBhvr>
                        <p:cTn dur="1000"/>
                        <p:tgtEl>
                          <p:spTgt spid="17829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B7842C3-DA14-4921-A9F2-18F04737C1F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81E411D-085E-4FBD-8B12-3673AEC8E04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025FC86-8435-4AF6-A49E-8E7D01505AE6}"/>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a16="http://schemas.microsoft.com/office/drawing/2014/main" xmlns="" id="{9869374A-0942-49FC-846B-A3581EA787DD}"/>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xmlns="" id="{CCAF2A52-7AF3-43B3-92F6-26BDDA4A3861}"/>
              </a:ext>
            </a:extLst>
          </p:cNvPr>
          <p:cNvSpPr>
            <a:spLocks noGrp="1"/>
          </p:cNvSpPr>
          <p:nvPr>
            <p:ph type="sldNum" sz="quarter" idx="12"/>
          </p:nvPr>
        </p:nvSpPr>
        <p:spPr/>
        <p:txBody>
          <a:bodyPr/>
          <a:lstStyle>
            <a:lvl1pPr>
              <a:defRPr/>
            </a:lvl1pPr>
          </a:lstStyle>
          <a:p>
            <a:fld id="{BD1E31D1-D31A-4817-8825-A72DBF7EB432}" type="slidenum">
              <a:rPr lang="en-US" altLang="zh-CN"/>
              <a:pPr/>
              <a:t>‹#›</a:t>
            </a:fld>
            <a:endParaRPr lang="en-US" altLang="zh-CN"/>
          </a:p>
        </p:txBody>
      </p:sp>
    </p:spTree>
    <p:extLst>
      <p:ext uri="{BB962C8B-B14F-4D97-AF65-F5344CB8AC3E}">
        <p14:creationId xmlns:p14="http://schemas.microsoft.com/office/powerpoint/2010/main" val="338565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CB061C1D-5E6B-480E-8AD7-892D7979666E}"/>
              </a:ext>
            </a:extLst>
          </p:cNvPr>
          <p:cNvSpPr>
            <a:spLocks noGrp="1"/>
          </p:cNvSpPr>
          <p:nvPr>
            <p:ph type="title" orient="vert"/>
          </p:nvPr>
        </p:nvSpPr>
        <p:spPr>
          <a:xfrm>
            <a:off x="8839200" y="228600"/>
            <a:ext cx="2743200" cy="6096000"/>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57B7F907-DF5A-4601-825A-5C13BE77D908}"/>
              </a:ext>
            </a:extLst>
          </p:cNvPr>
          <p:cNvSpPr>
            <a:spLocks noGrp="1"/>
          </p:cNvSpPr>
          <p:nvPr>
            <p:ph type="body" orient="vert" idx="1"/>
          </p:nvPr>
        </p:nvSpPr>
        <p:spPr>
          <a:xfrm>
            <a:off x="609600" y="228600"/>
            <a:ext cx="8026400" cy="60960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AF01D23-30DC-407F-A667-B5A490437E85}"/>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a16="http://schemas.microsoft.com/office/drawing/2014/main" xmlns="" id="{E5DE88F5-C06D-4F74-8B49-9013CC14B4A2}"/>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xmlns="" id="{119F90DC-49E7-42E7-9844-D81EA2AEF1F0}"/>
              </a:ext>
            </a:extLst>
          </p:cNvPr>
          <p:cNvSpPr>
            <a:spLocks noGrp="1"/>
          </p:cNvSpPr>
          <p:nvPr>
            <p:ph type="sldNum" sz="quarter" idx="12"/>
          </p:nvPr>
        </p:nvSpPr>
        <p:spPr/>
        <p:txBody>
          <a:bodyPr/>
          <a:lstStyle>
            <a:lvl1pPr>
              <a:defRPr/>
            </a:lvl1pPr>
          </a:lstStyle>
          <a:p>
            <a:fld id="{03880F1D-E843-469C-ABF3-1CFD7C420FBC}" type="slidenum">
              <a:rPr lang="en-US" altLang="zh-CN"/>
              <a:pPr/>
              <a:t>‹#›</a:t>
            </a:fld>
            <a:endParaRPr lang="en-US" altLang="zh-CN"/>
          </a:p>
        </p:txBody>
      </p:sp>
    </p:spTree>
    <p:extLst>
      <p:ext uri="{BB962C8B-B14F-4D97-AF65-F5344CB8AC3E}">
        <p14:creationId xmlns:p14="http://schemas.microsoft.com/office/powerpoint/2010/main" val="560868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5FAC7C2-1DE7-499A-B130-C80F770E3CB6}"/>
              </a:ext>
            </a:extLst>
          </p:cNvPr>
          <p:cNvSpPr>
            <a:spLocks noGrp="1"/>
          </p:cNvSpPr>
          <p:nvPr>
            <p:ph type="title"/>
          </p:nvPr>
        </p:nvSpPr>
        <p:spPr>
          <a:xfrm>
            <a:off x="609600" y="228601"/>
            <a:ext cx="10972800" cy="8683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6BB7704-19ED-46C5-8781-8D930A59AB8E}"/>
              </a:ext>
            </a:extLst>
          </p:cNvPr>
          <p:cNvSpPr>
            <a:spLocks noGrp="1"/>
          </p:cNvSpPr>
          <p:nvPr>
            <p:ph type="body" sz="half" idx="1"/>
          </p:nvPr>
        </p:nvSpPr>
        <p:spPr>
          <a:xfrm>
            <a:off x="609600" y="1295400"/>
            <a:ext cx="5384800" cy="5029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F09B822A-5912-44C8-AF07-1BE89723B0F6}"/>
              </a:ext>
            </a:extLst>
          </p:cNvPr>
          <p:cNvSpPr>
            <a:spLocks noGrp="1"/>
          </p:cNvSpPr>
          <p:nvPr>
            <p:ph sz="half" idx="2"/>
          </p:nvPr>
        </p:nvSpPr>
        <p:spPr>
          <a:xfrm>
            <a:off x="6197600" y="1295400"/>
            <a:ext cx="5384800" cy="5029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CF99F079-3B23-4F84-B10A-8BF3F458BD41}"/>
              </a:ext>
            </a:extLst>
          </p:cNvPr>
          <p:cNvSpPr>
            <a:spLocks noGrp="1"/>
          </p:cNvSpPr>
          <p:nvPr>
            <p:ph type="dt" sz="half" idx="10"/>
          </p:nvPr>
        </p:nvSpPr>
        <p:spPr>
          <a:xfrm>
            <a:off x="508000" y="6613526"/>
            <a:ext cx="2844800" cy="244475"/>
          </a:xfrm>
        </p:spPr>
        <p:txBody>
          <a:bodyPr/>
          <a:lstStyle>
            <a:lvl1pPr>
              <a:defRPr/>
            </a:lvl1pPr>
          </a:lstStyle>
          <a:p>
            <a:endParaRPr lang="zh-CN" altLang="zh-CN"/>
          </a:p>
        </p:txBody>
      </p:sp>
      <p:sp>
        <p:nvSpPr>
          <p:cNvPr id="6" name="页脚占位符 5">
            <a:extLst>
              <a:ext uri="{FF2B5EF4-FFF2-40B4-BE49-F238E27FC236}">
                <a16:creationId xmlns:a16="http://schemas.microsoft.com/office/drawing/2014/main" xmlns="" id="{E0A7B18E-8ED7-41C3-BFA9-19D30FE10510}"/>
              </a:ext>
            </a:extLst>
          </p:cNvPr>
          <p:cNvSpPr>
            <a:spLocks noGrp="1"/>
          </p:cNvSpPr>
          <p:nvPr>
            <p:ph type="ftr" sz="quarter" idx="11"/>
          </p:nvPr>
        </p:nvSpPr>
        <p:spPr>
          <a:xfrm>
            <a:off x="3454400" y="6096000"/>
            <a:ext cx="5181600" cy="609600"/>
          </a:xfrm>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xmlns="" id="{FC7DD84C-A023-431F-B0E9-28B5439C8E83}"/>
              </a:ext>
            </a:extLst>
          </p:cNvPr>
          <p:cNvSpPr>
            <a:spLocks noGrp="1"/>
          </p:cNvSpPr>
          <p:nvPr>
            <p:ph type="sldNum" sz="quarter" idx="12"/>
          </p:nvPr>
        </p:nvSpPr>
        <p:spPr>
          <a:xfrm>
            <a:off x="8737600" y="6537326"/>
            <a:ext cx="2844800" cy="244475"/>
          </a:xfrm>
        </p:spPr>
        <p:txBody>
          <a:bodyPr/>
          <a:lstStyle>
            <a:lvl1pPr>
              <a:defRPr/>
            </a:lvl1pPr>
          </a:lstStyle>
          <a:p>
            <a:fld id="{E0582292-2911-4B51-9305-AC05FD39A019}" type="slidenum">
              <a:rPr lang="en-US" altLang="zh-CN"/>
              <a:pPr/>
              <a:t>‹#›</a:t>
            </a:fld>
            <a:endParaRPr lang="en-US" altLang="zh-CN"/>
          </a:p>
        </p:txBody>
      </p:sp>
    </p:spTree>
    <p:extLst>
      <p:ext uri="{BB962C8B-B14F-4D97-AF65-F5344CB8AC3E}">
        <p14:creationId xmlns:p14="http://schemas.microsoft.com/office/powerpoint/2010/main" val="145204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50BB281-37CD-4EA5-A3D8-4C5E1465DC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99F3370-DD47-4786-B43C-D3353B59F9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C374291-DA3C-42A9-BFA2-C1C76F452881}"/>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a16="http://schemas.microsoft.com/office/drawing/2014/main" xmlns="" id="{BF4EBBA9-6506-4966-8204-4826775845E9}"/>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xmlns="" id="{B30EC8D4-AF68-4513-800E-103CE36B3712}"/>
              </a:ext>
            </a:extLst>
          </p:cNvPr>
          <p:cNvSpPr>
            <a:spLocks noGrp="1"/>
          </p:cNvSpPr>
          <p:nvPr>
            <p:ph type="sldNum" sz="quarter" idx="12"/>
          </p:nvPr>
        </p:nvSpPr>
        <p:spPr/>
        <p:txBody>
          <a:bodyPr/>
          <a:lstStyle>
            <a:lvl1pPr>
              <a:defRPr/>
            </a:lvl1pPr>
          </a:lstStyle>
          <a:p>
            <a:fld id="{36F920B8-0490-45D0-9A6F-FA61742183B0}" type="slidenum">
              <a:rPr lang="en-US" altLang="zh-CN"/>
              <a:pPr/>
              <a:t>‹#›</a:t>
            </a:fld>
            <a:endParaRPr lang="en-US" altLang="zh-CN"/>
          </a:p>
        </p:txBody>
      </p:sp>
    </p:spTree>
    <p:extLst>
      <p:ext uri="{BB962C8B-B14F-4D97-AF65-F5344CB8AC3E}">
        <p14:creationId xmlns:p14="http://schemas.microsoft.com/office/powerpoint/2010/main" val="43335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A9001F9-6F03-4AA5-9A32-64E5F805E68A}"/>
              </a:ext>
            </a:extLst>
          </p:cNvPr>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3D945FAA-ACDD-42FA-8CEF-7B33601C9245}"/>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A9F850FD-E55A-4073-B7B9-34D3295B7D95}"/>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a16="http://schemas.microsoft.com/office/drawing/2014/main" xmlns="" id="{6595AFD6-000C-4944-8AAC-1104E7B7D029}"/>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xmlns="" id="{016FC345-4C15-4AD0-A548-DBEC6F4A207B}"/>
              </a:ext>
            </a:extLst>
          </p:cNvPr>
          <p:cNvSpPr>
            <a:spLocks noGrp="1"/>
          </p:cNvSpPr>
          <p:nvPr>
            <p:ph type="sldNum" sz="quarter" idx="12"/>
          </p:nvPr>
        </p:nvSpPr>
        <p:spPr/>
        <p:txBody>
          <a:bodyPr/>
          <a:lstStyle>
            <a:lvl1pPr>
              <a:defRPr/>
            </a:lvl1pPr>
          </a:lstStyle>
          <a:p>
            <a:fld id="{712F7534-6028-4B71-ABD1-D4FAC045D0D8}" type="slidenum">
              <a:rPr lang="en-US" altLang="zh-CN"/>
              <a:pPr/>
              <a:t>‹#›</a:t>
            </a:fld>
            <a:endParaRPr lang="en-US" altLang="zh-CN"/>
          </a:p>
        </p:txBody>
      </p:sp>
    </p:spTree>
    <p:extLst>
      <p:ext uri="{BB962C8B-B14F-4D97-AF65-F5344CB8AC3E}">
        <p14:creationId xmlns:p14="http://schemas.microsoft.com/office/powerpoint/2010/main" val="57114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5CBAE8-AD07-4B87-A2B8-CE7B4CC225C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085E9E0F-3B43-487E-85EA-06B32AE6C8BC}"/>
              </a:ext>
            </a:extLst>
          </p:cNvPr>
          <p:cNvSpPr>
            <a:spLocks noGrp="1"/>
          </p:cNvSpPr>
          <p:nvPr>
            <p:ph sz="half" idx="1"/>
          </p:nvPr>
        </p:nvSpPr>
        <p:spPr>
          <a:xfrm>
            <a:off x="609600" y="1295400"/>
            <a:ext cx="5384800" cy="5029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3A0D4B79-58B4-4151-81C2-D3477C169053}"/>
              </a:ext>
            </a:extLst>
          </p:cNvPr>
          <p:cNvSpPr>
            <a:spLocks noGrp="1"/>
          </p:cNvSpPr>
          <p:nvPr>
            <p:ph sz="half" idx="2"/>
          </p:nvPr>
        </p:nvSpPr>
        <p:spPr>
          <a:xfrm>
            <a:off x="6197600" y="1295400"/>
            <a:ext cx="5384800" cy="5029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F01FCC7C-898D-4A79-AD1E-61B64DB5AC7F}"/>
              </a:ext>
            </a:extLst>
          </p:cNvPr>
          <p:cNvSpPr>
            <a:spLocks noGrp="1"/>
          </p:cNvSpPr>
          <p:nvPr>
            <p:ph type="dt" sz="half" idx="10"/>
          </p:nvPr>
        </p:nvSpPr>
        <p:spPr/>
        <p:txBody>
          <a:bodyPr/>
          <a:lstStyle>
            <a:lvl1pPr>
              <a:defRPr/>
            </a:lvl1pPr>
          </a:lstStyle>
          <a:p>
            <a:endParaRPr lang="zh-CN" altLang="zh-CN"/>
          </a:p>
        </p:txBody>
      </p:sp>
      <p:sp>
        <p:nvSpPr>
          <p:cNvPr id="6" name="页脚占位符 5">
            <a:extLst>
              <a:ext uri="{FF2B5EF4-FFF2-40B4-BE49-F238E27FC236}">
                <a16:creationId xmlns:a16="http://schemas.microsoft.com/office/drawing/2014/main" xmlns="" id="{267BB6B3-1EFE-4150-B0B0-453F6C2F9199}"/>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xmlns="" id="{8FB148CC-4E33-4EEC-BC54-73EB82AD7759}"/>
              </a:ext>
            </a:extLst>
          </p:cNvPr>
          <p:cNvSpPr>
            <a:spLocks noGrp="1"/>
          </p:cNvSpPr>
          <p:nvPr>
            <p:ph type="sldNum" sz="quarter" idx="12"/>
          </p:nvPr>
        </p:nvSpPr>
        <p:spPr/>
        <p:txBody>
          <a:bodyPr/>
          <a:lstStyle>
            <a:lvl1pPr>
              <a:defRPr/>
            </a:lvl1pPr>
          </a:lstStyle>
          <a:p>
            <a:fld id="{0FB20199-DE65-4154-AB76-755B054F018E}" type="slidenum">
              <a:rPr lang="en-US" altLang="zh-CN"/>
              <a:pPr/>
              <a:t>‹#›</a:t>
            </a:fld>
            <a:endParaRPr lang="en-US" altLang="zh-CN"/>
          </a:p>
        </p:txBody>
      </p:sp>
    </p:spTree>
    <p:extLst>
      <p:ext uri="{BB962C8B-B14F-4D97-AF65-F5344CB8AC3E}">
        <p14:creationId xmlns:p14="http://schemas.microsoft.com/office/powerpoint/2010/main" val="2891453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B5D52B4-96D3-4482-955A-FDA9CF00AE9E}"/>
              </a:ext>
            </a:extLst>
          </p:cNvPr>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A514396F-4D3D-4C7F-824D-4696A557704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9E916FD3-4991-4D18-9742-E7C1B6942340}"/>
              </a:ext>
            </a:extLst>
          </p:cNvPr>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5B146755-F2EF-4A10-AC9C-8B42846FB92D}"/>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406EEBCF-5C9D-4858-A287-AB9EFD040344}"/>
              </a:ext>
            </a:extLst>
          </p:cNvPr>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5DC6D92B-EBE8-46DC-AAED-FD93FDFEBDDA}"/>
              </a:ext>
            </a:extLst>
          </p:cNvPr>
          <p:cNvSpPr>
            <a:spLocks noGrp="1"/>
          </p:cNvSpPr>
          <p:nvPr>
            <p:ph type="dt" sz="half" idx="10"/>
          </p:nvPr>
        </p:nvSpPr>
        <p:spPr/>
        <p:txBody>
          <a:bodyPr/>
          <a:lstStyle>
            <a:lvl1pPr>
              <a:defRPr/>
            </a:lvl1pPr>
          </a:lstStyle>
          <a:p>
            <a:endParaRPr lang="zh-CN" altLang="zh-CN"/>
          </a:p>
        </p:txBody>
      </p:sp>
      <p:sp>
        <p:nvSpPr>
          <p:cNvPr id="8" name="页脚占位符 7">
            <a:extLst>
              <a:ext uri="{FF2B5EF4-FFF2-40B4-BE49-F238E27FC236}">
                <a16:creationId xmlns:a16="http://schemas.microsoft.com/office/drawing/2014/main" xmlns="" id="{6B798E87-E9FA-4A63-B2BA-3EEEDCD72D28}"/>
              </a:ext>
            </a:extLst>
          </p:cNvPr>
          <p:cNvSpPr>
            <a:spLocks noGrp="1"/>
          </p:cNvSpPr>
          <p:nvPr>
            <p:ph type="ftr" sz="quarter" idx="11"/>
          </p:nvPr>
        </p:nvSpPr>
        <p:spPr/>
        <p:txBody>
          <a:bodyPr/>
          <a:lstStyle>
            <a:lvl1pPr>
              <a:defRPr/>
            </a:lvl1pPr>
          </a:lstStyle>
          <a:p>
            <a:endParaRPr lang="zh-CN" altLang="zh-CN"/>
          </a:p>
        </p:txBody>
      </p:sp>
      <p:sp>
        <p:nvSpPr>
          <p:cNvPr id="9" name="灯片编号占位符 8">
            <a:extLst>
              <a:ext uri="{FF2B5EF4-FFF2-40B4-BE49-F238E27FC236}">
                <a16:creationId xmlns:a16="http://schemas.microsoft.com/office/drawing/2014/main" xmlns="" id="{D5EB9E38-448A-4DBD-8A9A-03CA31F12286}"/>
              </a:ext>
            </a:extLst>
          </p:cNvPr>
          <p:cNvSpPr>
            <a:spLocks noGrp="1"/>
          </p:cNvSpPr>
          <p:nvPr>
            <p:ph type="sldNum" sz="quarter" idx="12"/>
          </p:nvPr>
        </p:nvSpPr>
        <p:spPr/>
        <p:txBody>
          <a:bodyPr/>
          <a:lstStyle>
            <a:lvl1pPr>
              <a:defRPr/>
            </a:lvl1pPr>
          </a:lstStyle>
          <a:p>
            <a:fld id="{33D40E5C-4ADF-443E-A440-094FA9DD50FF}" type="slidenum">
              <a:rPr lang="en-US" altLang="zh-CN"/>
              <a:pPr/>
              <a:t>‹#›</a:t>
            </a:fld>
            <a:endParaRPr lang="en-US" altLang="zh-CN"/>
          </a:p>
        </p:txBody>
      </p:sp>
    </p:spTree>
    <p:extLst>
      <p:ext uri="{BB962C8B-B14F-4D97-AF65-F5344CB8AC3E}">
        <p14:creationId xmlns:p14="http://schemas.microsoft.com/office/powerpoint/2010/main" val="2439320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2EEF413-9496-4191-9030-E679F1C68F4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8025E013-9EB6-4508-A766-CB40352BDB1A}"/>
              </a:ext>
            </a:extLst>
          </p:cNvPr>
          <p:cNvSpPr>
            <a:spLocks noGrp="1"/>
          </p:cNvSpPr>
          <p:nvPr>
            <p:ph type="dt" sz="half" idx="10"/>
          </p:nvPr>
        </p:nvSpPr>
        <p:spPr/>
        <p:txBody>
          <a:bodyPr/>
          <a:lstStyle>
            <a:lvl1pPr>
              <a:defRPr/>
            </a:lvl1pPr>
          </a:lstStyle>
          <a:p>
            <a:endParaRPr lang="zh-CN" altLang="zh-CN"/>
          </a:p>
        </p:txBody>
      </p:sp>
      <p:sp>
        <p:nvSpPr>
          <p:cNvPr id="4" name="页脚占位符 3">
            <a:extLst>
              <a:ext uri="{FF2B5EF4-FFF2-40B4-BE49-F238E27FC236}">
                <a16:creationId xmlns:a16="http://schemas.microsoft.com/office/drawing/2014/main" xmlns="" id="{274105B3-0B7D-43E8-9BA3-B35EC4CFEDC9}"/>
              </a:ext>
            </a:extLst>
          </p:cNvPr>
          <p:cNvSpPr>
            <a:spLocks noGrp="1"/>
          </p:cNvSpPr>
          <p:nvPr>
            <p:ph type="ftr" sz="quarter" idx="11"/>
          </p:nvPr>
        </p:nvSpPr>
        <p:spPr/>
        <p:txBody>
          <a:bodyPr/>
          <a:lstStyle>
            <a:lvl1pPr>
              <a:defRPr/>
            </a:lvl1pPr>
          </a:lstStyle>
          <a:p>
            <a:endParaRPr lang="zh-CN" altLang="zh-CN"/>
          </a:p>
        </p:txBody>
      </p:sp>
      <p:sp>
        <p:nvSpPr>
          <p:cNvPr id="5" name="灯片编号占位符 4">
            <a:extLst>
              <a:ext uri="{FF2B5EF4-FFF2-40B4-BE49-F238E27FC236}">
                <a16:creationId xmlns:a16="http://schemas.microsoft.com/office/drawing/2014/main" xmlns="" id="{C3175ED7-94FA-49B2-84D0-3BC352C60627}"/>
              </a:ext>
            </a:extLst>
          </p:cNvPr>
          <p:cNvSpPr>
            <a:spLocks noGrp="1"/>
          </p:cNvSpPr>
          <p:nvPr>
            <p:ph type="sldNum" sz="quarter" idx="12"/>
          </p:nvPr>
        </p:nvSpPr>
        <p:spPr/>
        <p:txBody>
          <a:bodyPr/>
          <a:lstStyle>
            <a:lvl1pPr>
              <a:defRPr/>
            </a:lvl1pPr>
          </a:lstStyle>
          <a:p>
            <a:fld id="{21698D76-4882-4CAE-A6FD-AF330315A3C0}" type="slidenum">
              <a:rPr lang="en-US" altLang="zh-CN"/>
              <a:pPr/>
              <a:t>‹#›</a:t>
            </a:fld>
            <a:endParaRPr lang="en-US" altLang="zh-CN"/>
          </a:p>
        </p:txBody>
      </p:sp>
    </p:spTree>
    <p:extLst>
      <p:ext uri="{BB962C8B-B14F-4D97-AF65-F5344CB8AC3E}">
        <p14:creationId xmlns:p14="http://schemas.microsoft.com/office/powerpoint/2010/main" val="165996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4B5E688E-7113-445E-8235-D683F0F339C2}"/>
              </a:ext>
            </a:extLst>
          </p:cNvPr>
          <p:cNvSpPr>
            <a:spLocks noGrp="1"/>
          </p:cNvSpPr>
          <p:nvPr>
            <p:ph type="dt" sz="half" idx="10"/>
          </p:nvPr>
        </p:nvSpPr>
        <p:spPr/>
        <p:txBody>
          <a:bodyPr/>
          <a:lstStyle>
            <a:lvl1pPr>
              <a:defRPr/>
            </a:lvl1pPr>
          </a:lstStyle>
          <a:p>
            <a:endParaRPr lang="zh-CN" altLang="zh-CN"/>
          </a:p>
        </p:txBody>
      </p:sp>
      <p:sp>
        <p:nvSpPr>
          <p:cNvPr id="3" name="页脚占位符 2">
            <a:extLst>
              <a:ext uri="{FF2B5EF4-FFF2-40B4-BE49-F238E27FC236}">
                <a16:creationId xmlns:a16="http://schemas.microsoft.com/office/drawing/2014/main" xmlns="" id="{A988D3ED-99B6-47D1-95B8-8216181B030F}"/>
              </a:ext>
            </a:extLst>
          </p:cNvPr>
          <p:cNvSpPr>
            <a:spLocks noGrp="1"/>
          </p:cNvSpPr>
          <p:nvPr>
            <p:ph type="ftr" sz="quarter" idx="11"/>
          </p:nvPr>
        </p:nvSpPr>
        <p:spPr/>
        <p:txBody>
          <a:bodyPr/>
          <a:lstStyle>
            <a:lvl1pPr>
              <a:defRPr/>
            </a:lvl1pPr>
          </a:lstStyle>
          <a:p>
            <a:endParaRPr lang="zh-CN" altLang="zh-CN"/>
          </a:p>
        </p:txBody>
      </p:sp>
      <p:sp>
        <p:nvSpPr>
          <p:cNvPr id="4" name="灯片编号占位符 3">
            <a:extLst>
              <a:ext uri="{FF2B5EF4-FFF2-40B4-BE49-F238E27FC236}">
                <a16:creationId xmlns:a16="http://schemas.microsoft.com/office/drawing/2014/main" xmlns="" id="{E27E8BAF-B14A-48FB-8812-F5CB421FBD52}"/>
              </a:ext>
            </a:extLst>
          </p:cNvPr>
          <p:cNvSpPr>
            <a:spLocks noGrp="1"/>
          </p:cNvSpPr>
          <p:nvPr>
            <p:ph type="sldNum" sz="quarter" idx="12"/>
          </p:nvPr>
        </p:nvSpPr>
        <p:spPr/>
        <p:txBody>
          <a:bodyPr/>
          <a:lstStyle>
            <a:lvl1pPr>
              <a:defRPr/>
            </a:lvl1pPr>
          </a:lstStyle>
          <a:p>
            <a:fld id="{17F6C716-25B0-46CF-988B-1E737314F292}" type="slidenum">
              <a:rPr lang="en-US" altLang="zh-CN"/>
              <a:pPr/>
              <a:t>‹#›</a:t>
            </a:fld>
            <a:endParaRPr lang="en-US" altLang="zh-CN"/>
          </a:p>
        </p:txBody>
      </p:sp>
    </p:spTree>
    <p:extLst>
      <p:ext uri="{BB962C8B-B14F-4D97-AF65-F5344CB8AC3E}">
        <p14:creationId xmlns:p14="http://schemas.microsoft.com/office/powerpoint/2010/main" val="87965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C1E6336-07E4-4425-970E-3FB4C88650F3}"/>
              </a:ext>
            </a:extLst>
          </p:cNvPr>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9829FAE2-4F92-4D1C-AE3A-4B497671E874}"/>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646F1971-2204-4AC1-B769-5E13133FC4B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DE2E79A-4DC4-48DC-8809-F1A924EEE4D3}"/>
              </a:ext>
            </a:extLst>
          </p:cNvPr>
          <p:cNvSpPr>
            <a:spLocks noGrp="1"/>
          </p:cNvSpPr>
          <p:nvPr>
            <p:ph type="dt" sz="half" idx="10"/>
          </p:nvPr>
        </p:nvSpPr>
        <p:spPr/>
        <p:txBody>
          <a:bodyPr/>
          <a:lstStyle>
            <a:lvl1pPr>
              <a:defRPr/>
            </a:lvl1pPr>
          </a:lstStyle>
          <a:p>
            <a:endParaRPr lang="zh-CN" altLang="zh-CN"/>
          </a:p>
        </p:txBody>
      </p:sp>
      <p:sp>
        <p:nvSpPr>
          <p:cNvPr id="6" name="页脚占位符 5">
            <a:extLst>
              <a:ext uri="{FF2B5EF4-FFF2-40B4-BE49-F238E27FC236}">
                <a16:creationId xmlns:a16="http://schemas.microsoft.com/office/drawing/2014/main" xmlns="" id="{6C06BA21-1356-4F3B-91F6-254DB97AA0EA}"/>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xmlns="" id="{D6F9F3D7-3F81-4B6D-9C1A-7FFBA5EDC2A1}"/>
              </a:ext>
            </a:extLst>
          </p:cNvPr>
          <p:cNvSpPr>
            <a:spLocks noGrp="1"/>
          </p:cNvSpPr>
          <p:nvPr>
            <p:ph type="sldNum" sz="quarter" idx="12"/>
          </p:nvPr>
        </p:nvSpPr>
        <p:spPr/>
        <p:txBody>
          <a:bodyPr/>
          <a:lstStyle>
            <a:lvl1pPr>
              <a:defRPr/>
            </a:lvl1pPr>
          </a:lstStyle>
          <a:p>
            <a:fld id="{F73C5634-5832-4FC2-A798-2346B525716C}" type="slidenum">
              <a:rPr lang="en-US" altLang="zh-CN"/>
              <a:pPr/>
              <a:t>‹#›</a:t>
            </a:fld>
            <a:endParaRPr lang="en-US" altLang="zh-CN"/>
          </a:p>
        </p:txBody>
      </p:sp>
    </p:spTree>
    <p:extLst>
      <p:ext uri="{BB962C8B-B14F-4D97-AF65-F5344CB8AC3E}">
        <p14:creationId xmlns:p14="http://schemas.microsoft.com/office/powerpoint/2010/main" val="66158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A612876-9966-431D-92DA-47BCC20DA0F1}"/>
              </a:ext>
            </a:extLst>
          </p:cNvPr>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05E399BD-2A92-47D5-9BD5-2DDFF651293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792B3A40-7342-4E9E-BEA7-5E417C0AF83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9CF86CE9-92CB-4D4C-9F26-618CA6E8B1F5}"/>
              </a:ext>
            </a:extLst>
          </p:cNvPr>
          <p:cNvSpPr>
            <a:spLocks noGrp="1"/>
          </p:cNvSpPr>
          <p:nvPr>
            <p:ph type="dt" sz="half" idx="10"/>
          </p:nvPr>
        </p:nvSpPr>
        <p:spPr/>
        <p:txBody>
          <a:bodyPr/>
          <a:lstStyle>
            <a:lvl1pPr>
              <a:defRPr/>
            </a:lvl1pPr>
          </a:lstStyle>
          <a:p>
            <a:endParaRPr lang="zh-CN" altLang="zh-CN"/>
          </a:p>
        </p:txBody>
      </p:sp>
      <p:sp>
        <p:nvSpPr>
          <p:cNvPr id="6" name="页脚占位符 5">
            <a:extLst>
              <a:ext uri="{FF2B5EF4-FFF2-40B4-BE49-F238E27FC236}">
                <a16:creationId xmlns:a16="http://schemas.microsoft.com/office/drawing/2014/main" xmlns="" id="{F8F83DCB-0B30-4957-A5D3-CEE17708B14E}"/>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xmlns="" id="{FFA197D5-6B31-46FE-A91D-A6610D91ECDF}"/>
              </a:ext>
            </a:extLst>
          </p:cNvPr>
          <p:cNvSpPr>
            <a:spLocks noGrp="1"/>
          </p:cNvSpPr>
          <p:nvPr>
            <p:ph type="sldNum" sz="quarter" idx="12"/>
          </p:nvPr>
        </p:nvSpPr>
        <p:spPr/>
        <p:txBody>
          <a:bodyPr/>
          <a:lstStyle>
            <a:lvl1pPr>
              <a:defRPr/>
            </a:lvl1pPr>
          </a:lstStyle>
          <a:p>
            <a:fld id="{307687ED-8F4A-4289-A747-7F73AC9B4FB3}" type="slidenum">
              <a:rPr lang="en-US" altLang="zh-CN"/>
              <a:pPr/>
              <a:t>‹#›</a:t>
            </a:fld>
            <a:endParaRPr lang="en-US" altLang="zh-CN"/>
          </a:p>
        </p:txBody>
      </p:sp>
    </p:spTree>
    <p:extLst>
      <p:ext uri="{BB962C8B-B14F-4D97-AF65-F5344CB8AC3E}">
        <p14:creationId xmlns:p14="http://schemas.microsoft.com/office/powerpoint/2010/main" val="354021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7154" name="Picture 2">
            <a:extLst>
              <a:ext uri="{FF2B5EF4-FFF2-40B4-BE49-F238E27FC236}">
                <a16:creationId xmlns:a16="http://schemas.microsoft.com/office/drawing/2014/main" xmlns="" id="{687A1541-EBE1-4CA3-9C31-A85638C21E8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b="38461"/>
          <a:stretch>
            <a:fillRect/>
          </a:stretch>
        </p:blipFill>
        <p:spPr bwMode="auto">
          <a:xfrm>
            <a:off x="0" y="6324601"/>
            <a:ext cx="12192000" cy="542925"/>
          </a:xfrm>
          <a:prstGeom prst="rect">
            <a:avLst/>
          </a:prstGeom>
          <a:noFill/>
          <a:extLst>
            <a:ext uri="{909E8E84-426E-40DD-AFC4-6F175D3DCCD1}">
              <a14:hiddenFill xmlns:a14="http://schemas.microsoft.com/office/drawing/2010/main">
                <a:solidFill>
                  <a:srgbClr val="FFFFFF"/>
                </a:solidFill>
              </a14:hiddenFill>
            </a:ext>
          </a:extLst>
        </p:spPr>
      </p:pic>
      <p:sp>
        <p:nvSpPr>
          <p:cNvPr id="177155" name="Rectangle 3">
            <a:extLst>
              <a:ext uri="{FF2B5EF4-FFF2-40B4-BE49-F238E27FC236}">
                <a16:creationId xmlns:a16="http://schemas.microsoft.com/office/drawing/2014/main" xmlns="" id="{9070CC1C-EFB5-4B19-9B88-072A9F60FED0}"/>
              </a:ext>
            </a:extLst>
          </p:cNvPr>
          <p:cNvSpPr>
            <a:spLocks noChangeArrowheads="1"/>
          </p:cNvSpPr>
          <p:nvPr/>
        </p:nvSpPr>
        <p:spPr bwMode="gray">
          <a:xfrm>
            <a:off x="0" y="0"/>
            <a:ext cx="12192000" cy="1219200"/>
          </a:xfrm>
          <a:prstGeom prst="rect">
            <a:avLst/>
          </a:prstGeom>
          <a:gradFill rotWithShape="1">
            <a:gsLst>
              <a:gs pos="0">
                <a:schemeClr val="accent1"/>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sp>
        <p:nvSpPr>
          <p:cNvPr id="177156" name="Rectangle 4">
            <a:extLst>
              <a:ext uri="{FF2B5EF4-FFF2-40B4-BE49-F238E27FC236}">
                <a16:creationId xmlns:a16="http://schemas.microsoft.com/office/drawing/2014/main" xmlns="" id="{8E3DFD95-CC25-49E2-BFC0-C86D4656FF08}"/>
              </a:ext>
            </a:extLst>
          </p:cNvPr>
          <p:cNvSpPr>
            <a:spLocks noGrp="1" noChangeArrowheads="1"/>
          </p:cNvSpPr>
          <p:nvPr>
            <p:ph type="body" idx="1"/>
          </p:nvPr>
        </p:nvSpPr>
        <p:spPr bwMode="auto">
          <a:xfrm>
            <a:off x="609600" y="12954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77157" name="Rectangle 5">
            <a:extLst>
              <a:ext uri="{FF2B5EF4-FFF2-40B4-BE49-F238E27FC236}">
                <a16:creationId xmlns:a16="http://schemas.microsoft.com/office/drawing/2014/main" xmlns="" id="{4BAC636B-8A93-436D-9527-C55FE7565865}"/>
              </a:ext>
            </a:extLst>
          </p:cNvPr>
          <p:cNvSpPr>
            <a:spLocks noGrp="1" noChangeArrowheads="1"/>
          </p:cNvSpPr>
          <p:nvPr>
            <p:ph type="dt" sz="half" idx="2"/>
          </p:nvPr>
        </p:nvSpPr>
        <p:spPr bwMode="auto">
          <a:xfrm>
            <a:off x="508000" y="6613526"/>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mj-lt"/>
                <a:ea typeface="+mj-ea"/>
              </a:defRPr>
            </a:lvl1pPr>
          </a:lstStyle>
          <a:p>
            <a:endParaRPr lang="zh-CN" altLang="zh-CN"/>
          </a:p>
        </p:txBody>
      </p:sp>
      <p:sp>
        <p:nvSpPr>
          <p:cNvPr id="177158" name="Rectangle 6">
            <a:extLst>
              <a:ext uri="{FF2B5EF4-FFF2-40B4-BE49-F238E27FC236}">
                <a16:creationId xmlns:a16="http://schemas.microsoft.com/office/drawing/2014/main" xmlns="" id="{D5EBB133-9300-4758-8A63-7E4FEAF6A4C4}"/>
              </a:ext>
            </a:extLst>
          </p:cNvPr>
          <p:cNvSpPr>
            <a:spLocks noGrp="1" noChangeArrowheads="1"/>
          </p:cNvSpPr>
          <p:nvPr>
            <p:ph type="ftr" sz="quarter" idx="3"/>
          </p:nvPr>
        </p:nvSpPr>
        <p:spPr bwMode="auto">
          <a:xfrm>
            <a:off x="3454400" y="6096000"/>
            <a:ext cx="5181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b="1">
                <a:solidFill>
                  <a:schemeClr val="bg1"/>
                </a:solidFill>
                <a:ea typeface="幼圆" pitchFamily="49" charset="-122"/>
              </a:defRPr>
            </a:lvl1pPr>
          </a:lstStyle>
          <a:p>
            <a:endParaRPr lang="zh-CN" altLang="zh-CN"/>
          </a:p>
        </p:txBody>
      </p:sp>
      <p:sp>
        <p:nvSpPr>
          <p:cNvPr id="177159" name="Rectangle 7">
            <a:extLst>
              <a:ext uri="{FF2B5EF4-FFF2-40B4-BE49-F238E27FC236}">
                <a16:creationId xmlns:a16="http://schemas.microsoft.com/office/drawing/2014/main" xmlns="" id="{1BE8454D-815F-42B6-840A-F46C25EF35F0}"/>
              </a:ext>
            </a:extLst>
          </p:cNvPr>
          <p:cNvSpPr>
            <a:spLocks noGrp="1" noChangeArrowheads="1"/>
          </p:cNvSpPr>
          <p:nvPr>
            <p:ph type="sldNum" sz="quarter" idx="4"/>
          </p:nvPr>
        </p:nvSpPr>
        <p:spPr bwMode="auto">
          <a:xfrm>
            <a:off x="8737600" y="6537326"/>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611997DB-764A-4179-8870-46CA81E7329B}" type="slidenum">
              <a:rPr lang="en-US" altLang="zh-CN"/>
              <a:pPr/>
              <a:t>‹#›</a:t>
            </a:fld>
            <a:endParaRPr lang="en-US" altLang="zh-CN"/>
          </a:p>
        </p:txBody>
      </p:sp>
      <p:pic>
        <p:nvPicPr>
          <p:cNvPr id="177160" name="Picture 8">
            <a:extLst>
              <a:ext uri="{FF2B5EF4-FFF2-40B4-BE49-F238E27FC236}">
                <a16:creationId xmlns:a16="http://schemas.microsoft.com/office/drawing/2014/main" xmlns="" id="{6CD36FB5-4912-429F-BF83-39FF25D7F58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521951" y="5935664"/>
            <a:ext cx="1646767" cy="833437"/>
          </a:xfrm>
          <a:prstGeom prst="rect">
            <a:avLst/>
          </a:prstGeom>
          <a:noFill/>
          <a:extLst>
            <a:ext uri="{909E8E84-426E-40DD-AFC4-6F175D3DCCD1}">
              <a14:hiddenFill xmlns:a14="http://schemas.microsoft.com/office/drawing/2010/main">
                <a:solidFill>
                  <a:srgbClr val="FFFFFF"/>
                </a:solidFill>
              </a14:hiddenFill>
            </a:ext>
          </a:extLst>
        </p:spPr>
      </p:pic>
      <p:pic>
        <p:nvPicPr>
          <p:cNvPr id="177161" name="Picture 9">
            <a:extLst>
              <a:ext uri="{FF2B5EF4-FFF2-40B4-BE49-F238E27FC236}">
                <a16:creationId xmlns:a16="http://schemas.microsoft.com/office/drawing/2014/main" xmlns="" id="{C66B4167-A95A-45E5-A879-56D9441587E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642601" y="5916613"/>
            <a:ext cx="1104900" cy="158750"/>
          </a:xfrm>
          <a:prstGeom prst="rect">
            <a:avLst/>
          </a:prstGeom>
          <a:noFill/>
          <a:extLst>
            <a:ext uri="{909E8E84-426E-40DD-AFC4-6F175D3DCCD1}">
              <a14:hiddenFill xmlns:a14="http://schemas.microsoft.com/office/drawing/2010/main">
                <a:solidFill>
                  <a:srgbClr val="FFFFFF"/>
                </a:solidFill>
              </a14:hiddenFill>
            </a:ext>
          </a:extLst>
        </p:spPr>
      </p:pic>
      <p:pic>
        <p:nvPicPr>
          <p:cNvPr id="177162" name="Picture 10">
            <a:extLst>
              <a:ext uri="{FF2B5EF4-FFF2-40B4-BE49-F238E27FC236}">
                <a16:creationId xmlns:a16="http://schemas.microsoft.com/office/drawing/2014/main" xmlns="" id="{BE6F7440-FBE5-4C90-A72D-9193CCDCF12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881784" y="5608638"/>
            <a:ext cx="573616" cy="463550"/>
          </a:xfrm>
          <a:prstGeom prst="rect">
            <a:avLst/>
          </a:prstGeom>
          <a:noFill/>
          <a:extLst>
            <a:ext uri="{909E8E84-426E-40DD-AFC4-6F175D3DCCD1}">
              <a14:hiddenFill xmlns:a14="http://schemas.microsoft.com/office/drawing/2010/main">
                <a:solidFill>
                  <a:srgbClr val="FFFFFF"/>
                </a:solidFill>
              </a14:hiddenFill>
            </a:ext>
          </a:extLst>
        </p:spPr>
      </p:pic>
      <p:pic>
        <p:nvPicPr>
          <p:cNvPr id="177163" name="Picture 11">
            <a:extLst>
              <a:ext uri="{FF2B5EF4-FFF2-40B4-BE49-F238E27FC236}">
                <a16:creationId xmlns:a16="http://schemas.microsoft.com/office/drawing/2014/main" xmlns="" id="{9A4FC478-2CB8-4E67-B742-13F2711EB3B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803467" y="5849939"/>
            <a:ext cx="230717" cy="161925"/>
          </a:xfrm>
          <a:prstGeom prst="rect">
            <a:avLst/>
          </a:prstGeom>
          <a:noFill/>
          <a:extLst>
            <a:ext uri="{909E8E84-426E-40DD-AFC4-6F175D3DCCD1}">
              <a14:hiddenFill xmlns:a14="http://schemas.microsoft.com/office/drawing/2010/main">
                <a:solidFill>
                  <a:srgbClr val="FFFFFF"/>
                </a:solidFill>
              </a14:hiddenFill>
            </a:ext>
          </a:extLst>
        </p:spPr>
      </p:pic>
      <p:pic>
        <p:nvPicPr>
          <p:cNvPr id="177164" name="Picture 12">
            <a:extLst>
              <a:ext uri="{FF2B5EF4-FFF2-40B4-BE49-F238E27FC236}">
                <a16:creationId xmlns:a16="http://schemas.microsoft.com/office/drawing/2014/main" xmlns="" id="{86CA0CFD-2286-4A16-A49F-722D032EE35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292418" y="5969001"/>
            <a:ext cx="615949" cy="244475"/>
          </a:xfrm>
          <a:prstGeom prst="rect">
            <a:avLst/>
          </a:prstGeom>
          <a:noFill/>
          <a:extLst>
            <a:ext uri="{909E8E84-426E-40DD-AFC4-6F175D3DCCD1}">
              <a14:hiddenFill xmlns:a14="http://schemas.microsoft.com/office/drawing/2010/main">
                <a:solidFill>
                  <a:srgbClr val="FFFFFF"/>
                </a:solidFill>
              </a14:hiddenFill>
            </a:ext>
          </a:extLst>
        </p:spPr>
      </p:pic>
      <p:pic>
        <p:nvPicPr>
          <p:cNvPr id="177165" name="Picture 13">
            <a:extLst>
              <a:ext uri="{FF2B5EF4-FFF2-40B4-BE49-F238E27FC236}">
                <a16:creationId xmlns:a16="http://schemas.microsoft.com/office/drawing/2014/main" xmlns="" id="{3E5FEF1C-446D-48FF-8757-D60BD9570E93}"/>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1417301" y="5943600"/>
            <a:ext cx="412751" cy="241300"/>
          </a:xfrm>
          <a:prstGeom prst="rect">
            <a:avLst/>
          </a:prstGeom>
          <a:noFill/>
          <a:extLst>
            <a:ext uri="{909E8E84-426E-40DD-AFC4-6F175D3DCCD1}">
              <a14:hiddenFill xmlns:a14="http://schemas.microsoft.com/office/drawing/2010/main">
                <a:solidFill>
                  <a:srgbClr val="FFFFFF"/>
                </a:solidFill>
              </a14:hiddenFill>
            </a:ext>
          </a:extLst>
        </p:spPr>
      </p:pic>
      <p:pic>
        <p:nvPicPr>
          <p:cNvPr id="177166" name="Picture 14">
            <a:extLst>
              <a:ext uri="{FF2B5EF4-FFF2-40B4-BE49-F238E27FC236}">
                <a16:creationId xmlns:a16="http://schemas.microsoft.com/office/drawing/2014/main" xmlns="" id="{C2C61FB5-0A67-43AC-AB2D-109BC705249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568517" y="6334126"/>
            <a:ext cx="1826683" cy="523875"/>
          </a:xfrm>
          <a:prstGeom prst="rect">
            <a:avLst/>
          </a:prstGeom>
          <a:noFill/>
          <a:extLst>
            <a:ext uri="{909E8E84-426E-40DD-AFC4-6F175D3DCCD1}">
              <a14:hiddenFill xmlns:a14="http://schemas.microsoft.com/office/drawing/2010/main">
                <a:solidFill>
                  <a:srgbClr val="FFFFFF"/>
                </a:solidFill>
              </a14:hiddenFill>
            </a:ext>
          </a:extLst>
        </p:spPr>
      </p:pic>
      <p:sp>
        <p:nvSpPr>
          <p:cNvPr id="177167" name="Rectangle 15">
            <a:extLst>
              <a:ext uri="{FF2B5EF4-FFF2-40B4-BE49-F238E27FC236}">
                <a16:creationId xmlns:a16="http://schemas.microsoft.com/office/drawing/2014/main" xmlns="" id="{3A504BAA-E1E2-4FCC-B31B-98917A727566}"/>
              </a:ext>
            </a:extLst>
          </p:cNvPr>
          <p:cNvSpPr>
            <a:spLocks noGrp="1" noChangeArrowheads="1"/>
          </p:cNvSpPr>
          <p:nvPr>
            <p:ph type="title"/>
          </p:nvPr>
        </p:nvSpPr>
        <p:spPr bwMode="auto">
          <a:xfrm>
            <a:off x="609600" y="228601"/>
            <a:ext cx="109728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山东商业职业技术学院</a:t>
            </a:r>
          </a:p>
        </p:txBody>
      </p:sp>
      <p:sp>
        <p:nvSpPr>
          <p:cNvPr id="177168" name="Text Box 16">
            <a:extLst>
              <a:ext uri="{FF2B5EF4-FFF2-40B4-BE49-F238E27FC236}">
                <a16:creationId xmlns:a16="http://schemas.microsoft.com/office/drawing/2014/main" xmlns="" id="{E341808D-23B1-4698-8192-5BF537CDDACE}"/>
              </a:ext>
            </a:extLst>
          </p:cNvPr>
          <p:cNvSpPr txBox="1">
            <a:spLocks noChangeArrowheads="1"/>
          </p:cNvSpPr>
          <p:nvPr/>
        </p:nvSpPr>
        <p:spPr bwMode="auto">
          <a:xfrm>
            <a:off x="199365" y="0"/>
            <a:ext cx="615553" cy="68580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zh-CN" sz="2800" b="1"/>
              <a:t>           </a:t>
            </a:r>
            <a:r>
              <a:rPr lang="zh-CN" altLang="en-US" sz="2800" b="1"/>
              <a:t>消    费   心   理   学</a:t>
            </a:r>
          </a:p>
        </p:txBody>
      </p:sp>
    </p:spTree>
    <p:extLst>
      <p:ext uri="{BB962C8B-B14F-4D97-AF65-F5344CB8AC3E}">
        <p14:creationId xmlns:p14="http://schemas.microsoft.com/office/powerpoint/2010/main" val="4255808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77166"/>
                                        </p:tgtEl>
                                        <p:attrNameLst>
                                          <p:attrName>style.visibility</p:attrName>
                                        </p:attrNameLst>
                                      </p:cBhvr>
                                      <p:to>
                                        <p:strVal val="visible"/>
                                      </p:to>
                                    </p:set>
                                    <p:animEffect transition="in" filter="wipe(down)">
                                      <p:cBhvr>
                                        <p:cTn id="7" dur="1000"/>
                                        <p:tgtEl>
                                          <p:spTgt spid="177166"/>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177167"/>
                                        </p:tgtEl>
                                        <p:attrNameLst>
                                          <p:attrName>style.visibility</p:attrName>
                                        </p:attrNameLst>
                                      </p:cBhvr>
                                      <p:to>
                                        <p:strVal val="visible"/>
                                      </p:to>
                                    </p:set>
                                    <p:animEffect transition="in" filter="wipe(left)">
                                      <p:cBhvr>
                                        <p:cTn id="10" dur="1000"/>
                                        <p:tgtEl>
                                          <p:spTgt spid="177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7" grpId="0"/>
    </p:bldLst>
  </p:timing>
  <p:txStyles>
    <p:titleStyle>
      <a:lvl1pPr algn="ctr" rtl="0" fontAlgn="base">
        <a:spcBef>
          <a:spcPct val="0"/>
        </a:spcBef>
        <a:spcAft>
          <a:spcPct val="0"/>
        </a:spcAft>
        <a:defRPr sz="4200" b="1" i="1" kern="1200">
          <a:solidFill>
            <a:schemeClr val="tx1"/>
          </a:solidFill>
          <a:latin typeface="+mj-lt"/>
          <a:ea typeface="+mj-ea"/>
          <a:cs typeface="+mj-cs"/>
        </a:defRPr>
      </a:lvl1pPr>
      <a:lvl2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2pPr>
      <a:lvl3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3pPr>
      <a:lvl4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4pPr>
      <a:lvl5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5pPr>
      <a:lvl6pPr marL="4572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6pPr>
      <a:lvl7pPr marL="9144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7pPr>
      <a:lvl8pPr marL="13716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8pPr>
      <a:lvl9pPr marL="18288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9pPr>
    </p:titleStyle>
    <p:bodyStyle>
      <a:lvl1pPr marL="342900" indent="-342900" algn="l" rtl="0" fontAlgn="base">
        <a:spcBef>
          <a:spcPct val="20000"/>
        </a:spcBef>
        <a:spcAft>
          <a:spcPct val="0"/>
        </a:spcAft>
        <a:buClr>
          <a:schemeClr val="fo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xmlns="" id="{8D8E48A5-4795-4168-BE55-DE1966A5CFB4}"/>
              </a:ext>
            </a:extLst>
          </p:cNvPr>
          <p:cNvSpPr>
            <a:spLocks noGrp="1" noChangeArrowheads="1"/>
          </p:cNvSpPr>
          <p:nvPr>
            <p:ph type="ctrTitle"/>
          </p:nvPr>
        </p:nvSpPr>
        <p:spPr>
          <a:xfrm>
            <a:off x="1933575" y="1647825"/>
            <a:ext cx="3648075" cy="962025"/>
          </a:xfrm>
        </p:spPr>
        <p:txBody>
          <a:bodyPr/>
          <a:lstStyle/>
          <a:p>
            <a:r>
              <a:rPr lang="en-US" altLang="zh-CN" sz="5400" dirty="0"/>
              <a:t/>
            </a:r>
            <a:br>
              <a:rPr lang="en-US" altLang="zh-CN" sz="5400" dirty="0"/>
            </a:br>
            <a:r>
              <a:rPr lang="zh-CN" altLang="en-US" sz="5400" dirty="0"/>
              <a:t>消费心理学</a:t>
            </a:r>
            <a:br>
              <a:rPr lang="zh-CN" altLang="en-US" sz="5400" dirty="0"/>
            </a:br>
            <a:endParaRPr lang="zh-CN" altLang="en-US" sz="5400" dirty="0"/>
          </a:p>
        </p:txBody>
      </p:sp>
      <p:sp>
        <p:nvSpPr>
          <p:cNvPr id="225283" name="Rectangle 3">
            <a:extLst>
              <a:ext uri="{FF2B5EF4-FFF2-40B4-BE49-F238E27FC236}">
                <a16:creationId xmlns:a16="http://schemas.microsoft.com/office/drawing/2014/main" xmlns="" id="{69F9FC4B-CD0D-455F-9E6E-26456A2764C8}"/>
              </a:ext>
            </a:extLst>
          </p:cNvPr>
          <p:cNvSpPr>
            <a:spLocks noGrp="1" noChangeArrowheads="1"/>
          </p:cNvSpPr>
          <p:nvPr>
            <p:ph type="subTitle" idx="1"/>
          </p:nvPr>
        </p:nvSpPr>
        <p:spPr>
          <a:xfrm>
            <a:off x="1152525" y="4114800"/>
            <a:ext cx="5457825" cy="1600200"/>
          </a:xfrm>
        </p:spPr>
        <p:txBody>
          <a:bodyPr/>
          <a:lstStyle/>
          <a:p>
            <a:pPr algn="ctr">
              <a:lnSpc>
                <a:spcPct val="80000"/>
              </a:lnSpc>
            </a:pPr>
            <a:r>
              <a:rPr lang="en-US" altLang="zh-CN" sz="1200" dirty="0"/>
              <a:t>    </a:t>
            </a:r>
            <a:r>
              <a:rPr lang="zh-CN" altLang="en-US" sz="4400" dirty="0"/>
              <a:t>第</a:t>
            </a:r>
            <a:r>
              <a:rPr lang="en-US" altLang="zh-CN" sz="4400" dirty="0"/>
              <a:t>6</a:t>
            </a:r>
            <a:r>
              <a:rPr lang="zh-CN" altLang="en-US" sz="4400" dirty="0"/>
              <a:t>章 </a:t>
            </a:r>
          </a:p>
          <a:p>
            <a:pPr>
              <a:lnSpc>
                <a:spcPct val="80000"/>
              </a:lnSpc>
            </a:pPr>
            <a:r>
              <a:rPr lang="zh-CN" altLang="en-US" sz="4400" dirty="0"/>
              <a:t> 商品因素与消费心理</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a:extLst>
              <a:ext uri="{FF2B5EF4-FFF2-40B4-BE49-F238E27FC236}">
                <a16:creationId xmlns:a16="http://schemas.microsoft.com/office/drawing/2014/main" xmlns="" id="{1B45FF26-23F2-4A78-BA44-2C25B42CC3E1}"/>
              </a:ext>
            </a:extLst>
          </p:cNvPr>
          <p:cNvSpPr txBox="1">
            <a:spLocks noChangeArrowheads="1"/>
          </p:cNvSpPr>
          <p:nvPr/>
        </p:nvSpPr>
        <p:spPr bwMode="auto">
          <a:xfrm>
            <a:off x="2316164" y="0"/>
            <a:ext cx="5940425"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990033"/>
                </a:solidFill>
              </a:rPr>
              <a:t>6.1</a:t>
            </a:r>
            <a:r>
              <a:rPr lang="zh-CN" altLang="en-US" sz="2400" b="1">
                <a:solidFill>
                  <a:srgbClr val="990033"/>
                </a:solidFill>
              </a:rPr>
              <a:t>新产品开发推广的心理策略</a:t>
            </a:r>
          </a:p>
        </p:txBody>
      </p:sp>
      <p:sp>
        <p:nvSpPr>
          <p:cNvPr id="234499" name="Text Box 3">
            <a:extLst>
              <a:ext uri="{FF2B5EF4-FFF2-40B4-BE49-F238E27FC236}">
                <a16:creationId xmlns:a16="http://schemas.microsoft.com/office/drawing/2014/main" xmlns="" id="{38340FF4-88D0-4485-A7B3-05F7E6FF2497}"/>
              </a:ext>
            </a:extLst>
          </p:cNvPr>
          <p:cNvSpPr txBox="1">
            <a:spLocks noChangeArrowheads="1"/>
          </p:cNvSpPr>
          <p:nvPr/>
        </p:nvSpPr>
        <p:spPr bwMode="auto">
          <a:xfrm>
            <a:off x="2784475" y="908051"/>
            <a:ext cx="5399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a:solidFill>
                  <a:srgbClr val="0000CC"/>
                </a:solidFill>
                <a:latin typeface="Arial" panose="020B0604020202020204" pitchFamily="34" charset="0"/>
                <a:ea typeface="宋体" panose="02010600030101010101" pitchFamily="2" charset="-122"/>
              </a:rPr>
              <a:t>6.1.2 </a:t>
            </a:r>
            <a:r>
              <a:rPr lang="zh-CN" altLang="en-US" sz="2800" b="1">
                <a:solidFill>
                  <a:srgbClr val="0000CC"/>
                </a:solidFill>
                <a:latin typeface="Arial" panose="020B0604020202020204" pitchFamily="34" charset="0"/>
                <a:ea typeface="宋体" panose="02010600030101010101" pitchFamily="2" charset="-122"/>
              </a:rPr>
              <a:t>新产品设计开发的心理要求</a:t>
            </a:r>
          </a:p>
        </p:txBody>
      </p:sp>
      <p:sp>
        <p:nvSpPr>
          <p:cNvPr id="234500" name="Text Box 4">
            <a:extLst>
              <a:ext uri="{FF2B5EF4-FFF2-40B4-BE49-F238E27FC236}">
                <a16:creationId xmlns:a16="http://schemas.microsoft.com/office/drawing/2014/main" xmlns="" id="{CFB0E682-9FB0-4444-861D-8F27381D06A9}"/>
              </a:ext>
            </a:extLst>
          </p:cNvPr>
          <p:cNvSpPr txBox="1">
            <a:spLocks noChangeArrowheads="1"/>
          </p:cNvSpPr>
          <p:nvPr/>
        </p:nvSpPr>
        <p:spPr bwMode="auto">
          <a:xfrm>
            <a:off x="2784476" y="1989138"/>
            <a:ext cx="4175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400" b="1">
                <a:solidFill>
                  <a:srgbClr val="800080"/>
                </a:solidFill>
                <a:latin typeface="Arial" panose="020B0604020202020204" pitchFamily="34" charset="0"/>
                <a:ea typeface="宋体" panose="02010600030101010101" pitchFamily="2" charset="-122"/>
              </a:rPr>
              <a:t>2</a:t>
            </a:r>
            <a:r>
              <a:rPr lang="zh-CN" altLang="en-US" sz="2400" b="1">
                <a:solidFill>
                  <a:srgbClr val="800080"/>
                </a:solidFill>
                <a:latin typeface="Arial" panose="020B0604020202020204" pitchFamily="34" charset="0"/>
                <a:ea typeface="宋体" panose="02010600030101010101" pitchFamily="2" charset="-122"/>
              </a:rPr>
              <a:t>．新产品开发的心理要求</a:t>
            </a:r>
          </a:p>
        </p:txBody>
      </p:sp>
      <p:sp>
        <p:nvSpPr>
          <p:cNvPr id="234501" name="Text Box 5">
            <a:extLst>
              <a:ext uri="{FF2B5EF4-FFF2-40B4-BE49-F238E27FC236}">
                <a16:creationId xmlns:a16="http://schemas.microsoft.com/office/drawing/2014/main" xmlns="" id="{A9D4AB4B-CAD2-4EB6-8151-9EA1A3B3929F}"/>
              </a:ext>
            </a:extLst>
          </p:cNvPr>
          <p:cNvSpPr txBox="1">
            <a:spLocks noChangeArrowheads="1"/>
          </p:cNvSpPr>
          <p:nvPr/>
        </p:nvSpPr>
        <p:spPr bwMode="auto">
          <a:xfrm>
            <a:off x="2927351" y="2781300"/>
            <a:ext cx="3744913" cy="457200"/>
          </a:xfrm>
          <a:prstGeom prst="rect">
            <a:avLst/>
          </a:prstGeom>
          <a:solidFill>
            <a:srgbClr val="CC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zh-CN" altLang="en-US" sz="2400" b="1">
                <a:solidFill>
                  <a:srgbClr val="080808"/>
                </a:solidFill>
              </a:rPr>
              <a:t>（</a:t>
            </a:r>
            <a:r>
              <a:rPr lang="en-US" altLang="zh-CN" sz="2400" b="1">
                <a:solidFill>
                  <a:srgbClr val="080808"/>
                </a:solidFill>
              </a:rPr>
              <a:t>1</a:t>
            </a:r>
            <a:r>
              <a:rPr lang="zh-CN" altLang="en-US" sz="2400" b="1">
                <a:solidFill>
                  <a:srgbClr val="080808"/>
                </a:solidFill>
              </a:rPr>
              <a:t>）适应消费变化</a:t>
            </a:r>
          </a:p>
        </p:txBody>
      </p:sp>
      <p:sp>
        <p:nvSpPr>
          <p:cNvPr id="234502" name="Text Box 6">
            <a:extLst>
              <a:ext uri="{FF2B5EF4-FFF2-40B4-BE49-F238E27FC236}">
                <a16:creationId xmlns:a16="http://schemas.microsoft.com/office/drawing/2014/main" xmlns="" id="{09ED5BF2-3E66-4858-9A84-8C08DA7D4C8B}"/>
              </a:ext>
            </a:extLst>
          </p:cNvPr>
          <p:cNvSpPr txBox="1">
            <a:spLocks noChangeArrowheads="1"/>
          </p:cNvSpPr>
          <p:nvPr/>
        </p:nvSpPr>
        <p:spPr bwMode="auto">
          <a:xfrm>
            <a:off x="4295775" y="3429000"/>
            <a:ext cx="3816350" cy="2677656"/>
          </a:xfrm>
          <a:prstGeom prst="rect">
            <a:avLst/>
          </a:prstGeom>
          <a:solidFill>
            <a:srgbClr val="FF99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400" b="1">
                <a:solidFill>
                  <a:srgbClr val="080808"/>
                </a:solidFill>
                <a:latin typeface="Arial" panose="020B0604020202020204" pitchFamily="34" charset="0"/>
                <a:ea typeface="宋体" panose="02010600030101010101" pitchFamily="2" charset="-122"/>
              </a:rPr>
              <a:t>1</a:t>
            </a:r>
            <a:r>
              <a:rPr lang="zh-CN" altLang="en-US" sz="2400" b="1">
                <a:solidFill>
                  <a:srgbClr val="080808"/>
                </a:solidFill>
                <a:latin typeface="Arial" panose="020B0604020202020204" pitchFamily="34" charset="0"/>
                <a:ea typeface="宋体" panose="02010600030101010101" pitchFamily="2" charset="-122"/>
              </a:rPr>
              <a:t>）消费习惯改变</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en-US" altLang="zh-CN" sz="2400" b="1">
                <a:solidFill>
                  <a:srgbClr val="080808"/>
                </a:solidFill>
                <a:latin typeface="Arial" panose="020B0604020202020204" pitchFamily="34" charset="0"/>
                <a:ea typeface="宋体" panose="02010600030101010101" pitchFamily="2" charset="-122"/>
              </a:rPr>
              <a:t>2</a:t>
            </a:r>
            <a:r>
              <a:rPr lang="zh-CN" altLang="en-US" sz="2400" b="1">
                <a:solidFill>
                  <a:srgbClr val="080808"/>
                </a:solidFill>
                <a:latin typeface="Arial" panose="020B0604020202020204" pitchFamily="34" charset="0"/>
                <a:ea typeface="宋体" panose="02010600030101010101" pitchFamily="2" charset="-122"/>
              </a:rPr>
              <a:t>）消费模式改变</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en-US" altLang="zh-CN" sz="2400" b="1">
                <a:solidFill>
                  <a:srgbClr val="080808"/>
                </a:solidFill>
                <a:latin typeface="Arial" panose="020B0604020202020204" pitchFamily="34" charset="0"/>
                <a:ea typeface="宋体" panose="02010600030101010101" pitchFamily="2" charset="-122"/>
              </a:rPr>
              <a:t>3</a:t>
            </a:r>
            <a:r>
              <a:rPr lang="zh-CN" altLang="en-US" sz="2400" b="1">
                <a:solidFill>
                  <a:srgbClr val="080808"/>
                </a:solidFill>
                <a:latin typeface="Arial" panose="020B0604020202020204" pitchFamily="34" charset="0"/>
                <a:ea typeface="宋体" panose="02010600030101010101" pitchFamily="2" charset="-122"/>
              </a:rPr>
              <a:t>）消费心理改变</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en-US" altLang="zh-CN" sz="2400" b="1">
                <a:solidFill>
                  <a:srgbClr val="080808"/>
                </a:solidFill>
                <a:latin typeface="Arial" panose="020B0604020202020204" pitchFamily="34" charset="0"/>
                <a:ea typeface="宋体" panose="02010600030101010101" pitchFamily="2" charset="-122"/>
              </a:rPr>
              <a:t>4</a:t>
            </a:r>
            <a:r>
              <a:rPr lang="zh-CN" altLang="en-US" sz="2400" b="1">
                <a:solidFill>
                  <a:srgbClr val="080808"/>
                </a:solidFill>
                <a:latin typeface="Arial" panose="020B0604020202020204" pitchFamily="34" charset="0"/>
                <a:ea typeface="宋体" panose="02010600030101010101" pitchFamily="2" charset="-122"/>
              </a:rPr>
              <a:t>）消费观念改变</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4499"/>
                                        </p:tgtEl>
                                        <p:attrNameLst>
                                          <p:attrName>style.visibility</p:attrName>
                                        </p:attrNameLst>
                                      </p:cBhvr>
                                      <p:to>
                                        <p:strVal val="visible"/>
                                      </p:to>
                                    </p:set>
                                    <p:animEffect transition="in" filter="dissolve">
                                      <p:cBhvr>
                                        <p:cTn id="7" dur="500"/>
                                        <p:tgtEl>
                                          <p:spTgt spid="2344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34500"/>
                                        </p:tgtEl>
                                        <p:attrNameLst>
                                          <p:attrName>style.visibility</p:attrName>
                                        </p:attrNameLst>
                                      </p:cBhvr>
                                      <p:to>
                                        <p:strVal val="visible"/>
                                      </p:to>
                                    </p:set>
                                    <p:animEffect transition="in" filter="wedge">
                                      <p:cBhvr>
                                        <p:cTn id="12" dur="1000"/>
                                        <p:tgtEl>
                                          <p:spTgt spid="2345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34501"/>
                                        </p:tgtEl>
                                        <p:attrNameLst>
                                          <p:attrName>style.visibility</p:attrName>
                                        </p:attrNameLst>
                                      </p:cBhvr>
                                      <p:to>
                                        <p:strVal val="visible"/>
                                      </p:to>
                                    </p:set>
                                    <p:animEffect transition="in" filter="barn(inHorizontal)">
                                      <p:cBhvr>
                                        <p:cTn id="17" dur="1000"/>
                                        <p:tgtEl>
                                          <p:spTgt spid="2345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34502"/>
                                        </p:tgtEl>
                                        <p:attrNameLst>
                                          <p:attrName>style.visibility</p:attrName>
                                        </p:attrNameLst>
                                      </p:cBhvr>
                                      <p:to>
                                        <p:strVal val="visible"/>
                                      </p:to>
                                    </p:set>
                                    <p:animEffect transition="in" filter="diamond(in)">
                                      <p:cBhvr>
                                        <p:cTn id="22" dur="2000"/>
                                        <p:tgtEl>
                                          <p:spTgt spid="234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p:bldP spid="234500" grpId="0"/>
      <p:bldP spid="234501" grpId="0" animBg="1"/>
      <p:bldP spid="2345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Box 2">
            <a:extLst>
              <a:ext uri="{FF2B5EF4-FFF2-40B4-BE49-F238E27FC236}">
                <a16:creationId xmlns:a16="http://schemas.microsoft.com/office/drawing/2014/main" xmlns="" id="{36B2EDC5-8BD7-42F4-AA51-EE4441D0812B}"/>
              </a:ext>
            </a:extLst>
          </p:cNvPr>
          <p:cNvSpPr txBox="1">
            <a:spLocks noChangeArrowheads="1"/>
          </p:cNvSpPr>
          <p:nvPr/>
        </p:nvSpPr>
        <p:spPr bwMode="auto">
          <a:xfrm>
            <a:off x="2387601" y="0"/>
            <a:ext cx="5940425"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990033"/>
                </a:solidFill>
              </a:rPr>
              <a:t>6.1</a:t>
            </a:r>
            <a:r>
              <a:rPr lang="zh-CN" altLang="en-US" sz="2400" b="1">
                <a:solidFill>
                  <a:srgbClr val="990033"/>
                </a:solidFill>
              </a:rPr>
              <a:t>新产品开发推广的心理策略</a:t>
            </a:r>
          </a:p>
        </p:txBody>
      </p:sp>
      <p:sp>
        <p:nvSpPr>
          <p:cNvPr id="235523" name="Text Box 3">
            <a:extLst>
              <a:ext uri="{FF2B5EF4-FFF2-40B4-BE49-F238E27FC236}">
                <a16:creationId xmlns:a16="http://schemas.microsoft.com/office/drawing/2014/main" xmlns="" id="{F43F5171-892A-4AF9-AA82-C89AF6954A78}"/>
              </a:ext>
            </a:extLst>
          </p:cNvPr>
          <p:cNvSpPr txBox="1">
            <a:spLocks noChangeArrowheads="1"/>
          </p:cNvSpPr>
          <p:nvPr/>
        </p:nvSpPr>
        <p:spPr bwMode="auto">
          <a:xfrm>
            <a:off x="2855914" y="908051"/>
            <a:ext cx="53990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a:solidFill>
                  <a:srgbClr val="0000CC"/>
                </a:solidFill>
                <a:latin typeface="Arial" panose="020B0604020202020204" pitchFamily="34" charset="0"/>
                <a:ea typeface="宋体" panose="02010600030101010101" pitchFamily="2" charset="-122"/>
              </a:rPr>
              <a:t>6.1.2 </a:t>
            </a:r>
            <a:r>
              <a:rPr lang="zh-CN" altLang="en-US" sz="2800" b="1">
                <a:solidFill>
                  <a:srgbClr val="0000CC"/>
                </a:solidFill>
                <a:latin typeface="Arial" panose="020B0604020202020204" pitchFamily="34" charset="0"/>
                <a:ea typeface="宋体" panose="02010600030101010101" pitchFamily="2" charset="-122"/>
              </a:rPr>
              <a:t>新产品设计开发的心理要求</a:t>
            </a:r>
          </a:p>
        </p:txBody>
      </p:sp>
      <p:sp>
        <p:nvSpPr>
          <p:cNvPr id="235524" name="Text Box 4">
            <a:extLst>
              <a:ext uri="{FF2B5EF4-FFF2-40B4-BE49-F238E27FC236}">
                <a16:creationId xmlns:a16="http://schemas.microsoft.com/office/drawing/2014/main" xmlns="" id="{63DB98DA-D8E3-46B6-809F-29989C2977DB}"/>
              </a:ext>
            </a:extLst>
          </p:cNvPr>
          <p:cNvSpPr txBox="1">
            <a:spLocks noChangeArrowheads="1"/>
          </p:cNvSpPr>
          <p:nvPr/>
        </p:nvSpPr>
        <p:spPr bwMode="auto">
          <a:xfrm>
            <a:off x="2855914" y="1628775"/>
            <a:ext cx="4175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400" b="1">
                <a:solidFill>
                  <a:srgbClr val="800080"/>
                </a:solidFill>
                <a:latin typeface="Arial" panose="020B0604020202020204" pitchFamily="34" charset="0"/>
                <a:ea typeface="宋体" panose="02010600030101010101" pitchFamily="2" charset="-122"/>
              </a:rPr>
              <a:t>2</a:t>
            </a:r>
            <a:r>
              <a:rPr lang="zh-CN" altLang="en-US" sz="2400" b="1">
                <a:solidFill>
                  <a:srgbClr val="800080"/>
                </a:solidFill>
                <a:latin typeface="Arial" panose="020B0604020202020204" pitchFamily="34" charset="0"/>
                <a:ea typeface="宋体" panose="02010600030101010101" pitchFamily="2" charset="-122"/>
              </a:rPr>
              <a:t>．新产品开发的心理要求</a:t>
            </a:r>
          </a:p>
        </p:txBody>
      </p:sp>
      <p:sp>
        <p:nvSpPr>
          <p:cNvPr id="235525" name="Text Box 5">
            <a:extLst>
              <a:ext uri="{FF2B5EF4-FFF2-40B4-BE49-F238E27FC236}">
                <a16:creationId xmlns:a16="http://schemas.microsoft.com/office/drawing/2014/main" xmlns="" id="{9933B9C8-3769-41DE-B60A-C302AA3F06BE}"/>
              </a:ext>
            </a:extLst>
          </p:cNvPr>
          <p:cNvSpPr txBox="1">
            <a:spLocks noChangeArrowheads="1"/>
          </p:cNvSpPr>
          <p:nvPr/>
        </p:nvSpPr>
        <p:spPr bwMode="auto">
          <a:xfrm>
            <a:off x="2998788" y="2276475"/>
            <a:ext cx="3744912" cy="457200"/>
          </a:xfrm>
          <a:prstGeom prst="rect">
            <a:avLst/>
          </a:prstGeom>
          <a:solidFill>
            <a:srgbClr val="FF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zh-CN" altLang="en-US" sz="2400" b="1">
                <a:solidFill>
                  <a:srgbClr val="080808"/>
                </a:solidFill>
              </a:rPr>
              <a:t>（</a:t>
            </a:r>
            <a:r>
              <a:rPr lang="en-US" altLang="zh-CN" sz="2400" b="1">
                <a:solidFill>
                  <a:srgbClr val="080808"/>
                </a:solidFill>
              </a:rPr>
              <a:t>2</a:t>
            </a:r>
            <a:r>
              <a:rPr lang="zh-CN" altLang="en-US" sz="2400" b="1">
                <a:solidFill>
                  <a:srgbClr val="080808"/>
                </a:solidFill>
              </a:rPr>
              <a:t>）适应个性特征</a:t>
            </a:r>
          </a:p>
        </p:txBody>
      </p:sp>
      <p:sp>
        <p:nvSpPr>
          <p:cNvPr id="235526" name="Text Box 6">
            <a:extLst>
              <a:ext uri="{FF2B5EF4-FFF2-40B4-BE49-F238E27FC236}">
                <a16:creationId xmlns:a16="http://schemas.microsoft.com/office/drawing/2014/main" xmlns="" id="{673A0B3A-55EF-45C5-91A8-0C0858DBE2BB}"/>
              </a:ext>
            </a:extLst>
          </p:cNvPr>
          <p:cNvSpPr txBox="1">
            <a:spLocks noChangeArrowheads="1"/>
          </p:cNvSpPr>
          <p:nvPr/>
        </p:nvSpPr>
        <p:spPr bwMode="auto">
          <a:xfrm>
            <a:off x="2855913" y="2997200"/>
            <a:ext cx="4679950" cy="341632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400" b="1">
                <a:solidFill>
                  <a:srgbClr val="080808"/>
                </a:solidFill>
                <a:latin typeface="Arial" panose="020B0604020202020204" pitchFamily="34" charset="0"/>
                <a:ea typeface="宋体" panose="02010600030101010101" pitchFamily="2" charset="-122"/>
              </a:rPr>
              <a:t>1</a:t>
            </a:r>
            <a:r>
              <a:rPr lang="zh-CN" altLang="en-US" sz="2400" b="1">
                <a:solidFill>
                  <a:srgbClr val="080808"/>
                </a:solidFill>
                <a:latin typeface="Arial" panose="020B0604020202020204" pitchFamily="34" charset="0"/>
                <a:ea typeface="宋体" panose="02010600030101010101" pitchFamily="2" charset="-122"/>
              </a:rPr>
              <a:t>）体现威望的个性</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en-US" altLang="zh-CN" sz="2400" b="1">
                <a:solidFill>
                  <a:srgbClr val="080808"/>
                </a:solidFill>
                <a:latin typeface="Arial" panose="020B0604020202020204" pitchFamily="34" charset="0"/>
                <a:ea typeface="宋体" panose="02010600030101010101" pitchFamily="2" charset="-122"/>
              </a:rPr>
              <a:t>2</a:t>
            </a:r>
            <a:r>
              <a:rPr lang="zh-CN" altLang="en-US" sz="2400" b="1">
                <a:solidFill>
                  <a:srgbClr val="080808"/>
                </a:solidFill>
                <a:latin typeface="Arial" panose="020B0604020202020204" pitchFamily="34" charset="0"/>
                <a:ea typeface="宋体" panose="02010600030101010101" pitchFamily="2" charset="-122"/>
              </a:rPr>
              <a:t>）标志社会地位的个性</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en-US" altLang="zh-CN" sz="2400" b="1">
                <a:solidFill>
                  <a:srgbClr val="080808"/>
                </a:solidFill>
                <a:latin typeface="Arial" panose="020B0604020202020204" pitchFamily="34" charset="0"/>
                <a:ea typeface="宋体" panose="02010600030101010101" pitchFamily="2" charset="-122"/>
              </a:rPr>
              <a:t>3</a:t>
            </a:r>
            <a:r>
              <a:rPr lang="zh-CN" altLang="en-US" sz="2400" b="1">
                <a:solidFill>
                  <a:srgbClr val="080808"/>
                </a:solidFill>
                <a:latin typeface="Arial" panose="020B0604020202020204" pitchFamily="34" charset="0"/>
                <a:ea typeface="宋体" panose="02010600030101010101" pitchFamily="2" charset="-122"/>
              </a:rPr>
              <a:t>）显示成熟的个性</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en-US" altLang="zh-CN" sz="2400" b="1">
                <a:solidFill>
                  <a:srgbClr val="080808"/>
                </a:solidFill>
                <a:latin typeface="Arial" panose="020B0604020202020204" pitchFamily="34" charset="0"/>
                <a:ea typeface="宋体" panose="02010600030101010101" pitchFamily="2" charset="-122"/>
              </a:rPr>
              <a:t>4</a:t>
            </a:r>
            <a:r>
              <a:rPr lang="zh-CN" altLang="en-US" sz="2400" b="1">
                <a:solidFill>
                  <a:srgbClr val="080808"/>
                </a:solidFill>
                <a:latin typeface="Arial" panose="020B0604020202020204" pitchFamily="34" charset="0"/>
                <a:ea typeface="宋体" panose="02010600030101010101" pitchFamily="2" charset="-122"/>
              </a:rPr>
              <a:t>）满足自尊和自我实现的个性</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en-US" altLang="zh-CN" sz="2400" b="1">
                <a:solidFill>
                  <a:srgbClr val="080808"/>
                </a:solidFill>
                <a:latin typeface="Arial" panose="020B0604020202020204" pitchFamily="34" charset="0"/>
                <a:ea typeface="宋体" panose="02010600030101010101" pitchFamily="2" charset="-122"/>
              </a:rPr>
              <a:t>5</a:t>
            </a:r>
            <a:r>
              <a:rPr lang="zh-CN" altLang="en-US" sz="2400" b="1">
                <a:solidFill>
                  <a:srgbClr val="080808"/>
                </a:solidFill>
                <a:latin typeface="Arial" panose="020B0604020202020204" pitchFamily="34" charset="0"/>
                <a:ea typeface="宋体" panose="02010600030101010101" pitchFamily="2" charset="-122"/>
              </a:rPr>
              <a:t>）满足情感要求的个性</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23"/>
                                        </p:tgtEl>
                                        <p:attrNameLst>
                                          <p:attrName>style.visibility</p:attrName>
                                        </p:attrNameLst>
                                      </p:cBhvr>
                                      <p:to>
                                        <p:strVal val="visible"/>
                                      </p:to>
                                    </p:set>
                                    <p:animEffect transition="in" filter="dissolve">
                                      <p:cBhvr>
                                        <p:cTn id="7" dur="500"/>
                                        <p:tgtEl>
                                          <p:spTgt spid="2355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5524"/>
                                        </p:tgtEl>
                                        <p:attrNameLst>
                                          <p:attrName>style.visibility</p:attrName>
                                        </p:attrNameLst>
                                      </p:cBhvr>
                                      <p:to>
                                        <p:strVal val="visible"/>
                                      </p:to>
                                    </p:set>
                                    <p:anim calcmode="lin" valueType="num">
                                      <p:cBhvr additive="base">
                                        <p:cTn id="12" dur="500" fill="hold"/>
                                        <p:tgtEl>
                                          <p:spTgt spid="235524"/>
                                        </p:tgtEl>
                                        <p:attrNameLst>
                                          <p:attrName>ppt_x</p:attrName>
                                        </p:attrNameLst>
                                      </p:cBhvr>
                                      <p:tavLst>
                                        <p:tav tm="0">
                                          <p:val>
                                            <p:strVal val="#ppt_x"/>
                                          </p:val>
                                        </p:tav>
                                        <p:tav tm="100000">
                                          <p:val>
                                            <p:strVal val="#ppt_x"/>
                                          </p:val>
                                        </p:tav>
                                      </p:tavLst>
                                    </p:anim>
                                    <p:anim calcmode="lin" valueType="num">
                                      <p:cBhvr additive="base">
                                        <p:cTn id="13" dur="500" fill="hold"/>
                                        <p:tgtEl>
                                          <p:spTgt spid="23552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235525"/>
                                        </p:tgtEl>
                                        <p:attrNameLst>
                                          <p:attrName>style.visibility</p:attrName>
                                        </p:attrNameLst>
                                      </p:cBhvr>
                                      <p:to>
                                        <p:strVal val="visible"/>
                                      </p:to>
                                    </p:set>
                                    <p:animEffect transition="in" filter="wedge">
                                      <p:cBhvr>
                                        <p:cTn id="18" dur="1000"/>
                                        <p:tgtEl>
                                          <p:spTgt spid="23552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35526"/>
                                        </p:tgtEl>
                                        <p:attrNameLst>
                                          <p:attrName>style.visibility</p:attrName>
                                        </p:attrNameLst>
                                      </p:cBhvr>
                                      <p:to>
                                        <p:strVal val="visible"/>
                                      </p:to>
                                    </p:set>
                                    <p:animEffect transition="in" filter="dissolve">
                                      <p:cBhvr>
                                        <p:cTn id="23" dur="1000"/>
                                        <p:tgtEl>
                                          <p:spTgt spid="235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p:bldP spid="235524" grpId="0"/>
      <p:bldP spid="235525" grpId="0" animBg="1"/>
      <p:bldP spid="2355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 Box 2">
            <a:extLst>
              <a:ext uri="{FF2B5EF4-FFF2-40B4-BE49-F238E27FC236}">
                <a16:creationId xmlns:a16="http://schemas.microsoft.com/office/drawing/2014/main" xmlns="" id="{8032B9AE-1973-4ED7-B380-950518361F8B}"/>
              </a:ext>
            </a:extLst>
          </p:cNvPr>
          <p:cNvSpPr txBox="1">
            <a:spLocks noChangeArrowheads="1"/>
          </p:cNvSpPr>
          <p:nvPr/>
        </p:nvSpPr>
        <p:spPr bwMode="auto">
          <a:xfrm>
            <a:off x="2387601" y="0"/>
            <a:ext cx="5940425"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990033"/>
                </a:solidFill>
              </a:rPr>
              <a:t>6.1</a:t>
            </a:r>
            <a:r>
              <a:rPr lang="zh-CN" altLang="en-US" sz="2400" b="1">
                <a:solidFill>
                  <a:srgbClr val="990033"/>
                </a:solidFill>
              </a:rPr>
              <a:t>新产品开发推广的心理策略</a:t>
            </a:r>
          </a:p>
        </p:txBody>
      </p:sp>
      <p:sp>
        <p:nvSpPr>
          <p:cNvPr id="236547" name="Text Box 3">
            <a:extLst>
              <a:ext uri="{FF2B5EF4-FFF2-40B4-BE49-F238E27FC236}">
                <a16:creationId xmlns:a16="http://schemas.microsoft.com/office/drawing/2014/main" xmlns="" id="{1F6BBF2C-7372-4BFB-AFB5-3DA02711F229}"/>
              </a:ext>
            </a:extLst>
          </p:cNvPr>
          <p:cNvSpPr txBox="1">
            <a:spLocks noChangeArrowheads="1"/>
          </p:cNvSpPr>
          <p:nvPr/>
        </p:nvSpPr>
        <p:spPr bwMode="auto">
          <a:xfrm>
            <a:off x="2855914" y="908051"/>
            <a:ext cx="53990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a:solidFill>
                  <a:srgbClr val="0000CC"/>
                </a:solidFill>
                <a:latin typeface="Arial" panose="020B0604020202020204" pitchFamily="34" charset="0"/>
                <a:ea typeface="宋体" panose="02010600030101010101" pitchFamily="2" charset="-122"/>
              </a:rPr>
              <a:t>6.1.2 </a:t>
            </a:r>
            <a:r>
              <a:rPr lang="zh-CN" altLang="en-US" sz="2800" b="1">
                <a:solidFill>
                  <a:srgbClr val="0000CC"/>
                </a:solidFill>
                <a:latin typeface="Arial" panose="020B0604020202020204" pitchFamily="34" charset="0"/>
                <a:ea typeface="宋体" panose="02010600030101010101" pitchFamily="2" charset="-122"/>
              </a:rPr>
              <a:t>新产品设计开发的心理要求</a:t>
            </a:r>
          </a:p>
        </p:txBody>
      </p:sp>
      <p:sp>
        <p:nvSpPr>
          <p:cNvPr id="236548" name="Text Box 4">
            <a:extLst>
              <a:ext uri="{FF2B5EF4-FFF2-40B4-BE49-F238E27FC236}">
                <a16:creationId xmlns:a16="http://schemas.microsoft.com/office/drawing/2014/main" xmlns="" id="{71994726-7A5D-4AC0-A73E-156EBD819874}"/>
              </a:ext>
            </a:extLst>
          </p:cNvPr>
          <p:cNvSpPr txBox="1">
            <a:spLocks noChangeArrowheads="1"/>
          </p:cNvSpPr>
          <p:nvPr/>
        </p:nvSpPr>
        <p:spPr bwMode="auto">
          <a:xfrm>
            <a:off x="2855914" y="1989138"/>
            <a:ext cx="4175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400" b="1">
                <a:solidFill>
                  <a:srgbClr val="800080"/>
                </a:solidFill>
                <a:latin typeface="Arial" panose="020B0604020202020204" pitchFamily="34" charset="0"/>
                <a:ea typeface="宋体" panose="02010600030101010101" pitchFamily="2" charset="-122"/>
              </a:rPr>
              <a:t>2</a:t>
            </a:r>
            <a:r>
              <a:rPr lang="zh-CN" altLang="en-US" sz="2400" b="1">
                <a:solidFill>
                  <a:srgbClr val="800080"/>
                </a:solidFill>
                <a:latin typeface="Arial" panose="020B0604020202020204" pitchFamily="34" charset="0"/>
                <a:ea typeface="宋体" panose="02010600030101010101" pitchFamily="2" charset="-122"/>
              </a:rPr>
              <a:t>．新产品开发的心理要求</a:t>
            </a:r>
          </a:p>
        </p:txBody>
      </p:sp>
      <p:sp>
        <p:nvSpPr>
          <p:cNvPr id="236549" name="Text Box 5">
            <a:extLst>
              <a:ext uri="{FF2B5EF4-FFF2-40B4-BE49-F238E27FC236}">
                <a16:creationId xmlns:a16="http://schemas.microsoft.com/office/drawing/2014/main" xmlns="" id="{94ABAD0B-DFA1-4D8C-AA80-A9D0849C3EB3}"/>
              </a:ext>
            </a:extLst>
          </p:cNvPr>
          <p:cNvSpPr txBox="1">
            <a:spLocks noChangeArrowheads="1"/>
          </p:cNvSpPr>
          <p:nvPr/>
        </p:nvSpPr>
        <p:spPr bwMode="auto">
          <a:xfrm>
            <a:off x="2855914" y="3068638"/>
            <a:ext cx="3240087" cy="1938992"/>
          </a:xfrm>
          <a:prstGeom prst="rect">
            <a:avLst/>
          </a:prstGeom>
          <a:solidFill>
            <a:srgbClr val="33CC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400" b="1">
                <a:solidFill>
                  <a:srgbClr val="000000"/>
                </a:solidFill>
                <a:latin typeface="Arial" panose="020B0604020202020204" pitchFamily="34" charset="0"/>
                <a:ea typeface="宋体" panose="02010600030101010101" pitchFamily="2" charset="-122"/>
              </a:rPr>
              <a:t>（</a:t>
            </a:r>
            <a:r>
              <a:rPr lang="en-US" altLang="zh-CN" sz="2400" b="1">
                <a:solidFill>
                  <a:srgbClr val="000000"/>
                </a:solidFill>
                <a:latin typeface="Arial" panose="020B0604020202020204" pitchFamily="34" charset="0"/>
                <a:ea typeface="宋体" panose="02010600030101010101" pitchFamily="2" charset="-122"/>
              </a:rPr>
              <a:t>3</a:t>
            </a:r>
            <a:r>
              <a:rPr lang="zh-CN" altLang="en-US" sz="2400" b="1">
                <a:solidFill>
                  <a:srgbClr val="000000"/>
                </a:solidFill>
                <a:latin typeface="Arial" panose="020B0604020202020204" pitchFamily="34" charset="0"/>
                <a:ea typeface="宋体" panose="02010600030101010101" pitchFamily="2" charset="-122"/>
              </a:rPr>
              <a:t>）讲究科学合理</a:t>
            </a:r>
          </a:p>
          <a:p>
            <a:pPr fontAlgn="base">
              <a:spcBef>
                <a:spcPct val="0"/>
              </a:spcBef>
              <a:spcAft>
                <a:spcPct val="0"/>
              </a:spcAft>
            </a:pPr>
            <a:endParaRPr lang="zh-CN" altLang="en-US" sz="2400" b="1">
              <a:solidFill>
                <a:srgbClr val="000000"/>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a:solidFill>
                  <a:srgbClr val="000000"/>
                </a:solidFill>
                <a:latin typeface="Arial" panose="020B0604020202020204" pitchFamily="34" charset="0"/>
                <a:ea typeface="宋体" panose="02010600030101010101" pitchFamily="2" charset="-122"/>
              </a:rPr>
              <a:t>（</a:t>
            </a:r>
            <a:r>
              <a:rPr lang="en-US" altLang="zh-CN" sz="2400" b="1">
                <a:solidFill>
                  <a:srgbClr val="000000"/>
                </a:solidFill>
                <a:latin typeface="Arial" panose="020B0604020202020204" pitchFamily="34" charset="0"/>
                <a:ea typeface="宋体" panose="02010600030101010101" pitchFamily="2" charset="-122"/>
              </a:rPr>
              <a:t>4</a:t>
            </a:r>
            <a:r>
              <a:rPr lang="zh-CN" altLang="en-US" sz="2400" b="1">
                <a:solidFill>
                  <a:srgbClr val="000000"/>
                </a:solidFill>
                <a:latin typeface="Arial" panose="020B0604020202020204" pitchFamily="34" charset="0"/>
                <a:ea typeface="宋体" panose="02010600030101010101" pitchFamily="2" charset="-122"/>
              </a:rPr>
              <a:t>）符合社会潮流</a:t>
            </a:r>
          </a:p>
          <a:p>
            <a:pPr fontAlgn="base">
              <a:spcBef>
                <a:spcPct val="0"/>
              </a:spcBef>
              <a:spcAft>
                <a:spcPct val="0"/>
              </a:spcAft>
            </a:pPr>
            <a:endParaRPr lang="zh-CN" altLang="en-US" sz="2400" b="1">
              <a:solidFill>
                <a:srgbClr val="000000"/>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a:solidFill>
                  <a:srgbClr val="000000"/>
                </a:solidFill>
                <a:latin typeface="Arial" panose="020B0604020202020204" pitchFamily="34" charset="0"/>
                <a:ea typeface="宋体" panose="02010600030101010101" pitchFamily="2" charset="-122"/>
              </a:rPr>
              <a:t>（</a:t>
            </a:r>
            <a:r>
              <a:rPr lang="en-US" altLang="zh-CN" sz="2400" b="1">
                <a:solidFill>
                  <a:srgbClr val="000000"/>
                </a:solidFill>
                <a:latin typeface="Arial" panose="020B0604020202020204" pitchFamily="34" charset="0"/>
                <a:ea typeface="宋体" panose="02010600030101010101" pitchFamily="2" charset="-122"/>
              </a:rPr>
              <a:t>5</a:t>
            </a:r>
            <a:r>
              <a:rPr lang="zh-CN" altLang="en-US" sz="2400" b="1">
                <a:solidFill>
                  <a:srgbClr val="000000"/>
                </a:solidFill>
                <a:latin typeface="Arial" panose="020B0604020202020204" pitchFamily="34" charset="0"/>
                <a:ea typeface="宋体" panose="02010600030101010101" pitchFamily="2" charset="-122"/>
              </a:rPr>
              <a:t>）符合审美情趣</a:t>
            </a:r>
          </a:p>
        </p:txBody>
      </p:sp>
      <p:sp>
        <p:nvSpPr>
          <p:cNvPr id="236550" name="Text Box 6">
            <a:extLst>
              <a:ext uri="{FF2B5EF4-FFF2-40B4-BE49-F238E27FC236}">
                <a16:creationId xmlns:a16="http://schemas.microsoft.com/office/drawing/2014/main" xmlns="" id="{59AAE043-1D7F-40E2-980B-D2B2503270E6}"/>
              </a:ext>
            </a:extLst>
          </p:cNvPr>
          <p:cNvSpPr txBox="1">
            <a:spLocks noChangeArrowheads="1"/>
          </p:cNvSpPr>
          <p:nvPr/>
        </p:nvSpPr>
        <p:spPr bwMode="auto">
          <a:xfrm>
            <a:off x="2424113" y="2781301"/>
            <a:ext cx="3167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6547"/>
                                        </p:tgtEl>
                                        <p:attrNameLst>
                                          <p:attrName>style.visibility</p:attrName>
                                        </p:attrNameLst>
                                      </p:cBhvr>
                                      <p:to>
                                        <p:strVal val="visible"/>
                                      </p:to>
                                    </p:set>
                                    <p:animEffect transition="in" filter="dissolve">
                                      <p:cBhvr>
                                        <p:cTn id="7" dur="500"/>
                                        <p:tgtEl>
                                          <p:spTgt spid="236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6548"/>
                                        </p:tgtEl>
                                        <p:attrNameLst>
                                          <p:attrName>style.visibility</p:attrName>
                                        </p:attrNameLst>
                                      </p:cBhvr>
                                      <p:to>
                                        <p:strVal val="visible"/>
                                      </p:to>
                                    </p:set>
                                    <p:anim calcmode="lin" valueType="num">
                                      <p:cBhvr additive="base">
                                        <p:cTn id="12" dur="500" fill="hold"/>
                                        <p:tgtEl>
                                          <p:spTgt spid="236548"/>
                                        </p:tgtEl>
                                        <p:attrNameLst>
                                          <p:attrName>ppt_x</p:attrName>
                                        </p:attrNameLst>
                                      </p:cBhvr>
                                      <p:tavLst>
                                        <p:tav tm="0">
                                          <p:val>
                                            <p:strVal val="#ppt_x"/>
                                          </p:val>
                                        </p:tav>
                                        <p:tav tm="100000">
                                          <p:val>
                                            <p:strVal val="#ppt_x"/>
                                          </p:val>
                                        </p:tav>
                                      </p:tavLst>
                                    </p:anim>
                                    <p:anim calcmode="lin" valueType="num">
                                      <p:cBhvr additive="base">
                                        <p:cTn id="13" dur="500" fill="hold"/>
                                        <p:tgtEl>
                                          <p:spTgt spid="23654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36549"/>
                                        </p:tgtEl>
                                        <p:attrNameLst>
                                          <p:attrName>style.visibility</p:attrName>
                                        </p:attrNameLst>
                                      </p:cBhvr>
                                      <p:to>
                                        <p:strVal val="visible"/>
                                      </p:to>
                                    </p:set>
                                    <p:animEffect transition="in" filter="dissolve">
                                      <p:cBhvr>
                                        <p:cTn id="18" dur="500"/>
                                        <p:tgtEl>
                                          <p:spTgt spid="236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p:bldP spid="236548" grpId="0"/>
      <p:bldP spid="2365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ext Box 2">
            <a:extLst>
              <a:ext uri="{FF2B5EF4-FFF2-40B4-BE49-F238E27FC236}">
                <a16:creationId xmlns:a16="http://schemas.microsoft.com/office/drawing/2014/main" xmlns="" id="{6BABFFA2-6776-4626-9935-3D1586639139}"/>
              </a:ext>
            </a:extLst>
          </p:cNvPr>
          <p:cNvSpPr txBox="1">
            <a:spLocks noChangeArrowheads="1"/>
          </p:cNvSpPr>
          <p:nvPr/>
        </p:nvSpPr>
        <p:spPr bwMode="auto">
          <a:xfrm>
            <a:off x="2316164" y="0"/>
            <a:ext cx="5940425"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990033"/>
                </a:solidFill>
              </a:rPr>
              <a:t>6.1</a:t>
            </a:r>
            <a:r>
              <a:rPr lang="zh-CN" altLang="en-US" sz="2400" b="1">
                <a:solidFill>
                  <a:srgbClr val="990033"/>
                </a:solidFill>
              </a:rPr>
              <a:t>新产品开发推广的心理策略</a:t>
            </a:r>
          </a:p>
        </p:txBody>
      </p:sp>
      <p:sp>
        <p:nvSpPr>
          <p:cNvPr id="237571" name="Text Box 3">
            <a:extLst>
              <a:ext uri="{FF2B5EF4-FFF2-40B4-BE49-F238E27FC236}">
                <a16:creationId xmlns:a16="http://schemas.microsoft.com/office/drawing/2014/main" xmlns="" id="{ED554C0C-1A5B-4D24-BEFC-C9C37178719C}"/>
              </a:ext>
            </a:extLst>
          </p:cNvPr>
          <p:cNvSpPr txBox="1">
            <a:spLocks noChangeArrowheads="1"/>
          </p:cNvSpPr>
          <p:nvPr/>
        </p:nvSpPr>
        <p:spPr bwMode="auto">
          <a:xfrm>
            <a:off x="2784475" y="908051"/>
            <a:ext cx="5399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a:solidFill>
                  <a:srgbClr val="0000CC"/>
                </a:solidFill>
                <a:latin typeface="Arial" panose="020B0604020202020204" pitchFamily="34" charset="0"/>
                <a:ea typeface="宋体" panose="02010600030101010101" pitchFamily="2" charset="-122"/>
              </a:rPr>
              <a:t>6.1.3 </a:t>
            </a:r>
            <a:r>
              <a:rPr lang="zh-CN" altLang="en-US" sz="2800" b="1">
                <a:solidFill>
                  <a:srgbClr val="0000CC"/>
                </a:solidFill>
                <a:latin typeface="Arial" panose="020B0604020202020204" pitchFamily="34" charset="0"/>
                <a:ea typeface="宋体" panose="02010600030101010101" pitchFamily="2" charset="-122"/>
              </a:rPr>
              <a:t>新产品推广的心理策略</a:t>
            </a:r>
          </a:p>
        </p:txBody>
      </p:sp>
      <p:sp>
        <p:nvSpPr>
          <p:cNvPr id="237572" name="Text Box 4">
            <a:extLst>
              <a:ext uri="{FF2B5EF4-FFF2-40B4-BE49-F238E27FC236}">
                <a16:creationId xmlns:a16="http://schemas.microsoft.com/office/drawing/2014/main" xmlns="" id="{C6B7E0D2-5D06-4A3E-9E3C-101047B35421}"/>
              </a:ext>
            </a:extLst>
          </p:cNvPr>
          <p:cNvSpPr txBox="1">
            <a:spLocks noChangeArrowheads="1"/>
          </p:cNvSpPr>
          <p:nvPr/>
        </p:nvSpPr>
        <p:spPr bwMode="auto">
          <a:xfrm>
            <a:off x="2784475" y="1989138"/>
            <a:ext cx="4751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400" b="1">
                <a:solidFill>
                  <a:srgbClr val="800080"/>
                </a:solidFill>
                <a:latin typeface="Arial" panose="020B0604020202020204" pitchFamily="34" charset="0"/>
                <a:ea typeface="宋体" panose="02010600030101010101" pitchFamily="2" charset="-122"/>
              </a:rPr>
              <a:t>1</a:t>
            </a:r>
            <a:r>
              <a:rPr lang="zh-CN" altLang="en-US" sz="2400" b="1">
                <a:solidFill>
                  <a:srgbClr val="800080"/>
                </a:solidFill>
                <a:latin typeface="Arial" panose="020B0604020202020204" pitchFamily="34" charset="0"/>
                <a:ea typeface="宋体" panose="02010600030101010101" pitchFamily="2" charset="-122"/>
              </a:rPr>
              <a:t>．影响新产品购买的心理因素</a:t>
            </a:r>
          </a:p>
        </p:txBody>
      </p:sp>
      <p:sp>
        <p:nvSpPr>
          <p:cNvPr id="237573" name="Text Box 5">
            <a:extLst>
              <a:ext uri="{FF2B5EF4-FFF2-40B4-BE49-F238E27FC236}">
                <a16:creationId xmlns:a16="http://schemas.microsoft.com/office/drawing/2014/main" xmlns="" id="{64723782-23D1-4F38-A716-C15F09094BFF}"/>
              </a:ext>
            </a:extLst>
          </p:cNvPr>
          <p:cNvSpPr txBox="1">
            <a:spLocks noChangeArrowheads="1"/>
          </p:cNvSpPr>
          <p:nvPr/>
        </p:nvSpPr>
        <p:spPr bwMode="auto">
          <a:xfrm>
            <a:off x="3000375" y="3141663"/>
            <a:ext cx="4535488" cy="2677656"/>
          </a:xfrm>
          <a:prstGeom prst="rect">
            <a:avLst/>
          </a:pr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a:t>
            </a:r>
            <a:r>
              <a:rPr lang="en-US" altLang="zh-CN" sz="2400" b="1">
                <a:solidFill>
                  <a:srgbClr val="080808"/>
                </a:solidFill>
                <a:latin typeface="Arial" panose="020B0604020202020204" pitchFamily="34" charset="0"/>
                <a:ea typeface="宋体" panose="02010600030101010101" pitchFamily="2" charset="-122"/>
              </a:rPr>
              <a:t>1</a:t>
            </a:r>
            <a:r>
              <a:rPr lang="zh-CN" altLang="en-US" sz="2400" b="1">
                <a:solidFill>
                  <a:srgbClr val="080808"/>
                </a:solidFill>
                <a:latin typeface="Arial" panose="020B0604020202020204" pitchFamily="34" charset="0"/>
                <a:ea typeface="宋体" panose="02010600030101010101" pitchFamily="2" charset="-122"/>
              </a:rPr>
              <a:t>）消费者对新产品的需要</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a:t>
            </a:r>
            <a:r>
              <a:rPr lang="en-US" altLang="zh-CN" sz="2400" b="1">
                <a:solidFill>
                  <a:srgbClr val="080808"/>
                </a:solidFill>
                <a:latin typeface="Arial" panose="020B0604020202020204" pitchFamily="34" charset="0"/>
                <a:ea typeface="宋体" panose="02010600030101010101" pitchFamily="2" charset="-122"/>
              </a:rPr>
              <a:t>2</a:t>
            </a:r>
            <a:r>
              <a:rPr lang="zh-CN" altLang="en-US" sz="2400" b="1">
                <a:solidFill>
                  <a:srgbClr val="080808"/>
                </a:solidFill>
                <a:latin typeface="Arial" panose="020B0604020202020204" pitchFamily="34" charset="0"/>
                <a:ea typeface="宋体" panose="02010600030101010101" pitchFamily="2" charset="-122"/>
              </a:rPr>
              <a:t>）消费者对新产品的感知</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a:t>
            </a:r>
            <a:r>
              <a:rPr lang="en-US" altLang="zh-CN" sz="2400" b="1">
                <a:solidFill>
                  <a:srgbClr val="080808"/>
                </a:solidFill>
                <a:latin typeface="Arial" panose="020B0604020202020204" pitchFamily="34" charset="0"/>
                <a:ea typeface="宋体" panose="02010600030101010101" pitchFamily="2" charset="-122"/>
              </a:rPr>
              <a:t>3</a:t>
            </a:r>
            <a:r>
              <a:rPr lang="zh-CN" altLang="en-US" sz="2400" b="1">
                <a:solidFill>
                  <a:srgbClr val="080808"/>
                </a:solidFill>
                <a:latin typeface="Arial" panose="020B0604020202020204" pitchFamily="34" charset="0"/>
                <a:ea typeface="宋体" panose="02010600030101010101" pitchFamily="2" charset="-122"/>
              </a:rPr>
              <a:t>）消费者对新产品的态度</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a:t>
            </a:r>
            <a:r>
              <a:rPr lang="en-US" altLang="zh-CN" sz="2400" b="1">
                <a:solidFill>
                  <a:srgbClr val="080808"/>
                </a:solidFill>
                <a:latin typeface="Arial" panose="020B0604020202020204" pitchFamily="34" charset="0"/>
                <a:ea typeface="宋体" panose="02010600030101010101" pitchFamily="2" charset="-122"/>
              </a:rPr>
              <a:t>4</a:t>
            </a:r>
            <a:r>
              <a:rPr lang="zh-CN" altLang="en-US" sz="2400" b="1">
                <a:solidFill>
                  <a:srgbClr val="080808"/>
                </a:solidFill>
                <a:latin typeface="Arial" panose="020B0604020202020204" pitchFamily="34" charset="0"/>
                <a:ea typeface="宋体" panose="02010600030101010101" pitchFamily="2" charset="-122"/>
              </a:rPr>
              <a:t>）消费者的个性特征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7571"/>
                                        </p:tgtEl>
                                        <p:attrNameLst>
                                          <p:attrName>style.visibility</p:attrName>
                                        </p:attrNameLst>
                                      </p:cBhvr>
                                      <p:to>
                                        <p:strVal val="visible"/>
                                      </p:to>
                                    </p:set>
                                    <p:animEffect transition="in" filter="fade">
                                      <p:cBhvr>
                                        <p:cTn id="7" dur="1000"/>
                                        <p:tgtEl>
                                          <p:spTgt spid="237571"/>
                                        </p:tgtEl>
                                      </p:cBhvr>
                                    </p:animEffect>
                                    <p:anim calcmode="lin" valueType="num">
                                      <p:cBhvr>
                                        <p:cTn id="8" dur="1000" fill="hold"/>
                                        <p:tgtEl>
                                          <p:spTgt spid="237571"/>
                                        </p:tgtEl>
                                        <p:attrNameLst>
                                          <p:attrName>ppt_x</p:attrName>
                                        </p:attrNameLst>
                                      </p:cBhvr>
                                      <p:tavLst>
                                        <p:tav tm="0">
                                          <p:val>
                                            <p:strVal val="#ppt_x"/>
                                          </p:val>
                                        </p:tav>
                                        <p:tav tm="100000">
                                          <p:val>
                                            <p:strVal val="#ppt_x"/>
                                          </p:val>
                                        </p:tav>
                                      </p:tavLst>
                                    </p:anim>
                                    <p:anim calcmode="lin" valueType="num">
                                      <p:cBhvr>
                                        <p:cTn id="9" dur="1000" fill="hold"/>
                                        <p:tgtEl>
                                          <p:spTgt spid="23757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37572"/>
                                        </p:tgtEl>
                                        <p:attrNameLst>
                                          <p:attrName>style.visibility</p:attrName>
                                        </p:attrNameLst>
                                      </p:cBhvr>
                                      <p:to>
                                        <p:strVal val="visible"/>
                                      </p:to>
                                    </p:set>
                                    <p:animEffect transition="in" filter="wedge">
                                      <p:cBhvr>
                                        <p:cTn id="14" dur="1000"/>
                                        <p:tgtEl>
                                          <p:spTgt spid="23757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237573"/>
                                        </p:tgtEl>
                                        <p:attrNameLst>
                                          <p:attrName>style.visibility</p:attrName>
                                        </p:attrNameLst>
                                      </p:cBhvr>
                                      <p:to>
                                        <p:strVal val="visible"/>
                                      </p:to>
                                    </p:set>
                                    <p:anim calcmode="lin" valueType="num">
                                      <p:cBhvr>
                                        <p:cTn id="19" dur="1000" fill="hold"/>
                                        <p:tgtEl>
                                          <p:spTgt spid="237573"/>
                                        </p:tgtEl>
                                        <p:attrNameLst>
                                          <p:attrName>ppt_w</p:attrName>
                                        </p:attrNameLst>
                                      </p:cBhvr>
                                      <p:tavLst>
                                        <p:tav tm="0">
                                          <p:val>
                                            <p:fltVal val="0"/>
                                          </p:val>
                                        </p:tav>
                                        <p:tav tm="100000">
                                          <p:val>
                                            <p:strVal val="#ppt_w"/>
                                          </p:val>
                                        </p:tav>
                                      </p:tavLst>
                                    </p:anim>
                                    <p:anim calcmode="lin" valueType="num">
                                      <p:cBhvr>
                                        <p:cTn id="20" dur="1000" fill="hold"/>
                                        <p:tgtEl>
                                          <p:spTgt spid="237573"/>
                                        </p:tgtEl>
                                        <p:attrNameLst>
                                          <p:attrName>ppt_h</p:attrName>
                                        </p:attrNameLst>
                                      </p:cBhvr>
                                      <p:tavLst>
                                        <p:tav tm="0">
                                          <p:val>
                                            <p:fltVal val="0"/>
                                          </p:val>
                                        </p:tav>
                                        <p:tav tm="100000">
                                          <p:val>
                                            <p:strVal val="#ppt_h"/>
                                          </p:val>
                                        </p:tav>
                                      </p:tavLst>
                                    </p:anim>
                                    <p:anim calcmode="lin" valueType="num">
                                      <p:cBhvr>
                                        <p:cTn id="21" dur="1000" fill="hold"/>
                                        <p:tgtEl>
                                          <p:spTgt spid="237573"/>
                                        </p:tgtEl>
                                        <p:attrNameLst>
                                          <p:attrName>style.rotation</p:attrName>
                                        </p:attrNameLst>
                                      </p:cBhvr>
                                      <p:tavLst>
                                        <p:tav tm="0">
                                          <p:val>
                                            <p:fltVal val="360"/>
                                          </p:val>
                                        </p:tav>
                                        <p:tav tm="100000">
                                          <p:val>
                                            <p:fltVal val="0"/>
                                          </p:val>
                                        </p:tav>
                                      </p:tavLst>
                                    </p:anim>
                                    <p:animEffect transition="in" filter="fade">
                                      <p:cBhvr>
                                        <p:cTn id="22" dur="1000"/>
                                        <p:tgtEl>
                                          <p:spTgt spid="237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p:bldP spid="237572" grpId="0"/>
      <p:bldP spid="2375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2">
            <a:extLst>
              <a:ext uri="{FF2B5EF4-FFF2-40B4-BE49-F238E27FC236}">
                <a16:creationId xmlns:a16="http://schemas.microsoft.com/office/drawing/2014/main" xmlns="" id="{E4532AC0-E3A7-4325-9448-83E75691B4D4}"/>
              </a:ext>
            </a:extLst>
          </p:cNvPr>
          <p:cNvSpPr txBox="1">
            <a:spLocks noChangeArrowheads="1"/>
          </p:cNvSpPr>
          <p:nvPr/>
        </p:nvSpPr>
        <p:spPr bwMode="auto">
          <a:xfrm>
            <a:off x="2063751" y="1"/>
            <a:ext cx="2447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a:solidFill>
                  <a:srgbClr val="0000FF"/>
                </a:solidFill>
                <a:latin typeface="Arial" panose="020B0604020202020204" pitchFamily="34" charset="0"/>
                <a:ea typeface="宋体" panose="02010600030101010101" pitchFamily="2" charset="-122"/>
              </a:rPr>
              <a:t>【</a:t>
            </a:r>
            <a:r>
              <a:rPr lang="zh-CN" altLang="en-US" sz="2800" b="1">
                <a:solidFill>
                  <a:srgbClr val="0000FF"/>
                </a:solidFill>
                <a:latin typeface="Arial" panose="020B0604020202020204" pitchFamily="34" charset="0"/>
                <a:ea typeface="宋体" panose="02010600030101010101" pitchFamily="2" charset="-122"/>
              </a:rPr>
              <a:t>案例</a:t>
            </a:r>
            <a:r>
              <a:rPr lang="en-US" altLang="zh-CN" sz="2800">
                <a:solidFill>
                  <a:srgbClr val="0000FF"/>
                </a:solidFill>
                <a:latin typeface="Arial" panose="020B0604020202020204" pitchFamily="34" charset="0"/>
                <a:ea typeface="宋体" panose="02010600030101010101" pitchFamily="2" charset="-122"/>
              </a:rPr>
              <a:t>】</a:t>
            </a:r>
          </a:p>
        </p:txBody>
      </p:sp>
      <p:sp>
        <p:nvSpPr>
          <p:cNvPr id="238595" name="Text Box 3">
            <a:extLst>
              <a:ext uri="{FF2B5EF4-FFF2-40B4-BE49-F238E27FC236}">
                <a16:creationId xmlns:a16="http://schemas.microsoft.com/office/drawing/2014/main" xmlns="" id="{9ADF93AC-6441-4E17-90B7-A94584F1F9F3}"/>
              </a:ext>
            </a:extLst>
          </p:cNvPr>
          <p:cNvSpPr txBox="1">
            <a:spLocks noChangeArrowheads="1"/>
          </p:cNvSpPr>
          <p:nvPr/>
        </p:nvSpPr>
        <p:spPr bwMode="auto">
          <a:xfrm>
            <a:off x="4367214" y="692150"/>
            <a:ext cx="32400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zh-CN" altLang="en-US" sz="3200">
                <a:solidFill>
                  <a:srgbClr val="080808"/>
                </a:solidFill>
                <a:latin typeface="Arial" panose="020B0604020202020204" pitchFamily="34" charset="0"/>
                <a:ea typeface="黑体" panose="02010609060101010101" pitchFamily="49" charset="-122"/>
              </a:rPr>
              <a:t>改变消费态度</a:t>
            </a:r>
          </a:p>
        </p:txBody>
      </p:sp>
      <p:sp>
        <p:nvSpPr>
          <p:cNvPr id="238596" name="Text Box 4">
            <a:extLst>
              <a:ext uri="{FF2B5EF4-FFF2-40B4-BE49-F238E27FC236}">
                <a16:creationId xmlns:a16="http://schemas.microsoft.com/office/drawing/2014/main" xmlns="" id="{FF7E701E-6CC0-436C-AC4D-502A86E3138A}"/>
              </a:ext>
            </a:extLst>
          </p:cNvPr>
          <p:cNvSpPr txBox="1">
            <a:spLocks noChangeArrowheads="1"/>
          </p:cNvSpPr>
          <p:nvPr/>
        </p:nvSpPr>
        <p:spPr bwMode="auto">
          <a:xfrm>
            <a:off x="1457325" y="1557339"/>
            <a:ext cx="9772650" cy="339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30000"/>
              </a:lnSpc>
              <a:spcBef>
                <a:spcPct val="50000"/>
              </a:spcBef>
              <a:spcAft>
                <a:spcPct val="0"/>
              </a:spcAft>
            </a:pPr>
            <a:r>
              <a:rPr lang="en-US" altLang="zh-CN" dirty="0">
                <a:solidFill>
                  <a:srgbClr val="080808"/>
                </a:solidFill>
                <a:latin typeface="Arial" panose="020B0604020202020204" pitchFamily="34" charset="0"/>
                <a:ea typeface="宋体" panose="02010600030101010101" pitchFamily="2" charset="-122"/>
              </a:rPr>
              <a:t>          </a:t>
            </a:r>
            <a:r>
              <a:rPr lang="en-US" altLang="zh-CN" sz="2400" b="1" dirty="0">
                <a:solidFill>
                  <a:srgbClr val="660066"/>
                </a:solidFill>
                <a:latin typeface="Arial" panose="020B0604020202020204" pitchFamily="34" charset="0"/>
                <a:ea typeface="宋体" panose="02010600030101010101" pitchFamily="2" charset="-122"/>
              </a:rPr>
              <a:t>20</a:t>
            </a:r>
            <a:r>
              <a:rPr lang="zh-CN" altLang="en-US" sz="2400" b="1" dirty="0">
                <a:solidFill>
                  <a:srgbClr val="660066"/>
                </a:solidFill>
                <a:latin typeface="Arial" panose="020B0604020202020204" pitchFamily="34" charset="0"/>
                <a:ea typeface="宋体" panose="02010600030101010101" pitchFamily="2" charset="-122"/>
              </a:rPr>
              <a:t>世纪的</a:t>
            </a:r>
            <a:r>
              <a:rPr lang="en-US" altLang="zh-CN" sz="2400" b="1" dirty="0">
                <a:solidFill>
                  <a:srgbClr val="660066"/>
                </a:solidFill>
                <a:latin typeface="Arial" panose="020B0604020202020204" pitchFamily="34" charset="0"/>
                <a:ea typeface="宋体" panose="02010600030101010101" pitchFamily="2" charset="-122"/>
              </a:rPr>
              <a:t>60</a:t>
            </a:r>
            <a:r>
              <a:rPr lang="zh-CN" altLang="en-US" sz="2400" b="1" dirty="0">
                <a:solidFill>
                  <a:srgbClr val="660066"/>
                </a:solidFill>
                <a:latin typeface="Arial" panose="020B0604020202020204" pitchFamily="34" charset="0"/>
                <a:ea typeface="宋体" panose="02010600030101010101" pitchFamily="2" charset="-122"/>
              </a:rPr>
              <a:t>年代，日本本田摩托车准备进军美国市场，但当时美国市场的消费者对摩托车持否定态度。因为受警匪片和枪战片的影响，很多消费者把摩托车与流氓犯罪等行为联系起来。在这种情况下，要想让消费者接受这种新产品，就必须首先改变消费者的态度。那么本田公司以“你可以在本田车上发现最文雅的人”为主题，展开了一系列的广告宣传，出现在广告画面上的骑车人都是神父、教授、美女等，逐渐改变了人们对摩托车的看法，从而打开了销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8594"/>
                                        </p:tgtEl>
                                        <p:attrNameLst>
                                          <p:attrName>style.visibility</p:attrName>
                                        </p:attrNameLst>
                                      </p:cBhvr>
                                      <p:to>
                                        <p:strVal val="visible"/>
                                      </p:to>
                                    </p:set>
                                    <p:animEffect transition="in" filter="wipe(down)">
                                      <p:cBhvr>
                                        <p:cTn id="7" dur="290">
                                          <p:stCondLst>
                                            <p:cond delay="0"/>
                                          </p:stCondLst>
                                        </p:cTn>
                                        <p:tgtEl>
                                          <p:spTgt spid="238594"/>
                                        </p:tgtEl>
                                      </p:cBhvr>
                                    </p:animEffect>
                                    <p:anim calcmode="lin" valueType="num">
                                      <p:cBhvr>
                                        <p:cTn id="8" dur="911" tmFilter="0,0; 0.14,0.36; 0.43,0.73; 0.71,0.91; 1.0,1.0">
                                          <p:stCondLst>
                                            <p:cond delay="0"/>
                                          </p:stCondLst>
                                        </p:cTn>
                                        <p:tgtEl>
                                          <p:spTgt spid="23859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3859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3859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3859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38594"/>
                                        </p:tgtEl>
                                        <p:attrNameLst>
                                          <p:attrName>ppt_y</p:attrName>
                                        </p:attrNameLst>
                                      </p:cBhvr>
                                      <p:tavLst>
                                        <p:tav tm="0" fmla="#ppt_y-sin(pi*$)/81">
                                          <p:val>
                                            <p:fltVal val="0"/>
                                          </p:val>
                                        </p:tav>
                                        <p:tav tm="100000">
                                          <p:val>
                                            <p:fltVal val="1"/>
                                          </p:val>
                                        </p:tav>
                                      </p:tavLst>
                                    </p:anim>
                                    <p:animScale>
                                      <p:cBhvr>
                                        <p:cTn id="13" dur="13">
                                          <p:stCondLst>
                                            <p:cond delay="325"/>
                                          </p:stCondLst>
                                        </p:cTn>
                                        <p:tgtEl>
                                          <p:spTgt spid="238594"/>
                                        </p:tgtEl>
                                      </p:cBhvr>
                                      <p:to x="100000" y="60000"/>
                                    </p:animScale>
                                    <p:animScale>
                                      <p:cBhvr>
                                        <p:cTn id="14" dur="83" decel="50000">
                                          <p:stCondLst>
                                            <p:cond delay="338"/>
                                          </p:stCondLst>
                                        </p:cTn>
                                        <p:tgtEl>
                                          <p:spTgt spid="238594"/>
                                        </p:tgtEl>
                                      </p:cBhvr>
                                      <p:to x="100000" y="100000"/>
                                    </p:animScale>
                                    <p:animScale>
                                      <p:cBhvr>
                                        <p:cTn id="15" dur="13">
                                          <p:stCondLst>
                                            <p:cond delay="656"/>
                                          </p:stCondLst>
                                        </p:cTn>
                                        <p:tgtEl>
                                          <p:spTgt spid="238594"/>
                                        </p:tgtEl>
                                      </p:cBhvr>
                                      <p:to x="100000" y="80000"/>
                                    </p:animScale>
                                    <p:animScale>
                                      <p:cBhvr>
                                        <p:cTn id="16" dur="83" decel="50000">
                                          <p:stCondLst>
                                            <p:cond delay="669"/>
                                          </p:stCondLst>
                                        </p:cTn>
                                        <p:tgtEl>
                                          <p:spTgt spid="238594"/>
                                        </p:tgtEl>
                                      </p:cBhvr>
                                      <p:to x="100000" y="100000"/>
                                    </p:animScale>
                                    <p:animScale>
                                      <p:cBhvr>
                                        <p:cTn id="17" dur="13">
                                          <p:stCondLst>
                                            <p:cond delay="821"/>
                                          </p:stCondLst>
                                        </p:cTn>
                                        <p:tgtEl>
                                          <p:spTgt spid="238594"/>
                                        </p:tgtEl>
                                      </p:cBhvr>
                                      <p:to x="100000" y="90000"/>
                                    </p:animScale>
                                    <p:animScale>
                                      <p:cBhvr>
                                        <p:cTn id="18" dur="83" decel="50000">
                                          <p:stCondLst>
                                            <p:cond delay="834"/>
                                          </p:stCondLst>
                                        </p:cTn>
                                        <p:tgtEl>
                                          <p:spTgt spid="238594"/>
                                        </p:tgtEl>
                                      </p:cBhvr>
                                      <p:to x="100000" y="100000"/>
                                    </p:animScale>
                                    <p:animScale>
                                      <p:cBhvr>
                                        <p:cTn id="19" dur="13">
                                          <p:stCondLst>
                                            <p:cond delay="904"/>
                                          </p:stCondLst>
                                        </p:cTn>
                                        <p:tgtEl>
                                          <p:spTgt spid="238594"/>
                                        </p:tgtEl>
                                      </p:cBhvr>
                                      <p:to x="100000" y="95000"/>
                                    </p:animScale>
                                    <p:animScale>
                                      <p:cBhvr>
                                        <p:cTn id="20" dur="83" decel="50000">
                                          <p:stCondLst>
                                            <p:cond delay="917"/>
                                          </p:stCondLst>
                                        </p:cTn>
                                        <p:tgtEl>
                                          <p:spTgt spid="23859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238595"/>
                                        </p:tgtEl>
                                        <p:attrNameLst>
                                          <p:attrName>style.visibility</p:attrName>
                                        </p:attrNameLst>
                                      </p:cBhvr>
                                      <p:to>
                                        <p:strVal val="visible"/>
                                      </p:to>
                                    </p:set>
                                    <p:animEffect transition="in" filter="barn(inHorizontal)">
                                      <p:cBhvr>
                                        <p:cTn id="25" dur="1000"/>
                                        <p:tgtEl>
                                          <p:spTgt spid="23859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9" presetClass="entr" presetSubtype="0" decel="100000" fill="hold" grpId="0" nodeType="clickEffect">
                                  <p:stCondLst>
                                    <p:cond delay="0"/>
                                  </p:stCondLst>
                                  <p:childTnLst>
                                    <p:set>
                                      <p:cBhvr>
                                        <p:cTn id="29" dur="1" fill="hold">
                                          <p:stCondLst>
                                            <p:cond delay="0"/>
                                          </p:stCondLst>
                                        </p:cTn>
                                        <p:tgtEl>
                                          <p:spTgt spid="238596"/>
                                        </p:tgtEl>
                                        <p:attrNameLst>
                                          <p:attrName>style.visibility</p:attrName>
                                        </p:attrNameLst>
                                      </p:cBhvr>
                                      <p:to>
                                        <p:strVal val="visible"/>
                                      </p:to>
                                    </p:set>
                                    <p:anim calcmode="lin" valueType="num">
                                      <p:cBhvr>
                                        <p:cTn id="30" dur="1000" fill="hold"/>
                                        <p:tgtEl>
                                          <p:spTgt spid="238596"/>
                                        </p:tgtEl>
                                        <p:attrNameLst>
                                          <p:attrName>ppt_w</p:attrName>
                                        </p:attrNameLst>
                                      </p:cBhvr>
                                      <p:tavLst>
                                        <p:tav tm="0">
                                          <p:val>
                                            <p:fltVal val="0"/>
                                          </p:val>
                                        </p:tav>
                                        <p:tav tm="100000">
                                          <p:val>
                                            <p:strVal val="#ppt_w"/>
                                          </p:val>
                                        </p:tav>
                                      </p:tavLst>
                                    </p:anim>
                                    <p:anim calcmode="lin" valueType="num">
                                      <p:cBhvr>
                                        <p:cTn id="31" dur="1000" fill="hold"/>
                                        <p:tgtEl>
                                          <p:spTgt spid="238596"/>
                                        </p:tgtEl>
                                        <p:attrNameLst>
                                          <p:attrName>ppt_h</p:attrName>
                                        </p:attrNameLst>
                                      </p:cBhvr>
                                      <p:tavLst>
                                        <p:tav tm="0">
                                          <p:val>
                                            <p:fltVal val="0"/>
                                          </p:val>
                                        </p:tav>
                                        <p:tav tm="100000">
                                          <p:val>
                                            <p:strVal val="#ppt_h"/>
                                          </p:val>
                                        </p:tav>
                                      </p:tavLst>
                                    </p:anim>
                                    <p:anim calcmode="lin" valueType="num">
                                      <p:cBhvr>
                                        <p:cTn id="32" dur="1000" fill="hold"/>
                                        <p:tgtEl>
                                          <p:spTgt spid="238596"/>
                                        </p:tgtEl>
                                        <p:attrNameLst>
                                          <p:attrName>style.rotation</p:attrName>
                                        </p:attrNameLst>
                                      </p:cBhvr>
                                      <p:tavLst>
                                        <p:tav tm="0">
                                          <p:val>
                                            <p:fltVal val="360"/>
                                          </p:val>
                                        </p:tav>
                                        <p:tav tm="100000">
                                          <p:val>
                                            <p:fltVal val="0"/>
                                          </p:val>
                                        </p:tav>
                                      </p:tavLst>
                                    </p:anim>
                                    <p:animEffect transition="in" filter="fade">
                                      <p:cBhvr>
                                        <p:cTn id="33" dur="1000"/>
                                        <p:tgtEl>
                                          <p:spTgt spid="238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p:bldP spid="238595" grpId="0"/>
      <p:bldP spid="2385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2">
            <a:extLst>
              <a:ext uri="{FF2B5EF4-FFF2-40B4-BE49-F238E27FC236}">
                <a16:creationId xmlns:a16="http://schemas.microsoft.com/office/drawing/2014/main" xmlns="" id="{5D34EA08-E743-400F-A507-CB1B22D4E3A0}"/>
              </a:ext>
            </a:extLst>
          </p:cNvPr>
          <p:cNvSpPr txBox="1">
            <a:spLocks noChangeArrowheads="1"/>
          </p:cNvSpPr>
          <p:nvPr/>
        </p:nvSpPr>
        <p:spPr bwMode="auto">
          <a:xfrm>
            <a:off x="2927351" y="1989138"/>
            <a:ext cx="5472113" cy="4572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2400" b="1">
                <a:solidFill>
                  <a:srgbClr val="080808"/>
                </a:solidFill>
                <a:latin typeface="Arial" panose="020B0604020202020204" pitchFamily="34" charset="0"/>
                <a:ea typeface="宋体" panose="02010600030101010101" pitchFamily="2" charset="-122"/>
              </a:rPr>
              <a:t>问题：以上案例有何启示？</a:t>
            </a:r>
          </a:p>
        </p:txBody>
      </p:sp>
      <p:sp>
        <p:nvSpPr>
          <p:cNvPr id="239619" name="Text Box 3">
            <a:extLst>
              <a:ext uri="{FF2B5EF4-FFF2-40B4-BE49-F238E27FC236}">
                <a16:creationId xmlns:a16="http://schemas.microsoft.com/office/drawing/2014/main" xmlns="" id="{6EC2A3BB-1DB7-4F04-B9BF-4B5B5C3F57A0}"/>
              </a:ext>
            </a:extLst>
          </p:cNvPr>
          <p:cNvSpPr txBox="1">
            <a:spLocks noChangeArrowheads="1"/>
          </p:cNvSpPr>
          <p:nvPr/>
        </p:nvSpPr>
        <p:spPr bwMode="auto">
          <a:xfrm>
            <a:off x="2927351" y="3429000"/>
            <a:ext cx="6480175" cy="16256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40000"/>
              </a:lnSpc>
              <a:spcBef>
                <a:spcPct val="50000"/>
              </a:spcBef>
              <a:spcAft>
                <a:spcPct val="0"/>
              </a:spcAft>
            </a:pPr>
            <a:r>
              <a:rPr lang="zh-CN" altLang="en-US" sz="2400" b="1">
                <a:solidFill>
                  <a:srgbClr val="080808"/>
                </a:solidFill>
                <a:latin typeface="Arial" panose="020B0604020202020204" pitchFamily="34" charset="0"/>
                <a:ea typeface="宋体" panose="02010600030101010101" pitchFamily="2" charset="-122"/>
              </a:rPr>
              <a:t>分析提示：消费者对新产品的态度，直接影响着新产品的销售，只有迎合或改变消费者的态度，才能使其认可和接受新产品。 </a:t>
            </a:r>
          </a:p>
        </p:txBody>
      </p:sp>
      <p:sp>
        <p:nvSpPr>
          <p:cNvPr id="239620" name="Text Box 4">
            <a:extLst>
              <a:ext uri="{FF2B5EF4-FFF2-40B4-BE49-F238E27FC236}">
                <a16:creationId xmlns:a16="http://schemas.microsoft.com/office/drawing/2014/main" xmlns="" id="{D4CDFA50-5137-4A9A-AB6E-3FBB5E8EFA7D}"/>
              </a:ext>
            </a:extLst>
          </p:cNvPr>
          <p:cNvSpPr txBox="1">
            <a:spLocks noChangeArrowheads="1"/>
          </p:cNvSpPr>
          <p:nvPr/>
        </p:nvSpPr>
        <p:spPr bwMode="auto">
          <a:xfrm>
            <a:off x="2135189" y="1"/>
            <a:ext cx="2447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a:solidFill>
                  <a:srgbClr val="0000FF"/>
                </a:solidFill>
                <a:latin typeface="Arial" panose="020B0604020202020204" pitchFamily="34" charset="0"/>
                <a:ea typeface="宋体" panose="02010600030101010101" pitchFamily="2" charset="-122"/>
              </a:rPr>
              <a:t>【</a:t>
            </a:r>
            <a:r>
              <a:rPr lang="zh-CN" altLang="en-US" sz="2800" b="1">
                <a:solidFill>
                  <a:srgbClr val="0000FF"/>
                </a:solidFill>
                <a:latin typeface="Arial" panose="020B0604020202020204" pitchFamily="34" charset="0"/>
                <a:ea typeface="宋体" panose="02010600030101010101" pitchFamily="2" charset="-122"/>
              </a:rPr>
              <a:t>案例</a:t>
            </a:r>
            <a:r>
              <a:rPr lang="en-US" altLang="zh-CN" sz="2800">
                <a:solidFill>
                  <a:srgbClr val="0000FF"/>
                </a:solidFill>
                <a:latin typeface="Arial" panose="020B0604020202020204" pitchFamily="34" charset="0"/>
                <a:ea typeface="宋体" panose="02010600030101010101" pitchFamily="2" charset="-122"/>
              </a:rPr>
              <a:t>】</a:t>
            </a:r>
          </a:p>
        </p:txBody>
      </p:sp>
      <p:sp>
        <p:nvSpPr>
          <p:cNvPr id="239621" name="Text Box 5">
            <a:extLst>
              <a:ext uri="{FF2B5EF4-FFF2-40B4-BE49-F238E27FC236}">
                <a16:creationId xmlns:a16="http://schemas.microsoft.com/office/drawing/2014/main" xmlns="" id="{A780701E-1A40-4A01-B79F-0EDF37D7743A}"/>
              </a:ext>
            </a:extLst>
          </p:cNvPr>
          <p:cNvSpPr txBox="1">
            <a:spLocks noChangeArrowheads="1"/>
          </p:cNvSpPr>
          <p:nvPr/>
        </p:nvSpPr>
        <p:spPr bwMode="auto">
          <a:xfrm>
            <a:off x="4367214" y="692150"/>
            <a:ext cx="32400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zh-CN" altLang="en-US" sz="3200">
                <a:solidFill>
                  <a:srgbClr val="080808"/>
                </a:solidFill>
                <a:latin typeface="Arial" panose="020B0604020202020204" pitchFamily="34" charset="0"/>
                <a:ea typeface="黑体" panose="02010609060101010101" pitchFamily="49" charset="-122"/>
              </a:rPr>
              <a:t>改变消费态度</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39618"/>
                                        </p:tgtEl>
                                        <p:attrNameLst>
                                          <p:attrName>style.visibility</p:attrName>
                                        </p:attrNameLst>
                                      </p:cBhvr>
                                      <p:to>
                                        <p:strVal val="visible"/>
                                      </p:to>
                                    </p:set>
                                    <p:animEffect transition="in" filter="fade">
                                      <p:cBhvr>
                                        <p:cTn id="7" dur="800" decel="100000"/>
                                        <p:tgtEl>
                                          <p:spTgt spid="239618"/>
                                        </p:tgtEl>
                                      </p:cBhvr>
                                    </p:animEffect>
                                    <p:anim calcmode="lin" valueType="num">
                                      <p:cBhvr>
                                        <p:cTn id="8" dur="800" decel="100000" fill="hold"/>
                                        <p:tgtEl>
                                          <p:spTgt spid="239618"/>
                                        </p:tgtEl>
                                        <p:attrNameLst>
                                          <p:attrName>style.rotation</p:attrName>
                                        </p:attrNameLst>
                                      </p:cBhvr>
                                      <p:tavLst>
                                        <p:tav tm="0">
                                          <p:val>
                                            <p:fltVal val="-90"/>
                                          </p:val>
                                        </p:tav>
                                        <p:tav tm="100000">
                                          <p:val>
                                            <p:fltVal val="0"/>
                                          </p:val>
                                        </p:tav>
                                      </p:tavLst>
                                    </p:anim>
                                    <p:anim calcmode="lin" valueType="num">
                                      <p:cBhvr>
                                        <p:cTn id="9" dur="800" decel="100000" fill="hold"/>
                                        <p:tgtEl>
                                          <p:spTgt spid="239618"/>
                                        </p:tgtEl>
                                        <p:attrNameLst>
                                          <p:attrName>ppt_x</p:attrName>
                                        </p:attrNameLst>
                                      </p:cBhvr>
                                      <p:tavLst>
                                        <p:tav tm="0">
                                          <p:val>
                                            <p:strVal val="#ppt_x+0.4"/>
                                          </p:val>
                                        </p:tav>
                                        <p:tav tm="100000">
                                          <p:val>
                                            <p:strVal val="#ppt_x-0.05"/>
                                          </p:val>
                                        </p:tav>
                                      </p:tavLst>
                                    </p:anim>
                                    <p:anim calcmode="lin" valueType="num">
                                      <p:cBhvr>
                                        <p:cTn id="10" dur="800" decel="100000" fill="hold"/>
                                        <p:tgtEl>
                                          <p:spTgt spid="2396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96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961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39619"/>
                                        </p:tgtEl>
                                        <p:attrNameLst>
                                          <p:attrName>style.visibility</p:attrName>
                                        </p:attrNameLst>
                                      </p:cBhvr>
                                      <p:to>
                                        <p:strVal val="visible"/>
                                      </p:to>
                                    </p:set>
                                    <p:animEffect transition="in" filter="diamond(in)">
                                      <p:cBhvr>
                                        <p:cTn id="17" dur="1000"/>
                                        <p:tgtEl>
                                          <p:spTgt spid="239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animBg="1"/>
      <p:bldP spid="2396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ext Box 2">
            <a:extLst>
              <a:ext uri="{FF2B5EF4-FFF2-40B4-BE49-F238E27FC236}">
                <a16:creationId xmlns:a16="http://schemas.microsoft.com/office/drawing/2014/main" xmlns="" id="{BF9E2309-E281-42C3-94C1-93F759B2845C}"/>
              </a:ext>
            </a:extLst>
          </p:cNvPr>
          <p:cNvSpPr txBox="1">
            <a:spLocks noChangeArrowheads="1"/>
          </p:cNvSpPr>
          <p:nvPr/>
        </p:nvSpPr>
        <p:spPr bwMode="auto">
          <a:xfrm>
            <a:off x="2316164" y="0"/>
            <a:ext cx="5940425"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990033"/>
                </a:solidFill>
              </a:rPr>
              <a:t>6.1</a:t>
            </a:r>
            <a:r>
              <a:rPr lang="zh-CN" altLang="en-US" sz="2400" b="1">
                <a:solidFill>
                  <a:srgbClr val="990033"/>
                </a:solidFill>
              </a:rPr>
              <a:t>新产品开发推广的心理策略</a:t>
            </a:r>
          </a:p>
        </p:txBody>
      </p:sp>
      <p:sp>
        <p:nvSpPr>
          <p:cNvPr id="240643" name="Text Box 3">
            <a:extLst>
              <a:ext uri="{FF2B5EF4-FFF2-40B4-BE49-F238E27FC236}">
                <a16:creationId xmlns:a16="http://schemas.microsoft.com/office/drawing/2014/main" xmlns="" id="{216793E4-51AE-40EE-8257-83D188DADF89}"/>
              </a:ext>
            </a:extLst>
          </p:cNvPr>
          <p:cNvSpPr txBox="1">
            <a:spLocks noChangeArrowheads="1"/>
          </p:cNvSpPr>
          <p:nvPr/>
        </p:nvSpPr>
        <p:spPr bwMode="auto">
          <a:xfrm>
            <a:off x="2784475" y="908051"/>
            <a:ext cx="5399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a:solidFill>
                  <a:srgbClr val="0000CC"/>
                </a:solidFill>
                <a:latin typeface="Arial" panose="020B0604020202020204" pitchFamily="34" charset="0"/>
                <a:ea typeface="宋体" panose="02010600030101010101" pitchFamily="2" charset="-122"/>
              </a:rPr>
              <a:t>6.1.3 </a:t>
            </a:r>
            <a:r>
              <a:rPr lang="zh-CN" altLang="en-US" sz="2800" b="1">
                <a:solidFill>
                  <a:srgbClr val="0000CC"/>
                </a:solidFill>
                <a:latin typeface="Arial" panose="020B0604020202020204" pitchFamily="34" charset="0"/>
                <a:ea typeface="宋体" panose="02010600030101010101" pitchFamily="2" charset="-122"/>
              </a:rPr>
              <a:t>新产品推广的心理策略</a:t>
            </a:r>
          </a:p>
        </p:txBody>
      </p:sp>
      <p:sp>
        <p:nvSpPr>
          <p:cNvPr id="240644" name="Text Box 4">
            <a:extLst>
              <a:ext uri="{FF2B5EF4-FFF2-40B4-BE49-F238E27FC236}">
                <a16:creationId xmlns:a16="http://schemas.microsoft.com/office/drawing/2014/main" xmlns="" id="{6B5660D3-0588-4E5D-8393-F86E33B2A4DF}"/>
              </a:ext>
            </a:extLst>
          </p:cNvPr>
          <p:cNvSpPr txBox="1">
            <a:spLocks noChangeArrowheads="1"/>
          </p:cNvSpPr>
          <p:nvPr/>
        </p:nvSpPr>
        <p:spPr bwMode="auto">
          <a:xfrm>
            <a:off x="2784475" y="1989138"/>
            <a:ext cx="4751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400" b="1">
                <a:solidFill>
                  <a:srgbClr val="800080"/>
                </a:solidFill>
                <a:latin typeface="Arial" panose="020B0604020202020204" pitchFamily="34" charset="0"/>
                <a:ea typeface="宋体" panose="02010600030101010101" pitchFamily="2" charset="-122"/>
              </a:rPr>
              <a:t>2</a:t>
            </a:r>
            <a:r>
              <a:rPr lang="zh-CN" altLang="en-US" sz="2400" b="1">
                <a:solidFill>
                  <a:srgbClr val="800080"/>
                </a:solidFill>
                <a:latin typeface="Arial" panose="020B0604020202020204" pitchFamily="34" charset="0"/>
                <a:ea typeface="宋体" panose="02010600030101010101" pitchFamily="2" charset="-122"/>
              </a:rPr>
              <a:t>．新产品推广与扩散的心理策略</a:t>
            </a:r>
          </a:p>
        </p:txBody>
      </p:sp>
      <p:sp>
        <p:nvSpPr>
          <p:cNvPr id="240645" name="Text Box 5">
            <a:extLst>
              <a:ext uri="{FF2B5EF4-FFF2-40B4-BE49-F238E27FC236}">
                <a16:creationId xmlns:a16="http://schemas.microsoft.com/office/drawing/2014/main" xmlns="" id="{DE527526-D723-44C3-AC6B-F6280FF81385}"/>
              </a:ext>
            </a:extLst>
          </p:cNvPr>
          <p:cNvSpPr txBox="1">
            <a:spLocks noChangeArrowheads="1"/>
          </p:cNvSpPr>
          <p:nvPr/>
        </p:nvSpPr>
        <p:spPr bwMode="auto">
          <a:xfrm>
            <a:off x="3000376" y="2997200"/>
            <a:ext cx="6048375" cy="2677656"/>
          </a:xfrm>
          <a:prstGeom prst="rect">
            <a:avLst/>
          </a:prstGeom>
          <a:solidFill>
            <a:srgbClr val="FF99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a:t>
            </a:r>
            <a:r>
              <a:rPr lang="en-US" altLang="zh-CN" sz="2400" b="1">
                <a:solidFill>
                  <a:srgbClr val="080808"/>
                </a:solidFill>
                <a:latin typeface="Arial" panose="020B0604020202020204" pitchFamily="34" charset="0"/>
                <a:ea typeface="宋体" panose="02010600030101010101" pitchFamily="2" charset="-122"/>
              </a:rPr>
              <a:t>1</a:t>
            </a:r>
            <a:r>
              <a:rPr lang="zh-CN" altLang="en-US" sz="2400" b="1">
                <a:solidFill>
                  <a:srgbClr val="080808"/>
                </a:solidFill>
                <a:latin typeface="Arial" panose="020B0604020202020204" pitchFamily="34" charset="0"/>
                <a:ea typeface="宋体" panose="02010600030101010101" pitchFamily="2" charset="-122"/>
              </a:rPr>
              <a:t>）消费者接受新产品的过程与市场扩散</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       </a:t>
            </a:r>
            <a:r>
              <a:rPr lang="en-US" altLang="zh-CN" sz="2400" b="1">
                <a:solidFill>
                  <a:srgbClr val="080808"/>
                </a:solidFill>
                <a:latin typeface="Arial" panose="020B0604020202020204" pitchFamily="34" charset="0"/>
                <a:ea typeface="宋体" panose="02010600030101010101" pitchFamily="2" charset="-122"/>
              </a:rPr>
              <a:t>1</a:t>
            </a:r>
            <a:r>
              <a:rPr lang="zh-CN" altLang="en-US" sz="2400" b="1">
                <a:solidFill>
                  <a:srgbClr val="080808"/>
                </a:solidFill>
                <a:latin typeface="Arial" panose="020B0604020202020204" pitchFamily="34" charset="0"/>
                <a:ea typeface="宋体" panose="02010600030101010101" pitchFamily="2" charset="-122"/>
              </a:rPr>
              <a:t>）知晓</a:t>
            </a:r>
          </a:p>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       </a:t>
            </a:r>
            <a:r>
              <a:rPr lang="en-US" altLang="zh-CN" sz="2400" b="1">
                <a:solidFill>
                  <a:srgbClr val="080808"/>
                </a:solidFill>
                <a:latin typeface="Arial" panose="020B0604020202020204" pitchFamily="34" charset="0"/>
                <a:ea typeface="宋体" panose="02010600030101010101" pitchFamily="2" charset="-122"/>
              </a:rPr>
              <a:t>2</a:t>
            </a:r>
            <a:r>
              <a:rPr lang="zh-CN" altLang="en-US" sz="2400" b="1">
                <a:solidFill>
                  <a:srgbClr val="080808"/>
                </a:solidFill>
                <a:latin typeface="Arial" panose="020B0604020202020204" pitchFamily="34" charset="0"/>
                <a:ea typeface="宋体" panose="02010600030101010101" pitchFamily="2" charset="-122"/>
              </a:rPr>
              <a:t>）兴趣</a:t>
            </a:r>
          </a:p>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       </a:t>
            </a:r>
            <a:r>
              <a:rPr lang="en-US" altLang="zh-CN" sz="2400" b="1">
                <a:solidFill>
                  <a:srgbClr val="080808"/>
                </a:solidFill>
                <a:latin typeface="Arial" panose="020B0604020202020204" pitchFamily="34" charset="0"/>
                <a:ea typeface="宋体" panose="02010600030101010101" pitchFamily="2" charset="-122"/>
              </a:rPr>
              <a:t>3</a:t>
            </a:r>
            <a:r>
              <a:rPr lang="zh-CN" altLang="en-US" sz="2400" b="1">
                <a:solidFill>
                  <a:srgbClr val="080808"/>
                </a:solidFill>
                <a:latin typeface="Arial" panose="020B0604020202020204" pitchFamily="34" charset="0"/>
                <a:ea typeface="宋体" panose="02010600030101010101" pitchFamily="2" charset="-122"/>
              </a:rPr>
              <a:t>）评价</a:t>
            </a:r>
          </a:p>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       </a:t>
            </a:r>
            <a:r>
              <a:rPr lang="en-US" altLang="zh-CN" sz="2400" b="1">
                <a:solidFill>
                  <a:srgbClr val="080808"/>
                </a:solidFill>
                <a:latin typeface="Arial" panose="020B0604020202020204" pitchFamily="34" charset="0"/>
                <a:ea typeface="宋体" panose="02010600030101010101" pitchFamily="2" charset="-122"/>
              </a:rPr>
              <a:t>4</a:t>
            </a:r>
            <a:r>
              <a:rPr lang="zh-CN" altLang="en-US" sz="2400" b="1">
                <a:solidFill>
                  <a:srgbClr val="080808"/>
                </a:solidFill>
                <a:latin typeface="Arial" panose="020B0604020202020204" pitchFamily="34" charset="0"/>
                <a:ea typeface="宋体" panose="02010600030101010101" pitchFamily="2" charset="-122"/>
              </a:rPr>
              <a:t>）试用</a:t>
            </a:r>
          </a:p>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       </a:t>
            </a:r>
            <a:r>
              <a:rPr lang="en-US" altLang="zh-CN" sz="2400" b="1">
                <a:solidFill>
                  <a:srgbClr val="080808"/>
                </a:solidFill>
                <a:latin typeface="Arial" panose="020B0604020202020204" pitchFamily="34" charset="0"/>
                <a:ea typeface="宋体" panose="02010600030101010101" pitchFamily="2" charset="-122"/>
              </a:rPr>
              <a:t>5</a:t>
            </a:r>
            <a:r>
              <a:rPr lang="zh-CN" altLang="en-US" sz="2400" b="1">
                <a:solidFill>
                  <a:srgbClr val="080808"/>
                </a:solidFill>
                <a:latin typeface="Arial" panose="020B0604020202020204" pitchFamily="34" charset="0"/>
                <a:ea typeface="宋体" panose="02010600030101010101" pitchFamily="2" charset="-122"/>
              </a:rPr>
              <a:t>）采用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0643"/>
                                        </p:tgtEl>
                                        <p:attrNameLst>
                                          <p:attrName>style.visibility</p:attrName>
                                        </p:attrNameLst>
                                      </p:cBhvr>
                                      <p:to>
                                        <p:strVal val="visible"/>
                                      </p:to>
                                    </p:set>
                                    <p:animEffect transition="in" filter="dissolve">
                                      <p:cBhvr>
                                        <p:cTn id="7" dur="500"/>
                                        <p:tgtEl>
                                          <p:spTgt spid="2406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40644"/>
                                        </p:tgtEl>
                                        <p:attrNameLst>
                                          <p:attrName>style.visibility</p:attrName>
                                        </p:attrNameLst>
                                      </p:cBhvr>
                                      <p:to>
                                        <p:strVal val="visible"/>
                                      </p:to>
                                    </p:set>
                                    <p:animEffect transition="in" filter="wedge">
                                      <p:cBhvr>
                                        <p:cTn id="12" dur="1000"/>
                                        <p:tgtEl>
                                          <p:spTgt spid="2406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0645"/>
                                        </p:tgtEl>
                                        <p:attrNameLst>
                                          <p:attrName>style.visibility</p:attrName>
                                        </p:attrNameLst>
                                      </p:cBhvr>
                                      <p:to>
                                        <p:strVal val="visible"/>
                                      </p:to>
                                    </p:set>
                                    <p:animEffect transition="in" filter="circle(in)">
                                      <p:cBhvr>
                                        <p:cTn id="17" dur="1000"/>
                                        <p:tgtEl>
                                          <p:spTgt spid="240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p:bldP spid="240644" grpId="0"/>
      <p:bldP spid="2406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2">
            <a:extLst>
              <a:ext uri="{FF2B5EF4-FFF2-40B4-BE49-F238E27FC236}">
                <a16:creationId xmlns:a16="http://schemas.microsoft.com/office/drawing/2014/main" xmlns="" id="{CBA4B7CF-C544-4153-966E-B7C343721B82}"/>
              </a:ext>
            </a:extLst>
          </p:cNvPr>
          <p:cNvSpPr txBox="1">
            <a:spLocks noChangeArrowheads="1"/>
          </p:cNvSpPr>
          <p:nvPr/>
        </p:nvSpPr>
        <p:spPr bwMode="auto">
          <a:xfrm>
            <a:off x="2316164" y="0"/>
            <a:ext cx="5940425"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990033"/>
                </a:solidFill>
              </a:rPr>
              <a:t>6.1</a:t>
            </a:r>
            <a:r>
              <a:rPr lang="zh-CN" altLang="en-US" sz="2400" b="1">
                <a:solidFill>
                  <a:srgbClr val="990033"/>
                </a:solidFill>
              </a:rPr>
              <a:t>新产品开发推广的心理策略</a:t>
            </a:r>
          </a:p>
        </p:txBody>
      </p:sp>
      <p:sp>
        <p:nvSpPr>
          <p:cNvPr id="241667" name="Text Box 3">
            <a:extLst>
              <a:ext uri="{FF2B5EF4-FFF2-40B4-BE49-F238E27FC236}">
                <a16:creationId xmlns:a16="http://schemas.microsoft.com/office/drawing/2014/main" xmlns="" id="{32D53CDA-2445-42DD-9776-22FC684E9C48}"/>
              </a:ext>
            </a:extLst>
          </p:cNvPr>
          <p:cNvSpPr txBox="1">
            <a:spLocks noChangeArrowheads="1"/>
          </p:cNvSpPr>
          <p:nvPr/>
        </p:nvSpPr>
        <p:spPr bwMode="auto">
          <a:xfrm>
            <a:off x="2711450" y="765176"/>
            <a:ext cx="5399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a:solidFill>
                  <a:srgbClr val="0000CC"/>
                </a:solidFill>
                <a:latin typeface="Arial" panose="020B0604020202020204" pitchFamily="34" charset="0"/>
                <a:ea typeface="宋体" panose="02010600030101010101" pitchFamily="2" charset="-122"/>
              </a:rPr>
              <a:t>6.1.3 </a:t>
            </a:r>
            <a:r>
              <a:rPr lang="zh-CN" altLang="en-US" sz="2800" b="1">
                <a:solidFill>
                  <a:srgbClr val="0000CC"/>
                </a:solidFill>
                <a:latin typeface="Arial" panose="020B0604020202020204" pitchFamily="34" charset="0"/>
                <a:ea typeface="宋体" panose="02010600030101010101" pitchFamily="2" charset="-122"/>
              </a:rPr>
              <a:t>新产品推广的心理策略</a:t>
            </a:r>
          </a:p>
        </p:txBody>
      </p:sp>
      <p:sp>
        <p:nvSpPr>
          <p:cNvPr id="241668" name="Text Box 4">
            <a:extLst>
              <a:ext uri="{FF2B5EF4-FFF2-40B4-BE49-F238E27FC236}">
                <a16:creationId xmlns:a16="http://schemas.microsoft.com/office/drawing/2014/main" xmlns="" id="{D037C7DB-AEC1-446F-A948-0760306B9B19}"/>
              </a:ext>
            </a:extLst>
          </p:cNvPr>
          <p:cNvSpPr txBox="1">
            <a:spLocks noChangeArrowheads="1"/>
          </p:cNvSpPr>
          <p:nvPr/>
        </p:nvSpPr>
        <p:spPr bwMode="auto">
          <a:xfrm>
            <a:off x="2927350" y="1484313"/>
            <a:ext cx="4751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400" b="1">
                <a:solidFill>
                  <a:srgbClr val="800080"/>
                </a:solidFill>
                <a:latin typeface="Arial" panose="020B0604020202020204" pitchFamily="34" charset="0"/>
                <a:ea typeface="宋体" panose="02010600030101010101" pitchFamily="2" charset="-122"/>
              </a:rPr>
              <a:t>2</a:t>
            </a:r>
            <a:r>
              <a:rPr lang="zh-CN" altLang="en-US" sz="2400" b="1">
                <a:solidFill>
                  <a:srgbClr val="800080"/>
                </a:solidFill>
                <a:latin typeface="Arial" panose="020B0604020202020204" pitchFamily="34" charset="0"/>
                <a:ea typeface="宋体" panose="02010600030101010101" pitchFamily="2" charset="-122"/>
              </a:rPr>
              <a:t>．新产品推广与扩散的心理策略</a:t>
            </a:r>
          </a:p>
        </p:txBody>
      </p:sp>
      <p:sp>
        <p:nvSpPr>
          <p:cNvPr id="241669" name="Text Box 5">
            <a:extLst>
              <a:ext uri="{FF2B5EF4-FFF2-40B4-BE49-F238E27FC236}">
                <a16:creationId xmlns:a16="http://schemas.microsoft.com/office/drawing/2014/main" xmlns="" id="{57A0F06F-ADEC-4725-86BE-F86FA8527AD1}"/>
              </a:ext>
            </a:extLst>
          </p:cNvPr>
          <p:cNvSpPr txBox="1">
            <a:spLocks noChangeArrowheads="1"/>
          </p:cNvSpPr>
          <p:nvPr/>
        </p:nvSpPr>
        <p:spPr bwMode="auto">
          <a:xfrm>
            <a:off x="2208214" y="2852738"/>
            <a:ext cx="4319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sp>
        <p:nvSpPr>
          <p:cNvPr id="241670" name="Text Box 6">
            <a:extLst>
              <a:ext uri="{FF2B5EF4-FFF2-40B4-BE49-F238E27FC236}">
                <a16:creationId xmlns:a16="http://schemas.microsoft.com/office/drawing/2014/main" xmlns="" id="{F1327DB3-3F1C-4DCD-8E47-2DCA977BD5E8}"/>
              </a:ext>
            </a:extLst>
          </p:cNvPr>
          <p:cNvSpPr txBox="1">
            <a:spLocks noChangeArrowheads="1"/>
          </p:cNvSpPr>
          <p:nvPr/>
        </p:nvSpPr>
        <p:spPr bwMode="auto">
          <a:xfrm>
            <a:off x="2855914" y="2133600"/>
            <a:ext cx="6408737" cy="4154984"/>
          </a:xfrm>
          <a:prstGeom prst="rect">
            <a:avLst/>
          </a:prstGeom>
          <a:solidFill>
            <a:srgbClr val="CC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a:t>
            </a:r>
            <a:r>
              <a:rPr lang="en-US" altLang="zh-CN" sz="2400" b="1">
                <a:solidFill>
                  <a:srgbClr val="080808"/>
                </a:solidFill>
                <a:latin typeface="Arial" panose="020B0604020202020204" pitchFamily="34" charset="0"/>
                <a:ea typeface="宋体" panose="02010600030101010101" pitchFamily="2" charset="-122"/>
              </a:rPr>
              <a:t>2</a:t>
            </a:r>
            <a:r>
              <a:rPr lang="zh-CN" altLang="en-US" sz="2400" b="1">
                <a:solidFill>
                  <a:srgbClr val="080808"/>
                </a:solidFill>
                <a:latin typeface="Arial" panose="020B0604020202020204" pitchFamily="34" charset="0"/>
                <a:ea typeface="宋体" panose="02010600030101010101" pitchFamily="2" charset="-122"/>
              </a:rPr>
              <a:t>）消费者对新产品的反应差异与市场扩散</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      </a:t>
            </a:r>
            <a:r>
              <a:rPr lang="en-US" altLang="zh-CN" sz="2400" b="1">
                <a:solidFill>
                  <a:srgbClr val="080808"/>
                </a:solidFill>
                <a:latin typeface="Arial" panose="020B0604020202020204" pitchFamily="34" charset="0"/>
                <a:ea typeface="宋体" panose="02010600030101010101" pitchFamily="2" charset="-122"/>
              </a:rPr>
              <a:t>1) </a:t>
            </a:r>
            <a:r>
              <a:rPr lang="zh-CN" altLang="en-US" sz="2400" b="1">
                <a:solidFill>
                  <a:srgbClr val="080808"/>
                </a:solidFill>
                <a:latin typeface="Arial" panose="020B0604020202020204" pitchFamily="34" charset="0"/>
                <a:ea typeface="宋体" panose="02010600030101010101" pitchFamily="2" charset="-122"/>
              </a:rPr>
              <a:t>创新采用者</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      </a:t>
            </a:r>
            <a:r>
              <a:rPr lang="en-US" altLang="zh-CN" sz="2400" b="1">
                <a:solidFill>
                  <a:srgbClr val="080808"/>
                </a:solidFill>
                <a:latin typeface="Arial" panose="020B0604020202020204" pitchFamily="34" charset="0"/>
                <a:ea typeface="宋体" panose="02010600030101010101" pitchFamily="2" charset="-122"/>
              </a:rPr>
              <a:t>2) </a:t>
            </a:r>
            <a:r>
              <a:rPr lang="zh-CN" altLang="en-US" sz="2400" b="1">
                <a:solidFill>
                  <a:srgbClr val="080808"/>
                </a:solidFill>
                <a:latin typeface="Arial" panose="020B0604020202020204" pitchFamily="34" charset="0"/>
                <a:ea typeface="宋体" panose="02010600030101010101" pitchFamily="2" charset="-122"/>
              </a:rPr>
              <a:t>早期采用者</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      </a:t>
            </a:r>
            <a:r>
              <a:rPr lang="en-US" altLang="zh-CN" sz="2400" b="1">
                <a:solidFill>
                  <a:srgbClr val="080808"/>
                </a:solidFill>
                <a:latin typeface="Arial" panose="020B0604020202020204" pitchFamily="34" charset="0"/>
                <a:ea typeface="宋体" panose="02010600030101010101" pitchFamily="2" charset="-122"/>
              </a:rPr>
              <a:t>3) </a:t>
            </a:r>
            <a:r>
              <a:rPr lang="zh-CN" altLang="en-US" sz="2400" b="1">
                <a:solidFill>
                  <a:srgbClr val="080808"/>
                </a:solidFill>
                <a:latin typeface="Arial" panose="020B0604020202020204" pitchFamily="34" charset="0"/>
                <a:ea typeface="宋体" panose="02010600030101010101" pitchFamily="2" charset="-122"/>
              </a:rPr>
              <a:t>中期采用者</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      </a:t>
            </a:r>
            <a:r>
              <a:rPr lang="en-US" altLang="zh-CN" sz="2400" b="1">
                <a:solidFill>
                  <a:srgbClr val="080808"/>
                </a:solidFill>
                <a:latin typeface="Arial" panose="020B0604020202020204" pitchFamily="34" charset="0"/>
                <a:ea typeface="宋体" panose="02010600030101010101" pitchFamily="2" charset="-122"/>
              </a:rPr>
              <a:t>4) </a:t>
            </a:r>
            <a:r>
              <a:rPr lang="zh-CN" altLang="en-US" sz="2400" b="1">
                <a:solidFill>
                  <a:srgbClr val="080808"/>
                </a:solidFill>
                <a:latin typeface="Arial" panose="020B0604020202020204" pitchFamily="34" charset="0"/>
                <a:ea typeface="宋体" panose="02010600030101010101" pitchFamily="2" charset="-122"/>
              </a:rPr>
              <a:t>晚期采用者</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      </a:t>
            </a:r>
            <a:r>
              <a:rPr lang="en-US" altLang="zh-CN" sz="2400" b="1">
                <a:solidFill>
                  <a:srgbClr val="080808"/>
                </a:solidFill>
                <a:latin typeface="Arial" panose="020B0604020202020204" pitchFamily="34" charset="0"/>
                <a:ea typeface="宋体" panose="02010600030101010101" pitchFamily="2" charset="-122"/>
              </a:rPr>
              <a:t>5) </a:t>
            </a:r>
            <a:r>
              <a:rPr lang="zh-CN" altLang="en-US" sz="2400" b="1">
                <a:solidFill>
                  <a:srgbClr val="080808"/>
                </a:solidFill>
                <a:latin typeface="Arial" panose="020B0604020202020204" pitchFamily="34" charset="0"/>
                <a:ea typeface="宋体" panose="02010600030101010101" pitchFamily="2" charset="-122"/>
              </a:rPr>
              <a:t>最晚采用者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1667"/>
                                        </p:tgtEl>
                                        <p:attrNameLst>
                                          <p:attrName>style.visibility</p:attrName>
                                        </p:attrNameLst>
                                      </p:cBhvr>
                                      <p:to>
                                        <p:strVal val="visible"/>
                                      </p:to>
                                    </p:set>
                                    <p:animEffect transition="in" filter="dissolve">
                                      <p:cBhvr>
                                        <p:cTn id="7" dur="500"/>
                                        <p:tgtEl>
                                          <p:spTgt spid="2416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1668"/>
                                        </p:tgtEl>
                                        <p:attrNameLst>
                                          <p:attrName>style.visibility</p:attrName>
                                        </p:attrNameLst>
                                      </p:cBhvr>
                                      <p:to>
                                        <p:strVal val="visible"/>
                                      </p:to>
                                    </p:set>
                                    <p:anim calcmode="lin" valueType="num">
                                      <p:cBhvr additive="base">
                                        <p:cTn id="12" dur="500" fill="hold"/>
                                        <p:tgtEl>
                                          <p:spTgt spid="241668"/>
                                        </p:tgtEl>
                                        <p:attrNameLst>
                                          <p:attrName>ppt_x</p:attrName>
                                        </p:attrNameLst>
                                      </p:cBhvr>
                                      <p:tavLst>
                                        <p:tav tm="0">
                                          <p:val>
                                            <p:strVal val="#ppt_x"/>
                                          </p:val>
                                        </p:tav>
                                        <p:tav tm="100000">
                                          <p:val>
                                            <p:strVal val="#ppt_x"/>
                                          </p:val>
                                        </p:tav>
                                      </p:tavLst>
                                    </p:anim>
                                    <p:anim calcmode="lin" valueType="num">
                                      <p:cBhvr additive="base">
                                        <p:cTn id="13" dur="500" fill="hold"/>
                                        <p:tgtEl>
                                          <p:spTgt spid="24166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241670"/>
                                        </p:tgtEl>
                                        <p:attrNameLst>
                                          <p:attrName>style.visibility</p:attrName>
                                        </p:attrNameLst>
                                      </p:cBhvr>
                                      <p:to>
                                        <p:strVal val="visible"/>
                                      </p:to>
                                    </p:set>
                                    <p:animEffect transition="in" filter="wedge">
                                      <p:cBhvr>
                                        <p:cTn id="18" dur="1000"/>
                                        <p:tgtEl>
                                          <p:spTgt spid="241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p:bldP spid="241668" grpId="0"/>
      <p:bldP spid="2416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0" name="Rectangle 62"/>
          <p:cNvSpPr>
            <a:spLocks noGrp="1" noChangeArrowheads="1"/>
          </p:cNvSpPr>
          <p:nvPr>
            <p:ph type="ctrTitle" idx="4294967295"/>
          </p:nvPr>
        </p:nvSpPr>
        <p:spPr>
          <a:xfrm>
            <a:off x="1030940" y="824753"/>
            <a:ext cx="10754659" cy="775447"/>
          </a:xfrm>
          <a:ln/>
          <a:extLst>
            <a:ext uri="{909E8E84-426E-40DD-AFC4-6F175D3DCCD1}">
              <a14:hiddenFill xmlns:a14="http://schemas.microsoft.com/office/drawing/2010/main">
                <a:solidFill>
                  <a:srgbClr val="FFFFFF"/>
                </a:solidFill>
              </a14:hiddenFill>
            </a:ext>
          </a:extLst>
        </p:spPr>
        <p:txBody>
          <a:bodyPr/>
          <a:lstStyle/>
          <a:p>
            <a:pPr algn="l"/>
            <a:r>
              <a:rPr lang="zh-CN" altLang="ru-RU" sz="4000" b="1" i="0" dirty="0" smtClean="0">
                <a:solidFill>
                  <a:schemeClr val="accent2"/>
                </a:solidFill>
                <a:latin typeface="+mn-ea"/>
                <a:ea typeface="+mn-ea"/>
              </a:rPr>
              <a:t>新产品</a:t>
            </a:r>
            <a:r>
              <a:rPr lang="zh-CN" altLang="ru-RU" sz="4000" b="1" i="0" dirty="0">
                <a:solidFill>
                  <a:schemeClr val="accent2"/>
                </a:solidFill>
                <a:latin typeface="+mn-ea"/>
                <a:ea typeface="+mn-ea"/>
              </a:rPr>
              <a:t>购买者分析</a:t>
            </a:r>
          </a:p>
        </p:txBody>
      </p:sp>
      <p:graphicFrame>
        <p:nvGraphicFramePr>
          <p:cNvPr id="2111" name="Group 63"/>
          <p:cNvGraphicFramePr>
            <a:graphicFrameLocks noGrp="1"/>
          </p:cNvGraphicFramePr>
          <p:nvPr>
            <p:extLst>
              <p:ext uri="{D42A27DB-BD31-4B8C-83A1-F6EECF244321}">
                <p14:modId xmlns:p14="http://schemas.microsoft.com/office/powerpoint/2010/main" val="582422792"/>
              </p:ext>
            </p:extLst>
          </p:nvPr>
        </p:nvGraphicFramePr>
        <p:xfrm>
          <a:off x="1084728" y="1622613"/>
          <a:ext cx="9840259" cy="3996278"/>
        </p:xfrm>
        <a:graphic>
          <a:graphicData uri="http://schemas.openxmlformats.org/drawingml/2006/table">
            <a:tbl>
              <a:tblPr/>
              <a:tblGrid>
                <a:gridCol w="2102619"/>
                <a:gridCol w="1513886"/>
                <a:gridCol w="6223754"/>
              </a:tblGrid>
              <a:tr h="677814">
                <a:tc>
                  <a:txBody>
                    <a:bodyPr/>
                    <a:lstStyle>
                      <a:lvl1pPr>
                        <a:spcBef>
                          <a:spcPct val="20000"/>
                        </a:spcBef>
                        <a:defRPr sz="2800">
                          <a:solidFill>
                            <a:schemeClr val="tx1"/>
                          </a:solidFill>
                          <a:latin typeface="Arial" charset="0"/>
                          <a:ea typeface="宋体" pitchFamily="2" charset="-122"/>
                        </a:defRPr>
                      </a:lvl1pPr>
                      <a:lvl2pPr marL="742950" indent="-285750">
                        <a:spcBef>
                          <a:spcPct val="20000"/>
                        </a:spcBef>
                        <a:defRPr sz="2400">
                          <a:solidFill>
                            <a:schemeClr val="tx1"/>
                          </a:solidFill>
                          <a:latin typeface="Arial" charset="0"/>
                          <a:ea typeface="宋体" pitchFamily="2" charset="-122"/>
                        </a:defRPr>
                      </a:lvl2pPr>
                      <a:lvl3pPr marL="1143000" indent="-228600">
                        <a:spcBef>
                          <a:spcPct val="20000"/>
                        </a:spcBef>
                        <a:defRPr sz="2000">
                          <a:solidFill>
                            <a:schemeClr val="tx1"/>
                          </a:solidFill>
                          <a:latin typeface="Arial" charset="0"/>
                          <a:ea typeface="宋体" pitchFamily="2" charset="-122"/>
                        </a:defRPr>
                      </a:lvl3pPr>
                      <a:lvl4pPr marL="1600200" indent="-228600">
                        <a:spcBef>
                          <a:spcPct val="20000"/>
                        </a:spcBef>
                        <a:defRPr>
                          <a:solidFill>
                            <a:schemeClr val="tx1"/>
                          </a:solidFill>
                          <a:latin typeface="Arial" charset="0"/>
                          <a:ea typeface="宋体" pitchFamily="2" charset="-122"/>
                        </a:defRPr>
                      </a:lvl4pPr>
                      <a:lvl5pPr marL="2057400" indent="-228600">
                        <a:spcBef>
                          <a:spcPct val="20000"/>
                        </a:spcBef>
                        <a:defRPr>
                          <a:solidFill>
                            <a:schemeClr val="tx1"/>
                          </a:solidFill>
                          <a:latin typeface="Arial" charset="0"/>
                          <a:ea typeface="宋体" pitchFamily="2" charset="-122"/>
                        </a:defRPr>
                      </a:lvl5pPr>
                      <a:lvl6pPr marL="2514600" indent="-228600" fontAlgn="base">
                        <a:spcBef>
                          <a:spcPct val="20000"/>
                        </a:spcBef>
                        <a:spcAft>
                          <a:spcPct val="0"/>
                        </a:spcAft>
                        <a:buSzPct val="100000"/>
                        <a:defRPr>
                          <a:solidFill>
                            <a:schemeClr val="tx1"/>
                          </a:solidFill>
                          <a:latin typeface="Arial" charset="0"/>
                          <a:ea typeface="宋体" pitchFamily="2" charset="-122"/>
                        </a:defRPr>
                      </a:lvl6pPr>
                      <a:lvl7pPr marL="2971800" indent="-228600" fontAlgn="base">
                        <a:spcBef>
                          <a:spcPct val="20000"/>
                        </a:spcBef>
                        <a:spcAft>
                          <a:spcPct val="0"/>
                        </a:spcAft>
                        <a:buSzPct val="100000"/>
                        <a:defRPr>
                          <a:solidFill>
                            <a:schemeClr val="tx1"/>
                          </a:solidFill>
                          <a:latin typeface="Arial" charset="0"/>
                          <a:ea typeface="宋体" pitchFamily="2" charset="-122"/>
                        </a:defRPr>
                      </a:lvl7pPr>
                      <a:lvl8pPr marL="3429000" indent="-228600" fontAlgn="base">
                        <a:spcBef>
                          <a:spcPct val="20000"/>
                        </a:spcBef>
                        <a:spcAft>
                          <a:spcPct val="0"/>
                        </a:spcAft>
                        <a:buSzPct val="100000"/>
                        <a:defRPr>
                          <a:solidFill>
                            <a:schemeClr val="tx1"/>
                          </a:solidFill>
                          <a:latin typeface="Arial" charset="0"/>
                          <a:ea typeface="宋体" pitchFamily="2" charset="-122"/>
                        </a:defRPr>
                      </a:lvl8pPr>
                      <a:lvl9pPr marL="3886200" indent="-228600" fontAlgn="base">
                        <a:spcBef>
                          <a:spcPct val="20000"/>
                        </a:spcBef>
                        <a:spcAft>
                          <a:spcPct val="0"/>
                        </a:spcAft>
                        <a:buSzPct val="10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ru-RU" sz="2800" b="1" i="0" u="none" strike="noStrike" cap="none" normalizeH="0" baseline="0" dirty="0" smtClean="0">
                          <a:ln>
                            <a:noFill/>
                          </a:ln>
                          <a:solidFill>
                            <a:schemeClr val="tx1"/>
                          </a:solidFill>
                          <a:effectLst/>
                          <a:latin typeface="Arial" charset="0"/>
                          <a:ea typeface="宋体" pitchFamily="2" charset="-122"/>
                        </a:rPr>
                        <a:t>组  别</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宋体" pitchFamily="2" charset="-122"/>
                        </a:defRPr>
                      </a:lvl1pPr>
                      <a:lvl2pPr marL="742950" indent="-285750">
                        <a:spcBef>
                          <a:spcPct val="20000"/>
                        </a:spcBef>
                        <a:defRPr sz="2400">
                          <a:solidFill>
                            <a:schemeClr val="tx1"/>
                          </a:solidFill>
                          <a:latin typeface="Arial" charset="0"/>
                          <a:ea typeface="宋体" pitchFamily="2" charset="-122"/>
                        </a:defRPr>
                      </a:lvl2pPr>
                      <a:lvl3pPr marL="1143000" indent="-228600">
                        <a:spcBef>
                          <a:spcPct val="20000"/>
                        </a:spcBef>
                        <a:defRPr sz="2000">
                          <a:solidFill>
                            <a:schemeClr val="tx1"/>
                          </a:solidFill>
                          <a:latin typeface="Arial" charset="0"/>
                          <a:ea typeface="宋体" pitchFamily="2" charset="-122"/>
                        </a:defRPr>
                      </a:lvl3pPr>
                      <a:lvl4pPr marL="1600200" indent="-228600">
                        <a:spcBef>
                          <a:spcPct val="20000"/>
                        </a:spcBef>
                        <a:defRPr>
                          <a:solidFill>
                            <a:schemeClr val="tx1"/>
                          </a:solidFill>
                          <a:latin typeface="Arial" charset="0"/>
                          <a:ea typeface="宋体" pitchFamily="2" charset="-122"/>
                        </a:defRPr>
                      </a:lvl4pPr>
                      <a:lvl5pPr marL="2057400" indent="-228600">
                        <a:spcBef>
                          <a:spcPct val="20000"/>
                        </a:spcBef>
                        <a:defRPr>
                          <a:solidFill>
                            <a:schemeClr val="tx1"/>
                          </a:solidFill>
                          <a:latin typeface="Arial" charset="0"/>
                          <a:ea typeface="宋体" pitchFamily="2" charset="-122"/>
                        </a:defRPr>
                      </a:lvl5pPr>
                      <a:lvl6pPr marL="2514600" indent="-228600" fontAlgn="base">
                        <a:spcBef>
                          <a:spcPct val="20000"/>
                        </a:spcBef>
                        <a:spcAft>
                          <a:spcPct val="0"/>
                        </a:spcAft>
                        <a:buSzPct val="100000"/>
                        <a:defRPr>
                          <a:solidFill>
                            <a:schemeClr val="tx1"/>
                          </a:solidFill>
                          <a:latin typeface="Arial" charset="0"/>
                          <a:ea typeface="宋体" pitchFamily="2" charset="-122"/>
                        </a:defRPr>
                      </a:lvl6pPr>
                      <a:lvl7pPr marL="2971800" indent="-228600" fontAlgn="base">
                        <a:spcBef>
                          <a:spcPct val="20000"/>
                        </a:spcBef>
                        <a:spcAft>
                          <a:spcPct val="0"/>
                        </a:spcAft>
                        <a:buSzPct val="100000"/>
                        <a:defRPr>
                          <a:solidFill>
                            <a:schemeClr val="tx1"/>
                          </a:solidFill>
                          <a:latin typeface="Arial" charset="0"/>
                          <a:ea typeface="宋体" pitchFamily="2" charset="-122"/>
                        </a:defRPr>
                      </a:lvl7pPr>
                      <a:lvl8pPr marL="3429000" indent="-228600" fontAlgn="base">
                        <a:spcBef>
                          <a:spcPct val="20000"/>
                        </a:spcBef>
                        <a:spcAft>
                          <a:spcPct val="0"/>
                        </a:spcAft>
                        <a:buSzPct val="100000"/>
                        <a:defRPr>
                          <a:solidFill>
                            <a:schemeClr val="tx1"/>
                          </a:solidFill>
                          <a:latin typeface="Arial" charset="0"/>
                          <a:ea typeface="宋体" pitchFamily="2" charset="-122"/>
                        </a:defRPr>
                      </a:lvl8pPr>
                      <a:lvl9pPr marL="3886200" indent="-228600" fontAlgn="base">
                        <a:spcBef>
                          <a:spcPct val="20000"/>
                        </a:spcBef>
                        <a:spcAft>
                          <a:spcPct val="0"/>
                        </a:spcAft>
                        <a:buSzPct val="10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ru-RU" sz="2800" b="1" i="0" u="none" strike="noStrike" cap="none" normalizeH="0" baseline="0" dirty="0" smtClean="0">
                          <a:ln>
                            <a:noFill/>
                          </a:ln>
                          <a:solidFill>
                            <a:schemeClr val="tx1"/>
                          </a:solidFill>
                          <a:effectLst/>
                          <a:latin typeface="Arial" charset="0"/>
                          <a:ea typeface="宋体" pitchFamily="2" charset="-122"/>
                        </a:rPr>
                        <a:t>比  例</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宋体" pitchFamily="2" charset="-122"/>
                        </a:defRPr>
                      </a:lvl1pPr>
                      <a:lvl2pPr marL="742950" indent="-285750">
                        <a:spcBef>
                          <a:spcPct val="20000"/>
                        </a:spcBef>
                        <a:defRPr sz="2400">
                          <a:solidFill>
                            <a:schemeClr val="tx1"/>
                          </a:solidFill>
                          <a:latin typeface="Arial" charset="0"/>
                          <a:ea typeface="宋体" pitchFamily="2" charset="-122"/>
                        </a:defRPr>
                      </a:lvl2pPr>
                      <a:lvl3pPr marL="1143000" indent="-228600">
                        <a:spcBef>
                          <a:spcPct val="20000"/>
                        </a:spcBef>
                        <a:defRPr sz="2000">
                          <a:solidFill>
                            <a:schemeClr val="tx1"/>
                          </a:solidFill>
                          <a:latin typeface="Arial" charset="0"/>
                          <a:ea typeface="宋体" pitchFamily="2" charset="-122"/>
                        </a:defRPr>
                      </a:lvl3pPr>
                      <a:lvl4pPr marL="1600200" indent="-228600">
                        <a:spcBef>
                          <a:spcPct val="20000"/>
                        </a:spcBef>
                        <a:defRPr>
                          <a:solidFill>
                            <a:schemeClr val="tx1"/>
                          </a:solidFill>
                          <a:latin typeface="Arial" charset="0"/>
                          <a:ea typeface="宋体" pitchFamily="2" charset="-122"/>
                        </a:defRPr>
                      </a:lvl4pPr>
                      <a:lvl5pPr marL="2057400" indent="-228600">
                        <a:spcBef>
                          <a:spcPct val="20000"/>
                        </a:spcBef>
                        <a:defRPr>
                          <a:solidFill>
                            <a:schemeClr val="tx1"/>
                          </a:solidFill>
                          <a:latin typeface="Arial" charset="0"/>
                          <a:ea typeface="宋体" pitchFamily="2" charset="-122"/>
                        </a:defRPr>
                      </a:lvl5pPr>
                      <a:lvl6pPr marL="2514600" indent="-228600" fontAlgn="base">
                        <a:spcBef>
                          <a:spcPct val="20000"/>
                        </a:spcBef>
                        <a:spcAft>
                          <a:spcPct val="0"/>
                        </a:spcAft>
                        <a:buSzPct val="100000"/>
                        <a:defRPr>
                          <a:solidFill>
                            <a:schemeClr val="tx1"/>
                          </a:solidFill>
                          <a:latin typeface="Arial" charset="0"/>
                          <a:ea typeface="宋体" pitchFamily="2" charset="-122"/>
                        </a:defRPr>
                      </a:lvl6pPr>
                      <a:lvl7pPr marL="2971800" indent="-228600" fontAlgn="base">
                        <a:spcBef>
                          <a:spcPct val="20000"/>
                        </a:spcBef>
                        <a:spcAft>
                          <a:spcPct val="0"/>
                        </a:spcAft>
                        <a:buSzPct val="100000"/>
                        <a:defRPr>
                          <a:solidFill>
                            <a:schemeClr val="tx1"/>
                          </a:solidFill>
                          <a:latin typeface="Arial" charset="0"/>
                          <a:ea typeface="宋体" pitchFamily="2" charset="-122"/>
                        </a:defRPr>
                      </a:lvl7pPr>
                      <a:lvl8pPr marL="3429000" indent="-228600" fontAlgn="base">
                        <a:spcBef>
                          <a:spcPct val="20000"/>
                        </a:spcBef>
                        <a:spcAft>
                          <a:spcPct val="0"/>
                        </a:spcAft>
                        <a:buSzPct val="100000"/>
                        <a:defRPr>
                          <a:solidFill>
                            <a:schemeClr val="tx1"/>
                          </a:solidFill>
                          <a:latin typeface="Arial" charset="0"/>
                          <a:ea typeface="宋体" pitchFamily="2" charset="-122"/>
                        </a:defRPr>
                      </a:lvl8pPr>
                      <a:lvl9pPr marL="3886200" indent="-228600" fontAlgn="base">
                        <a:spcBef>
                          <a:spcPct val="20000"/>
                        </a:spcBef>
                        <a:spcAft>
                          <a:spcPct val="0"/>
                        </a:spcAft>
                        <a:buSzPct val="10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ru-RU" sz="2800" b="1" i="0" u="none" strike="noStrike" cap="none" normalizeH="0" baseline="0" smtClean="0">
                          <a:ln>
                            <a:noFill/>
                          </a:ln>
                          <a:solidFill>
                            <a:schemeClr val="tx1"/>
                          </a:solidFill>
                          <a:effectLst/>
                          <a:latin typeface="Arial" charset="0"/>
                          <a:ea typeface="宋体" pitchFamily="2" charset="-122"/>
                        </a:rPr>
                        <a:t>个性特征</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6217">
                <a:tc>
                  <a:txBody>
                    <a:bodyPr/>
                    <a:lstStyle>
                      <a:lvl1pPr>
                        <a:spcBef>
                          <a:spcPct val="20000"/>
                        </a:spcBef>
                        <a:defRPr sz="2800">
                          <a:solidFill>
                            <a:schemeClr val="tx1"/>
                          </a:solidFill>
                          <a:latin typeface="Arial" charset="0"/>
                          <a:ea typeface="宋体" pitchFamily="2" charset="-122"/>
                        </a:defRPr>
                      </a:lvl1pPr>
                      <a:lvl2pPr marL="742950" indent="-285750">
                        <a:spcBef>
                          <a:spcPct val="20000"/>
                        </a:spcBef>
                        <a:defRPr sz="2400">
                          <a:solidFill>
                            <a:schemeClr val="tx1"/>
                          </a:solidFill>
                          <a:latin typeface="Arial" charset="0"/>
                          <a:ea typeface="宋体" pitchFamily="2" charset="-122"/>
                        </a:defRPr>
                      </a:lvl2pPr>
                      <a:lvl3pPr marL="1143000" indent="-228600">
                        <a:spcBef>
                          <a:spcPct val="20000"/>
                        </a:spcBef>
                        <a:defRPr sz="2000">
                          <a:solidFill>
                            <a:schemeClr val="tx1"/>
                          </a:solidFill>
                          <a:latin typeface="Arial" charset="0"/>
                          <a:ea typeface="宋体" pitchFamily="2" charset="-122"/>
                        </a:defRPr>
                      </a:lvl3pPr>
                      <a:lvl4pPr marL="1600200" indent="-228600">
                        <a:spcBef>
                          <a:spcPct val="20000"/>
                        </a:spcBef>
                        <a:defRPr>
                          <a:solidFill>
                            <a:schemeClr val="tx1"/>
                          </a:solidFill>
                          <a:latin typeface="Arial" charset="0"/>
                          <a:ea typeface="宋体" pitchFamily="2" charset="-122"/>
                        </a:defRPr>
                      </a:lvl4pPr>
                      <a:lvl5pPr marL="2057400" indent="-228600">
                        <a:spcBef>
                          <a:spcPct val="20000"/>
                        </a:spcBef>
                        <a:defRPr>
                          <a:solidFill>
                            <a:schemeClr val="tx1"/>
                          </a:solidFill>
                          <a:latin typeface="Arial" charset="0"/>
                          <a:ea typeface="宋体" pitchFamily="2" charset="-122"/>
                        </a:defRPr>
                      </a:lvl5pPr>
                      <a:lvl6pPr marL="2514600" indent="-228600" fontAlgn="base">
                        <a:spcBef>
                          <a:spcPct val="20000"/>
                        </a:spcBef>
                        <a:spcAft>
                          <a:spcPct val="0"/>
                        </a:spcAft>
                        <a:buSzPct val="100000"/>
                        <a:defRPr>
                          <a:solidFill>
                            <a:schemeClr val="tx1"/>
                          </a:solidFill>
                          <a:latin typeface="Arial" charset="0"/>
                          <a:ea typeface="宋体" pitchFamily="2" charset="-122"/>
                        </a:defRPr>
                      </a:lvl6pPr>
                      <a:lvl7pPr marL="2971800" indent="-228600" fontAlgn="base">
                        <a:spcBef>
                          <a:spcPct val="20000"/>
                        </a:spcBef>
                        <a:spcAft>
                          <a:spcPct val="0"/>
                        </a:spcAft>
                        <a:buSzPct val="100000"/>
                        <a:defRPr>
                          <a:solidFill>
                            <a:schemeClr val="tx1"/>
                          </a:solidFill>
                          <a:latin typeface="Arial" charset="0"/>
                          <a:ea typeface="宋体" pitchFamily="2" charset="-122"/>
                        </a:defRPr>
                      </a:lvl7pPr>
                      <a:lvl8pPr marL="3429000" indent="-228600" fontAlgn="base">
                        <a:spcBef>
                          <a:spcPct val="20000"/>
                        </a:spcBef>
                        <a:spcAft>
                          <a:spcPct val="0"/>
                        </a:spcAft>
                        <a:buSzPct val="100000"/>
                        <a:defRPr>
                          <a:solidFill>
                            <a:schemeClr val="tx1"/>
                          </a:solidFill>
                          <a:latin typeface="Arial" charset="0"/>
                          <a:ea typeface="宋体" pitchFamily="2" charset="-122"/>
                        </a:defRPr>
                      </a:lvl8pPr>
                      <a:lvl9pPr marL="3886200" indent="-228600" fontAlgn="base">
                        <a:spcBef>
                          <a:spcPct val="20000"/>
                        </a:spcBef>
                        <a:spcAft>
                          <a:spcPct val="0"/>
                        </a:spcAft>
                        <a:buSzPct val="10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ru-RU" sz="2400" b="1" i="0" u="none" strike="noStrike" cap="none" normalizeH="0" baseline="0" smtClean="0">
                          <a:ln>
                            <a:noFill/>
                          </a:ln>
                          <a:solidFill>
                            <a:schemeClr val="tx1"/>
                          </a:solidFill>
                          <a:effectLst/>
                          <a:latin typeface="Arial" charset="0"/>
                          <a:ea typeface="宋体" pitchFamily="2" charset="-122"/>
                        </a:rPr>
                        <a:t>革新者</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宋体" pitchFamily="2" charset="-122"/>
                        </a:defRPr>
                      </a:lvl1pPr>
                      <a:lvl2pPr marL="742950" indent="-285750">
                        <a:spcBef>
                          <a:spcPct val="20000"/>
                        </a:spcBef>
                        <a:defRPr sz="2400">
                          <a:solidFill>
                            <a:schemeClr val="tx1"/>
                          </a:solidFill>
                          <a:latin typeface="Arial" charset="0"/>
                          <a:ea typeface="宋体" pitchFamily="2" charset="-122"/>
                        </a:defRPr>
                      </a:lvl2pPr>
                      <a:lvl3pPr marL="1143000" indent="-228600">
                        <a:spcBef>
                          <a:spcPct val="20000"/>
                        </a:spcBef>
                        <a:defRPr sz="2000">
                          <a:solidFill>
                            <a:schemeClr val="tx1"/>
                          </a:solidFill>
                          <a:latin typeface="Arial" charset="0"/>
                          <a:ea typeface="宋体" pitchFamily="2" charset="-122"/>
                        </a:defRPr>
                      </a:lvl3pPr>
                      <a:lvl4pPr marL="1600200" indent="-228600">
                        <a:spcBef>
                          <a:spcPct val="20000"/>
                        </a:spcBef>
                        <a:defRPr>
                          <a:solidFill>
                            <a:schemeClr val="tx1"/>
                          </a:solidFill>
                          <a:latin typeface="Arial" charset="0"/>
                          <a:ea typeface="宋体" pitchFamily="2" charset="-122"/>
                        </a:defRPr>
                      </a:lvl4pPr>
                      <a:lvl5pPr marL="2057400" indent="-228600">
                        <a:spcBef>
                          <a:spcPct val="20000"/>
                        </a:spcBef>
                        <a:defRPr>
                          <a:solidFill>
                            <a:schemeClr val="tx1"/>
                          </a:solidFill>
                          <a:latin typeface="Arial" charset="0"/>
                          <a:ea typeface="宋体" pitchFamily="2" charset="-122"/>
                        </a:defRPr>
                      </a:lvl5pPr>
                      <a:lvl6pPr marL="2514600" indent="-228600" fontAlgn="base">
                        <a:spcBef>
                          <a:spcPct val="20000"/>
                        </a:spcBef>
                        <a:spcAft>
                          <a:spcPct val="0"/>
                        </a:spcAft>
                        <a:buSzPct val="100000"/>
                        <a:defRPr>
                          <a:solidFill>
                            <a:schemeClr val="tx1"/>
                          </a:solidFill>
                          <a:latin typeface="Arial" charset="0"/>
                          <a:ea typeface="宋体" pitchFamily="2" charset="-122"/>
                        </a:defRPr>
                      </a:lvl6pPr>
                      <a:lvl7pPr marL="2971800" indent="-228600" fontAlgn="base">
                        <a:spcBef>
                          <a:spcPct val="20000"/>
                        </a:spcBef>
                        <a:spcAft>
                          <a:spcPct val="0"/>
                        </a:spcAft>
                        <a:buSzPct val="100000"/>
                        <a:defRPr>
                          <a:solidFill>
                            <a:schemeClr val="tx1"/>
                          </a:solidFill>
                          <a:latin typeface="Arial" charset="0"/>
                          <a:ea typeface="宋体" pitchFamily="2" charset="-122"/>
                        </a:defRPr>
                      </a:lvl7pPr>
                      <a:lvl8pPr marL="3429000" indent="-228600" fontAlgn="base">
                        <a:spcBef>
                          <a:spcPct val="20000"/>
                        </a:spcBef>
                        <a:spcAft>
                          <a:spcPct val="0"/>
                        </a:spcAft>
                        <a:buSzPct val="100000"/>
                        <a:defRPr>
                          <a:solidFill>
                            <a:schemeClr val="tx1"/>
                          </a:solidFill>
                          <a:latin typeface="Arial" charset="0"/>
                          <a:ea typeface="宋体" pitchFamily="2" charset="-122"/>
                        </a:defRPr>
                      </a:lvl8pPr>
                      <a:lvl9pPr marL="3886200" indent="-228600" fontAlgn="base">
                        <a:spcBef>
                          <a:spcPct val="20000"/>
                        </a:spcBef>
                        <a:spcAft>
                          <a:spcPct val="0"/>
                        </a:spcAft>
                        <a:buSzPct val="10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ru-RU" altLang="zh-CN" sz="2400" b="1" i="0" u="none" strike="noStrike" cap="none" normalizeH="0" baseline="0" dirty="0" smtClean="0">
                          <a:ln>
                            <a:noFill/>
                          </a:ln>
                          <a:solidFill>
                            <a:schemeClr val="tx1"/>
                          </a:solidFill>
                          <a:effectLst/>
                          <a:latin typeface="Arial" charset="0"/>
                          <a:ea typeface="宋体" pitchFamily="2" charset="-122"/>
                        </a:rPr>
                        <a:t>2.5%</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宋体" pitchFamily="2" charset="-122"/>
                        </a:defRPr>
                      </a:lvl1pPr>
                      <a:lvl2pPr marL="742950" indent="-285750">
                        <a:spcBef>
                          <a:spcPct val="20000"/>
                        </a:spcBef>
                        <a:defRPr sz="2400">
                          <a:solidFill>
                            <a:schemeClr val="tx1"/>
                          </a:solidFill>
                          <a:latin typeface="Arial" charset="0"/>
                          <a:ea typeface="宋体" pitchFamily="2" charset="-122"/>
                        </a:defRPr>
                      </a:lvl2pPr>
                      <a:lvl3pPr marL="1143000" indent="-228600">
                        <a:spcBef>
                          <a:spcPct val="20000"/>
                        </a:spcBef>
                        <a:defRPr sz="2000">
                          <a:solidFill>
                            <a:schemeClr val="tx1"/>
                          </a:solidFill>
                          <a:latin typeface="Arial" charset="0"/>
                          <a:ea typeface="宋体" pitchFamily="2" charset="-122"/>
                        </a:defRPr>
                      </a:lvl3pPr>
                      <a:lvl4pPr marL="1600200" indent="-228600">
                        <a:spcBef>
                          <a:spcPct val="20000"/>
                        </a:spcBef>
                        <a:defRPr>
                          <a:solidFill>
                            <a:schemeClr val="tx1"/>
                          </a:solidFill>
                          <a:latin typeface="Arial" charset="0"/>
                          <a:ea typeface="宋体" pitchFamily="2" charset="-122"/>
                        </a:defRPr>
                      </a:lvl4pPr>
                      <a:lvl5pPr marL="2057400" indent="-228600">
                        <a:spcBef>
                          <a:spcPct val="20000"/>
                        </a:spcBef>
                        <a:defRPr>
                          <a:solidFill>
                            <a:schemeClr val="tx1"/>
                          </a:solidFill>
                          <a:latin typeface="Arial" charset="0"/>
                          <a:ea typeface="宋体" pitchFamily="2" charset="-122"/>
                        </a:defRPr>
                      </a:lvl5pPr>
                      <a:lvl6pPr marL="2514600" indent="-228600" fontAlgn="base">
                        <a:spcBef>
                          <a:spcPct val="20000"/>
                        </a:spcBef>
                        <a:spcAft>
                          <a:spcPct val="0"/>
                        </a:spcAft>
                        <a:buSzPct val="100000"/>
                        <a:defRPr>
                          <a:solidFill>
                            <a:schemeClr val="tx1"/>
                          </a:solidFill>
                          <a:latin typeface="Arial" charset="0"/>
                          <a:ea typeface="宋体" pitchFamily="2" charset="-122"/>
                        </a:defRPr>
                      </a:lvl6pPr>
                      <a:lvl7pPr marL="2971800" indent="-228600" fontAlgn="base">
                        <a:spcBef>
                          <a:spcPct val="20000"/>
                        </a:spcBef>
                        <a:spcAft>
                          <a:spcPct val="0"/>
                        </a:spcAft>
                        <a:buSzPct val="100000"/>
                        <a:defRPr>
                          <a:solidFill>
                            <a:schemeClr val="tx1"/>
                          </a:solidFill>
                          <a:latin typeface="Arial" charset="0"/>
                          <a:ea typeface="宋体" pitchFamily="2" charset="-122"/>
                        </a:defRPr>
                      </a:lvl7pPr>
                      <a:lvl8pPr marL="3429000" indent="-228600" fontAlgn="base">
                        <a:spcBef>
                          <a:spcPct val="20000"/>
                        </a:spcBef>
                        <a:spcAft>
                          <a:spcPct val="0"/>
                        </a:spcAft>
                        <a:buSzPct val="100000"/>
                        <a:defRPr>
                          <a:solidFill>
                            <a:schemeClr val="tx1"/>
                          </a:solidFill>
                          <a:latin typeface="Arial" charset="0"/>
                          <a:ea typeface="宋体" pitchFamily="2" charset="-122"/>
                        </a:defRPr>
                      </a:lvl8pPr>
                      <a:lvl9pPr marL="3886200" indent="-228600" fontAlgn="base">
                        <a:spcBef>
                          <a:spcPct val="20000"/>
                        </a:spcBef>
                        <a:spcAft>
                          <a:spcPct val="0"/>
                        </a:spcAft>
                        <a:buSzPct val="10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ru-RU" sz="2000" b="1" i="0" u="none" strike="noStrike" cap="none" normalizeH="0" baseline="0" dirty="0" smtClean="0">
                          <a:ln>
                            <a:noFill/>
                          </a:ln>
                          <a:solidFill>
                            <a:schemeClr val="tx1"/>
                          </a:solidFill>
                          <a:effectLst/>
                          <a:latin typeface="Arial" charset="0"/>
                          <a:ea typeface="宋体" pitchFamily="2" charset="-122"/>
                        </a:rPr>
                        <a:t>冒险性强（头羊）。</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0370">
                <a:tc>
                  <a:txBody>
                    <a:bodyPr/>
                    <a:lstStyle>
                      <a:lvl1pPr>
                        <a:spcBef>
                          <a:spcPct val="20000"/>
                        </a:spcBef>
                        <a:defRPr sz="2800">
                          <a:solidFill>
                            <a:schemeClr val="tx1"/>
                          </a:solidFill>
                          <a:latin typeface="Arial" charset="0"/>
                          <a:ea typeface="宋体" pitchFamily="2" charset="-122"/>
                        </a:defRPr>
                      </a:lvl1pPr>
                      <a:lvl2pPr marL="742950" indent="-285750">
                        <a:spcBef>
                          <a:spcPct val="20000"/>
                        </a:spcBef>
                        <a:defRPr sz="2400">
                          <a:solidFill>
                            <a:schemeClr val="tx1"/>
                          </a:solidFill>
                          <a:latin typeface="Arial" charset="0"/>
                          <a:ea typeface="宋体" pitchFamily="2" charset="-122"/>
                        </a:defRPr>
                      </a:lvl2pPr>
                      <a:lvl3pPr marL="1143000" indent="-228600">
                        <a:spcBef>
                          <a:spcPct val="20000"/>
                        </a:spcBef>
                        <a:defRPr sz="2000">
                          <a:solidFill>
                            <a:schemeClr val="tx1"/>
                          </a:solidFill>
                          <a:latin typeface="Arial" charset="0"/>
                          <a:ea typeface="宋体" pitchFamily="2" charset="-122"/>
                        </a:defRPr>
                      </a:lvl3pPr>
                      <a:lvl4pPr marL="1600200" indent="-228600">
                        <a:spcBef>
                          <a:spcPct val="20000"/>
                        </a:spcBef>
                        <a:defRPr>
                          <a:solidFill>
                            <a:schemeClr val="tx1"/>
                          </a:solidFill>
                          <a:latin typeface="Arial" charset="0"/>
                          <a:ea typeface="宋体" pitchFamily="2" charset="-122"/>
                        </a:defRPr>
                      </a:lvl4pPr>
                      <a:lvl5pPr marL="2057400" indent="-228600">
                        <a:spcBef>
                          <a:spcPct val="20000"/>
                        </a:spcBef>
                        <a:defRPr>
                          <a:solidFill>
                            <a:schemeClr val="tx1"/>
                          </a:solidFill>
                          <a:latin typeface="Arial" charset="0"/>
                          <a:ea typeface="宋体" pitchFamily="2" charset="-122"/>
                        </a:defRPr>
                      </a:lvl5pPr>
                      <a:lvl6pPr marL="2514600" indent="-228600" fontAlgn="base">
                        <a:spcBef>
                          <a:spcPct val="20000"/>
                        </a:spcBef>
                        <a:spcAft>
                          <a:spcPct val="0"/>
                        </a:spcAft>
                        <a:buSzPct val="100000"/>
                        <a:defRPr>
                          <a:solidFill>
                            <a:schemeClr val="tx1"/>
                          </a:solidFill>
                          <a:latin typeface="Arial" charset="0"/>
                          <a:ea typeface="宋体" pitchFamily="2" charset="-122"/>
                        </a:defRPr>
                      </a:lvl6pPr>
                      <a:lvl7pPr marL="2971800" indent="-228600" fontAlgn="base">
                        <a:spcBef>
                          <a:spcPct val="20000"/>
                        </a:spcBef>
                        <a:spcAft>
                          <a:spcPct val="0"/>
                        </a:spcAft>
                        <a:buSzPct val="100000"/>
                        <a:defRPr>
                          <a:solidFill>
                            <a:schemeClr val="tx1"/>
                          </a:solidFill>
                          <a:latin typeface="Arial" charset="0"/>
                          <a:ea typeface="宋体" pitchFamily="2" charset="-122"/>
                        </a:defRPr>
                      </a:lvl7pPr>
                      <a:lvl8pPr marL="3429000" indent="-228600" fontAlgn="base">
                        <a:spcBef>
                          <a:spcPct val="20000"/>
                        </a:spcBef>
                        <a:spcAft>
                          <a:spcPct val="0"/>
                        </a:spcAft>
                        <a:buSzPct val="100000"/>
                        <a:defRPr>
                          <a:solidFill>
                            <a:schemeClr val="tx1"/>
                          </a:solidFill>
                          <a:latin typeface="Arial" charset="0"/>
                          <a:ea typeface="宋体" pitchFamily="2" charset="-122"/>
                        </a:defRPr>
                      </a:lvl8pPr>
                      <a:lvl9pPr marL="3886200" indent="-228600" fontAlgn="base">
                        <a:spcBef>
                          <a:spcPct val="20000"/>
                        </a:spcBef>
                        <a:spcAft>
                          <a:spcPct val="0"/>
                        </a:spcAft>
                        <a:buSzPct val="10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ru-RU" sz="2400" b="1" i="0" u="none" strike="noStrike" cap="none" normalizeH="0" baseline="0" smtClean="0">
                          <a:ln>
                            <a:noFill/>
                          </a:ln>
                          <a:solidFill>
                            <a:schemeClr val="tx1"/>
                          </a:solidFill>
                          <a:effectLst/>
                          <a:latin typeface="Arial" charset="0"/>
                          <a:ea typeface="宋体" pitchFamily="2" charset="-122"/>
                        </a:rPr>
                        <a:t>早期购买者</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宋体" pitchFamily="2" charset="-122"/>
                        </a:defRPr>
                      </a:lvl1pPr>
                      <a:lvl2pPr marL="742950" indent="-285750">
                        <a:spcBef>
                          <a:spcPct val="20000"/>
                        </a:spcBef>
                        <a:defRPr sz="2400">
                          <a:solidFill>
                            <a:schemeClr val="tx1"/>
                          </a:solidFill>
                          <a:latin typeface="Arial" charset="0"/>
                          <a:ea typeface="宋体" pitchFamily="2" charset="-122"/>
                        </a:defRPr>
                      </a:lvl2pPr>
                      <a:lvl3pPr marL="1143000" indent="-228600">
                        <a:spcBef>
                          <a:spcPct val="20000"/>
                        </a:spcBef>
                        <a:defRPr sz="2000">
                          <a:solidFill>
                            <a:schemeClr val="tx1"/>
                          </a:solidFill>
                          <a:latin typeface="Arial" charset="0"/>
                          <a:ea typeface="宋体" pitchFamily="2" charset="-122"/>
                        </a:defRPr>
                      </a:lvl3pPr>
                      <a:lvl4pPr marL="1600200" indent="-228600">
                        <a:spcBef>
                          <a:spcPct val="20000"/>
                        </a:spcBef>
                        <a:defRPr>
                          <a:solidFill>
                            <a:schemeClr val="tx1"/>
                          </a:solidFill>
                          <a:latin typeface="Arial" charset="0"/>
                          <a:ea typeface="宋体" pitchFamily="2" charset="-122"/>
                        </a:defRPr>
                      </a:lvl4pPr>
                      <a:lvl5pPr marL="2057400" indent="-228600">
                        <a:spcBef>
                          <a:spcPct val="20000"/>
                        </a:spcBef>
                        <a:defRPr>
                          <a:solidFill>
                            <a:schemeClr val="tx1"/>
                          </a:solidFill>
                          <a:latin typeface="Arial" charset="0"/>
                          <a:ea typeface="宋体" pitchFamily="2" charset="-122"/>
                        </a:defRPr>
                      </a:lvl5pPr>
                      <a:lvl6pPr marL="2514600" indent="-228600" fontAlgn="base">
                        <a:spcBef>
                          <a:spcPct val="20000"/>
                        </a:spcBef>
                        <a:spcAft>
                          <a:spcPct val="0"/>
                        </a:spcAft>
                        <a:buSzPct val="100000"/>
                        <a:defRPr>
                          <a:solidFill>
                            <a:schemeClr val="tx1"/>
                          </a:solidFill>
                          <a:latin typeface="Arial" charset="0"/>
                          <a:ea typeface="宋体" pitchFamily="2" charset="-122"/>
                        </a:defRPr>
                      </a:lvl6pPr>
                      <a:lvl7pPr marL="2971800" indent="-228600" fontAlgn="base">
                        <a:spcBef>
                          <a:spcPct val="20000"/>
                        </a:spcBef>
                        <a:spcAft>
                          <a:spcPct val="0"/>
                        </a:spcAft>
                        <a:buSzPct val="100000"/>
                        <a:defRPr>
                          <a:solidFill>
                            <a:schemeClr val="tx1"/>
                          </a:solidFill>
                          <a:latin typeface="Arial" charset="0"/>
                          <a:ea typeface="宋体" pitchFamily="2" charset="-122"/>
                        </a:defRPr>
                      </a:lvl7pPr>
                      <a:lvl8pPr marL="3429000" indent="-228600" fontAlgn="base">
                        <a:spcBef>
                          <a:spcPct val="20000"/>
                        </a:spcBef>
                        <a:spcAft>
                          <a:spcPct val="0"/>
                        </a:spcAft>
                        <a:buSzPct val="100000"/>
                        <a:defRPr>
                          <a:solidFill>
                            <a:schemeClr val="tx1"/>
                          </a:solidFill>
                          <a:latin typeface="Arial" charset="0"/>
                          <a:ea typeface="宋体" pitchFamily="2" charset="-122"/>
                        </a:defRPr>
                      </a:lvl8pPr>
                      <a:lvl9pPr marL="3886200" indent="-228600" fontAlgn="base">
                        <a:spcBef>
                          <a:spcPct val="20000"/>
                        </a:spcBef>
                        <a:spcAft>
                          <a:spcPct val="0"/>
                        </a:spcAft>
                        <a:buSzPct val="10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ru-RU" altLang="zh-CN" sz="2400" b="1" i="0" u="none" strike="noStrike" cap="none" normalizeH="0" baseline="0" smtClean="0">
                          <a:ln>
                            <a:noFill/>
                          </a:ln>
                          <a:solidFill>
                            <a:schemeClr val="tx1"/>
                          </a:solidFill>
                          <a:effectLst/>
                          <a:latin typeface="Arial" charset="0"/>
                          <a:ea typeface="宋体" pitchFamily="2" charset="-122"/>
                        </a:rPr>
                        <a:t>13.5%</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宋体" pitchFamily="2" charset="-122"/>
                        </a:defRPr>
                      </a:lvl1pPr>
                      <a:lvl2pPr marL="742950" indent="-285750">
                        <a:spcBef>
                          <a:spcPct val="20000"/>
                        </a:spcBef>
                        <a:defRPr sz="2400">
                          <a:solidFill>
                            <a:schemeClr val="tx1"/>
                          </a:solidFill>
                          <a:latin typeface="Arial" charset="0"/>
                          <a:ea typeface="宋体" pitchFamily="2" charset="-122"/>
                        </a:defRPr>
                      </a:lvl2pPr>
                      <a:lvl3pPr marL="1143000" indent="-228600">
                        <a:spcBef>
                          <a:spcPct val="20000"/>
                        </a:spcBef>
                        <a:defRPr sz="2000">
                          <a:solidFill>
                            <a:schemeClr val="tx1"/>
                          </a:solidFill>
                          <a:latin typeface="Arial" charset="0"/>
                          <a:ea typeface="宋体" pitchFamily="2" charset="-122"/>
                        </a:defRPr>
                      </a:lvl3pPr>
                      <a:lvl4pPr marL="1600200" indent="-228600">
                        <a:spcBef>
                          <a:spcPct val="20000"/>
                        </a:spcBef>
                        <a:defRPr>
                          <a:solidFill>
                            <a:schemeClr val="tx1"/>
                          </a:solidFill>
                          <a:latin typeface="Arial" charset="0"/>
                          <a:ea typeface="宋体" pitchFamily="2" charset="-122"/>
                        </a:defRPr>
                      </a:lvl4pPr>
                      <a:lvl5pPr marL="2057400" indent="-228600">
                        <a:spcBef>
                          <a:spcPct val="20000"/>
                        </a:spcBef>
                        <a:defRPr>
                          <a:solidFill>
                            <a:schemeClr val="tx1"/>
                          </a:solidFill>
                          <a:latin typeface="Arial" charset="0"/>
                          <a:ea typeface="宋体" pitchFamily="2" charset="-122"/>
                        </a:defRPr>
                      </a:lvl5pPr>
                      <a:lvl6pPr marL="2514600" indent="-228600" fontAlgn="base">
                        <a:spcBef>
                          <a:spcPct val="20000"/>
                        </a:spcBef>
                        <a:spcAft>
                          <a:spcPct val="0"/>
                        </a:spcAft>
                        <a:buSzPct val="100000"/>
                        <a:defRPr>
                          <a:solidFill>
                            <a:schemeClr val="tx1"/>
                          </a:solidFill>
                          <a:latin typeface="Arial" charset="0"/>
                          <a:ea typeface="宋体" pitchFamily="2" charset="-122"/>
                        </a:defRPr>
                      </a:lvl6pPr>
                      <a:lvl7pPr marL="2971800" indent="-228600" fontAlgn="base">
                        <a:spcBef>
                          <a:spcPct val="20000"/>
                        </a:spcBef>
                        <a:spcAft>
                          <a:spcPct val="0"/>
                        </a:spcAft>
                        <a:buSzPct val="100000"/>
                        <a:defRPr>
                          <a:solidFill>
                            <a:schemeClr val="tx1"/>
                          </a:solidFill>
                          <a:latin typeface="Arial" charset="0"/>
                          <a:ea typeface="宋体" pitchFamily="2" charset="-122"/>
                        </a:defRPr>
                      </a:lvl7pPr>
                      <a:lvl8pPr marL="3429000" indent="-228600" fontAlgn="base">
                        <a:spcBef>
                          <a:spcPct val="20000"/>
                        </a:spcBef>
                        <a:spcAft>
                          <a:spcPct val="0"/>
                        </a:spcAft>
                        <a:buSzPct val="100000"/>
                        <a:defRPr>
                          <a:solidFill>
                            <a:schemeClr val="tx1"/>
                          </a:solidFill>
                          <a:latin typeface="Arial" charset="0"/>
                          <a:ea typeface="宋体" pitchFamily="2" charset="-122"/>
                        </a:defRPr>
                      </a:lvl8pPr>
                      <a:lvl9pPr marL="3886200" indent="-228600" fontAlgn="base">
                        <a:spcBef>
                          <a:spcPct val="20000"/>
                        </a:spcBef>
                        <a:spcAft>
                          <a:spcPct val="0"/>
                        </a:spcAft>
                        <a:buSzPct val="10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ru-RU" sz="2000" b="1" i="0" u="none" strike="noStrike" cap="none" normalizeH="0" baseline="0" dirty="0" smtClean="0">
                          <a:ln>
                            <a:noFill/>
                          </a:ln>
                          <a:solidFill>
                            <a:schemeClr val="tx1"/>
                          </a:solidFill>
                          <a:effectLst/>
                          <a:latin typeface="Arial" charset="0"/>
                          <a:ea typeface="宋体" pitchFamily="2" charset="-122"/>
                        </a:rPr>
                        <a:t>受其他人尊重，是公众意见领袖（头羊）。</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0370">
                <a:tc>
                  <a:txBody>
                    <a:bodyPr/>
                    <a:lstStyle>
                      <a:lvl1pPr>
                        <a:spcBef>
                          <a:spcPct val="20000"/>
                        </a:spcBef>
                        <a:defRPr sz="2800">
                          <a:solidFill>
                            <a:schemeClr val="tx1"/>
                          </a:solidFill>
                          <a:latin typeface="Arial" charset="0"/>
                          <a:ea typeface="宋体" pitchFamily="2" charset="-122"/>
                        </a:defRPr>
                      </a:lvl1pPr>
                      <a:lvl2pPr marL="742950" indent="-285750">
                        <a:spcBef>
                          <a:spcPct val="20000"/>
                        </a:spcBef>
                        <a:defRPr sz="2400">
                          <a:solidFill>
                            <a:schemeClr val="tx1"/>
                          </a:solidFill>
                          <a:latin typeface="Arial" charset="0"/>
                          <a:ea typeface="宋体" pitchFamily="2" charset="-122"/>
                        </a:defRPr>
                      </a:lvl2pPr>
                      <a:lvl3pPr marL="1143000" indent="-228600">
                        <a:spcBef>
                          <a:spcPct val="20000"/>
                        </a:spcBef>
                        <a:defRPr sz="2000">
                          <a:solidFill>
                            <a:schemeClr val="tx1"/>
                          </a:solidFill>
                          <a:latin typeface="Arial" charset="0"/>
                          <a:ea typeface="宋体" pitchFamily="2" charset="-122"/>
                        </a:defRPr>
                      </a:lvl3pPr>
                      <a:lvl4pPr marL="1600200" indent="-228600">
                        <a:spcBef>
                          <a:spcPct val="20000"/>
                        </a:spcBef>
                        <a:defRPr>
                          <a:solidFill>
                            <a:schemeClr val="tx1"/>
                          </a:solidFill>
                          <a:latin typeface="Arial" charset="0"/>
                          <a:ea typeface="宋体" pitchFamily="2" charset="-122"/>
                        </a:defRPr>
                      </a:lvl4pPr>
                      <a:lvl5pPr marL="2057400" indent="-228600">
                        <a:spcBef>
                          <a:spcPct val="20000"/>
                        </a:spcBef>
                        <a:defRPr>
                          <a:solidFill>
                            <a:schemeClr val="tx1"/>
                          </a:solidFill>
                          <a:latin typeface="Arial" charset="0"/>
                          <a:ea typeface="宋体" pitchFamily="2" charset="-122"/>
                        </a:defRPr>
                      </a:lvl5pPr>
                      <a:lvl6pPr marL="2514600" indent="-228600" fontAlgn="base">
                        <a:spcBef>
                          <a:spcPct val="20000"/>
                        </a:spcBef>
                        <a:spcAft>
                          <a:spcPct val="0"/>
                        </a:spcAft>
                        <a:buSzPct val="100000"/>
                        <a:defRPr>
                          <a:solidFill>
                            <a:schemeClr val="tx1"/>
                          </a:solidFill>
                          <a:latin typeface="Arial" charset="0"/>
                          <a:ea typeface="宋体" pitchFamily="2" charset="-122"/>
                        </a:defRPr>
                      </a:lvl6pPr>
                      <a:lvl7pPr marL="2971800" indent="-228600" fontAlgn="base">
                        <a:spcBef>
                          <a:spcPct val="20000"/>
                        </a:spcBef>
                        <a:spcAft>
                          <a:spcPct val="0"/>
                        </a:spcAft>
                        <a:buSzPct val="100000"/>
                        <a:defRPr>
                          <a:solidFill>
                            <a:schemeClr val="tx1"/>
                          </a:solidFill>
                          <a:latin typeface="Arial" charset="0"/>
                          <a:ea typeface="宋体" pitchFamily="2" charset="-122"/>
                        </a:defRPr>
                      </a:lvl7pPr>
                      <a:lvl8pPr marL="3429000" indent="-228600" fontAlgn="base">
                        <a:spcBef>
                          <a:spcPct val="20000"/>
                        </a:spcBef>
                        <a:spcAft>
                          <a:spcPct val="0"/>
                        </a:spcAft>
                        <a:buSzPct val="100000"/>
                        <a:defRPr>
                          <a:solidFill>
                            <a:schemeClr val="tx1"/>
                          </a:solidFill>
                          <a:latin typeface="Arial" charset="0"/>
                          <a:ea typeface="宋体" pitchFamily="2" charset="-122"/>
                        </a:defRPr>
                      </a:lvl8pPr>
                      <a:lvl9pPr marL="3886200" indent="-228600" fontAlgn="base">
                        <a:spcBef>
                          <a:spcPct val="20000"/>
                        </a:spcBef>
                        <a:spcAft>
                          <a:spcPct val="0"/>
                        </a:spcAft>
                        <a:buSzPct val="10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ru-RU" sz="2400" b="1" i="0" u="none" strike="noStrike" cap="none" normalizeH="0" baseline="0" smtClean="0">
                          <a:ln>
                            <a:noFill/>
                          </a:ln>
                          <a:solidFill>
                            <a:schemeClr val="tx1"/>
                          </a:solidFill>
                          <a:effectLst/>
                          <a:latin typeface="Arial" charset="0"/>
                          <a:ea typeface="宋体" pitchFamily="2" charset="-122"/>
                        </a:rPr>
                        <a:t>早期大众</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宋体" pitchFamily="2" charset="-122"/>
                        </a:defRPr>
                      </a:lvl1pPr>
                      <a:lvl2pPr marL="742950" indent="-285750">
                        <a:spcBef>
                          <a:spcPct val="20000"/>
                        </a:spcBef>
                        <a:defRPr sz="2400">
                          <a:solidFill>
                            <a:schemeClr val="tx1"/>
                          </a:solidFill>
                          <a:latin typeface="Arial" charset="0"/>
                          <a:ea typeface="宋体" pitchFamily="2" charset="-122"/>
                        </a:defRPr>
                      </a:lvl2pPr>
                      <a:lvl3pPr marL="1143000" indent="-228600">
                        <a:spcBef>
                          <a:spcPct val="20000"/>
                        </a:spcBef>
                        <a:defRPr sz="2000">
                          <a:solidFill>
                            <a:schemeClr val="tx1"/>
                          </a:solidFill>
                          <a:latin typeface="Arial" charset="0"/>
                          <a:ea typeface="宋体" pitchFamily="2" charset="-122"/>
                        </a:defRPr>
                      </a:lvl3pPr>
                      <a:lvl4pPr marL="1600200" indent="-228600">
                        <a:spcBef>
                          <a:spcPct val="20000"/>
                        </a:spcBef>
                        <a:defRPr>
                          <a:solidFill>
                            <a:schemeClr val="tx1"/>
                          </a:solidFill>
                          <a:latin typeface="Arial" charset="0"/>
                          <a:ea typeface="宋体" pitchFamily="2" charset="-122"/>
                        </a:defRPr>
                      </a:lvl4pPr>
                      <a:lvl5pPr marL="2057400" indent="-228600">
                        <a:spcBef>
                          <a:spcPct val="20000"/>
                        </a:spcBef>
                        <a:defRPr>
                          <a:solidFill>
                            <a:schemeClr val="tx1"/>
                          </a:solidFill>
                          <a:latin typeface="Arial" charset="0"/>
                          <a:ea typeface="宋体" pitchFamily="2" charset="-122"/>
                        </a:defRPr>
                      </a:lvl5pPr>
                      <a:lvl6pPr marL="2514600" indent="-228600" fontAlgn="base">
                        <a:spcBef>
                          <a:spcPct val="20000"/>
                        </a:spcBef>
                        <a:spcAft>
                          <a:spcPct val="0"/>
                        </a:spcAft>
                        <a:buSzPct val="100000"/>
                        <a:defRPr>
                          <a:solidFill>
                            <a:schemeClr val="tx1"/>
                          </a:solidFill>
                          <a:latin typeface="Arial" charset="0"/>
                          <a:ea typeface="宋体" pitchFamily="2" charset="-122"/>
                        </a:defRPr>
                      </a:lvl6pPr>
                      <a:lvl7pPr marL="2971800" indent="-228600" fontAlgn="base">
                        <a:spcBef>
                          <a:spcPct val="20000"/>
                        </a:spcBef>
                        <a:spcAft>
                          <a:spcPct val="0"/>
                        </a:spcAft>
                        <a:buSzPct val="100000"/>
                        <a:defRPr>
                          <a:solidFill>
                            <a:schemeClr val="tx1"/>
                          </a:solidFill>
                          <a:latin typeface="Arial" charset="0"/>
                          <a:ea typeface="宋体" pitchFamily="2" charset="-122"/>
                        </a:defRPr>
                      </a:lvl7pPr>
                      <a:lvl8pPr marL="3429000" indent="-228600" fontAlgn="base">
                        <a:spcBef>
                          <a:spcPct val="20000"/>
                        </a:spcBef>
                        <a:spcAft>
                          <a:spcPct val="0"/>
                        </a:spcAft>
                        <a:buSzPct val="100000"/>
                        <a:defRPr>
                          <a:solidFill>
                            <a:schemeClr val="tx1"/>
                          </a:solidFill>
                          <a:latin typeface="Arial" charset="0"/>
                          <a:ea typeface="宋体" pitchFamily="2" charset="-122"/>
                        </a:defRPr>
                      </a:lvl8pPr>
                      <a:lvl9pPr marL="3886200" indent="-228600" fontAlgn="base">
                        <a:spcBef>
                          <a:spcPct val="20000"/>
                        </a:spcBef>
                        <a:spcAft>
                          <a:spcPct val="0"/>
                        </a:spcAft>
                        <a:buSzPct val="10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ru-RU" altLang="zh-CN" sz="2400" b="1" i="0" u="none" strike="noStrike" cap="none" normalizeH="0" baseline="0" smtClean="0">
                          <a:ln>
                            <a:noFill/>
                          </a:ln>
                          <a:solidFill>
                            <a:schemeClr val="tx1"/>
                          </a:solidFill>
                          <a:effectLst/>
                          <a:latin typeface="Arial" charset="0"/>
                          <a:ea typeface="宋体" pitchFamily="2" charset="-122"/>
                        </a:rPr>
                        <a:t>34%</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宋体" pitchFamily="2" charset="-122"/>
                        </a:defRPr>
                      </a:lvl1pPr>
                      <a:lvl2pPr marL="742950" indent="-285750">
                        <a:spcBef>
                          <a:spcPct val="20000"/>
                        </a:spcBef>
                        <a:defRPr sz="2400">
                          <a:solidFill>
                            <a:schemeClr val="tx1"/>
                          </a:solidFill>
                          <a:latin typeface="Arial" charset="0"/>
                          <a:ea typeface="宋体" pitchFamily="2" charset="-122"/>
                        </a:defRPr>
                      </a:lvl2pPr>
                      <a:lvl3pPr marL="1143000" indent="-228600">
                        <a:spcBef>
                          <a:spcPct val="20000"/>
                        </a:spcBef>
                        <a:defRPr sz="2000">
                          <a:solidFill>
                            <a:schemeClr val="tx1"/>
                          </a:solidFill>
                          <a:latin typeface="Arial" charset="0"/>
                          <a:ea typeface="宋体" pitchFamily="2" charset="-122"/>
                        </a:defRPr>
                      </a:lvl3pPr>
                      <a:lvl4pPr marL="1600200" indent="-228600">
                        <a:spcBef>
                          <a:spcPct val="20000"/>
                        </a:spcBef>
                        <a:defRPr>
                          <a:solidFill>
                            <a:schemeClr val="tx1"/>
                          </a:solidFill>
                          <a:latin typeface="Arial" charset="0"/>
                          <a:ea typeface="宋体" pitchFamily="2" charset="-122"/>
                        </a:defRPr>
                      </a:lvl4pPr>
                      <a:lvl5pPr marL="2057400" indent="-228600">
                        <a:spcBef>
                          <a:spcPct val="20000"/>
                        </a:spcBef>
                        <a:defRPr>
                          <a:solidFill>
                            <a:schemeClr val="tx1"/>
                          </a:solidFill>
                          <a:latin typeface="Arial" charset="0"/>
                          <a:ea typeface="宋体" pitchFamily="2" charset="-122"/>
                        </a:defRPr>
                      </a:lvl5pPr>
                      <a:lvl6pPr marL="2514600" indent="-228600" fontAlgn="base">
                        <a:spcBef>
                          <a:spcPct val="20000"/>
                        </a:spcBef>
                        <a:spcAft>
                          <a:spcPct val="0"/>
                        </a:spcAft>
                        <a:buSzPct val="100000"/>
                        <a:defRPr>
                          <a:solidFill>
                            <a:schemeClr val="tx1"/>
                          </a:solidFill>
                          <a:latin typeface="Arial" charset="0"/>
                          <a:ea typeface="宋体" pitchFamily="2" charset="-122"/>
                        </a:defRPr>
                      </a:lvl6pPr>
                      <a:lvl7pPr marL="2971800" indent="-228600" fontAlgn="base">
                        <a:spcBef>
                          <a:spcPct val="20000"/>
                        </a:spcBef>
                        <a:spcAft>
                          <a:spcPct val="0"/>
                        </a:spcAft>
                        <a:buSzPct val="100000"/>
                        <a:defRPr>
                          <a:solidFill>
                            <a:schemeClr val="tx1"/>
                          </a:solidFill>
                          <a:latin typeface="Arial" charset="0"/>
                          <a:ea typeface="宋体" pitchFamily="2" charset="-122"/>
                        </a:defRPr>
                      </a:lvl7pPr>
                      <a:lvl8pPr marL="3429000" indent="-228600" fontAlgn="base">
                        <a:spcBef>
                          <a:spcPct val="20000"/>
                        </a:spcBef>
                        <a:spcAft>
                          <a:spcPct val="0"/>
                        </a:spcAft>
                        <a:buSzPct val="100000"/>
                        <a:defRPr>
                          <a:solidFill>
                            <a:schemeClr val="tx1"/>
                          </a:solidFill>
                          <a:latin typeface="Arial" charset="0"/>
                          <a:ea typeface="宋体" pitchFamily="2" charset="-122"/>
                        </a:defRPr>
                      </a:lvl8pPr>
                      <a:lvl9pPr marL="3886200" indent="-228600" fontAlgn="base">
                        <a:spcBef>
                          <a:spcPct val="20000"/>
                        </a:spcBef>
                        <a:spcAft>
                          <a:spcPct val="0"/>
                        </a:spcAft>
                        <a:buSzPct val="10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ru-RU" sz="2000" b="1" i="0" u="none" strike="noStrike" cap="none" normalizeH="0" baseline="0" dirty="0" smtClean="0">
                          <a:ln>
                            <a:noFill/>
                          </a:ln>
                          <a:solidFill>
                            <a:schemeClr val="tx1"/>
                          </a:solidFill>
                          <a:effectLst/>
                          <a:latin typeface="Arial" charset="0"/>
                          <a:ea typeface="宋体" pitchFamily="2" charset="-122"/>
                        </a:rPr>
                        <a:t>从众性高（绵羊）。</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137">
                <a:tc>
                  <a:txBody>
                    <a:bodyPr/>
                    <a:lstStyle>
                      <a:lvl1pPr>
                        <a:spcBef>
                          <a:spcPct val="20000"/>
                        </a:spcBef>
                        <a:defRPr sz="2800">
                          <a:solidFill>
                            <a:schemeClr val="tx1"/>
                          </a:solidFill>
                          <a:latin typeface="Arial" charset="0"/>
                          <a:ea typeface="宋体" pitchFamily="2" charset="-122"/>
                        </a:defRPr>
                      </a:lvl1pPr>
                      <a:lvl2pPr marL="742950" indent="-285750">
                        <a:spcBef>
                          <a:spcPct val="20000"/>
                        </a:spcBef>
                        <a:defRPr sz="2400">
                          <a:solidFill>
                            <a:schemeClr val="tx1"/>
                          </a:solidFill>
                          <a:latin typeface="Arial" charset="0"/>
                          <a:ea typeface="宋体" pitchFamily="2" charset="-122"/>
                        </a:defRPr>
                      </a:lvl2pPr>
                      <a:lvl3pPr marL="1143000" indent="-228600">
                        <a:spcBef>
                          <a:spcPct val="20000"/>
                        </a:spcBef>
                        <a:defRPr sz="2000">
                          <a:solidFill>
                            <a:schemeClr val="tx1"/>
                          </a:solidFill>
                          <a:latin typeface="Arial" charset="0"/>
                          <a:ea typeface="宋体" pitchFamily="2" charset="-122"/>
                        </a:defRPr>
                      </a:lvl3pPr>
                      <a:lvl4pPr marL="1600200" indent="-228600">
                        <a:spcBef>
                          <a:spcPct val="20000"/>
                        </a:spcBef>
                        <a:defRPr>
                          <a:solidFill>
                            <a:schemeClr val="tx1"/>
                          </a:solidFill>
                          <a:latin typeface="Arial" charset="0"/>
                          <a:ea typeface="宋体" pitchFamily="2" charset="-122"/>
                        </a:defRPr>
                      </a:lvl4pPr>
                      <a:lvl5pPr marL="2057400" indent="-228600">
                        <a:spcBef>
                          <a:spcPct val="20000"/>
                        </a:spcBef>
                        <a:defRPr>
                          <a:solidFill>
                            <a:schemeClr val="tx1"/>
                          </a:solidFill>
                          <a:latin typeface="Arial" charset="0"/>
                          <a:ea typeface="宋体" pitchFamily="2" charset="-122"/>
                        </a:defRPr>
                      </a:lvl5pPr>
                      <a:lvl6pPr marL="2514600" indent="-228600" fontAlgn="base">
                        <a:spcBef>
                          <a:spcPct val="20000"/>
                        </a:spcBef>
                        <a:spcAft>
                          <a:spcPct val="0"/>
                        </a:spcAft>
                        <a:buSzPct val="100000"/>
                        <a:defRPr>
                          <a:solidFill>
                            <a:schemeClr val="tx1"/>
                          </a:solidFill>
                          <a:latin typeface="Arial" charset="0"/>
                          <a:ea typeface="宋体" pitchFamily="2" charset="-122"/>
                        </a:defRPr>
                      </a:lvl6pPr>
                      <a:lvl7pPr marL="2971800" indent="-228600" fontAlgn="base">
                        <a:spcBef>
                          <a:spcPct val="20000"/>
                        </a:spcBef>
                        <a:spcAft>
                          <a:spcPct val="0"/>
                        </a:spcAft>
                        <a:buSzPct val="100000"/>
                        <a:defRPr>
                          <a:solidFill>
                            <a:schemeClr val="tx1"/>
                          </a:solidFill>
                          <a:latin typeface="Arial" charset="0"/>
                          <a:ea typeface="宋体" pitchFamily="2" charset="-122"/>
                        </a:defRPr>
                      </a:lvl7pPr>
                      <a:lvl8pPr marL="3429000" indent="-228600" fontAlgn="base">
                        <a:spcBef>
                          <a:spcPct val="20000"/>
                        </a:spcBef>
                        <a:spcAft>
                          <a:spcPct val="0"/>
                        </a:spcAft>
                        <a:buSzPct val="100000"/>
                        <a:defRPr>
                          <a:solidFill>
                            <a:schemeClr val="tx1"/>
                          </a:solidFill>
                          <a:latin typeface="Arial" charset="0"/>
                          <a:ea typeface="宋体" pitchFamily="2" charset="-122"/>
                        </a:defRPr>
                      </a:lvl8pPr>
                      <a:lvl9pPr marL="3886200" indent="-228600" fontAlgn="base">
                        <a:spcBef>
                          <a:spcPct val="20000"/>
                        </a:spcBef>
                        <a:spcAft>
                          <a:spcPct val="0"/>
                        </a:spcAft>
                        <a:buSzPct val="10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ru-RU" sz="2400" b="1" i="0" u="none" strike="noStrike" cap="none" normalizeH="0" baseline="0" smtClean="0">
                          <a:ln>
                            <a:noFill/>
                          </a:ln>
                          <a:solidFill>
                            <a:schemeClr val="tx1"/>
                          </a:solidFill>
                          <a:effectLst/>
                          <a:latin typeface="Arial" charset="0"/>
                          <a:ea typeface="宋体" pitchFamily="2" charset="-122"/>
                        </a:rPr>
                        <a:t>晚期大众</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宋体" pitchFamily="2" charset="-122"/>
                        </a:defRPr>
                      </a:lvl1pPr>
                      <a:lvl2pPr marL="742950" indent="-285750">
                        <a:spcBef>
                          <a:spcPct val="20000"/>
                        </a:spcBef>
                        <a:defRPr sz="2400">
                          <a:solidFill>
                            <a:schemeClr val="tx1"/>
                          </a:solidFill>
                          <a:latin typeface="Arial" charset="0"/>
                          <a:ea typeface="宋体" pitchFamily="2" charset="-122"/>
                        </a:defRPr>
                      </a:lvl2pPr>
                      <a:lvl3pPr marL="1143000" indent="-228600">
                        <a:spcBef>
                          <a:spcPct val="20000"/>
                        </a:spcBef>
                        <a:defRPr sz="2000">
                          <a:solidFill>
                            <a:schemeClr val="tx1"/>
                          </a:solidFill>
                          <a:latin typeface="Arial" charset="0"/>
                          <a:ea typeface="宋体" pitchFamily="2" charset="-122"/>
                        </a:defRPr>
                      </a:lvl3pPr>
                      <a:lvl4pPr marL="1600200" indent="-228600">
                        <a:spcBef>
                          <a:spcPct val="20000"/>
                        </a:spcBef>
                        <a:defRPr>
                          <a:solidFill>
                            <a:schemeClr val="tx1"/>
                          </a:solidFill>
                          <a:latin typeface="Arial" charset="0"/>
                          <a:ea typeface="宋体" pitchFamily="2" charset="-122"/>
                        </a:defRPr>
                      </a:lvl4pPr>
                      <a:lvl5pPr marL="2057400" indent="-228600">
                        <a:spcBef>
                          <a:spcPct val="20000"/>
                        </a:spcBef>
                        <a:defRPr>
                          <a:solidFill>
                            <a:schemeClr val="tx1"/>
                          </a:solidFill>
                          <a:latin typeface="Arial" charset="0"/>
                          <a:ea typeface="宋体" pitchFamily="2" charset="-122"/>
                        </a:defRPr>
                      </a:lvl5pPr>
                      <a:lvl6pPr marL="2514600" indent="-228600" fontAlgn="base">
                        <a:spcBef>
                          <a:spcPct val="20000"/>
                        </a:spcBef>
                        <a:spcAft>
                          <a:spcPct val="0"/>
                        </a:spcAft>
                        <a:buSzPct val="100000"/>
                        <a:defRPr>
                          <a:solidFill>
                            <a:schemeClr val="tx1"/>
                          </a:solidFill>
                          <a:latin typeface="Arial" charset="0"/>
                          <a:ea typeface="宋体" pitchFamily="2" charset="-122"/>
                        </a:defRPr>
                      </a:lvl6pPr>
                      <a:lvl7pPr marL="2971800" indent="-228600" fontAlgn="base">
                        <a:spcBef>
                          <a:spcPct val="20000"/>
                        </a:spcBef>
                        <a:spcAft>
                          <a:spcPct val="0"/>
                        </a:spcAft>
                        <a:buSzPct val="100000"/>
                        <a:defRPr>
                          <a:solidFill>
                            <a:schemeClr val="tx1"/>
                          </a:solidFill>
                          <a:latin typeface="Arial" charset="0"/>
                          <a:ea typeface="宋体" pitchFamily="2" charset="-122"/>
                        </a:defRPr>
                      </a:lvl7pPr>
                      <a:lvl8pPr marL="3429000" indent="-228600" fontAlgn="base">
                        <a:spcBef>
                          <a:spcPct val="20000"/>
                        </a:spcBef>
                        <a:spcAft>
                          <a:spcPct val="0"/>
                        </a:spcAft>
                        <a:buSzPct val="100000"/>
                        <a:defRPr>
                          <a:solidFill>
                            <a:schemeClr val="tx1"/>
                          </a:solidFill>
                          <a:latin typeface="Arial" charset="0"/>
                          <a:ea typeface="宋体" pitchFamily="2" charset="-122"/>
                        </a:defRPr>
                      </a:lvl8pPr>
                      <a:lvl9pPr marL="3886200" indent="-228600" fontAlgn="base">
                        <a:spcBef>
                          <a:spcPct val="20000"/>
                        </a:spcBef>
                        <a:spcAft>
                          <a:spcPct val="0"/>
                        </a:spcAft>
                        <a:buSzPct val="10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ru-RU" altLang="zh-CN" sz="2400" b="1" i="0" u="none" strike="noStrike" cap="none" normalizeH="0" baseline="0" smtClean="0">
                          <a:ln>
                            <a:noFill/>
                          </a:ln>
                          <a:solidFill>
                            <a:schemeClr val="tx1"/>
                          </a:solidFill>
                          <a:effectLst/>
                          <a:latin typeface="Arial" charset="0"/>
                          <a:ea typeface="宋体" pitchFamily="2" charset="-122"/>
                        </a:rPr>
                        <a:t>24%</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宋体" pitchFamily="2" charset="-122"/>
                        </a:defRPr>
                      </a:lvl1pPr>
                      <a:lvl2pPr marL="742950" indent="-285750">
                        <a:spcBef>
                          <a:spcPct val="20000"/>
                        </a:spcBef>
                        <a:defRPr sz="2400">
                          <a:solidFill>
                            <a:schemeClr val="tx1"/>
                          </a:solidFill>
                          <a:latin typeface="Arial" charset="0"/>
                          <a:ea typeface="宋体" pitchFamily="2" charset="-122"/>
                        </a:defRPr>
                      </a:lvl2pPr>
                      <a:lvl3pPr marL="1143000" indent="-228600">
                        <a:spcBef>
                          <a:spcPct val="20000"/>
                        </a:spcBef>
                        <a:defRPr sz="2000">
                          <a:solidFill>
                            <a:schemeClr val="tx1"/>
                          </a:solidFill>
                          <a:latin typeface="Arial" charset="0"/>
                          <a:ea typeface="宋体" pitchFamily="2" charset="-122"/>
                        </a:defRPr>
                      </a:lvl3pPr>
                      <a:lvl4pPr marL="1600200" indent="-228600">
                        <a:spcBef>
                          <a:spcPct val="20000"/>
                        </a:spcBef>
                        <a:defRPr>
                          <a:solidFill>
                            <a:schemeClr val="tx1"/>
                          </a:solidFill>
                          <a:latin typeface="Arial" charset="0"/>
                          <a:ea typeface="宋体" pitchFamily="2" charset="-122"/>
                        </a:defRPr>
                      </a:lvl4pPr>
                      <a:lvl5pPr marL="2057400" indent="-228600">
                        <a:spcBef>
                          <a:spcPct val="20000"/>
                        </a:spcBef>
                        <a:defRPr>
                          <a:solidFill>
                            <a:schemeClr val="tx1"/>
                          </a:solidFill>
                          <a:latin typeface="Arial" charset="0"/>
                          <a:ea typeface="宋体" pitchFamily="2" charset="-122"/>
                        </a:defRPr>
                      </a:lvl5pPr>
                      <a:lvl6pPr marL="2514600" indent="-228600" fontAlgn="base">
                        <a:spcBef>
                          <a:spcPct val="20000"/>
                        </a:spcBef>
                        <a:spcAft>
                          <a:spcPct val="0"/>
                        </a:spcAft>
                        <a:buSzPct val="100000"/>
                        <a:defRPr>
                          <a:solidFill>
                            <a:schemeClr val="tx1"/>
                          </a:solidFill>
                          <a:latin typeface="Arial" charset="0"/>
                          <a:ea typeface="宋体" pitchFamily="2" charset="-122"/>
                        </a:defRPr>
                      </a:lvl6pPr>
                      <a:lvl7pPr marL="2971800" indent="-228600" fontAlgn="base">
                        <a:spcBef>
                          <a:spcPct val="20000"/>
                        </a:spcBef>
                        <a:spcAft>
                          <a:spcPct val="0"/>
                        </a:spcAft>
                        <a:buSzPct val="100000"/>
                        <a:defRPr>
                          <a:solidFill>
                            <a:schemeClr val="tx1"/>
                          </a:solidFill>
                          <a:latin typeface="Arial" charset="0"/>
                          <a:ea typeface="宋体" pitchFamily="2" charset="-122"/>
                        </a:defRPr>
                      </a:lvl7pPr>
                      <a:lvl8pPr marL="3429000" indent="-228600" fontAlgn="base">
                        <a:spcBef>
                          <a:spcPct val="20000"/>
                        </a:spcBef>
                        <a:spcAft>
                          <a:spcPct val="0"/>
                        </a:spcAft>
                        <a:buSzPct val="100000"/>
                        <a:defRPr>
                          <a:solidFill>
                            <a:schemeClr val="tx1"/>
                          </a:solidFill>
                          <a:latin typeface="Arial" charset="0"/>
                          <a:ea typeface="宋体" pitchFamily="2" charset="-122"/>
                        </a:defRPr>
                      </a:lvl8pPr>
                      <a:lvl9pPr marL="3886200" indent="-228600" fontAlgn="base">
                        <a:spcBef>
                          <a:spcPct val="20000"/>
                        </a:spcBef>
                        <a:spcAft>
                          <a:spcPct val="0"/>
                        </a:spcAft>
                        <a:buSzPct val="10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ru-RU" sz="2000" b="1" i="0" u="none" strike="noStrike" cap="none" normalizeH="0" baseline="0" dirty="0" smtClean="0">
                          <a:ln>
                            <a:noFill/>
                          </a:ln>
                          <a:solidFill>
                            <a:schemeClr val="tx1"/>
                          </a:solidFill>
                          <a:effectLst/>
                          <a:latin typeface="Arial" charset="0"/>
                          <a:ea typeface="宋体" pitchFamily="2" charset="-122"/>
                        </a:rPr>
                        <a:t>怀疑论者（山羊）。</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0370">
                <a:tc>
                  <a:txBody>
                    <a:bodyPr/>
                    <a:lstStyle>
                      <a:lvl1pPr>
                        <a:spcBef>
                          <a:spcPct val="20000"/>
                        </a:spcBef>
                        <a:defRPr sz="2800">
                          <a:solidFill>
                            <a:schemeClr val="tx1"/>
                          </a:solidFill>
                          <a:latin typeface="Arial" charset="0"/>
                          <a:ea typeface="宋体" pitchFamily="2" charset="-122"/>
                        </a:defRPr>
                      </a:lvl1pPr>
                      <a:lvl2pPr marL="742950" indent="-285750">
                        <a:spcBef>
                          <a:spcPct val="20000"/>
                        </a:spcBef>
                        <a:defRPr sz="2400">
                          <a:solidFill>
                            <a:schemeClr val="tx1"/>
                          </a:solidFill>
                          <a:latin typeface="Arial" charset="0"/>
                          <a:ea typeface="宋体" pitchFamily="2" charset="-122"/>
                        </a:defRPr>
                      </a:lvl2pPr>
                      <a:lvl3pPr marL="1143000" indent="-228600">
                        <a:spcBef>
                          <a:spcPct val="20000"/>
                        </a:spcBef>
                        <a:defRPr sz="2000">
                          <a:solidFill>
                            <a:schemeClr val="tx1"/>
                          </a:solidFill>
                          <a:latin typeface="Arial" charset="0"/>
                          <a:ea typeface="宋体" pitchFamily="2" charset="-122"/>
                        </a:defRPr>
                      </a:lvl3pPr>
                      <a:lvl4pPr marL="1600200" indent="-228600">
                        <a:spcBef>
                          <a:spcPct val="20000"/>
                        </a:spcBef>
                        <a:defRPr>
                          <a:solidFill>
                            <a:schemeClr val="tx1"/>
                          </a:solidFill>
                          <a:latin typeface="Arial" charset="0"/>
                          <a:ea typeface="宋体" pitchFamily="2" charset="-122"/>
                        </a:defRPr>
                      </a:lvl4pPr>
                      <a:lvl5pPr marL="2057400" indent="-228600">
                        <a:spcBef>
                          <a:spcPct val="20000"/>
                        </a:spcBef>
                        <a:defRPr>
                          <a:solidFill>
                            <a:schemeClr val="tx1"/>
                          </a:solidFill>
                          <a:latin typeface="Arial" charset="0"/>
                          <a:ea typeface="宋体" pitchFamily="2" charset="-122"/>
                        </a:defRPr>
                      </a:lvl5pPr>
                      <a:lvl6pPr marL="2514600" indent="-228600" fontAlgn="base">
                        <a:spcBef>
                          <a:spcPct val="20000"/>
                        </a:spcBef>
                        <a:spcAft>
                          <a:spcPct val="0"/>
                        </a:spcAft>
                        <a:buSzPct val="100000"/>
                        <a:defRPr>
                          <a:solidFill>
                            <a:schemeClr val="tx1"/>
                          </a:solidFill>
                          <a:latin typeface="Arial" charset="0"/>
                          <a:ea typeface="宋体" pitchFamily="2" charset="-122"/>
                        </a:defRPr>
                      </a:lvl6pPr>
                      <a:lvl7pPr marL="2971800" indent="-228600" fontAlgn="base">
                        <a:spcBef>
                          <a:spcPct val="20000"/>
                        </a:spcBef>
                        <a:spcAft>
                          <a:spcPct val="0"/>
                        </a:spcAft>
                        <a:buSzPct val="100000"/>
                        <a:defRPr>
                          <a:solidFill>
                            <a:schemeClr val="tx1"/>
                          </a:solidFill>
                          <a:latin typeface="Arial" charset="0"/>
                          <a:ea typeface="宋体" pitchFamily="2" charset="-122"/>
                        </a:defRPr>
                      </a:lvl7pPr>
                      <a:lvl8pPr marL="3429000" indent="-228600" fontAlgn="base">
                        <a:spcBef>
                          <a:spcPct val="20000"/>
                        </a:spcBef>
                        <a:spcAft>
                          <a:spcPct val="0"/>
                        </a:spcAft>
                        <a:buSzPct val="100000"/>
                        <a:defRPr>
                          <a:solidFill>
                            <a:schemeClr val="tx1"/>
                          </a:solidFill>
                          <a:latin typeface="Arial" charset="0"/>
                          <a:ea typeface="宋体" pitchFamily="2" charset="-122"/>
                        </a:defRPr>
                      </a:lvl8pPr>
                      <a:lvl9pPr marL="3886200" indent="-228600" fontAlgn="base">
                        <a:spcBef>
                          <a:spcPct val="20000"/>
                        </a:spcBef>
                        <a:spcAft>
                          <a:spcPct val="0"/>
                        </a:spcAft>
                        <a:buSzPct val="10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ru-RU" sz="2400" b="1" i="0" u="none" strike="noStrike" cap="none" normalizeH="0" baseline="0" smtClean="0">
                          <a:ln>
                            <a:noFill/>
                          </a:ln>
                          <a:solidFill>
                            <a:schemeClr val="tx1"/>
                          </a:solidFill>
                          <a:effectLst/>
                          <a:latin typeface="Arial" charset="0"/>
                          <a:ea typeface="宋体" pitchFamily="2" charset="-122"/>
                        </a:rPr>
                        <a:t>守旧者</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宋体" pitchFamily="2" charset="-122"/>
                        </a:defRPr>
                      </a:lvl1pPr>
                      <a:lvl2pPr marL="742950" indent="-285750">
                        <a:spcBef>
                          <a:spcPct val="20000"/>
                        </a:spcBef>
                        <a:defRPr sz="2400">
                          <a:solidFill>
                            <a:schemeClr val="tx1"/>
                          </a:solidFill>
                          <a:latin typeface="Arial" charset="0"/>
                          <a:ea typeface="宋体" pitchFamily="2" charset="-122"/>
                        </a:defRPr>
                      </a:lvl2pPr>
                      <a:lvl3pPr marL="1143000" indent="-228600">
                        <a:spcBef>
                          <a:spcPct val="20000"/>
                        </a:spcBef>
                        <a:defRPr sz="2000">
                          <a:solidFill>
                            <a:schemeClr val="tx1"/>
                          </a:solidFill>
                          <a:latin typeface="Arial" charset="0"/>
                          <a:ea typeface="宋体" pitchFamily="2" charset="-122"/>
                        </a:defRPr>
                      </a:lvl3pPr>
                      <a:lvl4pPr marL="1600200" indent="-228600">
                        <a:spcBef>
                          <a:spcPct val="20000"/>
                        </a:spcBef>
                        <a:defRPr>
                          <a:solidFill>
                            <a:schemeClr val="tx1"/>
                          </a:solidFill>
                          <a:latin typeface="Arial" charset="0"/>
                          <a:ea typeface="宋体" pitchFamily="2" charset="-122"/>
                        </a:defRPr>
                      </a:lvl4pPr>
                      <a:lvl5pPr marL="2057400" indent="-228600">
                        <a:spcBef>
                          <a:spcPct val="20000"/>
                        </a:spcBef>
                        <a:defRPr>
                          <a:solidFill>
                            <a:schemeClr val="tx1"/>
                          </a:solidFill>
                          <a:latin typeface="Arial" charset="0"/>
                          <a:ea typeface="宋体" pitchFamily="2" charset="-122"/>
                        </a:defRPr>
                      </a:lvl5pPr>
                      <a:lvl6pPr marL="2514600" indent="-228600" fontAlgn="base">
                        <a:spcBef>
                          <a:spcPct val="20000"/>
                        </a:spcBef>
                        <a:spcAft>
                          <a:spcPct val="0"/>
                        </a:spcAft>
                        <a:buSzPct val="100000"/>
                        <a:defRPr>
                          <a:solidFill>
                            <a:schemeClr val="tx1"/>
                          </a:solidFill>
                          <a:latin typeface="Arial" charset="0"/>
                          <a:ea typeface="宋体" pitchFamily="2" charset="-122"/>
                        </a:defRPr>
                      </a:lvl6pPr>
                      <a:lvl7pPr marL="2971800" indent="-228600" fontAlgn="base">
                        <a:spcBef>
                          <a:spcPct val="20000"/>
                        </a:spcBef>
                        <a:spcAft>
                          <a:spcPct val="0"/>
                        </a:spcAft>
                        <a:buSzPct val="100000"/>
                        <a:defRPr>
                          <a:solidFill>
                            <a:schemeClr val="tx1"/>
                          </a:solidFill>
                          <a:latin typeface="Arial" charset="0"/>
                          <a:ea typeface="宋体" pitchFamily="2" charset="-122"/>
                        </a:defRPr>
                      </a:lvl7pPr>
                      <a:lvl8pPr marL="3429000" indent="-228600" fontAlgn="base">
                        <a:spcBef>
                          <a:spcPct val="20000"/>
                        </a:spcBef>
                        <a:spcAft>
                          <a:spcPct val="0"/>
                        </a:spcAft>
                        <a:buSzPct val="100000"/>
                        <a:defRPr>
                          <a:solidFill>
                            <a:schemeClr val="tx1"/>
                          </a:solidFill>
                          <a:latin typeface="Arial" charset="0"/>
                          <a:ea typeface="宋体" pitchFamily="2" charset="-122"/>
                        </a:defRPr>
                      </a:lvl8pPr>
                      <a:lvl9pPr marL="3886200" indent="-228600" fontAlgn="base">
                        <a:spcBef>
                          <a:spcPct val="20000"/>
                        </a:spcBef>
                        <a:spcAft>
                          <a:spcPct val="0"/>
                        </a:spcAft>
                        <a:buSzPct val="10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ru-RU" altLang="zh-CN" sz="2400" b="1" i="0" u="none" strike="noStrike" cap="none" normalizeH="0" baseline="0" smtClean="0">
                          <a:ln>
                            <a:noFill/>
                          </a:ln>
                          <a:solidFill>
                            <a:schemeClr val="tx1"/>
                          </a:solidFill>
                          <a:effectLst/>
                          <a:latin typeface="Arial" charset="0"/>
                          <a:ea typeface="宋体" pitchFamily="2" charset="-122"/>
                        </a:rPr>
                        <a:t>16%</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宋体" pitchFamily="2" charset="-122"/>
                        </a:defRPr>
                      </a:lvl1pPr>
                      <a:lvl2pPr marL="742950" indent="-285750">
                        <a:spcBef>
                          <a:spcPct val="20000"/>
                        </a:spcBef>
                        <a:defRPr sz="2400">
                          <a:solidFill>
                            <a:schemeClr val="tx1"/>
                          </a:solidFill>
                          <a:latin typeface="Arial" charset="0"/>
                          <a:ea typeface="宋体" pitchFamily="2" charset="-122"/>
                        </a:defRPr>
                      </a:lvl2pPr>
                      <a:lvl3pPr marL="1143000" indent="-228600">
                        <a:spcBef>
                          <a:spcPct val="20000"/>
                        </a:spcBef>
                        <a:defRPr sz="2000">
                          <a:solidFill>
                            <a:schemeClr val="tx1"/>
                          </a:solidFill>
                          <a:latin typeface="Arial" charset="0"/>
                          <a:ea typeface="宋体" pitchFamily="2" charset="-122"/>
                        </a:defRPr>
                      </a:lvl3pPr>
                      <a:lvl4pPr marL="1600200" indent="-228600">
                        <a:spcBef>
                          <a:spcPct val="20000"/>
                        </a:spcBef>
                        <a:defRPr>
                          <a:solidFill>
                            <a:schemeClr val="tx1"/>
                          </a:solidFill>
                          <a:latin typeface="Arial" charset="0"/>
                          <a:ea typeface="宋体" pitchFamily="2" charset="-122"/>
                        </a:defRPr>
                      </a:lvl4pPr>
                      <a:lvl5pPr marL="2057400" indent="-228600">
                        <a:spcBef>
                          <a:spcPct val="20000"/>
                        </a:spcBef>
                        <a:defRPr>
                          <a:solidFill>
                            <a:schemeClr val="tx1"/>
                          </a:solidFill>
                          <a:latin typeface="Arial" charset="0"/>
                          <a:ea typeface="宋体" pitchFamily="2" charset="-122"/>
                        </a:defRPr>
                      </a:lvl5pPr>
                      <a:lvl6pPr marL="2514600" indent="-228600" fontAlgn="base">
                        <a:spcBef>
                          <a:spcPct val="20000"/>
                        </a:spcBef>
                        <a:spcAft>
                          <a:spcPct val="0"/>
                        </a:spcAft>
                        <a:buSzPct val="100000"/>
                        <a:defRPr>
                          <a:solidFill>
                            <a:schemeClr val="tx1"/>
                          </a:solidFill>
                          <a:latin typeface="Arial" charset="0"/>
                          <a:ea typeface="宋体" pitchFamily="2" charset="-122"/>
                        </a:defRPr>
                      </a:lvl6pPr>
                      <a:lvl7pPr marL="2971800" indent="-228600" fontAlgn="base">
                        <a:spcBef>
                          <a:spcPct val="20000"/>
                        </a:spcBef>
                        <a:spcAft>
                          <a:spcPct val="0"/>
                        </a:spcAft>
                        <a:buSzPct val="100000"/>
                        <a:defRPr>
                          <a:solidFill>
                            <a:schemeClr val="tx1"/>
                          </a:solidFill>
                          <a:latin typeface="Arial" charset="0"/>
                          <a:ea typeface="宋体" pitchFamily="2" charset="-122"/>
                        </a:defRPr>
                      </a:lvl7pPr>
                      <a:lvl8pPr marL="3429000" indent="-228600" fontAlgn="base">
                        <a:spcBef>
                          <a:spcPct val="20000"/>
                        </a:spcBef>
                        <a:spcAft>
                          <a:spcPct val="0"/>
                        </a:spcAft>
                        <a:buSzPct val="100000"/>
                        <a:defRPr>
                          <a:solidFill>
                            <a:schemeClr val="tx1"/>
                          </a:solidFill>
                          <a:latin typeface="Arial" charset="0"/>
                          <a:ea typeface="宋体" pitchFamily="2" charset="-122"/>
                        </a:defRPr>
                      </a:lvl8pPr>
                      <a:lvl9pPr marL="3886200" indent="-228600" fontAlgn="base">
                        <a:spcBef>
                          <a:spcPct val="20000"/>
                        </a:spcBef>
                        <a:spcAft>
                          <a:spcPct val="0"/>
                        </a:spcAft>
                        <a:buSzPct val="10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ru-RU" sz="2000" b="1" i="0" u="none" strike="noStrike" cap="none" normalizeH="0" baseline="0" dirty="0" smtClean="0">
                          <a:ln>
                            <a:noFill/>
                          </a:ln>
                          <a:solidFill>
                            <a:schemeClr val="tx1"/>
                          </a:solidFill>
                          <a:effectLst/>
                          <a:latin typeface="Arial" charset="0"/>
                          <a:ea typeface="宋体" pitchFamily="2" charset="-122"/>
                        </a:rPr>
                        <a:t>遵从传统，当事物失去新奇时才接受。</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30892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3" name="Rectangle 95"/>
          <p:cNvSpPr>
            <a:spLocks noGrp="1" noChangeArrowheads="1"/>
          </p:cNvSpPr>
          <p:nvPr>
            <p:ph type="ctrTitle" idx="4294967295"/>
          </p:nvPr>
        </p:nvSpPr>
        <p:spPr>
          <a:xfrm>
            <a:off x="1039906" y="717176"/>
            <a:ext cx="10745694" cy="883024"/>
          </a:xfrm>
          <a:ln/>
          <a:extLst>
            <a:ext uri="{909E8E84-426E-40DD-AFC4-6F175D3DCCD1}">
              <a14:hiddenFill xmlns:a14="http://schemas.microsoft.com/office/drawing/2010/main">
                <a:solidFill>
                  <a:srgbClr val="FFFFFF"/>
                </a:solidFill>
              </a14:hiddenFill>
            </a:ext>
          </a:extLst>
        </p:spPr>
        <p:txBody>
          <a:bodyPr/>
          <a:lstStyle/>
          <a:p>
            <a:pPr algn="l"/>
            <a:r>
              <a:rPr lang="zh-CN" altLang="ru-RU" sz="4000" b="1" i="0" dirty="0" smtClean="0">
                <a:solidFill>
                  <a:schemeClr val="accent2"/>
                </a:solidFill>
                <a:latin typeface="+mn-ea"/>
                <a:ea typeface="+mn-ea"/>
              </a:rPr>
              <a:t>新产品</a:t>
            </a:r>
            <a:r>
              <a:rPr lang="zh-CN" altLang="ru-RU" sz="4000" b="1" i="0" dirty="0">
                <a:solidFill>
                  <a:schemeClr val="accent2"/>
                </a:solidFill>
                <a:latin typeface="+mn-ea"/>
                <a:ea typeface="+mn-ea"/>
              </a:rPr>
              <a:t>购买者分析</a:t>
            </a:r>
          </a:p>
        </p:txBody>
      </p:sp>
      <p:sp>
        <p:nvSpPr>
          <p:cNvPr id="2144" name="Rectangle 96"/>
          <p:cNvSpPr>
            <a:spLocks noGrp="1" noChangeArrowheads="1"/>
          </p:cNvSpPr>
          <p:nvPr>
            <p:ph type="subTitle" idx="4294967295"/>
          </p:nvPr>
        </p:nvSpPr>
        <p:spPr>
          <a:xfrm>
            <a:off x="1117600" y="1828800"/>
            <a:ext cx="10566400" cy="4572000"/>
          </a:xfrm>
          <a:ln/>
          <a:extLst>
            <a:ext uri="{909E8E84-426E-40DD-AFC4-6F175D3DCCD1}">
              <a14:hiddenFill xmlns:a14="http://schemas.microsoft.com/office/drawing/2010/main">
                <a:solidFill>
                  <a:srgbClr val="FFFFFF"/>
                </a:solidFill>
              </a14:hiddenFill>
            </a:ext>
          </a:extLst>
        </p:spPr>
        <p:txBody>
          <a:bodyPr/>
          <a:lstStyle/>
          <a:p>
            <a:pPr marL="0" indent="0">
              <a:buFontTx/>
              <a:buNone/>
            </a:pPr>
            <a:r>
              <a:rPr lang="ru-RU" altLang="zh-CN" sz="3600" dirty="0"/>
              <a:t>1.</a:t>
            </a:r>
            <a:r>
              <a:rPr lang="zh-CN" altLang="ru-RU" sz="3600" dirty="0"/>
              <a:t>革新者：任何新产品都由少数革新者率先使用。特点是极富创新和冒险精神，社会地位、受教育程度、收入水平相对高，年轻、爱交往、对心产品和趋势敏感。</a:t>
            </a:r>
          </a:p>
          <a:p>
            <a:pPr marL="0" indent="0">
              <a:buFontTx/>
              <a:buNone/>
            </a:pPr>
            <a:r>
              <a:rPr lang="zh-CN" altLang="ru-RU" sz="3600" dirty="0" smtClean="0"/>
              <a:t>这</a:t>
            </a:r>
            <a:r>
              <a:rPr lang="zh-CN" altLang="ru-RU" sz="3600" dirty="0"/>
              <a:t>类人是流行的制造者，是新产品宣传的首要对象。</a:t>
            </a:r>
          </a:p>
        </p:txBody>
      </p:sp>
    </p:spTree>
    <p:extLst>
      <p:ext uri="{BB962C8B-B14F-4D97-AF65-F5344CB8AC3E}">
        <p14:creationId xmlns:p14="http://schemas.microsoft.com/office/powerpoint/2010/main" val="816009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a:extLst>
              <a:ext uri="{FF2B5EF4-FFF2-40B4-BE49-F238E27FC236}">
                <a16:creationId xmlns:a16="http://schemas.microsoft.com/office/drawing/2014/main" xmlns="" id="{4D16648E-B6FB-4B9A-91EF-EDFBF120E660}"/>
              </a:ext>
            </a:extLst>
          </p:cNvPr>
          <p:cNvSpPr txBox="1">
            <a:spLocks noChangeArrowheads="1"/>
          </p:cNvSpPr>
          <p:nvPr/>
        </p:nvSpPr>
        <p:spPr bwMode="auto">
          <a:xfrm>
            <a:off x="3125787" y="292893"/>
            <a:ext cx="5940425" cy="457201"/>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zh-CN" altLang="en-US" sz="2400" b="1" dirty="0">
                <a:solidFill>
                  <a:srgbClr val="990033"/>
                </a:solidFill>
              </a:rPr>
              <a:t>商品的功能</a:t>
            </a:r>
          </a:p>
        </p:txBody>
      </p:sp>
      <p:sp>
        <p:nvSpPr>
          <p:cNvPr id="231427" name="Text Box 3">
            <a:extLst>
              <a:ext uri="{FF2B5EF4-FFF2-40B4-BE49-F238E27FC236}">
                <a16:creationId xmlns:a16="http://schemas.microsoft.com/office/drawing/2014/main" xmlns="" id="{DBACB29D-CF68-4E66-B5E5-607617CFF5E3}"/>
              </a:ext>
            </a:extLst>
          </p:cNvPr>
          <p:cNvSpPr txBox="1">
            <a:spLocks noChangeArrowheads="1"/>
          </p:cNvSpPr>
          <p:nvPr/>
        </p:nvSpPr>
        <p:spPr bwMode="auto">
          <a:xfrm>
            <a:off x="1774826" y="549276"/>
            <a:ext cx="4284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sp>
        <p:nvSpPr>
          <p:cNvPr id="231432" name="Text Box 8">
            <a:extLst>
              <a:ext uri="{FF2B5EF4-FFF2-40B4-BE49-F238E27FC236}">
                <a16:creationId xmlns:a16="http://schemas.microsoft.com/office/drawing/2014/main" xmlns="" id="{89A87F4F-9284-46FF-98B7-FD07113C207E}"/>
              </a:ext>
            </a:extLst>
          </p:cNvPr>
          <p:cNvSpPr txBox="1">
            <a:spLocks noChangeArrowheads="1"/>
          </p:cNvSpPr>
          <p:nvPr/>
        </p:nvSpPr>
        <p:spPr bwMode="auto">
          <a:xfrm>
            <a:off x="1352549" y="915989"/>
            <a:ext cx="10067925" cy="3630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0000"/>
              </a:lnSpc>
              <a:spcBef>
                <a:spcPct val="50000"/>
              </a:spcBef>
              <a:spcAft>
                <a:spcPct val="0"/>
              </a:spcAft>
            </a:pPr>
            <a:r>
              <a:rPr lang="zh-CN" altLang="en-US" sz="2400" b="1" dirty="0">
                <a:solidFill>
                  <a:srgbClr val="080808"/>
                </a:solidFill>
                <a:latin typeface="Arial" panose="020B0604020202020204" pitchFamily="34" charset="0"/>
                <a:ea typeface="宋体" panose="02010600030101010101" pitchFamily="2" charset="-122"/>
              </a:rPr>
              <a:t>基本功能：</a:t>
            </a:r>
          </a:p>
          <a:p>
            <a:pPr fontAlgn="base">
              <a:lnSpc>
                <a:spcPct val="120000"/>
              </a:lnSpc>
              <a:spcBef>
                <a:spcPct val="50000"/>
              </a:spcBef>
              <a:spcAft>
                <a:spcPct val="0"/>
              </a:spcAft>
            </a:pPr>
            <a:r>
              <a:rPr lang="en-US" altLang="zh-CN" sz="2400" b="1" dirty="0">
                <a:solidFill>
                  <a:srgbClr val="080808"/>
                </a:solidFill>
                <a:latin typeface="Arial" panose="020B0604020202020204" pitchFamily="34" charset="0"/>
                <a:ea typeface="宋体" panose="02010600030101010101" pitchFamily="2" charset="-122"/>
              </a:rPr>
              <a:t>1</a:t>
            </a:r>
            <a:r>
              <a:rPr lang="zh-CN" altLang="en-US" sz="2400" b="1" dirty="0">
                <a:solidFill>
                  <a:srgbClr val="080808"/>
                </a:solidFill>
                <a:latin typeface="Arial" panose="020B0604020202020204" pitchFamily="34" charset="0"/>
                <a:ea typeface="宋体" panose="02010600030101010101" pitchFamily="2" charset="-122"/>
              </a:rPr>
              <a:t>、实用的功能：衣服</a:t>
            </a:r>
            <a:r>
              <a:rPr lang="en-US" altLang="zh-CN" sz="2400" b="1" dirty="0">
                <a:solidFill>
                  <a:srgbClr val="080808"/>
                </a:solidFill>
                <a:latin typeface="Arial" panose="020B0604020202020204" pitchFamily="34" charset="0"/>
                <a:ea typeface="宋体" panose="02010600030101010101" pitchFamily="2" charset="-122"/>
              </a:rPr>
              <a:t>——</a:t>
            </a:r>
            <a:r>
              <a:rPr lang="zh-CN" altLang="en-US" sz="2400" b="1" dirty="0">
                <a:solidFill>
                  <a:srgbClr val="080808"/>
                </a:solidFill>
                <a:latin typeface="Arial" panose="020B0604020202020204" pitchFamily="34" charset="0"/>
                <a:ea typeface="宋体" panose="02010600030101010101" pitchFamily="2" charset="-122"/>
              </a:rPr>
              <a:t>保暖、蔽体</a:t>
            </a:r>
          </a:p>
          <a:p>
            <a:pPr fontAlgn="base">
              <a:lnSpc>
                <a:spcPct val="120000"/>
              </a:lnSpc>
              <a:spcBef>
                <a:spcPct val="50000"/>
              </a:spcBef>
              <a:spcAft>
                <a:spcPct val="0"/>
              </a:spcAft>
            </a:pPr>
            <a:r>
              <a:rPr lang="en-US" altLang="zh-CN" sz="2400" b="1" dirty="0">
                <a:solidFill>
                  <a:srgbClr val="080808"/>
                </a:solidFill>
                <a:latin typeface="Arial" panose="020B0604020202020204" pitchFamily="34" charset="0"/>
                <a:ea typeface="宋体" panose="02010600030101010101" pitchFamily="2" charset="-122"/>
              </a:rPr>
              <a:t>2</a:t>
            </a:r>
            <a:r>
              <a:rPr lang="zh-CN" altLang="en-US" sz="2400" b="1" dirty="0">
                <a:solidFill>
                  <a:srgbClr val="080808"/>
                </a:solidFill>
                <a:latin typeface="Arial" panose="020B0604020202020204" pitchFamily="34" charset="0"/>
                <a:ea typeface="宋体" panose="02010600030101010101" pitchFamily="2" charset="-122"/>
              </a:rPr>
              <a:t>、方便的功能：汽车</a:t>
            </a:r>
            <a:r>
              <a:rPr lang="en-US" altLang="zh-CN" sz="2400" b="1" dirty="0">
                <a:solidFill>
                  <a:srgbClr val="080808"/>
                </a:solidFill>
                <a:latin typeface="Arial" panose="020B0604020202020204" pitchFamily="34" charset="0"/>
                <a:ea typeface="宋体" panose="02010600030101010101" pitchFamily="2" charset="-122"/>
              </a:rPr>
              <a:t>——</a:t>
            </a:r>
            <a:r>
              <a:rPr lang="zh-CN" altLang="en-US" sz="2400" b="1" dirty="0">
                <a:solidFill>
                  <a:srgbClr val="080808"/>
                </a:solidFill>
                <a:latin typeface="Arial" panose="020B0604020202020204" pitchFamily="34" charset="0"/>
                <a:ea typeface="宋体" panose="02010600030101010101" pitchFamily="2" charset="-122"/>
              </a:rPr>
              <a:t>代步</a:t>
            </a:r>
          </a:p>
          <a:p>
            <a:pPr fontAlgn="base">
              <a:lnSpc>
                <a:spcPct val="120000"/>
              </a:lnSpc>
              <a:spcBef>
                <a:spcPct val="50000"/>
              </a:spcBef>
              <a:spcAft>
                <a:spcPct val="0"/>
              </a:spcAft>
            </a:pPr>
            <a:r>
              <a:rPr lang="en-US" altLang="zh-CN" sz="2400" b="1" dirty="0">
                <a:solidFill>
                  <a:srgbClr val="080808"/>
                </a:solidFill>
                <a:latin typeface="Arial" panose="020B0604020202020204" pitchFamily="34" charset="0"/>
                <a:ea typeface="宋体" panose="02010600030101010101" pitchFamily="2" charset="-122"/>
              </a:rPr>
              <a:t>3</a:t>
            </a:r>
            <a:r>
              <a:rPr lang="zh-CN" altLang="en-US" sz="2400" b="1" dirty="0">
                <a:solidFill>
                  <a:srgbClr val="080808"/>
                </a:solidFill>
                <a:latin typeface="Arial" panose="020B0604020202020204" pitchFamily="34" charset="0"/>
                <a:ea typeface="宋体" panose="02010600030101010101" pitchFamily="2" charset="-122"/>
              </a:rPr>
              <a:t>、安全的功能：报警器</a:t>
            </a:r>
            <a:r>
              <a:rPr lang="en-US" altLang="zh-CN" sz="2400" b="1" dirty="0">
                <a:solidFill>
                  <a:srgbClr val="080808"/>
                </a:solidFill>
                <a:latin typeface="Arial" panose="020B0604020202020204" pitchFamily="34" charset="0"/>
                <a:ea typeface="宋体" panose="02010600030101010101" pitchFamily="2" charset="-122"/>
              </a:rPr>
              <a:t>——</a:t>
            </a:r>
            <a:r>
              <a:rPr lang="zh-CN" altLang="en-US" sz="2400" b="1" dirty="0">
                <a:solidFill>
                  <a:srgbClr val="080808"/>
                </a:solidFill>
                <a:latin typeface="Arial" panose="020B0604020202020204" pitchFamily="34" charset="0"/>
                <a:ea typeface="宋体" panose="02010600030101010101" pitchFamily="2" charset="-122"/>
              </a:rPr>
              <a:t>防盗</a:t>
            </a:r>
          </a:p>
          <a:p>
            <a:pPr fontAlgn="base">
              <a:lnSpc>
                <a:spcPct val="120000"/>
              </a:lnSpc>
              <a:spcBef>
                <a:spcPct val="50000"/>
              </a:spcBef>
              <a:spcAft>
                <a:spcPct val="0"/>
              </a:spcAft>
            </a:pPr>
            <a:r>
              <a:rPr lang="en-US" altLang="zh-CN" sz="2400" b="1" dirty="0">
                <a:solidFill>
                  <a:srgbClr val="080808"/>
                </a:solidFill>
                <a:latin typeface="Arial" panose="020B0604020202020204" pitchFamily="34" charset="0"/>
                <a:ea typeface="宋体" panose="02010600030101010101" pitchFamily="2" charset="-122"/>
              </a:rPr>
              <a:t>4</a:t>
            </a:r>
            <a:r>
              <a:rPr lang="zh-CN" altLang="en-US" sz="2400" b="1" dirty="0">
                <a:solidFill>
                  <a:srgbClr val="080808"/>
                </a:solidFill>
                <a:latin typeface="Arial" panose="020B0604020202020204" pitchFamily="34" charset="0"/>
                <a:ea typeface="宋体" panose="02010600030101010101" pitchFamily="2" charset="-122"/>
              </a:rPr>
              <a:t>、耐用的功能：冰箱</a:t>
            </a:r>
          </a:p>
          <a:p>
            <a:pPr fontAlgn="base">
              <a:lnSpc>
                <a:spcPct val="120000"/>
              </a:lnSpc>
              <a:spcBef>
                <a:spcPct val="50000"/>
              </a:spcBef>
              <a:spcAft>
                <a:spcPct val="0"/>
              </a:spcAft>
            </a:pPr>
            <a:r>
              <a:rPr lang="en-US" altLang="zh-CN" sz="2400" b="1" dirty="0">
                <a:solidFill>
                  <a:srgbClr val="080808"/>
                </a:solidFill>
                <a:latin typeface="Arial" panose="020B0604020202020204" pitchFamily="34" charset="0"/>
                <a:ea typeface="宋体" panose="02010600030101010101" pitchFamily="2" charset="-122"/>
              </a:rPr>
              <a:t>5</a:t>
            </a:r>
            <a:r>
              <a:rPr lang="zh-CN" altLang="en-US" sz="2400" b="1" dirty="0">
                <a:solidFill>
                  <a:srgbClr val="080808"/>
                </a:solidFill>
                <a:latin typeface="Arial" panose="020B0604020202020204" pitchFamily="34" charset="0"/>
                <a:ea typeface="宋体" panose="02010600030101010101" pitchFamily="2" charset="-122"/>
              </a:rPr>
              <a:t>、实惠的功能：物美价廉的商品</a:t>
            </a:r>
          </a:p>
        </p:txBody>
      </p:sp>
    </p:spTree>
    <p:extLst>
      <p:ext uri="{BB962C8B-B14F-4D97-AF65-F5344CB8AC3E}">
        <p14:creationId xmlns:p14="http://schemas.microsoft.com/office/powerpoint/2010/main" val="2427331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31426"/>
                                        </p:tgtEl>
                                        <p:attrNameLst>
                                          <p:attrName>style.visibility</p:attrName>
                                        </p:attrNameLst>
                                      </p:cBhvr>
                                      <p:to>
                                        <p:strVal val="visible"/>
                                      </p:to>
                                    </p:set>
                                    <p:anim calcmode="lin" valueType="num">
                                      <p:cBhvr>
                                        <p:cTn id="7" dur="500" fill="hold"/>
                                        <p:tgtEl>
                                          <p:spTgt spid="231426"/>
                                        </p:tgtEl>
                                        <p:attrNameLst>
                                          <p:attrName>ppt_x</p:attrName>
                                        </p:attrNameLst>
                                      </p:cBhvr>
                                      <p:tavLst>
                                        <p:tav tm="0">
                                          <p:val>
                                            <p:strVal val="#ppt_x-.2"/>
                                          </p:val>
                                        </p:tav>
                                        <p:tav tm="100000">
                                          <p:val>
                                            <p:strVal val="#ppt_x"/>
                                          </p:val>
                                        </p:tav>
                                      </p:tavLst>
                                    </p:anim>
                                    <p:anim calcmode="lin" valueType="num">
                                      <p:cBhvr>
                                        <p:cTn id="8" dur="500" fill="hold"/>
                                        <p:tgtEl>
                                          <p:spTgt spid="231426"/>
                                        </p:tgtEl>
                                        <p:attrNameLst>
                                          <p:attrName>ppt_y</p:attrName>
                                        </p:attrNameLst>
                                      </p:cBhvr>
                                      <p:tavLst>
                                        <p:tav tm="0">
                                          <p:val>
                                            <p:strVal val="#ppt_y"/>
                                          </p:val>
                                        </p:tav>
                                        <p:tav tm="100000">
                                          <p:val>
                                            <p:strVal val="#ppt_y"/>
                                          </p:val>
                                        </p:tav>
                                      </p:tavLst>
                                    </p:anim>
                                    <p:animEffect transition="in" filter="wipe(right)" prLst="gradientSize: 0.1">
                                      <p:cBhvr>
                                        <p:cTn id="9" dur="500"/>
                                        <p:tgtEl>
                                          <p:spTgt spid="2314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231432"/>
                                        </p:tgtEl>
                                        <p:attrNameLst>
                                          <p:attrName>style.visibility</p:attrName>
                                        </p:attrNameLst>
                                      </p:cBhvr>
                                      <p:to>
                                        <p:strVal val="visible"/>
                                      </p:to>
                                    </p:set>
                                    <p:animEffect transition="in" filter="fade">
                                      <p:cBhvr>
                                        <p:cTn id="14" dur="100"/>
                                        <p:tgtEl>
                                          <p:spTgt spid="231432"/>
                                        </p:tgtEl>
                                      </p:cBhvr>
                                    </p:animEffect>
                                    <p:anim calcmode="lin" valueType="num">
                                      <p:cBhvr>
                                        <p:cTn id="15" dur="400" fill="hold"/>
                                        <p:tgtEl>
                                          <p:spTgt spid="231432"/>
                                        </p:tgtEl>
                                        <p:attrNameLst>
                                          <p:attrName>ppt_x</p:attrName>
                                        </p:attrNameLst>
                                      </p:cBhvr>
                                      <p:tavLst>
                                        <p:tav tm="0">
                                          <p:val>
                                            <p:strVal val="#ppt_x"/>
                                          </p:val>
                                        </p:tav>
                                        <p:tav tm="100000">
                                          <p:val>
                                            <p:strVal val="#ppt_x"/>
                                          </p:val>
                                        </p:tav>
                                      </p:tavLst>
                                    </p:anim>
                                    <p:anim calcmode="lin" valueType="num">
                                      <p:cBhvr>
                                        <p:cTn id="16" dur="400" fill="hold"/>
                                        <p:tgtEl>
                                          <p:spTgt spid="231432"/>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3143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3143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animBg="1"/>
      <p:bldP spid="2314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7" name="Rectangle 99"/>
          <p:cNvSpPr>
            <a:spLocks noGrp="1" noChangeArrowheads="1"/>
          </p:cNvSpPr>
          <p:nvPr>
            <p:ph type="ctrTitle" idx="4294967295"/>
          </p:nvPr>
        </p:nvSpPr>
        <p:spPr>
          <a:xfrm>
            <a:off x="959224" y="842682"/>
            <a:ext cx="10826375" cy="757518"/>
          </a:xfrm>
          <a:ln/>
          <a:extLst>
            <a:ext uri="{909E8E84-426E-40DD-AFC4-6F175D3DCCD1}">
              <a14:hiddenFill xmlns:a14="http://schemas.microsoft.com/office/drawing/2010/main">
                <a:solidFill>
                  <a:srgbClr val="FFFFFF"/>
                </a:solidFill>
              </a14:hiddenFill>
            </a:ext>
          </a:extLst>
        </p:spPr>
        <p:txBody>
          <a:bodyPr/>
          <a:lstStyle/>
          <a:p>
            <a:pPr algn="l"/>
            <a:r>
              <a:rPr lang="zh-CN" altLang="ru-RU" sz="4000" i="0" dirty="0" smtClean="0">
                <a:solidFill>
                  <a:schemeClr val="accent2"/>
                </a:solidFill>
                <a:latin typeface="+mn-ea"/>
                <a:ea typeface="+mn-ea"/>
              </a:rPr>
              <a:t>新产品</a:t>
            </a:r>
            <a:r>
              <a:rPr lang="zh-CN" altLang="ru-RU" sz="4000" i="0" dirty="0">
                <a:solidFill>
                  <a:schemeClr val="accent2"/>
                </a:solidFill>
                <a:latin typeface="+mn-ea"/>
                <a:ea typeface="+mn-ea"/>
              </a:rPr>
              <a:t>购买者分析</a:t>
            </a:r>
          </a:p>
        </p:txBody>
      </p:sp>
      <p:sp>
        <p:nvSpPr>
          <p:cNvPr id="2148" name="Rectangle 100"/>
          <p:cNvSpPr>
            <a:spLocks noGrp="1" noChangeArrowheads="1"/>
          </p:cNvSpPr>
          <p:nvPr>
            <p:ph type="subTitle" idx="4294967295"/>
          </p:nvPr>
        </p:nvSpPr>
        <p:spPr>
          <a:xfrm>
            <a:off x="1258047" y="1716741"/>
            <a:ext cx="10566400" cy="4572000"/>
          </a:xfrm>
          <a:ln/>
          <a:extLst>
            <a:ext uri="{909E8E84-426E-40DD-AFC4-6F175D3DCCD1}">
              <a14:hiddenFill xmlns:a14="http://schemas.microsoft.com/office/drawing/2010/main">
                <a:solidFill>
                  <a:srgbClr val="FFFFFF"/>
                </a:solidFill>
              </a14:hiddenFill>
            </a:ext>
          </a:extLst>
        </p:spPr>
        <p:txBody>
          <a:bodyPr/>
          <a:lstStyle/>
          <a:p>
            <a:pPr marL="0" indent="0">
              <a:buFontTx/>
              <a:buNone/>
            </a:pPr>
            <a:r>
              <a:rPr lang="ru-RU" altLang="zh-CN" sz="3600" dirty="0"/>
              <a:t>2.</a:t>
            </a:r>
            <a:r>
              <a:rPr lang="zh-CN" altLang="ru-RU" sz="3600" dirty="0"/>
              <a:t>早期购买者：是继革新者之后的超人一族。追求时髦与变化，爱创新与冒险，社会地位相对高，社会活动能力强，交往广泛，</a:t>
            </a:r>
            <a:r>
              <a:rPr lang="zh-CN" altLang="ru-RU" sz="3600" dirty="0" smtClean="0"/>
              <a:t>常</a:t>
            </a:r>
            <a:r>
              <a:rPr lang="zh-CN" altLang="en-US" sz="3600" dirty="0" smtClean="0"/>
              <a:t>为</a:t>
            </a:r>
            <a:r>
              <a:rPr lang="zh-CN" altLang="ru-RU" sz="3600" dirty="0" smtClean="0"/>
              <a:t>意见</a:t>
            </a:r>
            <a:r>
              <a:rPr lang="zh-CN" altLang="ru-RU" sz="3600" dirty="0"/>
              <a:t>领袖</a:t>
            </a:r>
            <a:r>
              <a:rPr lang="zh-CN" altLang="ru-RU" sz="3600" dirty="0" smtClean="0"/>
              <a:t>。</a:t>
            </a:r>
            <a:endParaRPr lang="en-US" altLang="zh-CN" sz="3600" dirty="0" smtClean="0"/>
          </a:p>
          <a:p>
            <a:pPr marL="0" indent="0">
              <a:buFontTx/>
              <a:buNone/>
            </a:pPr>
            <a:r>
              <a:rPr lang="en-US" altLang="zh-CN" sz="3600" dirty="0"/>
              <a:t>3.</a:t>
            </a:r>
            <a:r>
              <a:rPr lang="zh-CN" altLang="en-US" sz="3600" dirty="0"/>
              <a:t>早期大众：有较强的从众、模仿心理，接受新事物快，但相对谨慎。因人数相对多，是产品长期成长的主要消费力量。</a:t>
            </a:r>
          </a:p>
          <a:p>
            <a:pPr marL="0" indent="0">
              <a:buFontTx/>
              <a:buNone/>
            </a:pPr>
            <a:endParaRPr lang="zh-CN" altLang="ru-RU" sz="3600" dirty="0"/>
          </a:p>
        </p:txBody>
      </p:sp>
    </p:spTree>
    <p:extLst>
      <p:ext uri="{BB962C8B-B14F-4D97-AF65-F5344CB8AC3E}">
        <p14:creationId xmlns:p14="http://schemas.microsoft.com/office/powerpoint/2010/main" val="2696850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5" name="Rectangle 107"/>
          <p:cNvSpPr>
            <a:spLocks noGrp="1" noChangeArrowheads="1"/>
          </p:cNvSpPr>
          <p:nvPr>
            <p:ph type="ctrTitle" idx="4294967295"/>
          </p:nvPr>
        </p:nvSpPr>
        <p:spPr>
          <a:xfrm>
            <a:off x="959224" y="851646"/>
            <a:ext cx="10826376" cy="748553"/>
          </a:xfrm>
          <a:ln/>
          <a:extLst>
            <a:ext uri="{909E8E84-426E-40DD-AFC4-6F175D3DCCD1}">
              <a14:hiddenFill xmlns:a14="http://schemas.microsoft.com/office/drawing/2010/main">
                <a:solidFill>
                  <a:srgbClr val="FFFFFF"/>
                </a:solidFill>
              </a14:hiddenFill>
            </a:ext>
          </a:extLst>
        </p:spPr>
        <p:txBody>
          <a:bodyPr/>
          <a:lstStyle/>
          <a:p>
            <a:pPr algn="l"/>
            <a:r>
              <a:rPr lang="zh-CN" altLang="ru-RU" sz="4000" b="1" i="0" dirty="0" smtClean="0">
                <a:solidFill>
                  <a:schemeClr val="accent2"/>
                </a:solidFill>
                <a:latin typeface="+mn-ea"/>
                <a:ea typeface="+mn-ea"/>
              </a:rPr>
              <a:t>新产品</a:t>
            </a:r>
            <a:r>
              <a:rPr lang="zh-CN" altLang="ru-RU" sz="4000" b="1" i="0" dirty="0">
                <a:solidFill>
                  <a:schemeClr val="accent2"/>
                </a:solidFill>
                <a:latin typeface="+mn-ea"/>
                <a:ea typeface="+mn-ea"/>
              </a:rPr>
              <a:t>购买者分析</a:t>
            </a:r>
          </a:p>
        </p:txBody>
      </p:sp>
      <p:sp>
        <p:nvSpPr>
          <p:cNvPr id="2156" name="Rectangle 108"/>
          <p:cNvSpPr>
            <a:spLocks noGrp="1" noChangeArrowheads="1"/>
          </p:cNvSpPr>
          <p:nvPr>
            <p:ph type="subTitle" idx="4294967295"/>
          </p:nvPr>
        </p:nvSpPr>
        <p:spPr>
          <a:xfrm>
            <a:off x="1177364" y="1662953"/>
            <a:ext cx="10566400" cy="4572000"/>
          </a:xfrm>
          <a:ln/>
          <a:extLst>
            <a:ext uri="{909E8E84-426E-40DD-AFC4-6F175D3DCCD1}">
              <a14:hiddenFill xmlns:a14="http://schemas.microsoft.com/office/drawing/2010/main">
                <a:solidFill>
                  <a:srgbClr val="FFFFFF"/>
                </a:solidFill>
              </a14:hiddenFill>
            </a:ext>
          </a:extLst>
        </p:spPr>
        <p:txBody>
          <a:bodyPr/>
          <a:lstStyle/>
          <a:p>
            <a:pPr marL="0" indent="0">
              <a:buFontTx/>
              <a:buNone/>
            </a:pPr>
            <a:r>
              <a:rPr lang="ru-RU" altLang="zh-CN" sz="3600" dirty="0"/>
              <a:t>4.</a:t>
            </a:r>
            <a:r>
              <a:rPr lang="zh-CN" altLang="ru-RU" sz="3600" dirty="0"/>
              <a:t>晚期大众：消费态度谨慎，对新事物反应迟钝，一般不主动接受新事物，多在广泛流行之后才购买。是促进市场且安全成熟的主要力量</a:t>
            </a:r>
            <a:r>
              <a:rPr lang="zh-CN" altLang="ru-RU" sz="3600" dirty="0" smtClean="0"/>
              <a:t>。</a:t>
            </a:r>
            <a:endParaRPr lang="en-US" altLang="zh-CN" sz="3600" dirty="0" smtClean="0"/>
          </a:p>
          <a:p>
            <a:pPr marL="0" indent="0">
              <a:buFontTx/>
              <a:buNone/>
            </a:pPr>
            <a:r>
              <a:rPr lang="en-US" altLang="zh-CN" sz="3600" dirty="0"/>
              <a:t>5.</a:t>
            </a:r>
            <a:r>
              <a:rPr lang="zh-CN" altLang="en-US" sz="3600" dirty="0"/>
              <a:t>守旧者：消费思想保守，习惯于传统的消费模式，社会地位、经济能力相对低。</a:t>
            </a:r>
          </a:p>
          <a:p>
            <a:pPr marL="0" indent="0">
              <a:buFontTx/>
              <a:buNone/>
            </a:pPr>
            <a:endParaRPr lang="zh-CN" altLang="ru-RU" sz="3600" dirty="0"/>
          </a:p>
        </p:txBody>
      </p:sp>
    </p:spTree>
    <p:extLst>
      <p:ext uri="{BB962C8B-B14F-4D97-AF65-F5344CB8AC3E}">
        <p14:creationId xmlns:p14="http://schemas.microsoft.com/office/powerpoint/2010/main" val="532331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3" name="Rectangle 115"/>
          <p:cNvSpPr>
            <a:spLocks noGrp="1" noChangeArrowheads="1"/>
          </p:cNvSpPr>
          <p:nvPr>
            <p:ph type="ctrTitle" idx="4294967295"/>
          </p:nvPr>
        </p:nvSpPr>
        <p:spPr>
          <a:xfrm>
            <a:off x="950258" y="842682"/>
            <a:ext cx="10835341" cy="757518"/>
          </a:xfrm>
          <a:ln/>
          <a:extLst>
            <a:ext uri="{909E8E84-426E-40DD-AFC4-6F175D3DCCD1}">
              <a14:hiddenFill xmlns:a14="http://schemas.microsoft.com/office/drawing/2010/main">
                <a:solidFill>
                  <a:srgbClr val="FFFFFF"/>
                </a:solidFill>
              </a14:hiddenFill>
            </a:ext>
          </a:extLst>
        </p:spPr>
        <p:txBody>
          <a:bodyPr/>
          <a:lstStyle/>
          <a:p>
            <a:pPr algn="l"/>
            <a:r>
              <a:rPr lang="zh-CN" altLang="ru-RU" sz="4000" b="1" i="0" dirty="0" smtClean="0">
                <a:solidFill>
                  <a:schemeClr val="accent2"/>
                </a:solidFill>
                <a:latin typeface="+mn-ea"/>
                <a:ea typeface="+mn-ea"/>
              </a:rPr>
              <a:t>消费者</a:t>
            </a:r>
            <a:r>
              <a:rPr lang="zh-CN" altLang="ru-RU" sz="4000" b="1" i="0" dirty="0">
                <a:solidFill>
                  <a:schemeClr val="accent2"/>
                </a:solidFill>
                <a:latin typeface="+mn-ea"/>
                <a:ea typeface="+mn-ea"/>
              </a:rPr>
              <a:t>对新商品拒绝接受心理分析</a:t>
            </a:r>
          </a:p>
        </p:txBody>
      </p:sp>
      <p:sp>
        <p:nvSpPr>
          <p:cNvPr id="2164" name="Rectangle 116"/>
          <p:cNvSpPr>
            <a:spLocks noGrp="1" noChangeArrowheads="1"/>
          </p:cNvSpPr>
          <p:nvPr>
            <p:ph type="subTitle" idx="4294967295"/>
          </p:nvPr>
        </p:nvSpPr>
        <p:spPr>
          <a:xfrm>
            <a:off x="1111624" y="1577789"/>
            <a:ext cx="10497671" cy="4585446"/>
          </a:xfrm>
          <a:ln/>
          <a:extLst>
            <a:ext uri="{909E8E84-426E-40DD-AFC4-6F175D3DCCD1}">
              <a14:hiddenFill xmlns:a14="http://schemas.microsoft.com/office/drawing/2010/main">
                <a:solidFill>
                  <a:srgbClr val="FFFFFF"/>
                </a:solidFill>
              </a14:hiddenFill>
            </a:ext>
          </a:extLst>
        </p:spPr>
        <p:txBody>
          <a:bodyPr/>
          <a:lstStyle/>
          <a:p>
            <a:pPr marL="0" indent="0">
              <a:buFontTx/>
              <a:buNone/>
            </a:pPr>
            <a:r>
              <a:rPr lang="ru-RU" altLang="zh-CN" sz="2800" b="1" dirty="0"/>
              <a:t>1.</a:t>
            </a:r>
            <a:r>
              <a:rPr lang="zh-CN" altLang="ru-RU" sz="2800" b="1" dirty="0"/>
              <a:t>文化障碍：</a:t>
            </a:r>
            <a:r>
              <a:rPr lang="zh-CN" altLang="ru-RU" sz="2800" dirty="0"/>
              <a:t>如美国人拒绝消费狗肉。主要是因为新产品与传统文化、价值观念的对立性过于强烈、明显</a:t>
            </a:r>
            <a:r>
              <a:rPr lang="zh-CN" altLang="ru-RU" sz="2800" dirty="0" smtClean="0"/>
              <a:t>。</a:t>
            </a:r>
            <a:endParaRPr lang="en-US" altLang="zh-CN" sz="2800" dirty="0" smtClean="0"/>
          </a:p>
          <a:p>
            <a:pPr marL="0" indent="0">
              <a:buFontTx/>
              <a:buNone/>
            </a:pPr>
            <a:r>
              <a:rPr lang="en-US" altLang="zh-CN" sz="2800" b="1" dirty="0"/>
              <a:t>2.</a:t>
            </a:r>
            <a:r>
              <a:rPr lang="zh-CN" altLang="en-US" sz="2800" b="1" dirty="0"/>
              <a:t>社会障碍</a:t>
            </a:r>
            <a:r>
              <a:rPr lang="zh-CN" altLang="en-US" sz="2800" b="1" dirty="0" smtClean="0"/>
              <a:t>：</a:t>
            </a:r>
            <a:r>
              <a:rPr lang="zh-CN" altLang="en-US" sz="2800" dirty="0" smtClean="0"/>
              <a:t>与</a:t>
            </a:r>
            <a:r>
              <a:rPr lang="zh-CN" altLang="en-US" sz="2800" dirty="0"/>
              <a:t>民族文化、宗教信仰、社会阶层或族群等存在着某种形式的对立相关</a:t>
            </a:r>
            <a:r>
              <a:rPr lang="zh-CN" altLang="en-US" sz="2800" dirty="0" smtClean="0"/>
              <a:t>。</a:t>
            </a:r>
            <a:endParaRPr lang="en-US" altLang="zh-CN" sz="2800" dirty="0" smtClean="0"/>
          </a:p>
          <a:p>
            <a:pPr marL="0" indent="0">
              <a:buFontTx/>
              <a:buNone/>
            </a:pPr>
            <a:r>
              <a:rPr lang="en-US" altLang="zh-CN" sz="2800" b="1" dirty="0"/>
              <a:t>3.</a:t>
            </a:r>
            <a:r>
              <a:rPr lang="zh-CN" altLang="en-US" sz="2800" b="1" dirty="0"/>
              <a:t>个人障碍：</a:t>
            </a:r>
            <a:r>
              <a:rPr lang="zh-CN" altLang="en-US" sz="2800" dirty="0"/>
              <a:t>包括个人习惯（拒绝手机是不想随时被人找）、风险评估（拒绝手机是害怕辐射）、 知识与经验（不了解）、学习能力下降等（学不会）。</a:t>
            </a:r>
          </a:p>
          <a:p>
            <a:pPr marL="0" indent="0">
              <a:buFontTx/>
              <a:buNone/>
            </a:pPr>
            <a:endParaRPr lang="zh-CN" altLang="en-US" sz="3600" dirty="0"/>
          </a:p>
          <a:p>
            <a:pPr marL="0" indent="0">
              <a:buFontTx/>
              <a:buNone/>
            </a:pPr>
            <a:endParaRPr lang="zh-CN" altLang="ru-RU" sz="3600" dirty="0"/>
          </a:p>
        </p:txBody>
      </p:sp>
    </p:spTree>
    <p:extLst>
      <p:ext uri="{BB962C8B-B14F-4D97-AF65-F5344CB8AC3E}">
        <p14:creationId xmlns:p14="http://schemas.microsoft.com/office/powerpoint/2010/main" val="3314835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xmlns="" id="{74CDE9C2-3C09-4129-B906-78A0EFE898CD}"/>
              </a:ext>
            </a:extLst>
          </p:cNvPr>
          <p:cNvSpPr>
            <a:spLocks noChangeArrowheads="1"/>
          </p:cNvSpPr>
          <p:nvPr/>
        </p:nvSpPr>
        <p:spPr bwMode="auto">
          <a:xfrm>
            <a:off x="2566988" y="1179513"/>
            <a:ext cx="7777162" cy="431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667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lnSpc>
                <a:spcPct val="110000"/>
              </a:lnSpc>
              <a:spcBef>
                <a:spcPct val="0"/>
              </a:spcBef>
              <a:spcAft>
                <a:spcPct val="0"/>
              </a:spcAft>
            </a:pPr>
            <a:r>
              <a:rPr lang="zh-CN" altLang="en-US" sz="2400" b="1">
                <a:solidFill>
                  <a:srgbClr val="080808"/>
                </a:solidFill>
              </a:rPr>
              <a:t>娃哈哈的命名、商标、包装战略</a:t>
            </a:r>
          </a:p>
          <a:p>
            <a:pPr algn="ctr" fontAlgn="base">
              <a:lnSpc>
                <a:spcPct val="110000"/>
              </a:lnSpc>
              <a:spcBef>
                <a:spcPct val="0"/>
              </a:spcBef>
              <a:spcAft>
                <a:spcPct val="0"/>
              </a:spcAft>
            </a:pPr>
            <a:endParaRPr lang="zh-CN" altLang="en-US" sz="2400" b="1">
              <a:solidFill>
                <a:srgbClr val="080808"/>
              </a:solidFill>
            </a:endParaRPr>
          </a:p>
          <a:p>
            <a:pPr fontAlgn="base">
              <a:lnSpc>
                <a:spcPct val="110000"/>
              </a:lnSpc>
              <a:spcBef>
                <a:spcPct val="0"/>
              </a:spcBef>
              <a:spcAft>
                <a:spcPct val="0"/>
              </a:spcAft>
            </a:pPr>
            <a:r>
              <a:rPr lang="zh-CN" altLang="en-US" sz="2400" b="1">
                <a:solidFill>
                  <a:srgbClr val="0000FF"/>
                </a:solidFill>
              </a:rPr>
              <a:t>   </a:t>
            </a:r>
            <a:r>
              <a:rPr lang="zh-CN" altLang="en-US" sz="2000" b="1">
                <a:solidFill>
                  <a:srgbClr val="0000FF"/>
                </a:solidFill>
              </a:rPr>
              <a:t>今天的娃哈哈，用“妇孺皆知”一词来形容并不过分。可这样一个别出心裁而又能赢得消费者好感的商品名称的由来，却鲜为人知。</a:t>
            </a:r>
          </a:p>
          <a:p>
            <a:pPr fontAlgn="base">
              <a:lnSpc>
                <a:spcPct val="110000"/>
              </a:lnSpc>
              <a:spcBef>
                <a:spcPct val="0"/>
              </a:spcBef>
              <a:spcAft>
                <a:spcPct val="0"/>
              </a:spcAft>
            </a:pPr>
            <a:r>
              <a:rPr lang="zh-CN" altLang="en-US" sz="2000" b="1">
                <a:solidFill>
                  <a:srgbClr val="0000FF"/>
                </a:solidFill>
              </a:rPr>
              <a:t>   当初，工厂与有关院校合作开发儿童营养液这一冷门产品时，就取名之事花费了很大的精力。他们通过新闻媒介，向社会广泛征集产品名称，然后组织专家对数百个应征名称进行了市场学、心理学、传播学、社会学、语言学等多学科的研究论证。由于受传统营养液起名习惯的影响，人们的思维都在素啊、精啊、宝啊之类的名称上兜圈子，谁也没有留意源自一首新疆民歌的“娃哈哈”三字。</a:t>
            </a:r>
          </a:p>
          <a:p>
            <a:pPr fontAlgn="base">
              <a:lnSpc>
                <a:spcPct val="110000"/>
              </a:lnSpc>
              <a:spcBef>
                <a:spcPct val="0"/>
              </a:spcBef>
              <a:spcAft>
                <a:spcPct val="0"/>
              </a:spcAft>
            </a:pPr>
            <a:r>
              <a:rPr lang="zh-CN" altLang="en-US" sz="2000" b="1">
                <a:solidFill>
                  <a:srgbClr val="0000FF"/>
                </a:solidFill>
              </a:rPr>
              <a:t>    </a:t>
            </a:r>
          </a:p>
        </p:txBody>
      </p:sp>
      <p:sp>
        <p:nvSpPr>
          <p:cNvPr id="228355" name="Text Box 3">
            <a:extLst>
              <a:ext uri="{FF2B5EF4-FFF2-40B4-BE49-F238E27FC236}">
                <a16:creationId xmlns:a16="http://schemas.microsoft.com/office/drawing/2014/main" xmlns="" id="{35132CEC-2466-4A5B-9621-464A376E6094}"/>
              </a:ext>
            </a:extLst>
          </p:cNvPr>
          <p:cNvSpPr txBox="1">
            <a:spLocks noChangeArrowheads="1"/>
          </p:cNvSpPr>
          <p:nvPr/>
        </p:nvSpPr>
        <p:spPr bwMode="auto">
          <a:xfrm>
            <a:off x="2352676" y="173038"/>
            <a:ext cx="27352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a:solidFill>
                  <a:srgbClr val="F77A1D"/>
                </a:solidFill>
                <a:ea typeface="宋体" panose="02010600030101010101" pitchFamily="2" charset="-122"/>
              </a:rPr>
              <a:t>【</a:t>
            </a:r>
            <a:r>
              <a:rPr lang="zh-CN" altLang="en-US" sz="2800" b="1">
                <a:solidFill>
                  <a:srgbClr val="F77A1D"/>
                </a:solidFill>
                <a:ea typeface="宋体" panose="02010600030101010101" pitchFamily="2" charset="-122"/>
              </a:rPr>
              <a:t>导入案例</a:t>
            </a:r>
            <a:r>
              <a:rPr lang="en-US" altLang="zh-CN" sz="2800" b="1">
                <a:solidFill>
                  <a:srgbClr val="F77A1D"/>
                </a:solidFill>
                <a:ea typeface="宋体" panose="02010600030101010101" pitchFamily="2" charset="-122"/>
              </a:rPr>
              <a:t>】</a:t>
            </a:r>
          </a:p>
        </p:txBody>
      </p:sp>
    </p:spTree>
    <p:extLst>
      <p:ext uri="{BB962C8B-B14F-4D97-AF65-F5344CB8AC3E}">
        <p14:creationId xmlns:p14="http://schemas.microsoft.com/office/powerpoint/2010/main" val="3540108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28355"/>
                                        </p:tgtEl>
                                        <p:attrNameLst>
                                          <p:attrName>style.visibility</p:attrName>
                                        </p:attrNameLst>
                                      </p:cBhvr>
                                      <p:to>
                                        <p:strVal val="visible"/>
                                      </p:to>
                                    </p:set>
                                    <p:animEffect transition="in" filter="wedge">
                                      <p:cBhvr>
                                        <p:cTn id="7" dur="1000"/>
                                        <p:tgtEl>
                                          <p:spTgt spid="2283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8354"/>
                                        </p:tgtEl>
                                        <p:attrNameLst>
                                          <p:attrName>style.visibility</p:attrName>
                                        </p:attrNameLst>
                                      </p:cBhvr>
                                      <p:to>
                                        <p:strVal val="visible"/>
                                      </p:to>
                                    </p:set>
                                    <p:animEffect transition="in" filter="box(in)">
                                      <p:cBhvr>
                                        <p:cTn id="12" dur="1000"/>
                                        <p:tgtEl>
                                          <p:spTgt spid="228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p:bldP spid="2283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2">
            <a:extLst>
              <a:ext uri="{FF2B5EF4-FFF2-40B4-BE49-F238E27FC236}">
                <a16:creationId xmlns:a16="http://schemas.microsoft.com/office/drawing/2014/main" xmlns="" id="{30D7A1A3-FF3F-4975-B432-A4D33A8FF6EE}"/>
              </a:ext>
            </a:extLst>
          </p:cNvPr>
          <p:cNvSpPr txBox="1">
            <a:spLocks noChangeArrowheads="1"/>
          </p:cNvSpPr>
          <p:nvPr/>
        </p:nvSpPr>
        <p:spPr bwMode="auto">
          <a:xfrm>
            <a:off x="2424114" y="581026"/>
            <a:ext cx="8243887" cy="59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30000"/>
              </a:lnSpc>
              <a:spcBef>
                <a:spcPct val="0"/>
              </a:spcBef>
              <a:spcAft>
                <a:spcPct val="0"/>
              </a:spcAft>
            </a:pPr>
            <a:r>
              <a:rPr lang="en-US" altLang="zh-CN" b="1">
                <a:solidFill>
                  <a:srgbClr val="0000FF"/>
                </a:solidFill>
                <a:ea typeface="宋体" panose="02010600030101010101" pitchFamily="2" charset="-122"/>
              </a:rPr>
              <a:t>       </a:t>
            </a:r>
            <a:r>
              <a:rPr lang="zh-CN" altLang="en-US" b="1">
                <a:solidFill>
                  <a:srgbClr val="0000FF"/>
                </a:solidFill>
                <a:ea typeface="宋体" panose="02010600030101010101" pitchFamily="2" charset="-122"/>
              </a:rPr>
              <a:t>厂长宗庆后却独具慧眼地看中了这三个字。他的理由有三：其一，“娃哈哈”三字中的元音“</a:t>
            </a:r>
            <a:r>
              <a:rPr lang="en-US" altLang="zh-CN" b="1">
                <a:solidFill>
                  <a:srgbClr val="0000FF"/>
                </a:solidFill>
                <a:ea typeface="宋体" panose="02010600030101010101" pitchFamily="2" charset="-122"/>
              </a:rPr>
              <a:t>a”</a:t>
            </a:r>
            <a:r>
              <a:rPr lang="zh-CN" altLang="en-US" b="1">
                <a:solidFill>
                  <a:srgbClr val="0000FF"/>
                </a:solidFill>
                <a:ea typeface="宋体" panose="02010600030101010101" pitchFamily="2" charset="-122"/>
              </a:rPr>
              <a:t>是孩子最早最易发的音，极易模仿且发音响亮、音韵和谐、容易记忆，因而容易被孩子所接受；其二，从字面上看，“哈哈”是各种肤色的人表达欢笑喜悦之意；其三，同名儿歌以其特有的欢乐明快的音调和浓烈的民族色彩，唱遍了天山内外和大江南北，把这样一首广为流传的民族歌曲与产品商标联系起来，即为产品涂上了国色，使消费者乐于熟悉它、想起它、记住它，从而提高它的知名度。商品名称确定后，又精心设计了两个活泼可爱的娃娃形象作为商标图案，以达到商标名称的商标形象的有机融合。</a:t>
            </a:r>
          </a:p>
          <a:p>
            <a:pPr fontAlgn="base">
              <a:lnSpc>
                <a:spcPct val="130000"/>
              </a:lnSpc>
              <a:spcBef>
                <a:spcPct val="50000"/>
              </a:spcBef>
              <a:spcAft>
                <a:spcPct val="0"/>
              </a:spcAft>
            </a:pPr>
            <a:r>
              <a:rPr lang="zh-CN" altLang="en-US" b="1">
                <a:solidFill>
                  <a:srgbClr val="0000FF"/>
                </a:solidFill>
                <a:ea typeface="宋体" panose="02010600030101010101" pitchFamily="2" charset="-122"/>
              </a:rPr>
              <a:t>        俗话说，创名牌容易，护名牌难。娃哈哈在产品尚未投产的时候，便先行做了商标注册。其他厂家如果假冒，就可以通过法律手段加以制止，还可以防止别的企业抢先注册。在注册商标的同时，将包装上的主要图案也注了册，从而起到了全包装图案注册的作用，使他人难以仿冒。 这样做的目的，无非是想获得在国内独家生产娃哈哈儿童营养液及其系列产品的权利。现在，这家企业已注册了一系列防御性商标“娃娃哈”、“哈哈娃”、“哈娃娃”，而且陆续在相关商品类别中注册“娃哈哈”和它的“兄弟姐妹”商标。这实在不失为一种有效的自我保护手段。</a:t>
            </a:r>
          </a:p>
        </p:txBody>
      </p:sp>
    </p:spTree>
    <p:extLst>
      <p:ext uri="{BB962C8B-B14F-4D97-AF65-F5344CB8AC3E}">
        <p14:creationId xmlns:p14="http://schemas.microsoft.com/office/powerpoint/2010/main" val="198013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9378"/>
                                        </p:tgtEl>
                                        <p:attrNameLst>
                                          <p:attrName>style.visibility</p:attrName>
                                        </p:attrNameLst>
                                      </p:cBhvr>
                                      <p:to>
                                        <p:strVal val="visible"/>
                                      </p:to>
                                    </p:set>
                                    <p:anim calcmode="lin" valueType="num">
                                      <p:cBhvr additive="base">
                                        <p:cTn id="7" dur="500" fill="hold"/>
                                        <p:tgtEl>
                                          <p:spTgt spid="229378"/>
                                        </p:tgtEl>
                                        <p:attrNameLst>
                                          <p:attrName>ppt_x</p:attrName>
                                        </p:attrNameLst>
                                      </p:cBhvr>
                                      <p:tavLst>
                                        <p:tav tm="0">
                                          <p:val>
                                            <p:strVal val="#ppt_x"/>
                                          </p:val>
                                        </p:tav>
                                        <p:tav tm="100000">
                                          <p:val>
                                            <p:strVal val="#ppt_x"/>
                                          </p:val>
                                        </p:tav>
                                      </p:tavLst>
                                    </p:anim>
                                    <p:anim calcmode="lin" valueType="num">
                                      <p:cBhvr additive="base">
                                        <p:cTn id="8" dur="500" fill="hold"/>
                                        <p:tgtEl>
                                          <p:spTgt spid="2293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xmlns="" id="{E7F4B2C6-6F26-4CA6-9EAE-1487E171252E}"/>
              </a:ext>
            </a:extLst>
          </p:cNvPr>
          <p:cNvSpPr>
            <a:spLocks noChangeArrowheads="1"/>
          </p:cNvSpPr>
          <p:nvPr/>
        </p:nvSpPr>
        <p:spPr bwMode="auto">
          <a:xfrm>
            <a:off x="2566988" y="1406526"/>
            <a:ext cx="7561262"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667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30000"/>
              </a:lnSpc>
              <a:spcBef>
                <a:spcPct val="0"/>
              </a:spcBef>
              <a:spcAft>
                <a:spcPct val="0"/>
              </a:spcAft>
            </a:pPr>
            <a:r>
              <a:rPr lang="en-US" altLang="zh-CN" sz="2000" b="1">
                <a:solidFill>
                  <a:srgbClr val="0000FF"/>
                </a:solidFill>
              </a:rPr>
              <a:t>    </a:t>
            </a:r>
            <a:r>
              <a:rPr lang="zh-CN" altLang="en-US" sz="2000" b="1">
                <a:solidFill>
                  <a:srgbClr val="0000FF"/>
                </a:solidFill>
              </a:rPr>
              <a:t>娃哈哈商标一经国家商标局注册，企业便利用报纸、广播、电视等大众传播媒介进行了大规模的广告宣传，以期先声夺人，占领市场。这一招果然见效，在许多地区，一些侵权或变相侵权产品始终难以打开销路，因为消费者就认“娃哈哈”。</a:t>
            </a:r>
          </a:p>
          <a:p>
            <a:pPr fontAlgn="base">
              <a:lnSpc>
                <a:spcPct val="130000"/>
              </a:lnSpc>
              <a:spcBef>
                <a:spcPct val="0"/>
              </a:spcBef>
              <a:spcAft>
                <a:spcPct val="0"/>
              </a:spcAft>
            </a:pPr>
            <a:r>
              <a:rPr lang="zh-CN" altLang="en-US" sz="2000" b="1">
                <a:solidFill>
                  <a:srgbClr val="0000FF"/>
                </a:solidFill>
              </a:rPr>
              <a:t>   商品包装的创意改进，也成了有效的宣传手段。为一改过去产品商标不引人注意、不便认读的特点，产品的设计者们在包装上扩大了“娃哈哈”的文字和图形，使之占据包装的大部分位置，醒目突出，让消费者在购买和饮用商品时首先认准商标，强化其对“娃哈哈”的印象。久而久之，“娃哈哈”在消费者心目中便自然取代了“儿童营养液”，甚至成为这类商品的代名词。</a:t>
            </a:r>
          </a:p>
        </p:txBody>
      </p:sp>
    </p:spTree>
    <p:extLst>
      <p:ext uri="{BB962C8B-B14F-4D97-AF65-F5344CB8AC3E}">
        <p14:creationId xmlns:p14="http://schemas.microsoft.com/office/powerpoint/2010/main" val="1778941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0402"/>
                                        </p:tgtEl>
                                        <p:attrNameLst>
                                          <p:attrName>style.visibility</p:attrName>
                                        </p:attrNameLst>
                                      </p:cBhvr>
                                      <p:to>
                                        <p:strVal val="visible"/>
                                      </p:to>
                                    </p:set>
                                    <p:anim calcmode="lin" valueType="num">
                                      <p:cBhvr additive="base">
                                        <p:cTn id="7" dur="500" fill="hold"/>
                                        <p:tgtEl>
                                          <p:spTgt spid="230402"/>
                                        </p:tgtEl>
                                        <p:attrNameLst>
                                          <p:attrName>ppt_x</p:attrName>
                                        </p:attrNameLst>
                                      </p:cBhvr>
                                      <p:tavLst>
                                        <p:tav tm="0">
                                          <p:val>
                                            <p:strVal val="#ppt_x"/>
                                          </p:val>
                                        </p:tav>
                                        <p:tav tm="100000">
                                          <p:val>
                                            <p:strVal val="#ppt_x"/>
                                          </p:val>
                                        </p:tav>
                                      </p:tavLst>
                                    </p:anim>
                                    <p:anim calcmode="lin" valueType="num">
                                      <p:cBhvr additive="base">
                                        <p:cTn id="8" dur="500" fill="hold"/>
                                        <p:tgtEl>
                                          <p:spTgt spid="2304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a:extLst>
              <a:ext uri="{FF2B5EF4-FFF2-40B4-BE49-F238E27FC236}">
                <a16:creationId xmlns:a16="http://schemas.microsoft.com/office/drawing/2014/main" xmlns="" id="{EC8ACDA9-85BD-412F-9A35-ED26ACD8EA3E}"/>
              </a:ext>
            </a:extLst>
          </p:cNvPr>
          <p:cNvSpPr txBox="1">
            <a:spLocks noChangeArrowheads="1"/>
          </p:cNvSpPr>
          <p:nvPr/>
        </p:nvSpPr>
        <p:spPr bwMode="auto">
          <a:xfrm>
            <a:off x="2316164" y="0"/>
            <a:ext cx="5940425"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990033"/>
                </a:solidFill>
              </a:rPr>
              <a:t>6.2</a:t>
            </a:r>
            <a:r>
              <a:rPr lang="zh-CN" altLang="en-US" sz="2400" b="1">
                <a:solidFill>
                  <a:srgbClr val="990033"/>
                </a:solidFill>
              </a:rPr>
              <a:t>商品名称、商标设计的心理策略</a:t>
            </a:r>
          </a:p>
        </p:txBody>
      </p:sp>
      <p:sp>
        <p:nvSpPr>
          <p:cNvPr id="242691" name="Text Box 3">
            <a:extLst>
              <a:ext uri="{FF2B5EF4-FFF2-40B4-BE49-F238E27FC236}">
                <a16:creationId xmlns:a16="http://schemas.microsoft.com/office/drawing/2014/main" xmlns="" id="{2D2B4D76-79EC-42CA-876A-AF97F6F5568A}"/>
              </a:ext>
            </a:extLst>
          </p:cNvPr>
          <p:cNvSpPr txBox="1">
            <a:spLocks noChangeArrowheads="1"/>
          </p:cNvSpPr>
          <p:nvPr/>
        </p:nvSpPr>
        <p:spPr bwMode="auto">
          <a:xfrm>
            <a:off x="2784475" y="908051"/>
            <a:ext cx="5399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800" b="1">
                <a:solidFill>
                  <a:srgbClr val="0000CC"/>
                </a:solidFill>
              </a:rPr>
              <a:t>6.2.1</a:t>
            </a:r>
            <a:r>
              <a:rPr lang="zh-CN" altLang="en-US" sz="2800" b="1">
                <a:solidFill>
                  <a:srgbClr val="0000CC"/>
                </a:solidFill>
              </a:rPr>
              <a:t>商品命名的心理效应</a:t>
            </a:r>
          </a:p>
        </p:txBody>
      </p:sp>
      <p:sp>
        <p:nvSpPr>
          <p:cNvPr id="242693" name="Text Box 5">
            <a:extLst>
              <a:ext uri="{FF2B5EF4-FFF2-40B4-BE49-F238E27FC236}">
                <a16:creationId xmlns:a16="http://schemas.microsoft.com/office/drawing/2014/main" xmlns="" id="{B3C89E09-A85B-4594-B536-6B94DAD97A2E}"/>
              </a:ext>
            </a:extLst>
          </p:cNvPr>
          <p:cNvSpPr txBox="1">
            <a:spLocks noChangeArrowheads="1"/>
          </p:cNvSpPr>
          <p:nvPr/>
        </p:nvSpPr>
        <p:spPr bwMode="auto">
          <a:xfrm>
            <a:off x="1476375" y="2133601"/>
            <a:ext cx="9858375" cy="182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0000"/>
              </a:lnSpc>
              <a:spcBef>
                <a:spcPct val="50000"/>
              </a:spcBef>
              <a:spcAft>
                <a:spcPct val="0"/>
              </a:spcAft>
            </a:pPr>
            <a:r>
              <a:rPr lang="en-US" altLang="zh-CN" sz="2400" b="1" dirty="0">
                <a:solidFill>
                  <a:srgbClr val="080808"/>
                </a:solidFill>
                <a:latin typeface="Arial" panose="020B0604020202020204" pitchFamily="34" charset="0"/>
                <a:ea typeface="宋体" panose="02010600030101010101" pitchFamily="2" charset="-122"/>
              </a:rPr>
              <a:t>    </a:t>
            </a:r>
            <a:r>
              <a:rPr lang="zh-CN" altLang="en-US" sz="2400" b="1" dirty="0">
                <a:solidFill>
                  <a:srgbClr val="080808"/>
                </a:solidFill>
                <a:latin typeface="Arial" panose="020B0604020202020204" pitchFamily="34" charset="0"/>
                <a:ea typeface="宋体" panose="02010600030101010101" pitchFamily="2" charset="-122"/>
              </a:rPr>
              <a:t>商品名称，即企业赋予商品的称谓。商品命名，就是通过消费者能够理解、便于记忆的语言文字，概括地反映商品的形状、性能、用途等特点。在现实生活中，消费者对商品的认识和记忆不仅依赖于商品的外形和商标，而且还要借助于商品的名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42690"/>
                                        </p:tgtEl>
                                        <p:attrNameLst>
                                          <p:attrName>style.visibility</p:attrName>
                                        </p:attrNameLst>
                                      </p:cBhvr>
                                      <p:to>
                                        <p:strVal val="visible"/>
                                      </p:to>
                                    </p:set>
                                    <p:anim calcmode="lin" valueType="num">
                                      <p:cBhvr>
                                        <p:cTn id="7" dur="500" fill="hold"/>
                                        <p:tgtEl>
                                          <p:spTgt spid="242690"/>
                                        </p:tgtEl>
                                        <p:attrNameLst>
                                          <p:attrName>ppt_x</p:attrName>
                                        </p:attrNameLst>
                                      </p:cBhvr>
                                      <p:tavLst>
                                        <p:tav tm="0">
                                          <p:val>
                                            <p:strVal val="#ppt_x-.2"/>
                                          </p:val>
                                        </p:tav>
                                        <p:tav tm="100000">
                                          <p:val>
                                            <p:strVal val="#ppt_x"/>
                                          </p:val>
                                        </p:tav>
                                      </p:tavLst>
                                    </p:anim>
                                    <p:anim calcmode="lin" valueType="num">
                                      <p:cBhvr>
                                        <p:cTn id="8" dur="500" fill="hold"/>
                                        <p:tgtEl>
                                          <p:spTgt spid="242690"/>
                                        </p:tgtEl>
                                        <p:attrNameLst>
                                          <p:attrName>ppt_y</p:attrName>
                                        </p:attrNameLst>
                                      </p:cBhvr>
                                      <p:tavLst>
                                        <p:tav tm="0">
                                          <p:val>
                                            <p:strVal val="#ppt_y"/>
                                          </p:val>
                                        </p:tav>
                                        <p:tav tm="100000">
                                          <p:val>
                                            <p:strVal val="#ppt_y"/>
                                          </p:val>
                                        </p:tav>
                                      </p:tavLst>
                                    </p:anim>
                                    <p:animEffect transition="in" filter="wipe(right)" prLst="gradientSize: 0.1">
                                      <p:cBhvr>
                                        <p:cTn id="9" dur="500"/>
                                        <p:tgtEl>
                                          <p:spTgt spid="2426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2691"/>
                                        </p:tgtEl>
                                        <p:attrNameLst>
                                          <p:attrName>style.visibility</p:attrName>
                                        </p:attrNameLst>
                                      </p:cBhvr>
                                      <p:to>
                                        <p:strVal val="visible"/>
                                      </p:to>
                                    </p:set>
                                    <p:animEffect transition="in" filter="fade">
                                      <p:cBhvr>
                                        <p:cTn id="14" dur="1000"/>
                                        <p:tgtEl>
                                          <p:spTgt spid="242691"/>
                                        </p:tgtEl>
                                      </p:cBhvr>
                                    </p:animEffect>
                                    <p:anim calcmode="lin" valueType="num">
                                      <p:cBhvr>
                                        <p:cTn id="15" dur="1000" fill="hold"/>
                                        <p:tgtEl>
                                          <p:spTgt spid="242691"/>
                                        </p:tgtEl>
                                        <p:attrNameLst>
                                          <p:attrName>ppt_x</p:attrName>
                                        </p:attrNameLst>
                                      </p:cBhvr>
                                      <p:tavLst>
                                        <p:tav tm="0">
                                          <p:val>
                                            <p:strVal val="#ppt_x"/>
                                          </p:val>
                                        </p:tav>
                                        <p:tav tm="100000">
                                          <p:val>
                                            <p:strVal val="#ppt_x"/>
                                          </p:val>
                                        </p:tav>
                                      </p:tavLst>
                                    </p:anim>
                                    <p:anim calcmode="lin" valueType="num">
                                      <p:cBhvr>
                                        <p:cTn id="16" dur="1000" fill="hold"/>
                                        <p:tgtEl>
                                          <p:spTgt spid="24269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242693"/>
                                        </p:tgtEl>
                                        <p:attrNameLst>
                                          <p:attrName>style.visibility</p:attrName>
                                        </p:attrNameLst>
                                      </p:cBhvr>
                                      <p:to>
                                        <p:strVal val="visible"/>
                                      </p:to>
                                    </p:set>
                                    <p:animEffect transition="in" filter="barn(inHorizontal)">
                                      <p:cBhvr>
                                        <p:cTn id="21" dur="1000"/>
                                        <p:tgtEl>
                                          <p:spTgt spid="242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animBg="1"/>
      <p:bldP spid="242691" grpId="0"/>
      <p:bldP spid="24269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2">
            <a:extLst>
              <a:ext uri="{FF2B5EF4-FFF2-40B4-BE49-F238E27FC236}">
                <a16:creationId xmlns:a16="http://schemas.microsoft.com/office/drawing/2014/main" xmlns="" id="{9B40F6D8-8CEC-438D-9756-00C86DE127C6}"/>
              </a:ext>
            </a:extLst>
          </p:cNvPr>
          <p:cNvSpPr txBox="1">
            <a:spLocks noChangeArrowheads="1"/>
          </p:cNvSpPr>
          <p:nvPr/>
        </p:nvSpPr>
        <p:spPr bwMode="auto">
          <a:xfrm>
            <a:off x="2316164" y="0"/>
            <a:ext cx="5940425"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990033"/>
                </a:solidFill>
              </a:rPr>
              <a:t>6.2</a:t>
            </a:r>
            <a:r>
              <a:rPr lang="zh-CN" altLang="en-US" sz="2400" b="1">
                <a:solidFill>
                  <a:srgbClr val="990033"/>
                </a:solidFill>
              </a:rPr>
              <a:t>商品名称、商标设计的心理策略</a:t>
            </a:r>
          </a:p>
        </p:txBody>
      </p:sp>
      <p:sp>
        <p:nvSpPr>
          <p:cNvPr id="243715" name="Text Box 3">
            <a:extLst>
              <a:ext uri="{FF2B5EF4-FFF2-40B4-BE49-F238E27FC236}">
                <a16:creationId xmlns:a16="http://schemas.microsoft.com/office/drawing/2014/main" xmlns="" id="{0FD0113F-9CE5-43BC-9360-B0BA11A9C0A5}"/>
              </a:ext>
            </a:extLst>
          </p:cNvPr>
          <p:cNvSpPr txBox="1">
            <a:spLocks noChangeArrowheads="1"/>
          </p:cNvSpPr>
          <p:nvPr/>
        </p:nvSpPr>
        <p:spPr bwMode="auto">
          <a:xfrm>
            <a:off x="2784475" y="908051"/>
            <a:ext cx="5399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800" b="1">
                <a:solidFill>
                  <a:srgbClr val="0000CC"/>
                </a:solidFill>
              </a:rPr>
              <a:t>6.2.1</a:t>
            </a:r>
            <a:r>
              <a:rPr lang="zh-CN" altLang="en-US" sz="2800" b="1">
                <a:solidFill>
                  <a:srgbClr val="0000CC"/>
                </a:solidFill>
              </a:rPr>
              <a:t>商品命名的心理效应</a:t>
            </a:r>
          </a:p>
        </p:txBody>
      </p:sp>
      <p:sp>
        <p:nvSpPr>
          <p:cNvPr id="243716" name="Text Box 4">
            <a:extLst>
              <a:ext uri="{FF2B5EF4-FFF2-40B4-BE49-F238E27FC236}">
                <a16:creationId xmlns:a16="http://schemas.microsoft.com/office/drawing/2014/main" xmlns="" id="{67DAC696-8D81-4C8B-8DFB-71920DA43315}"/>
              </a:ext>
            </a:extLst>
          </p:cNvPr>
          <p:cNvSpPr txBox="1">
            <a:spLocks noChangeArrowheads="1"/>
          </p:cNvSpPr>
          <p:nvPr/>
        </p:nvSpPr>
        <p:spPr bwMode="auto">
          <a:xfrm>
            <a:off x="2424114" y="1773238"/>
            <a:ext cx="4249737" cy="4572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800080"/>
                </a:solidFill>
              </a:rPr>
              <a:t>1. </a:t>
            </a:r>
            <a:r>
              <a:rPr lang="zh-CN" altLang="en-US" sz="2400" b="1">
                <a:solidFill>
                  <a:srgbClr val="800080"/>
                </a:solidFill>
              </a:rPr>
              <a:t>商品命名的心理要求</a:t>
            </a:r>
          </a:p>
        </p:txBody>
      </p:sp>
      <p:sp>
        <p:nvSpPr>
          <p:cNvPr id="243717" name="Text Box 5">
            <a:extLst>
              <a:ext uri="{FF2B5EF4-FFF2-40B4-BE49-F238E27FC236}">
                <a16:creationId xmlns:a16="http://schemas.microsoft.com/office/drawing/2014/main" xmlns="" id="{D01EE802-BA90-4DF6-B5E5-3931AC988567}"/>
              </a:ext>
            </a:extLst>
          </p:cNvPr>
          <p:cNvSpPr txBox="1">
            <a:spLocks noChangeArrowheads="1"/>
          </p:cNvSpPr>
          <p:nvPr/>
        </p:nvSpPr>
        <p:spPr bwMode="auto">
          <a:xfrm>
            <a:off x="2855913" y="2781300"/>
            <a:ext cx="3384550" cy="3416320"/>
          </a:xfrm>
          <a:prstGeom prst="rect">
            <a:avLst/>
          </a:pr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2400" b="1">
                <a:solidFill>
                  <a:srgbClr val="080808"/>
                </a:solidFill>
              </a:rPr>
              <a:t>（</a:t>
            </a:r>
            <a:r>
              <a:rPr lang="en-US" altLang="zh-CN" sz="2400" b="1">
                <a:solidFill>
                  <a:srgbClr val="080808"/>
                </a:solidFill>
              </a:rPr>
              <a:t>1</a:t>
            </a:r>
            <a:r>
              <a:rPr lang="zh-CN" altLang="en-US" sz="2400" b="1">
                <a:solidFill>
                  <a:srgbClr val="080808"/>
                </a:solidFill>
              </a:rPr>
              <a:t>）名实相符</a:t>
            </a:r>
          </a:p>
          <a:p>
            <a:pPr fontAlgn="base">
              <a:spcBef>
                <a:spcPct val="0"/>
              </a:spcBef>
              <a:spcAft>
                <a:spcPct val="0"/>
              </a:spcAft>
            </a:pPr>
            <a:endParaRPr lang="zh-CN" altLang="en-US" sz="2400" b="1">
              <a:solidFill>
                <a:srgbClr val="080808"/>
              </a:solidFill>
            </a:endParaRPr>
          </a:p>
          <a:p>
            <a:pPr fontAlgn="base">
              <a:spcBef>
                <a:spcPct val="0"/>
              </a:spcBef>
              <a:spcAft>
                <a:spcPct val="0"/>
              </a:spcAft>
            </a:pPr>
            <a:r>
              <a:rPr lang="zh-CN" altLang="en-US" sz="2400" b="1">
                <a:solidFill>
                  <a:srgbClr val="080808"/>
                </a:solidFill>
              </a:rPr>
              <a:t>（</a:t>
            </a:r>
            <a:r>
              <a:rPr lang="en-US" altLang="zh-CN" sz="2400" b="1">
                <a:solidFill>
                  <a:srgbClr val="080808"/>
                </a:solidFill>
              </a:rPr>
              <a:t>2</a:t>
            </a:r>
            <a:r>
              <a:rPr lang="zh-CN" altLang="en-US" sz="2400" b="1">
                <a:solidFill>
                  <a:srgbClr val="080808"/>
                </a:solidFill>
              </a:rPr>
              <a:t>）便于记忆</a:t>
            </a:r>
          </a:p>
          <a:p>
            <a:pPr fontAlgn="base">
              <a:spcBef>
                <a:spcPct val="0"/>
              </a:spcBef>
              <a:spcAft>
                <a:spcPct val="0"/>
              </a:spcAft>
            </a:pPr>
            <a:endParaRPr lang="zh-CN" altLang="en-US" sz="2400" b="1">
              <a:solidFill>
                <a:srgbClr val="080808"/>
              </a:solidFill>
            </a:endParaRPr>
          </a:p>
          <a:p>
            <a:pPr fontAlgn="base">
              <a:spcBef>
                <a:spcPct val="0"/>
              </a:spcBef>
              <a:spcAft>
                <a:spcPct val="0"/>
              </a:spcAft>
            </a:pPr>
            <a:r>
              <a:rPr lang="zh-CN" altLang="en-US" sz="2400" b="1">
                <a:solidFill>
                  <a:srgbClr val="080808"/>
                </a:solidFill>
              </a:rPr>
              <a:t>（</a:t>
            </a:r>
            <a:r>
              <a:rPr lang="en-US" altLang="zh-CN" sz="2400" b="1">
                <a:solidFill>
                  <a:srgbClr val="080808"/>
                </a:solidFill>
              </a:rPr>
              <a:t>3</a:t>
            </a:r>
            <a:r>
              <a:rPr lang="zh-CN" altLang="en-US" sz="2400" b="1">
                <a:solidFill>
                  <a:srgbClr val="080808"/>
                </a:solidFill>
              </a:rPr>
              <a:t>）引人注意</a:t>
            </a:r>
          </a:p>
          <a:p>
            <a:pPr fontAlgn="base">
              <a:spcBef>
                <a:spcPct val="0"/>
              </a:spcBef>
              <a:spcAft>
                <a:spcPct val="0"/>
              </a:spcAft>
            </a:pPr>
            <a:endParaRPr lang="zh-CN" altLang="en-US" sz="2400" b="1">
              <a:solidFill>
                <a:srgbClr val="080808"/>
              </a:solidFill>
            </a:endParaRPr>
          </a:p>
          <a:p>
            <a:pPr fontAlgn="base">
              <a:spcBef>
                <a:spcPct val="0"/>
              </a:spcBef>
              <a:spcAft>
                <a:spcPct val="0"/>
              </a:spcAft>
            </a:pPr>
            <a:r>
              <a:rPr lang="zh-CN" altLang="en-US" sz="2400" b="1">
                <a:solidFill>
                  <a:srgbClr val="080808"/>
                </a:solidFill>
              </a:rPr>
              <a:t>（</a:t>
            </a:r>
            <a:r>
              <a:rPr lang="en-US" altLang="zh-CN" sz="2400" b="1">
                <a:solidFill>
                  <a:srgbClr val="080808"/>
                </a:solidFill>
              </a:rPr>
              <a:t>4</a:t>
            </a:r>
            <a:r>
              <a:rPr lang="zh-CN" altLang="en-US" sz="2400" b="1">
                <a:solidFill>
                  <a:srgbClr val="080808"/>
                </a:solidFill>
              </a:rPr>
              <a:t>）正面联想</a:t>
            </a:r>
          </a:p>
          <a:p>
            <a:pPr fontAlgn="base">
              <a:spcBef>
                <a:spcPct val="0"/>
              </a:spcBef>
              <a:spcAft>
                <a:spcPct val="0"/>
              </a:spcAft>
            </a:pPr>
            <a:endParaRPr lang="zh-CN" altLang="en-US" sz="2400" b="1">
              <a:solidFill>
                <a:srgbClr val="080808"/>
              </a:solidFill>
            </a:endParaRPr>
          </a:p>
          <a:p>
            <a:pPr fontAlgn="base">
              <a:spcBef>
                <a:spcPct val="0"/>
              </a:spcBef>
              <a:spcAft>
                <a:spcPct val="0"/>
              </a:spcAft>
            </a:pPr>
            <a:r>
              <a:rPr lang="zh-CN" altLang="en-US" sz="2400" b="1">
                <a:solidFill>
                  <a:srgbClr val="080808"/>
                </a:solidFill>
              </a:rPr>
              <a:t>（</a:t>
            </a:r>
            <a:r>
              <a:rPr lang="en-US" altLang="zh-CN" sz="2400" b="1">
                <a:solidFill>
                  <a:srgbClr val="080808"/>
                </a:solidFill>
              </a:rPr>
              <a:t>5</a:t>
            </a:r>
            <a:r>
              <a:rPr lang="zh-CN" altLang="en-US" sz="2400" b="1">
                <a:solidFill>
                  <a:srgbClr val="080808"/>
                </a:solidFill>
              </a:rPr>
              <a:t>）避免禁忌</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3715"/>
                                        </p:tgtEl>
                                        <p:attrNameLst>
                                          <p:attrName>style.visibility</p:attrName>
                                        </p:attrNameLst>
                                      </p:cBhvr>
                                      <p:to>
                                        <p:strVal val="visible"/>
                                      </p:to>
                                    </p:set>
                                    <p:anim calcmode="lin" valueType="num">
                                      <p:cBhvr additive="base">
                                        <p:cTn id="7" dur="500" fill="hold"/>
                                        <p:tgtEl>
                                          <p:spTgt spid="243715"/>
                                        </p:tgtEl>
                                        <p:attrNameLst>
                                          <p:attrName>ppt_x</p:attrName>
                                        </p:attrNameLst>
                                      </p:cBhvr>
                                      <p:tavLst>
                                        <p:tav tm="0">
                                          <p:val>
                                            <p:strVal val="#ppt_x"/>
                                          </p:val>
                                        </p:tav>
                                        <p:tav tm="100000">
                                          <p:val>
                                            <p:strVal val="#ppt_x"/>
                                          </p:val>
                                        </p:tav>
                                      </p:tavLst>
                                    </p:anim>
                                    <p:anim calcmode="lin" valueType="num">
                                      <p:cBhvr additive="base">
                                        <p:cTn id="8" dur="500" fill="hold"/>
                                        <p:tgtEl>
                                          <p:spTgt spid="2437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243716"/>
                                        </p:tgtEl>
                                        <p:attrNameLst>
                                          <p:attrName>style.visibility</p:attrName>
                                        </p:attrNameLst>
                                      </p:cBhvr>
                                      <p:to>
                                        <p:strVal val="visible"/>
                                      </p:to>
                                    </p:set>
                                    <p:animEffect transition="in" filter="barn(inHorizontal)">
                                      <p:cBhvr>
                                        <p:cTn id="13" dur="1000"/>
                                        <p:tgtEl>
                                          <p:spTgt spid="2437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3717"/>
                                        </p:tgtEl>
                                        <p:attrNameLst>
                                          <p:attrName>style.visibility</p:attrName>
                                        </p:attrNameLst>
                                      </p:cBhvr>
                                      <p:to>
                                        <p:strVal val="visible"/>
                                      </p:to>
                                    </p:set>
                                    <p:animEffect transition="in" filter="fade">
                                      <p:cBhvr>
                                        <p:cTn id="18" dur="1000"/>
                                        <p:tgtEl>
                                          <p:spTgt spid="243717"/>
                                        </p:tgtEl>
                                      </p:cBhvr>
                                    </p:animEffect>
                                    <p:anim calcmode="lin" valueType="num">
                                      <p:cBhvr>
                                        <p:cTn id="19" dur="1000" fill="hold"/>
                                        <p:tgtEl>
                                          <p:spTgt spid="243717"/>
                                        </p:tgtEl>
                                        <p:attrNameLst>
                                          <p:attrName>ppt_x</p:attrName>
                                        </p:attrNameLst>
                                      </p:cBhvr>
                                      <p:tavLst>
                                        <p:tav tm="0">
                                          <p:val>
                                            <p:strVal val="#ppt_x"/>
                                          </p:val>
                                        </p:tav>
                                        <p:tav tm="100000">
                                          <p:val>
                                            <p:strVal val="#ppt_x"/>
                                          </p:val>
                                        </p:tav>
                                      </p:tavLst>
                                    </p:anim>
                                    <p:anim calcmode="lin" valueType="num">
                                      <p:cBhvr>
                                        <p:cTn id="20" dur="1000" fill="hold"/>
                                        <p:tgtEl>
                                          <p:spTgt spid="2437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p:bldP spid="243716" grpId="0" animBg="1"/>
      <p:bldP spid="2437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2">
            <a:extLst>
              <a:ext uri="{FF2B5EF4-FFF2-40B4-BE49-F238E27FC236}">
                <a16:creationId xmlns:a16="http://schemas.microsoft.com/office/drawing/2014/main" xmlns="" id="{77D39089-970C-468F-8BF3-3D8B9AFE49CF}"/>
              </a:ext>
            </a:extLst>
          </p:cNvPr>
          <p:cNvSpPr txBox="1">
            <a:spLocks noChangeArrowheads="1"/>
          </p:cNvSpPr>
          <p:nvPr/>
        </p:nvSpPr>
        <p:spPr bwMode="auto">
          <a:xfrm>
            <a:off x="2063750" y="188913"/>
            <a:ext cx="2592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a:solidFill>
                  <a:srgbClr val="0000FF"/>
                </a:solidFill>
                <a:latin typeface="Arial" panose="020B0604020202020204" pitchFamily="34" charset="0"/>
                <a:ea typeface="宋体" panose="02010600030101010101" pitchFamily="2" charset="-122"/>
              </a:rPr>
              <a:t>【</a:t>
            </a:r>
            <a:r>
              <a:rPr lang="zh-CN" altLang="en-US" sz="2800" b="1">
                <a:solidFill>
                  <a:srgbClr val="0000FF"/>
                </a:solidFill>
                <a:latin typeface="Arial" panose="020B0604020202020204" pitchFamily="34" charset="0"/>
                <a:ea typeface="宋体" panose="02010600030101010101" pitchFamily="2" charset="-122"/>
              </a:rPr>
              <a:t>案例</a:t>
            </a:r>
            <a:r>
              <a:rPr lang="en-US" altLang="zh-CN" sz="2800" b="1">
                <a:solidFill>
                  <a:srgbClr val="0000FF"/>
                </a:solidFill>
                <a:latin typeface="Arial" panose="020B0604020202020204" pitchFamily="34" charset="0"/>
                <a:ea typeface="宋体" panose="02010600030101010101" pitchFamily="2" charset="-122"/>
              </a:rPr>
              <a:t>】</a:t>
            </a:r>
          </a:p>
        </p:txBody>
      </p:sp>
      <p:sp>
        <p:nvSpPr>
          <p:cNvPr id="244739" name="Text Box 3">
            <a:extLst>
              <a:ext uri="{FF2B5EF4-FFF2-40B4-BE49-F238E27FC236}">
                <a16:creationId xmlns:a16="http://schemas.microsoft.com/office/drawing/2014/main" xmlns="" id="{DD11C03E-19B9-49AE-83CF-9BDA58197EC1}"/>
              </a:ext>
            </a:extLst>
          </p:cNvPr>
          <p:cNvSpPr txBox="1">
            <a:spLocks noChangeArrowheads="1"/>
          </p:cNvSpPr>
          <p:nvPr/>
        </p:nvSpPr>
        <p:spPr bwMode="auto">
          <a:xfrm>
            <a:off x="4008438" y="1125538"/>
            <a:ext cx="3816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a:solidFill>
                  <a:srgbClr val="080808"/>
                </a:solidFill>
                <a:latin typeface="Arial" panose="020B0604020202020204" pitchFamily="34" charset="0"/>
                <a:ea typeface="宋体" panose="02010600030101010101" pitchFamily="2" charset="-122"/>
              </a:rPr>
              <a:t> </a:t>
            </a:r>
            <a:r>
              <a:rPr lang="zh-CN" altLang="en-US" sz="2800">
                <a:solidFill>
                  <a:srgbClr val="080808"/>
                </a:solidFill>
                <a:latin typeface="Arial" panose="020B0604020202020204" pitchFamily="34" charset="0"/>
                <a:ea typeface="黑体" panose="02010609060101010101" pitchFamily="49" charset="-122"/>
              </a:rPr>
              <a:t>这样的命名合适吗？ </a:t>
            </a:r>
          </a:p>
        </p:txBody>
      </p:sp>
      <p:sp>
        <p:nvSpPr>
          <p:cNvPr id="244740" name="Text Box 4">
            <a:extLst>
              <a:ext uri="{FF2B5EF4-FFF2-40B4-BE49-F238E27FC236}">
                <a16:creationId xmlns:a16="http://schemas.microsoft.com/office/drawing/2014/main" xmlns="" id="{4FF4E163-2CDD-4AE6-8846-06277B6F2649}"/>
              </a:ext>
            </a:extLst>
          </p:cNvPr>
          <p:cNvSpPr txBox="1">
            <a:spLocks noChangeArrowheads="1"/>
          </p:cNvSpPr>
          <p:nvPr/>
        </p:nvSpPr>
        <p:spPr bwMode="auto">
          <a:xfrm>
            <a:off x="1476375" y="1989139"/>
            <a:ext cx="9848850" cy="339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30000"/>
              </a:lnSpc>
              <a:spcBef>
                <a:spcPct val="50000"/>
              </a:spcBef>
              <a:spcAft>
                <a:spcPct val="0"/>
              </a:spcAft>
            </a:pPr>
            <a:r>
              <a:rPr lang="en-US" altLang="zh-CN" dirty="0">
                <a:solidFill>
                  <a:srgbClr val="080808"/>
                </a:solidFill>
                <a:latin typeface="Arial" panose="020B0604020202020204" pitchFamily="34" charset="0"/>
                <a:ea typeface="宋体" panose="02010600030101010101" pitchFamily="2" charset="-122"/>
              </a:rPr>
              <a:t>        </a:t>
            </a:r>
            <a:r>
              <a:rPr lang="zh-CN" altLang="en-US" sz="2400" b="1" dirty="0">
                <a:solidFill>
                  <a:srgbClr val="660066"/>
                </a:solidFill>
                <a:latin typeface="Arial" panose="020B0604020202020204" pitchFamily="34" charset="0"/>
                <a:ea typeface="宋体" panose="02010600030101010101" pitchFamily="2" charset="-122"/>
              </a:rPr>
              <a:t>现在一些商品起名滥用谐音，越起越邪。像“跳跳豆”、“清嘴含片”被谐音成“挑逗”和“亲嘴含片”；有的方便面包装上大书 “泡的就是你”。包子和奶茶被个别商家“谐音”成了“仁肉”包子和“二奶”茶。其理由是“仁肉”为虾仁肉，“二奶”即“牛奶＋豆奶”。 如果清晨出门赶着上班，原本神清气爽，可当你拿着几个“人肉”包子，端着一杯“二奶”茶，那心里是个啥滋味呢？“吃”出的恐怕是血腥，“喝”出的无疑是恶俗！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4738"/>
                                        </p:tgtEl>
                                        <p:attrNameLst>
                                          <p:attrName>style.visibility</p:attrName>
                                        </p:attrNameLst>
                                      </p:cBhvr>
                                      <p:to>
                                        <p:strVal val="visible"/>
                                      </p:to>
                                    </p:set>
                                    <p:animEffect transition="in" filter="wipe(down)">
                                      <p:cBhvr>
                                        <p:cTn id="7" dur="290">
                                          <p:stCondLst>
                                            <p:cond delay="0"/>
                                          </p:stCondLst>
                                        </p:cTn>
                                        <p:tgtEl>
                                          <p:spTgt spid="244738"/>
                                        </p:tgtEl>
                                      </p:cBhvr>
                                    </p:animEffect>
                                    <p:anim calcmode="lin" valueType="num">
                                      <p:cBhvr>
                                        <p:cTn id="8" dur="911" tmFilter="0,0; 0.14,0.36; 0.43,0.73; 0.71,0.91; 1.0,1.0">
                                          <p:stCondLst>
                                            <p:cond delay="0"/>
                                          </p:stCondLst>
                                        </p:cTn>
                                        <p:tgtEl>
                                          <p:spTgt spid="24473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4473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4473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4473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44738"/>
                                        </p:tgtEl>
                                        <p:attrNameLst>
                                          <p:attrName>ppt_y</p:attrName>
                                        </p:attrNameLst>
                                      </p:cBhvr>
                                      <p:tavLst>
                                        <p:tav tm="0" fmla="#ppt_y-sin(pi*$)/81">
                                          <p:val>
                                            <p:fltVal val="0"/>
                                          </p:val>
                                        </p:tav>
                                        <p:tav tm="100000">
                                          <p:val>
                                            <p:fltVal val="1"/>
                                          </p:val>
                                        </p:tav>
                                      </p:tavLst>
                                    </p:anim>
                                    <p:animScale>
                                      <p:cBhvr>
                                        <p:cTn id="13" dur="13">
                                          <p:stCondLst>
                                            <p:cond delay="325"/>
                                          </p:stCondLst>
                                        </p:cTn>
                                        <p:tgtEl>
                                          <p:spTgt spid="244738"/>
                                        </p:tgtEl>
                                      </p:cBhvr>
                                      <p:to x="100000" y="60000"/>
                                    </p:animScale>
                                    <p:animScale>
                                      <p:cBhvr>
                                        <p:cTn id="14" dur="83" decel="50000">
                                          <p:stCondLst>
                                            <p:cond delay="338"/>
                                          </p:stCondLst>
                                        </p:cTn>
                                        <p:tgtEl>
                                          <p:spTgt spid="244738"/>
                                        </p:tgtEl>
                                      </p:cBhvr>
                                      <p:to x="100000" y="100000"/>
                                    </p:animScale>
                                    <p:animScale>
                                      <p:cBhvr>
                                        <p:cTn id="15" dur="13">
                                          <p:stCondLst>
                                            <p:cond delay="656"/>
                                          </p:stCondLst>
                                        </p:cTn>
                                        <p:tgtEl>
                                          <p:spTgt spid="244738"/>
                                        </p:tgtEl>
                                      </p:cBhvr>
                                      <p:to x="100000" y="80000"/>
                                    </p:animScale>
                                    <p:animScale>
                                      <p:cBhvr>
                                        <p:cTn id="16" dur="83" decel="50000">
                                          <p:stCondLst>
                                            <p:cond delay="669"/>
                                          </p:stCondLst>
                                        </p:cTn>
                                        <p:tgtEl>
                                          <p:spTgt spid="244738"/>
                                        </p:tgtEl>
                                      </p:cBhvr>
                                      <p:to x="100000" y="100000"/>
                                    </p:animScale>
                                    <p:animScale>
                                      <p:cBhvr>
                                        <p:cTn id="17" dur="13">
                                          <p:stCondLst>
                                            <p:cond delay="821"/>
                                          </p:stCondLst>
                                        </p:cTn>
                                        <p:tgtEl>
                                          <p:spTgt spid="244738"/>
                                        </p:tgtEl>
                                      </p:cBhvr>
                                      <p:to x="100000" y="90000"/>
                                    </p:animScale>
                                    <p:animScale>
                                      <p:cBhvr>
                                        <p:cTn id="18" dur="83" decel="50000">
                                          <p:stCondLst>
                                            <p:cond delay="834"/>
                                          </p:stCondLst>
                                        </p:cTn>
                                        <p:tgtEl>
                                          <p:spTgt spid="244738"/>
                                        </p:tgtEl>
                                      </p:cBhvr>
                                      <p:to x="100000" y="100000"/>
                                    </p:animScale>
                                    <p:animScale>
                                      <p:cBhvr>
                                        <p:cTn id="19" dur="13">
                                          <p:stCondLst>
                                            <p:cond delay="904"/>
                                          </p:stCondLst>
                                        </p:cTn>
                                        <p:tgtEl>
                                          <p:spTgt spid="244738"/>
                                        </p:tgtEl>
                                      </p:cBhvr>
                                      <p:to x="100000" y="95000"/>
                                    </p:animScale>
                                    <p:animScale>
                                      <p:cBhvr>
                                        <p:cTn id="20" dur="83" decel="50000">
                                          <p:stCondLst>
                                            <p:cond delay="917"/>
                                          </p:stCondLst>
                                        </p:cTn>
                                        <p:tgtEl>
                                          <p:spTgt spid="24473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244739"/>
                                        </p:tgtEl>
                                        <p:attrNameLst>
                                          <p:attrName>style.visibility</p:attrName>
                                        </p:attrNameLst>
                                      </p:cBhvr>
                                      <p:to>
                                        <p:strVal val="visible"/>
                                      </p:to>
                                    </p:set>
                                    <p:animEffect transition="in" filter="fade">
                                      <p:cBhvr>
                                        <p:cTn id="25" dur="800" decel="100000"/>
                                        <p:tgtEl>
                                          <p:spTgt spid="244739"/>
                                        </p:tgtEl>
                                      </p:cBhvr>
                                    </p:animEffect>
                                    <p:anim calcmode="lin" valueType="num">
                                      <p:cBhvr>
                                        <p:cTn id="26" dur="800" decel="100000" fill="hold"/>
                                        <p:tgtEl>
                                          <p:spTgt spid="244739"/>
                                        </p:tgtEl>
                                        <p:attrNameLst>
                                          <p:attrName>style.rotation</p:attrName>
                                        </p:attrNameLst>
                                      </p:cBhvr>
                                      <p:tavLst>
                                        <p:tav tm="0">
                                          <p:val>
                                            <p:fltVal val="-90"/>
                                          </p:val>
                                        </p:tav>
                                        <p:tav tm="100000">
                                          <p:val>
                                            <p:fltVal val="0"/>
                                          </p:val>
                                        </p:tav>
                                      </p:tavLst>
                                    </p:anim>
                                    <p:anim calcmode="lin" valueType="num">
                                      <p:cBhvr>
                                        <p:cTn id="27" dur="800" decel="100000" fill="hold"/>
                                        <p:tgtEl>
                                          <p:spTgt spid="244739"/>
                                        </p:tgtEl>
                                        <p:attrNameLst>
                                          <p:attrName>ppt_x</p:attrName>
                                        </p:attrNameLst>
                                      </p:cBhvr>
                                      <p:tavLst>
                                        <p:tav tm="0">
                                          <p:val>
                                            <p:strVal val="#ppt_x+0.4"/>
                                          </p:val>
                                        </p:tav>
                                        <p:tav tm="100000">
                                          <p:val>
                                            <p:strVal val="#ppt_x-0.05"/>
                                          </p:val>
                                        </p:tav>
                                      </p:tavLst>
                                    </p:anim>
                                    <p:anim calcmode="lin" valueType="num">
                                      <p:cBhvr>
                                        <p:cTn id="28" dur="800" decel="100000" fill="hold"/>
                                        <p:tgtEl>
                                          <p:spTgt spid="24473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4473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44739"/>
                                        </p:tgtEl>
                                        <p:attrNameLst>
                                          <p:attrName>ppt_y</p:attrName>
                                        </p:attrNameLst>
                                      </p:cBhvr>
                                      <p:tavLst>
                                        <p:tav tm="0">
                                          <p:val>
                                            <p:strVal val="#ppt_y+0.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244740"/>
                                        </p:tgtEl>
                                        <p:attrNameLst>
                                          <p:attrName>style.visibility</p:attrName>
                                        </p:attrNameLst>
                                      </p:cBhvr>
                                      <p:to>
                                        <p:strVal val="visible"/>
                                      </p:to>
                                    </p:set>
                                    <p:anim calcmode="lin" valueType="num">
                                      <p:cBhvr>
                                        <p:cTn id="35" dur="1000" fill="hold"/>
                                        <p:tgtEl>
                                          <p:spTgt spid="244740"/>
                                        </p:tgtEl>
                                        <p:attrNameLst>
                                          <p:attrName>ppt_w</p:attrName>
                                        </p:attrNameLst>
                                      </p:cBhvr>
                                      <p:tavLst>
                                        <p:tav tm="0">
                                          <p:val>
                                            <p:fltVal val="0"/>
                                          </p:val>
                                        </p:tav>
                                        <p:tav tm="100000">
                                          <p:val>
                                            <p:strVal val="#ppt_w"/>
                                          </p:val>
                                        </p:tav>
                                      </p:tavLst>
                                    </p:anim>
                                    <p:anim calcmode="lin" valueType="num">
                                      <p:cBhvr>
                                        <p:cTn id="36" dur="1000" fill="hold"/>
                                        <p:tgtEl>
                                          <p:spTgt spid="244740"/>
                                        </p:tgtEl>
                                        <p:attrNameLst>
                                          <p:attrName>ppt_h</p:attrName>
                                        </p:attrNameLst>
                                      </p:cBhvr>
                                      <p:tavLst>
                                        <p:tav tm="0">
                                          <p:val>
                                            <p:fltVal val="0"/>
                                          </p:val>
                                        </p:tav>
                                        <p:tav tm="100000">
                                          <p:val>
                                            <p:strVal val="#ppt_h"/>
                                          </p:val>
                                        </p:tav>
                                      </p:tavLst>
                                    </p:anim>
                                    <p:anim calcmode="lin" valueType="num">
                                      <p:cBhvr>
                                        <p:cTn id="37" dur="1000" fill="hold"/>
                                        <p:tgtEl>
                                          <p:spTgt spid="244740"/>
                                        </p:tgtEl>
                                        <p:attrNameLst>
                                          <p:attrName>style.rotation</p:attrName>
                                        </p:attrNameLst>
                                      </p:cBhvr>
                                      <p:tavLst>
                                        <p:tav tm="0">
                                          <p:val>
                                            <p:fltVal val="360"/>
                                          </p:val>
                                        </p:tav>
                                        <p:tav tm="100000">
                                          <p:val>
                                            <p:fltVal val="0"/>
                                          </p:val>
                                        </p:tav>
                                      </p:tavLst>
                                    </p:anim>
                                    <p:animEffect transition="in" filter="fade">
                                      <p:cBhvr>
                                        <p:cTn id="38" dur="1000"/>
                                        <p:tgtEl>
                                          <p:spTgt spid="244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p:bldP spid="244739" grpId="0"/>
      <p:bldP spid="2447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2">
            <a:extLst>
              <a:ext uri="{FF2B5EF4-FFF2-40B4-BE49-F238E27FC236}">
                <a16:creationId xmlns:a16="http://schemas.microsoft.com/office/drawing/2014/main" xmlns="" id="{C7059702-945C-4239-B0C8-461ECF50A96D}"/>
              </a:ext>
            </a:extLst>
          </p:cNvPr>
          <p:cNvSpPr txBox="1">
            <a:spLocks noChangeArrowheads="1"/>
          </p:cNvSpPr>
          <p:nvPr/>
        </p:nvSpPr>
        <p:spPr bwMode="auto">
          <a:xfrm>
            <a:off x="2424113" y="1557338"/>
            <a:ext cx="5472112" cy="4572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2400" b="1">
                <a:solidFill>
                  <a:srgbClr val="080808"/>
                </a:solidFill>
                <a:latin typeface="Arial" panose="020B0604020202020204" pitchFamily="34" charset="0"/>
                <a:ea typeface="宋体" panose="02010600030101010101" pitchFamily="2" charset="-122"/>
              </a:rPr>
              <a:t>问题：这样的命名合适吗？</a:t>
            </a:r>
          </a:p>
        </p:txBody>
      </p:sp>
      <p:sp>
        <p:nvSpPr>
          <p:cNvPr id="245763" name="Text Box 3">
            <a:extLst>
              <a:ext uri="{FF2B5EF4-FFF2-40B4-BE49-F238E27FC236}">
                <a16:creationId xmlns:a16="http://schemas.microsoft.com/office/drawing/2014/main" xmlns="" id="{71B2BC05-7CB2-4467-992C-32CA4990CA28}"/>
              </a:ext>
            </a:extLst>
          </p:cNvPr>
          <p:cNvSpPr txBox="1">
            <a:spLocks noChangeArrowheads="1"/>
          </p:cNvSpPr>
          <p:nvPr/>
        </p:nvSpPr>
        <p:spPr bwMode="auto">
          <a:xfrm>
            <a:off x="2424113" y="2349501"/>
            <a:ext cx="7200900" cy="4035425"/>
          </a:xfrm>
          <a:prstGeom prst="rect">
            <a:avLst/>
          </a:prstGeom>
          <a:solidFill>
            <a:srgbClr val="00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20000"/>
              </a:lnSpc>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分析提示：显然不合适。在商品名称上做点文章，别出心裁，适当地搞点炒作，只要不违反法律法规和公序良俗，本不置可否。但这种故意使用容易产生歧义的、甚至低级媚俗字眼，给商品起名或者作商店招牌的，靠低级趣味、语不惊人死不休的做法，实在不敢苟同。对于广大消费者，尤其是直观接受事物的少年儿童，无疑会带来极大的负面影响。如果商家连起码的商业伦理、社会影响也不考虑，那就难免见利忘义。</a:t>
            </a:r>
          </a:p>
        </p:txBody>
      </p:sp>
      <p:sp>
        <p:nvSpPr>
          <p:cNvPr id="245764" name="Text Box 4">
            <a:extLst>
              <a:ext uri="{FF2B5EF4-FFF2-40B4-BE49-F238E27FC236}">
                <a16:creationId xmlns:a16="http://schemas.microsoft.com/office/drawing/2014/main" xmlns="" id="{8B68C8EF-30BE-4008-A069-09E06AD9951A}"/>
              </a:ext>
            </a:extLst>
          </p:cNvPr>
          <p:cNvSpPr txBox="1">
            <a:spLocks noChangeArrowheads="1"/>
          </p:cNvSpPr>
          <p:nvPr/>
        </p:nvSpPr>
        <p:spPr bwMode="auto">
          <a:xfrm>
            <a:off x="2351089" y="188913"/>
            <a:ext cx="25923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a:solidFill>
                  <a:srgbClr val="0000FF"/>
                </a:solidFill>
                <a:latin typeface="Arial" panose="020B0604020202020204" pitchFamily="34" charset="0"/>
                <a:ea typeface="宋体" panose="02010600030101010101" pitchFamily="2" charset="-122"/>
              </a:rPr>
              <a:t>【</a:t>
            </a:r>
            <a:r>
              <a:rPr lang="zh-CN" altLang="en-US" sz="2800" b="1">
                <a:solidFill>
                  <a:srgbClr val="0000FF"/>
                </a:solidFill>
                <a:latin typeface="Arial" panose="020B0604020202020204" pitchFamily="34" charset="0"/>
                <a:ea typeface="宋体" panose="02010600030101010101" pitchFamily="2" charset="-122"/>
              </a:rPr>
              <a:t>案例</a:t>
            </a:r>
            <a:r>
              <a:rPr lang="en-US" altLang="zh-CN" sz="2800" b="1">
                <a:solidFill>
                  <a:srgbClr val="0000FF"/>
                </a:solidFill>
                <a:latin typeface="Arial" panose="020B0604020202020204" pitchFamily="34" charset="0"/>
                <a:ea typeface="宋体" panose="02010600030101010101" pitchFamily="2" charset="-122"/>
              </a:rPr>
              <a:t>】</a:t>
            </a:r>
          </a:p>
        </p:txBody>
      </p:sp>
      <p:sp>
        <p:nvSpPr>
          <p:cNvPr id="245765" name="Text Box 5">
            <a:extLst>
              <a:ext uri="{FF2B5EF4-FFF2-40B4-BE49-F238E27FC236}">
                <a16:creationId xmlns:a16="http://schemas.microsoft.com/office/drawing/2014/main" xmlns="" id="{A43B5CEF-5D4B-4211-834B-B72426A24C92}"/>
              </a:ext>
            </a:extLst>
          </p:cNvPr>
          <p:cNvSpPr txBox="1">
            <a:spLocks noChangeArrowheads="1"/>
          </p:cNvSpPr>
          <p:nvPr/>
        </p:nvSpPr>
        <p:spPr bwMode="auto">
          <a:xfrm>
            <a:off x="3935413" y="692151"/>
            <a:ext cx="3816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a:solidFill>
                  <a:srgbClr val="080808"/>
                </a:solidFill>
                <a:latin typeface="Arial" panose="020B0604020202020204" pitchFamily="34" charset="0"/>
                <a:ea typeface="宋体" panose="02010600030101010101" pitchFamily="2" charset="-122"/>
              </a:rPr>
              <a:t> </a:t>
            </a:r>
            <a:r>
              <a:rPr lang="zh-CN" altLang="en-US" sz="2800">
                <a:solidFill>
                  <a:srgbClr val="080808"/>
                </a:solidFill>
                <a:latin typeface="Arial" panose="020B0604020202020204" pitchFamily="34" charset="0"/>
                <a:ea typeface="黑体" panose="02010609060101010101" pitchFamily="49" charset="-122"/>
              </a:rPr>
              <a:t>这样的命名合适吗？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45762"/>
                                        </p:tgtEl>
                                        <p:attrNameLst>
                                          <p:attrName>style.visibility</p:attrName>
                                        </p:attrNameLst>
                                      </p:cBhvr>
                                      <p:to>
                                        <p:strVal val="visible"/>
                                      </p:to>
                                    </p:set>
                                    <p:animEffect transition="in" filter="barn(inHorizontal)">
                                      <p:cBhvr>
                                        <p:cTn id="7" dur="1000"/>
                                        <p:tgtEl>
                                          <p:spTgt spid="2457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5763"/>
                                        </p:tgtEl>
                                        <p:attrNameLst>
                                          <p:attrName>style.visibility</p:attrName>
                                        </p:attrNameLst>
                                      </p:cBhvr>
                                      <p:to>
                                        <p:strVal val="visible"/>
                                      </p:to>
                                    </p:set>
                                    <p:animEffect transition="in" filter="fade">
                                      <p:cBhvr>
                                        <p:cTn id="12" dur="1000"/>
                                        <p:tgtEl>
                                          <p:spTgt spid="245763"/>
                                        </p:tgtEl>
                                      </p:cBhvr>
                                    </p:animEffect>
                                    <p:anim calcmode="lin" valueType="num">
                                      <p:cBhvr>
                                        <p:cTn id="13" dur="1000" fill="hold"/>
                                        <p:tgtEl>
                                          <p:spTgt spid="245763"/>
                                        </p:tgtEl>
                                        <p:attrNameLst>
                                          <p:attrName>ppt_x</p:attrName>
                                        </p:attrNameLst>
                                      </p:cBhvr>
                                      <p:tavLst>
                                        <p:tav tm="0">
                                          <p:val>
                                            <p:strVal val="#ppt_x"/>
                                          </p:val>
                                        </p:tav>
                                        <p:tav tm="100000">
                                          <p:val>
                                            <p:strVal val="#ppt_x"/>
                                          </p:val>
                                        </p:tav>
                                      </p:tavLst>
                                    </p:anim>
                                    <p:anim calcmode="lin" valueType="num">
                                      <p:cBhvr>
                                        <p:cTn id="14" dur="1000" fill="hold"/>
                                        <p:tgtEl>
                                          <p:spTgt spid="2457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animBg="1"/>
      <p:bldP spid="2457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a:extLst>
              <a:ext uri="{FF2B5EF4-FFF2-40B4-BE49-F238E27FC236}">
                <a16:creationId xmlns:a16="http://schemas.microsoft.com/office/drawing/2014/main" xmlns="" id="{4D16648E-B6FB-4B9A-91EF-EDFBF120E660}"/>
              </a:ext>
            </a:extLst>
          </p:cNvPr>
          <p:cNvSpPr txBox="1">
            <a:spLocks noChangeArrowheads="1"/>
          </p:cNvSpPr>
          <p:nvPr/>
        </p:nvSpPr>
        <p:spPr bwMode="auto">
          <a:xfrm>
            <a:off x="3125787" y="292893"/>
            <a:ext cx="5940425" cy="457201"/>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zh-CN" altLang="en-US" sz="2400" b="1" dirty="0">
                <a:solidFill>
                  <a:srgbClr val="990033"/>
                </a:solidFill>
              </a:rPr>
              <a:t>商品的功能</a:t>
            </a:r>
          </a:p>
        </p:txBody>
      </p:sp>
      <p:sp>
        <p:nvSpPr>
          <p:cNvPr id="231427" name="Text Box 3">
            <a:extLst>
              <a:ext uri="{FF2B5EF4-FFF2-40B4-BE49-F238E27FC236}">
                <a16:creationId xmlns:a16="http://schemas.microsoft.com/office/drawing/2014/main" xmlns="" id="{DBACB29D-CF68-4E66-B5E5-607617CFF5E3}"/>
              </a:ext>
            </a:extLst>
          </p:cNvPr>
          <p:cNvSpPr txBox="1">
            <a:spLocks noChangeArrowheads="1"/>
          </p:cNvSpPr>
          <p:nvPr/>
        </p:nvSpPr>
        <p:spPr bwMode="auto">
          <a:xfrm>
            <a:off x="1774826" y="549276"/>
            <a:ext cx="4284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sp>
        <p:nvSpPr>
          <p:cNvPr id="231432" name="Text Box 8">
            <a:extLst>
              <a:ext uri="{FF2B5EF4-FFF2-40B4-BE49-F238E27FC236}">
                <a16:creationId xmlns:a16="http://schemas.microsoft.com/office/drawing/2014/main" xmlns="" id="{89A87F4F-9284-46FF-98B7-FD07113C207E}"/>
              </a:ext>
            </a:extLst>
          </p:cNvPr>
          <p:cNvSpPr txBox="1">
            <a:spLocks noChangeArrowheads="1"/>
          </p:cNvSpPr>
          <p:nvPr/>
        </p:nvSpPr>
        <p:spPr bwMode="auto">
          <a:xfrm>
            <a:off x="1352549" y="915989"/>
            <a:ext cx="10067925" cy="433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0000"/>
              </a:lnSpc>
              <a:spcBef>
                <a:spcPct val="50000"/>
              </a:spcBef>
              <a:spcAft>
                <a:spcPct val="0"/>
              </a:spcAft>
            </a:pPr>
            <a:r>
              <a:rPr lang="zh-CN" altLang="en-US" sz="2400" b="1" dirty="0">
                <a:solidFill>
                  <a:srgbClr val="080808"/>
                </a:solidFill>
                <a:latin typeface="Arial" panose="020B0604020202020204" pitchFamily="34" charset="0"/>
                <a:ea typeface="宋体" panose="02010600030101010101" pitchFamily="2" charset="-122"/>
              </a:rPr>
              <a:t>心理功能：</a:t>
            </a:r>
          </a:p>
          <a:p>
            <a:pPr fontAlgn="base">
              <a:lnSpc>
                <a:spcPct val="120000"/>
              </a:lnSpc>
              <a:spcBef>
                <a:spcPct val="50000"/>
              </a:spcBef>
              <a:spcAft>
                <a:spcPct val="0"/>
              </a:spcAft>
            </a:pPr>
            <a:r>
              <a:rPr lang="en-US" altLang="zh-CN" sz="2400" b="1" dirty="0">
                <a:solidFill>
                  <a:srgbClr val="080808"/>
                </a:solidFill>
                <a:latin typeface="Arial" panose="020B0604020202020204" pitchFamily="34" charset="0"/>
                <a:ea typeface="宋体" panose="02010600030101010101" pitchFamily="2" charset="-122"/>
              </a:rPr>
              <a:t>1</a:t>
            </a:r>
            <a:r>
              <a:rPr lang="zh-CN" altLang="en-US" sz="2400" b="1" dirty="0">
                <a:solidFill>
                  <a:srgbClr val="080808"/>
                </a:solidFill>
                <a:latin typeface="Arial" panose="020B0604020202020204" pitchFamily="34" charset="0"/>
                <a:ea typeface="宋体" panose="02010600030101010101" pitchFamily="2" charset="-122"/>
              </a:rPr>
              <a:t>、象征功能：商品的象征意义符合消费者的需要，能为消费者带来心理上的满足。商品的象征意义会影响人们的消费行为，对商品的客观使用价值不构成影响</a:t>
            </a:r>
          </a:p>
          <a:p>
            <a:pPr fontAlgn="base">
              <a:lnSpc>
                <a:spcPct val="120000"/>
              </a:lnSpc>
              <a:spcBef>
                <a:spcPct val="50000"/>
              </a:spcBef>
              <a:spcAft>
                <a:spcPct val="0"/>
              </a:spcAft>
            </a:pPr>
            <a:r>
              <a:rPr lang="en-US" altLang="zh-CN" sz="2400" b="1" dirty="0">
                <a:solidFill>
                  <a:srgbClr val="080808"/>
                </a:solidFill>
                <a:latin typeface="Arial" panose="020B0604020202020204" pitchFamily="34" charset="0"/>
                <a:ea typeface="宋体" panose="02010600030101010101" pitchFamily="2" charset="-122"/>
              </a:rPr>
              <a:t>2</a:t>
            </a:r>
            <a:r>
              <a:rPr lang="zh-CN" altLang="en-US" sz="2400" b="1" dirty="0">
                <a:solidFill>
                  <a:srgbClr val="080808"/>
                </a:solidFill>
                <a:latin typeface="Arial" panose="020B0604020202020204" pitchFamily="34" charset="0"/>
                <a:ea typeface="宋体" panose="02010600030101010101" pitchFamily="2" charset="-122"/>
              </a:rPr>
              <a:t>、审美功能：商品本身为能为消费者的审美活动创造美感。</a:t>
            </a:r>
          </a:p>
          <a:p>
            <a:pPr fontAlgn="base">
              <a:lnSpc>
                <a:spcPct val="120000"/>
              </a:lnSpc>
              <a:spcBef>
                <a:spcPct val="50000"/>
              </a:spcBef>
              <a:spcAft>
                <a:spcPct val="0"/>
              </a:spcAft>
            </a:pPr>
            <a:r>
              <a:rPr lang="en-US" altLang="zh-CN" sz="2400" b="1" dirty="0">
                <a:solidFill>
                  <a:srgbClr val="080808"/>
                </a:solidFill>
                <a:latin typeface="Arial" panose="020B0604020202020204" pitchFamily="34" charset="0"/>
                <a:ea typeface="宋体" panose="02010600030101010101" pitchFamily="2" charset="-122"/>
              </a:rPr>
              <a:t>3</a:t>
            </a:r>
            <a:r>
              <a:rPr lang="zh-CN" altLang="en-US" sz="2400" b="1" dirty="0">
                <a:solidFill>
                  <a:srgbClr val="080808"/>
                </a:solidFill>
                <a:latin typeface="Arial" panose="020B0604020202020204" pitchFamily="34" charset="0"/>
                <a:ea typeface="宋体" panose="02010600030101010101" pitchFamily="2" charset="-122"/>
              </a:rPr>
              <a:t>、自我实现功能：商品体现消费者自我形象，实现自我能力，并与消费者追求的自我价值相一致的功能。</a:t>
            </a:r>
          </a:p>
          <a:p>
            <a:pPr fontAlgn="base">
              <a:lnSpc>
                <a:spcPct val="120000"/>
              </a:lnSpc>
              <a:spcBef>
                <a:spcPct val="50000"/>
              </a:spcBef>
              <a:spcAft>
                <a:spcPct val="0"/>
              </a:spcAft>
            </a:pPr>
            <a:endParaRPr lang="zh-CN" altLang="en-US" sz="2400" b="1" dirty="0">
              <a:solidFill>
                <a:srgbClr val="080808"/>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706216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31426"/>
                                        </p:tgtEl>
                                        <p:attrNameLst>
                                          <p:attrName>style.visibility</p:attrName>
                                        </p:attrNameLst>
                                      </p:cBhvr>
                                      <p:to>
                                        <p:strVal val="visible"/>
                                      </p:to>
                                    </p:set>
                                    <p:anim calcmode="lin" valueType="num">
                                      <p:cBhvr>
                                        <p:cTn id="7" dur="500" fill="hold"/>
                                        <p:tgtEl>
                                          <p:spTgt spid="231426"/>
                                        </p:tgtEl>
                                        <p:attrNameLst>
                                          <p:attrName>ppt_x</p:attrName>
                                        </p:attrNameLst>
                                      </p:cBhvr>
                                      <p:tavLst>
                                        <p:tav tm="0">
                                          <p:val>
                                            <p:strVal val="#ppt_x-.2"/>
                                          </p:val>
                                        </p:tav>
                                        <p:tav tm="100000">
                                          <p:val>
                                            <p:strVal val="#ppt_x"/>
                                          </p:val>
                                        </p:tav>
                                      </p:tavLst>
                                    </p:anim>
                                    <p:anim calcmode="lin" valueType="num">
                                      <p:cBhvr>
                                        <p:cTn id="8" dur="500" fill="hold"/>
                                        <p:tgtEl>
                                          <p:spTgt spid="231426"/>
                                        </p:tgtEl>
                                        <p:attrNameLst>
                                          <p:attrName>ppt_y</p:attrName>
                                        </p:attrNameLst>
                                      </p:cBhvr>
                                      <p:tavLst>
                                        <p:tav tm="0">
                                          <p:val>
                                            <p:strVal val="#ppt_y"/>
                                          </p:val>
                                        </p:tav>
                                        <p:tav tm="100000">
                                          <p:val>
                                            <p:strVal val="#ppt_y"/>
                                          </p:val>
                                        </p:tav>
                                      </p:tavLst>
                                    </p:anim>
                                    <p:animEffect transition="in" filter="wipe(right)" prLst="gradientSize: 0.1">
                                      <p:cBhvr>
                                        <p:cTn id="9" dur="500"/>
                                        <p:tgtEl>
                                          <p:spTgt spid="2314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231432"/>
                                        </p:tgtEl>
                                        <p:attrNameLst>
                                          <p:attrName>style.visibility</p:attrName>
                                        </p:attrNameLst>
                                      </p:cBhvr>
                                      <p:to>
                                        <p:strVal val="visible"/>
                                      </p:to>
                                    </p:set>
                                    <p:animEffect transition="in" filter="fade">
                                      <p:cBhvr>
                                        <p:cTn id="14" dur="100"/>
                                        <p:tgtEl>
                                          <p:spTgt spid="231432"/>
                                        </p:tgtEl>
                                      </p:cBhvr>
                                    </p:animEffect>
                                    <p:anim calcmode="lin" valueType="num">
                                      <p:cBhvr>
                                        <p:cTn id="15" dur="400" fill="hold"/>
                                        <p:tgtEl>
                                          <p:spTgt spid="231432"/>
                                        </p:tgtEl>
                                        <p:attrNameLst>
                                          <p:attrName>ppt_x</p:attrName>
                                        </p:attrNameLst>
                                      </p:cBhvr>
                                      <p:tavLst>
                                        <p:tav tm="0">
                                          <p:val>
                                            <p:strVal val="#ppt_x"/>
                                          </p:val>
                                        </p:tav>
                                        <p:tav tm="100000">
                                          <p:val>
                                            <p:strVal val="#ppt_x"/>
                                          </p:val>
                                        </p:tav>
                                      </p:tavLst>
                                    </p:anim>
                                    <p:anim calcmode="lin" valueType="num">
                                      <p:cBhvr>
                                        <p:cTn id="16" dur="400" fill="hold"/>
                                        <p:tgtEl>
                                          <p:spTgt spid="231432"/>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3143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3143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animBg="1"/>
      <p:bldP spid="2314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ext Box 2">
            <a:extLst>
              <a:ext uri="{FF2B5EF4-FFF2-40B4-BE49-F238E27FC236}">
                <a16:creationId xmlns:a16="http://schemas.microsoft.com/office/drawing/2014/main" xmlns="" id="{2F7ABD6F-FB72-46AB-AF11-3E783C661940}"/>
              </a:ext>
            </a:extLst>
          </p:cNvPr>
          <p:cNvSpPr txBox="1">
            <a:spLocks noChangeArrowheads="1"/>
          </p:cNvSpPr>
          <p:nvPr/>
        </p:nvSpPr>
        <p:spPr bwMode="auto">
          <a:xfrm>
            <a:off x="2243139" y="0"/>
            <a:ext cx="5940425"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990033"/>
                </a:solidFill>
              </a:rPr>
              <a:t>6.2</a:t>
            </a:r>
            <a:r>
              <a:rPr lang="zh-CN" altLang="en-US" sz="2400" b="1">
                <a:solidFill>
                  <a:srgbClr val="990033"/>
                </a:solidFill>
              </a:rPr>
              <a:t>商品名称、商标设计的心理策略</a:t>
            </a:r>
          </a:p>
        </p:txBody>
      </p:sp>
      <p:sp>
        <p:nvSpPr>
          <p:cNvPr id="246787" name="Text Box 3">
            <a:extLst>
              <a:ext uri="{FF2B5EF4-FFF2-40B4-BE49-F238E27FC236}">
                <a16:creationId xmlns:a16="http://schemas.microsoft.com/office/drawing/2014/main" xmlns="" id="{FC13CCCA-6435-496C-8D4E-5BBC43867D54}"/>
              </a:ext>
            </a:extLst>
          </p:cNvPr>
          <p:cNvSpPr txBox="1">
            <a:spLocks noChangeArrowheads="1"/>
          </p:cNvSpPr>
          <p:nvPr/>
        </p:nvSpPr>
        <p:spPr bwMode="auto">
          <a:xfrm>
            <a:off x="2711450" y="908051"/>
            <a:ext cx="5399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800" b="1">
                <a:solidFill>
                  <a:srgbClr val="0000CC"/>
                </a:solidFill>
              </a:rPr>
              <a:t>6.2.1</a:t>
            </a:r>
            <a:r>
              <a:rPr lang="zh-CN" altLang="en-US" sz="2800" b="1">
                <a:solidFill>
                  <a:srgbClr val="0000CC"/>
                </a:solidFill>
              </a:rPr>
              <a:t>商品命名的心理效应</a:t>
            </a:r>
          </a:p>
        </p:txBody>
      </p:sp>
      <p:sp>
        <p:nvSpPr>
          <p:cNvPr id="246788" name="Text Box 4">
            <a:extLst>
              <a:ext uri="{FF2B5EF4-FFF2-40B4-BE49-F238E27FC236}">
                <a16:creationId xmlns:a16="http://schemas.microsoft.com/office/drawing/2014/main" xmlns="" id="{592F89D3-7883-4CE9-95CA-3F32BE61BFAC}"/>
              </a:ext>
            </a:extLst>
          </p:cNvPr>
          <p:cNvSpPr txBox="1">
            <a:spLocks noChangeArrowheads="1"/>
          </p:cNvSpPr>
          <p:nvPr/>
        </p:nvSpPr>
        <p:spPr bwMode="auto">
          <a:xfrm>
            <a:off x="2424114" y="1773238"/>
            <a:ext cx="4249737" cy="457200"/>
          </a:xfrm>
          <a:prstGeom prst="rect">
            <a:avLst/>
          </a:prstGeom>
          <a:solidFill>
            <a:srgbClr val="CC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800080"/>
                </a:solidFill>
              </a:rPr>
              <a:t>2</a:t>
            </a:r>
            <a:r>
              <a:rPr lang="zh-CN" altLang="en-US" sz="2400" b="1">
                <a:solidFill>
                  <a:srgbClr val="800080"/>
                </a:solidFill>
              </a:rPr>
              <a:t>．商品命名的心理策略</a:t>
            </a:r>
          </a:p>
        </p:txBody>
      </p:sp>
      <p:sp>
        <p:nvSpPr>
          <p:cNvPr id="246789" name="Text Box 5">
            <a:extLst>
              <a:ext uri="{FF2B5EF4-FFF2-40B4-BE49-F238E27FC236}">
                <a16:creationId xmlns:a16="http://schemas.microsoft.com/office/drawing/2014/main" xmlns="" id="{F2BEB921-221E-4598-BBCE-784031A3C800}"/>
              </a:ext>
            </a:extLst>
          </p:cNvPr>
          <p:cNvSpPr txBox="1">
            <a:spLocks noChangeArrowheads="1"/>
          </p:cNvSpPr>
          <p:nvPr/>
        </p:nvSpPr>
        <p:spPr bwMode="auto">
          <a:xfrm>
            <a:off x="4583113" y="2636839"/>
            <a:ext cx="4176712" cy="3749675"/>
          </a:xfrm>
          <a:prstGeom prst="rect">
            <a:avLst/>
          </a:prstGeom>
          <a:solidFill>
            <a:srgbClr val="FF99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50000"/>
              </a:lnSpc>
              <a:spcBef>
                <a:spcPct val="0"/>
              </a:spcBef>
              <a:spcAft>
                <a:spcPct val="0"/>
              </a:spcAft>
            </a:pPr>
            <a:r>
              <a:rPr lang="zh-CN" altLang="en-US" sz="2000" b="1">
                <a:solidFill>
                  <a:srgbClr val="080808"/>
                </a:solidFill>
                <a:latin typeface="Arial" panose="020B0604020202020204" pitchFamily="34" charset="0"/>
                <a:ea typeface="宋体" panose="02010600030101010101" pitchFamily="2" charset="-122"/>
              </a:rPr>
              <a:t>（</a:t>
            </a:r>
            <a:r>
              <a:rPr lang="en-US" altLang="zh-CN" sz="2000" b="1">
                <a:solidFill>
                  <a:srgbClr val="080808"/>
                </a:solidFill>
                <a:latin typeface="Arial" panose="020B0604020202020204" pitchFamily="34" charset="0"/>
                <a:ea typeface="宋体" panose="02010600030101010101" pitchFamily="2" charset="-122"/>
              </a:rPr>
              <a:t>1</a:t>
            </a:r>
            <a:r>
              <a:rPr lang="zh-CN" altLang="en-US" sz="2000" b="1">
                <a:solidFill>
                  <a:srgbClr val="080808"/>
                </a:solidFill>
                <a:latin typeface="Arial" panose="020B0604020202020204" pitchFamily="34" charset="0"/>
                <a:ea typeface="宋体" panose="02010600030101010101" pitchFamily="2" charset="-122"/>
              </a:rPr>
              <a:t>）根据商品的主要功能命名</a:t>
            </a:r>
          </a:p>
          <a:p>
            <a:pPr fontAlgn="base">
              <a:lnSpc>
                <a:spcPct val="150000"/>
              </a:lnSpc>
              <a:spcBef>
                <a:spcPct val="0"/>
              </a:spcBef>
              <a:spcAft>
                <a:spcPct val="0"/>
              </a:spcAft>
            </a:pPr>
            <a:r>
              <a:rPr lang="zh-CN" altLang="en-US" sz="2000" b="1">
                <a:solidFill>
                  <a:srgbClr val="080808"/>
                </a:solidFill>
                <a:latin typeface="Arial" panose="020B0604020202020204" pitchFamily="34" charset="0"/>
                <a:ea typeface="宋体" panose="02010600030101010101" pitchFamily="2" charset="-122"/>
              </a:rPr>
              <a:t>（</a:t>
            </a:r>
            <a:r>
              <a:rPr lang="en-US" altLang="zh-CN" sz="2000" b="1">
                <a:solidFill>
                  <a:srgbClr val="080808"/>
                </a:solidFill>
                <a:latin typeface="Arial" panose="020B0604020202020204" pitchFamily="34" charset="0"/>
                <a:ea typeface="宋体" panose="02010600030101010101" pitchFamily="2" charset="-122"/>
              </a:rPr>
              <a:t>2</a:t>
            </a:r>
            <a:r>
              <a:rPr lang="zh-CN" altLang="en-US" sz="2000" b="1">
                <a:solidFill>
                  <a:srgbClr val="080808"/>
                </a:solidFill>
                <a:latin typeface="Arial" panose="020B0604020202020204" pitchFamily="34" charset="0"/>
                <a:ea typeface="宋体" panose="02010600030101010101" pitchFamily="2" charset="-122"/>
              </a:rPr>
              <a:t>）根据商品的主要成分命名</a:t>
            </a:r>
          </a:p>
          <a:p>
            <a:pPr fontAlgn="base">
              <a:lnSpc>
                <a:spcPct val="150000"/>
              </a:lnSpc>
              <a:spcBef>
                <a:spcPct val="0"/>
              </a:spcBef>
              <a:spcAft>
                <a:spcPct val="0"/>
              </a:spcAft>
            </a:pPr>
            <a:r>
              <a:rPr lang="zh-CN" altLang="en-US" sz="2000" b="1">
                <a:solidFill>
                  <a:srgbClr val="080808"/>
                </a:solidFill>
                <a:latin typeface="Arial" panose="020B0604020202020204" pitchFamily="34" charset="0"/>
                <a:ea typeface="宋体" panose="02010600030101010101" pitchFamily="2" charset="-122"/>
              </a:rPr>
              <a:t>（</a:t>
            </a:r>
            <a:r>
              <a:rPr lang="en-US" altLang="zh-CN" sz="2000" b="1">
                <a:solidFill>
                  <a:srgbClr val="080808"/>
                </a:solidFill>
                <a:latin typeface="Arial" panose="020B0604020202020204" pitchFamily="34" charset="0"/>
                <a:ea typeface="宋体" panose="02010600030101010101" pitchFamily="2" charset="-122"/>
              </a:rPr>
              <a:t>3</a:t>
            </a:r>
            <a:r>
              <a:rPr lang="zh-CN" altLang="en-US" sz="2000" b="1">
                <a:solidFill>
                  <a:srgbClr val="080808"/>
                </a:solidFill>
                <a:latin typeface="Arial" panose="020B0604020202020204" pitchFamily="34" charset="0"/>
                <a:ea typeface="宋体" panose="02010600030101010101" pitchFamily="2" charset="-122"/>
              </a:rPr>
              <a:t>）根据人名命名</a:t>
            </a:r>
          </a:p>
          <a:p>
            <a:pPr fontAlgn="base">
              <a:lnSpc>
                <a:spcPct val="150000"/>
              </a:lnSpc>
              <a:spcBef>
                <a:spcPct val="0"/>
              </a:spcBef>
              <a:spcAft>
                <a:spcPct val="0"/>
              </a:spcAft>
            </a:pPr>
            <a:r>
              <a:rPr lang="zh-CN" altLang="en-US" sz="2000" b="1">
                <a:solidFill>
                  <a:srgbClr val="080808"/>
                </a:solidFill>
                <a:latin typeface="Arial" panose="020B0604020202020204" pitchFamily="34" charset="0"/>
                <a:ea typeface="宋体" panose="02010600030101010101" pitchFamily="2" charset="-122"/>
              </a:rPr>
              <a:t>（</a:t>
            </a:r>
            <a:r>
              <a:rPr lang="en-US" altLang="zh-CN" sz="2000" b="1">
                <a:solidFill>
                  <a:srgbClr val="080808"/>
                </a:solidFill>
                <a:latin typeface="Arial" panose="020B0604020202020204" pitchFamily="34" charset="0"/>
                <a:ea typeface="宋体" panose="02010600030101010101" pitchFamily="2" charset="-122"/>
              </a:rPr>
              <a:t>4</a:t>
            </a:r>
            <a:r>
              <a:rPr lang="zh-CN" altLang="en-US" sz="2000" b="1">
                <a:solidFill>
                  <a:srgbClr val="080808"/>
                </a:solidFill>
                <a:latin typeface="Arial" panose="020B0604020202020204" pitchFamily="34" charset="0"/>
                <a:ea typeface="宋体" panose="02010600030101010101" pitchFamily="2" charset="-122"/>
              </a:rPr>
              <a:t>）根据商品的产地命名</a:t>
            </a:r>
          </a:p>
          <a:p>
            <a:pPr fontAlgn="base">
              <a:lnSpc>
                <a:spcPct val="150000"/>
              </a:lnSpc>
              <a:spcBef>
                <a:spcPct val="0"/>
              </a:spcBef>
              <a:spcAft>
                <a:spcPct val="0"/>
              </a:spcAft>
            </a:pPr>
            <a:r>
              <a:rPr lang="zh-CN" altLang="en-US" sz="2000" b="1">
                <a:solidFill>
                  <a:srgbClr val="080808"/>
                </a:solidFill>
                <a:latin typeface="Arial" panose="020B0604020202020204" pitchFamily="34" charset="0"/>
                <a:ea typeface="宋体" panose="02010600030101010101" pitchFamily="2" charset="-122"/>
              </a:rPr>
              <a:t>（</a:t>
            </a:r>
            <a:r>
              <a:rPr lang="en-US" altLang="zh-CN" sz="2000" b="1">
                <a:solidFill>
                  <a:srgbClr val="080808"/>
                </a:solidFill>
                <a:latin typeface="Arial" panose="020B0604020202020204" pitchFamily="34" charset="0"/>
                <a:ea typeface="宋体" panose="02010600030101010101" pitchFamily="2" charset="-122"/>
              </a:rPr>
              <a:t>5</a:t>
            </a:r>
            <a:r>
              <a:rPr lang="zh-CN" altLang="en-US" sz="2000" b="1">
                <a:solidFill>
                  <a:srgbClr val="080808"/>
                </a:solidFill>
                <a:latin typeface="Arial" panose="020B0604020202020204" pitchFamily="34" charset="0"/>
                <a:ea typeface="宋体" panose="02010600030101010101" pitchFamily="2" charset="-122"/>
              </a:rPr>
              <a:t>）根据商品的外形命名</a:t>
            </a:r>
          </a:p>
          <a:p>
            <a:pPr fontAlgn="base">
              <a:lnSpc>
                <a:spcPct val="150000"/>
              </a:lnSpc>
              <a:spcBef>
                <a:spcPct val="0"/>
              </a:spcBef>
              <a:spcAft>
                <a:spcPct val="0"/>
              </a:spcAft>
            </a:pPr>
            <a:r>
              <a:rPr lang="zh-CN" altLang="en-US" sz="2000" b="1">
                <a:solidFill>
                  <a:srgbClr val="080808"/>
                </a:solidFill>
                <a:latin typeface="Arial" panose="020B0604020202020204" pitchFamily="34" charset="0"/>
                <a:ea typeface="宋体" panose="02010600030101010101" pitchFamily="2" charset="-122"/>
              </a:rPr>
              <a:t>（</a:t>
            </a:r>
            <a:r>
              <a:rPr lang="en-US" altLang="zh-CN" sz="2000" b="1">
                <a:solidFill>
                  <a:srgbClr val="080808"/>
                </a:solidFill>
                <a:latin typeface="Arial" panose="020B0604020202020204" pitchFamily="34" charset="0"/>
                <a:ea typeface="宋体" panose="02010600030101010101" pitchFamily="2" charset="-122"/>
              </a:rPr>
              <a:t>6</a:t>
            </a:r>
            <a:r>
              <a:rPr lang="zh-CN" altLang="en-US" sz="2000" b="1">
                <a:solidFill>
                  <a:srgbClr val="080808"/>
                </a:solidFill>
                <a:latin typeface="Arial" panose="020B0604020202020204" pitchFamily="34" charset="0"/>
                <a:ea typeface="宋体" panose="02010600030101010101" pitchFamily="2" charset="-122"/>
              </a:rPr>
              <a:t>）根据商品的外文译名命名</a:t>
            </a:r>
          </a:p>
          <a:p>
            <a:pPr fontAlgn="base">
              <a:lnSpc>
                <a:spcPct val="150000"/>
              </a:lnSpc>
              <a:spcBef>
                <a:spcPct val="0"/>
              </a:spcBef>
              <a:spcAft>
                <a:spcPct val="0"/>
              </a:spcAft>
            </a:pPr>
            <a:r>
              <a:rPr lang="zh-CN" altLang="en-US" sz="2000" b="1">
                <a:solidFill>
                  <a:srgbClr val="080808"/>
                </a:solidFill>
                <a:latin typeface="Arial" panose="020B0604020202020204" pitchFamily="34" charset="0"/>
                <a:ea typeface="宋体" panose="02010600030101010101" pitchFamily="2" charset="-122"/>
              </a:rPr>
              <a:t>（</a:t>
            </a:r>
            <a:r>
              <a:rPr lang="en-US" altLang="zh-CN" sz="2000" b="1">
                <a:solidFill>
                  <a:srgbClr val="080808"/>
                </a:solidFill>
                <a:latin typeface="Arial" panose="020B0604020202020204" pitchFamily="34" charset="0"/>
                <a:ea typeface="宋体" panose="02010600030101010101" pitchFamily="2" charset="-122"/>
              </a:rPr>
              <a:t>7</a:t>
            </a:r>
            <a:r>
              <a:rPr lang="zh-CN" altLang="en-US" sz="2000" b="1">
                <a:solidFill>
                  <a:srgbClr val="080808"/>
                </a:solidFill>
                <a:latin typeface="Arial" panose="020B0604020202020204" pitchFamily="34" charset="0"/>
                <a:ea typeface="宋体" panose="02010600030101010101" pitchFamily="2" charset="-122"/>
              </a:rPr>
              <a:t>）根据吉祥物或美好事物命名</a:t>
            </a:r>
          </a:p>
          <a:p>
            <a:pPr fontAlgn="base">
              <a:lnSpc>
                <a:spcPct val="150000"/>
              </a:lnSpc>
              <a:spcBef>
                <a:spcPct val="0"/>
              </a:spcBef>
              <a:spcAft>
                <a:spcPct val="0"/>
              </a:spcAft>
            </a:pPr>
            <a:r>
              <a:rPr lang="zh-CN" altLang="en-US" sz="2000" b="1">
                <a:solidFill>
                  <a:srgbClr val="080808"/>
                </a:solidFill>
                <a:latin typeface="Arial" panose="020B0604020202020204" pitchFamily="34" charset="0"/>
                <a:ea typeface="宋体" panose="02010600030101010101" pitchFamily="2" charset="-122"/>
              </a:rPr>
              <a:t>（</a:t>
            </a:r>
            <a:r>
              <a:rPr lang="en-US" altLang="zh-CN" sz="2000" b="1">
                <a:solidFill>
                  <a:srgbClr val="080808"/>
                </a:solidFill>
                <a:latin typeface="Arial" panose="020B0604020202020204" pitchFamily="34" charset="0"/>
                <a:ea typeface="宋体" panose="02010600030101010101" pitchFamily="2" charset="-122"/>
              </a:rPr>
              <a:t>8</a:t>
            </a:r>
            <a:r>
              <a:rPr lang="zh-CN" altLang="en-US" sz="2000" b="1">
                <a:solidFill>
                  <a:srgbClr val="080808"/>
                </a:solidFill>
                <a:latin typeface="Arial" panose="020B0604020202020204" pitchFamily="34" charset="0"/>
                <a:ea typeface="宋体" panose="02010600030101010101" pitchFamily="2" charset="-122"/>
              </a:rPr>
              <a:t>）根据商品的色彩命名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6787"/>
                                        </p:tgtEl>
                                        <p:attrNameLst>
                                          <p:attrName>style.visibility</p:attrName>
                                        </p:attrNameLst>
                                      </p:cBhvr>
                                      <p:to>
                                        <p:strVal val="visible"/>
                                      </p:to>
                                    </p:set>
                                    <p:animEffect transition="in" filter="dissolve">
                                      <p:cBhvr>
                                        <p:cTn id="7" dur="500"/>
                                        <p:tgtEl>
                                          <p:spTgt spid="2467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46788"/>
                                        </p:tgtEl>
                                        <p:attrNameLst>
                                          <p:attrName>style.visibility</p:attrName>
                                        </p:attrNameLst>
                                      </p:cBhvr>
                                      <p:to>
                                        <p:strVal val="visible"/>
                                      </p:to>
                                    </p:set>
                                    <p:anim calcmode="lin" valueType="num">
                                      <p:cBhvr>
                                        <p:cTn id="12" dur="1000" fill="hold"/>
                                        <p:tgtEl>
                                          <p:spTgt spid="246788"/>
                                        </p:tgtEl>
                                        <p:attrNameLst>
                                          <p:attrName>ppt_w</p:attrName>
                                        </p:attrNameLst>
                                      </p:cBhvr>
                                      <p:tavLst>
                                        <p:tav tm="0">
                                          <p:val>
                                            <p:fltVal val="0"/>
                                          </p:val>
                                        </p:tav>
                                        <p:tav tm="100000">
                                          <p:val>
                                            <p:strVal val="#ppt_w"/>
                                          </p:val>
                                        </p:tav>
                                      </p:tavLst>
                                    </p:anim>
                                    <p:anim calcmode="lin" valueType="num">
                                      <p:cBhvr>
                                        <p:cTn id="13" dur="1000" fill="hold"/>
                                        <p:tgtEl>
                                          <p:spTgt spid="246788"/>
                                        </p:tgtEl>
                                        <p:attrNameLst>
                                          <p:attrName>ppt_h</p:attrName>
                                        </p:attrNameLst>
                                      </p:cBhvr>
                                      <p:tavLst>
                                        <p:tav tm="0">
                                          <p:val>
                                            <p:fltVal val="0"/>
                                          </p:val>
                                        </p:tav>
                                        <p:tav tm="100000">
                                          <p:val>
                                            <p:strVal val="#ppt_h"/>
                                          </p:val>
                                        </p:tav>
                                      </p:tavLst>
                                    </p:anim>
                                    <p:anim calcmode="lin" valueType="num">
                                      <p:cBhvr>
                                        <p:cTn id="14" dur="1000" fill="hold"/>
                                        <p:tgtEl>
                                          <p:spTgt spid="246788"/>
                                        </p:tgtEl>
                                        <p:attrNameLst>
                                          <p:attrName>style.rotation</p:attrName>
                                        </p:attrNameLst>
                                      </p:cBhvr>
                                      <p:tavLst>
                                        <p:tav tm="0">
                                          <p:val>
                                            <p:fltVal val="360"/>
                                          </p:val>
                                        </p:tav>
                                        <p:tav tm="100000">
                                          <p:val>
                                            <p:fltVal val="0"/>
                                          </p:val>
                                        </p:tav>
                                      </p:tavLst>
                                    </p:anim>
                                    <p:animEffect transition="in" filter="fade">
                                      <p:cBhvr>
                                        <p:cTn id="15" dur="1000"/>
                                        <p:tgtEl>
                                          <p:spTgt spid="24678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246789"/>
                                        </p:tgtEl>
                                        <p:attrNameLst>
                                          <p:attrName>style.visibility</p:attrName>
                                        </p:attrNameLst>
                                      </p:cBhvr>
                                      <p:to>
                                        <p:strVal val="visible"/>
                                      </p:to>
                                    </p:set>
                                    <p:animEffect transition="in" filter="wipe(down)">
                                      <p:cBhvr>
                                        <p:cTn id="20" dur="290">
                                          <p:stCondLst>
                                            <p:cond delay="0"/>
                                          </p:stCondLst>
                                        </p:cTn>
                                        <p:tgtEl>
                                          <p:spTgt spid="246789"/>
                                        </p:tgtEl>
                                      </p:cBhvr>
                                    </p:animEffect>
                                    <p:anim calcmode="lin" valueType="num">
                                      <p:cBhvr>
                                        <p:cTn id="21" dur="911" tmFilter="0,0; 0.14,0.36; 0.43,0.73; 0.71,0.91; 1.0,1.0">
                                          <p:stCondLst>
                                            <p:cond delay="0"/>
                                          </p:stCondLst>
                                        </p:cTn>
                                        <p:tgtEl>
                                          <p:spTgt spid="246789"/>
                                        </p:tgtEl>
                                        <p:attrNameLst>
                                          <p:attrName>ppt_x</p:attrName>
                                        </p:attrNameLst>
                                      </p:cBhvr>
                                      <p:tavLst>
                                        <p:tav tm="0">
                                          <p:val>
                                            <p:strVal val="#ppt_x-0.25"/>
                                          </p:val>
                                        </p:tav>
                                        <p:tav tm="100000">
                                          <p:val>
                                            <p:strVal val="#ppt_x"/>
                                          </p:val>
                                        </p:tav>
                                      </p:tavLst>
                                    </p:anim>
                                    <p:anim calcmode="lin" valueType="num">
                                      <p:cBhvr>
                                        <p:cTn id="22" dur="332" tmFilter="0.0,0.0; 0.25,0.07; 0.50,0.2; 0.75,0.467; 1.0,1.0">
                                          <p:stCondLst>
                                            <p:cond delay="0"/>
                                          </p:stCondLst>
                                        </p:cTn>
                                        <p:tgtEl>
                                          <p:spTgt spid="246789"/>
                                        </p:tgtEl>
                                        <p:attrNameLst>
                                          <p:attrName>ppt_y</p:attrName>
                                        </p:attrNameLst>
                                      </p:cBhvr>
                                      <p:tavLst>
                                        <p:tav tm="0" fmla="#ppt_y-sin(pi*$)/3">
                                          <p:val>
                                            <p:fltVal val="0.5"/>
                                          </p:val>
                                        </p:tav>
                                        <p:tav tm="100000">
                                          <p:val>
                                            <p:fltVal val="1"/>
                                          </p:val>
                                        </p:tav>
                                      </p:tavLst>
                                    </p:anim>
                                    <p:anim calcmode="lin" valueType="num">
                                      <p:cBhvr>
                                        <p:cTn id="23" dur="332" tmFilter="0, 0; 0.125,0.2665; 0.25,0.4; 0.375,0.465; 0.5,0.5;  0.625,0.535; 0.75,0.6; 0.875,0.7335; 1,1">
                                          <p:stCondLst>
                                            <p:cond delay="332"/>
                                          </p:stCondLst>
                                        </p:cTn>
                                        <p:tgtEl>
                                          <p:spTgt spid="246789"/>
                                        </p:tgtEl>
                                        <p:attrNameLst>
                                          <p:attrName>ppt_y</p:attrName>
                                        </p:attrNameLst>
                                      </p:cBhvr>
                                      <p:tavLst>
                                        <p:tav tm="0" fmla="#ppt_y-sin(pi*$)/9">
                                          <p:val>
                                            <p:fltVal val="0"/>
                                          </p:val>
                                        </p:tav>
                                        <p:tav tm="100000">
                                          <p:val>
                                            <p:fltVal val="1"/>
                                          </p:val>
                                        </p:tav>
                                      </p:tavLst>
                                    </p:anim>
                                    <p:anim calcmode="lin" valueType="num">
                                      <p:cBhvr>
                                        <p:cTn id="24" dur="166" tmFilter="0, 0; 0.125,0.2665; 0.25,0.4; 0.375,0.465; 0.5,0.5;  0.625,0.535; 0.75,0.6; 0.875,0.7335; 1,1">
                                          <p:stCondLst>
                                            <p:cond delay="662"/>
                                          </p:stCondLst>
                                        </p:cTn>
                                        <p:tgtEl>
                                          <p:spTgt spid="246789"/>
                                        </p:tgtEl>
                                        <p:attrNameLst>
                                          <p:attrName>ppt_y</p:attrName>
                                        </p:attrNameLst>
                                      </p:cBhvr>
                                      <p:tavLst>
                                        <p:tav tm="0" fmla="#ppt_y-sin(pi*$)/27">
                                          <p:val>
                                            <p:fltVal val="0"/>
                                          </p:val>
                                        </p:tav>
                                        <p:tav tm="100000">
                                          <p:val>
                                            <p:fltVal val="1"/>
                                          </p:val>
                                        </p:tav>
                                      </p:tavLst>
                                    </p:anim>
                                    <p:anim calcmode="lin" valueType="num">
                                      <p:cBhvr>
                                        <p:cTn id="25" dur="82" tmFilter="0, 0; 0.125,0.2665; 0.25,0.4; 0.375,0.465; 0.5,0.5;  0.625,0.535; 0.75,0.6; 0.875,0.7335; 1,1">
                                          <p:stCondLst>
                                            <p:cond delay="828"/>
                                          </p:stCondLst>
                                        </p:cTn>
                                        <p:tgtEl>
                                          <p:spTgt spid="246789"/>
                                        </p:tgtEl>
                                        <p:attrNameLst>
                                          <p:attrName>ppt_y</p:attrName>
                                        </p:attrNameLst>
                                      </p:cBhvr>
                                      <p:tavLst>
                                        <p:tav tm="0" fmla="#ppt_y-sin(pi*$)/81">
                                          <p:val>
                                            <p:fltVal val="0"/>
                                          </p:val>
                                        </p:tav>
                                        <p:tav tm="100000">
                                          <p:val>
                                            <p:fltVal val="1"/>
                                          </p:val>
                                        </p:tav>
                                      </p:tavLst>
                                    </p:anim>
                                    <p:animScale>
                                      <p:cBhvr>
                                        <p:cTn id="26" dur="13">
                                          <p:stCondLst>
                                            <p:cond delay="325"/>
                                          </p:stCondLst>
                                        </p:cTn>
                                        <p:tgtEl>
                                          <p:spTgt spid="246789"/>
                                        </p:tgtEl>
                                      </p:cBhvr>
                                      <p:to x="100000" y="60000"/>
                                    </p:animScale>
                                    <p:animScale>
                                      <p:cBhvr>
                                        <p:cTn id="27" dur="83" decel="50000">
                                          <p:stCondLst>
                                            <p:cond delay="338"/>
                                          </p:stCondLst>
                                        </p:cTn>
                                        <p:tgtEl>
                                          <p:spTgt spid="246789"/>
                                        </p:tgtEl>
                                      </p:cBhvr>
                                      <p:to x="100000" y="100000"/>
                                    </p:animScale>
                                    <p:animScale>
                                      <p:cBhvr>
                                        <p:cTn id="28" dur="13">
                                          <p:stCondLst>
                                            <p:cond delay="656"/>
                                          </p:stCondLst>
                                        </p:cTn>
                                        <p:tgtEl>
                                          <p:spTgt spid="246789"/>
                                        </p:tgtEl>
                                      </p:cBhvr>
                                      <p:to x="100000" y="80000"/>
                                    </p:animScale>
                                    <p:animScale>
                                      <p:cBhvr>
                                        <p:cTn id="29" dur="83" decel="50000">
                                          <p:stCondLst>
                                            <p:cond delay="669"/>
                                          </p:stCondLst>
                                        </p:cTn>
                                        <p:tgtEl>
                                          <p:spTgt spid="246789"/>
                                        </p:tgtEl>
                                      </p:cBhvr>
                                      <p:to x="100000" y="100000"/>
                                    </p:animScale>
                                    <p:animScale>
                                      <p:cBhvr>
                                        <p:cTn id="30" dur="13">
                                          <p:stCondLst>
                                            <p:cond delay="821"/>
                                          </p:stCondLst>
                                        </p:cTn>
                                        <p:tgtEl>
                                          <p:spTgt spid="246789"/>
                                        </p:tgtEl>
                                      </p:cBhvr>
                                      <p:to x="100000" y="90000"/>
                                    </p:animScale>
                                    <p:animScale>
                                      <p:cBhvr>
                                        <p:cTn id="31" dur="83" decel="50000">
                                          <p:stCondLst>
                                            <p:cond delay="834"/>
                                          </p:stCondLst>
                                        </p:cTn>
                                        <p:tgtEl>
                                          <p:spTgt spid="246789"/>
                                        </p:tgtEl>
                                      </p:cBhvr>
                                      <p:to x="100000" y="100000"/>
                                    </p:animScale>
                                    <p:animScale>
                                      <p:cBhvr>
                                        <p:cTn id="32" dur="13">
                                          <p:stCondLst>
                                            <p:cond delay="904"/>
                                          </p:stCondLst>
                                        </p:cTn>
                                        <p:tgtEl>
                                          <p:spTgt spid="246789"/>
                                        </p:tgtEl>
                                      </p:cBhvr>
                                      <p:to x="100000" y="95000"/>
                                    </p:animScale>
                                    <p:animScale>
                                      <p:cBhvr>
                                        <p:cTn id="33" dur="83" decel="50000">
                                          <p:stCondLst>
                                            <p:cond delay="917"/>
                                          </p:stCondLst>
                                        </p:cTn>
                                        <p:tgtEl>
                                          <p:spTgt spid="24678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p:bldP spid="246788" grpId="0" animBg="1"/>
      <p:bldP spid="24678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ext Box 2">
            <a:extLst>
              <a:ext uri="{FF2B5EF4-FFF2-40B4-BE49-F238E27FC236}">
                <a16:creationId xmlns:a16="http://schemas.microsoft.com/office/drawing/2014/main" xmlns="" id="{DE2EB882-35A3-4D4F-BD88-6A3FDCA2BBEF}"/>
              </a:ext>
            </a:extLst>
          </p:cNvPr>
          <p:cNvSpPr txBox="1">
            <a:spLocks noChangeArrowheads="1"/>
          </p:cNvSpPr>
          <p:nvPr/>
        </p:nvSpPr>
        <p:spPr bwMode="auto">
          <a:xfrm>
            <a:off x="1992314" y="188913"/>
            <a:ext cx="25923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a:solidFill>
                  <a:srgbClr val="0000FF"/>
                </a:solidFill>
                <a:latin typeface="Arial" panose="020B0604020202020204" pitchFamily="34" charset="0"/>
                <a:ea typeface="宋体" panose="02010600030101010101" pitchFamily="2" charset="-122"/>
              </a:rPr>
              <a:t>【</a:t>
            </a:r>
            <a:r>
              <a:rPr lang="zh-CN" altLang="en-US" sz="2800" b="1">
                <a:solidFill>
                  <a:srgbClr val="0000FF"/>
                </a:solidFill>
                <a:latin typeface="Arial" panose="020B0604020202020204" pitchFamily="34" charset="0"/>
                <a:ea typeface="宋体" panose="02010600030101010101" pitchFamily="2" charset="-122"/>
              </a:rPr>
              <a:t>案例</a:t>
            </a:r>
            <a:r>
              <a:rPr lang="en-US" altLang="zh-CN" sz="2800" b="1">
                <a:solidFill>
                  <a:srgbClr val="0000FF"/>
                </a:solidFill>
                <a:latin typeface="Arial" panose="020B0604020202020204" pitchFamily="34" charset="0"/>
                <a:ea typeface="宋体" panose="02010600030101010101" pitchFamily="2" charset="-122"/>
              </a:rPr>
              <a:t>】</a:t>
            </a:r>
          </a:p>
        </p:txBody>
      </p:sp>
      <p:sp>
        <p:nvSpPr>
          <p:cNvPr id="247811" name="Text Box 3">
            <a:extLst>
              <a:ext uri="{FF2B5EF4-FFF2-40B4-BE49-F238E27FC236}">
                <a16:creationId xmlns:a16="http://schemas.microsoft.com/office/drawing/2014/main" xmlns="" id="{6CAE0206-2ADB-48D2-B1BB-8242FF581AB9}"/>
              </a:ext>
            </a:extLst>
          </p:cNvPr>
          <p:cNvSpPr txBox="1">
            <a:spLocks noChangeArrowheads="1"/>
          </p:cNvSpPr>
          <p:nvPr/>
        </p:nvSpPr>
        <p:spPr bwMode="auto">
          <a:xfrm>
            <a:off x="4151313" y="549275"/>
            <a:ext cx="39608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zh-CN" altLang="en-US" sz="3200">
                <a:solidFill>
                  <a:srgbClr val="080808"/>
                </a:solidFill>
                <a:latin typeface="Arial" panose="020B0604020202020204" pitchFamily="34" charset="0"/>
                <a:ea typeface="黑体" panose="02010609060101010101" pitchFamily="49" charset="-122"/>
              </a:rPr>
              <a:t>金利来的名称由来</a:t>
            </a:r>
          </a:p>
        </p:txBody>
      </p:sp>
      <p:sp>
        <p:nvSpPr>
          <p:cNvPr id="247812" name="Text Box 4">
            <a:extLst>
              <a:ext uri="{FF2B5EF4-FFF2-40B4-BE49-F238E27FC236}">
                <a16:creationId xmlns:a16="http://schemas.microsoft.com/office/drawing/2014/main" xmlns="" id="{802B6F02-83D1-4769-A848-DB2C2C96F1EE}"/>
              </a:ext>
            </a:extLst>
          </p:cNvPr>
          <p:cNvSpPr txBox="1">
            <a:spLocks noChangeArrowheads="1"/>
          </p:cNvSpPr>
          <p:nvPr/>
        </p:nvSpPr>
        <p:spPr bwMode="auto">
          <a:xfrm>
            <a:off x="1514475" y="1341439"/>
            <a:ext cx="9944099" cy="388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30000"/>
              </a:lnSpc>
              <a:spcBef>
                <a:spcPct val="50000"/>
              </a:spcBef>
              <a:spcAft>
                <a:spcPct val="0"/>
              </a:spcAft>
            </a:pPr>
            <a:r>
              <a:rPr lang="en-US" altLang="zh-CN" dirty="0">
                <a:solidFill>
                  <a:srgbClr val="080808"/>
                </a:solidFill>
                <a:latin typeface="Arial" panose="020B0604020202020204" pitchFamily="34" charset="0"/>
                <a:ea typeface="宋体" panose="02010600030101010101" pitchFamily="2" charset="-122"/>
              </a:rPr>
              <a:t>        </a:t>
            </a:r>
            <a:r>
              <a:rPr lang="zh-CN" altLang="en-US" sz="2400" b="1" dirty="0">
                <a:solidFill>
                  <a:srgbClr val="660066"/>
                </a:solidFill>
                <a:latin typeface="Arial" panose="020B0604020202020204" pitchFamily="34" charset="0"/>
                <a:ea typeface="宋体" panose="02010600030101010101" pitchFamily="2" charset="-122"/>
              </a:rPr>
              <a:t>近些年来，在国内市场上很有名气的“金利来”产品及商标，最初的名字叫“金狮”。一次金利来（远东）有限公司的董事长曾宪梓先生将两条上等的“金狮”领带送给一个亲戚，结果人家不高兴地说：“我才不带你的领带了，尽输，尽输，什么都输掉了。”原来，香港话的“狮”与“输”读音相同。于是曾先生彻夜未眠，绞尽脑汁想出一个万全之策：将“金狮”的英文“</a:t>
            </a:r>
            <a:r>
              <a:rPr lang="en-US" altLang="zh-CN" sz="2400" b="1" dirty="0">
                <a:solidFill>
                  <a:srgbClr val="660066"/>
                </a:solidFill>
                <a:latin typeface="Arial" panose="020B0604020202020204" pitchFamily="34" charset="0"/>
                <a:ea typeface="宋体" panose="02010600030101010101" pitchFamily="2" charset="-122"/>
              </a:rPr>
              <a:t>Gold Lion”</a:t>
            </a:r>
            <a:r>
              <a:rPr lang="zh-CN" altLang="en-US" sz="2400" b="1" dirty="0">
                <a:solidFill>
                  <a:srgbClr val="660066"/>
                </a:solidFill>
                <a:latin typeface="Arial" panose="020B0604020202020204" pitchFamily="34" charset="0"/>
                <a:ea typeface="宋体" panose="02010600030101010101" pitchFamily="2" charset="-122"/>
              </a:rPr>
              <a:t>用音译与意译相结合的方法，演变成新的名字，即把“</a:t>
            </a:r>
            <a:r>
              <a:rPr lang="en-US" altLang="zh-CN" sz="2400" b="1" dirty="0">
                <a:solidFill>
                  <a:srgbClr val="660066"/>
                </a:solidFill>
                <a:latin typeface="Arial" panose="020B0604020202020204" pitchFamily="34" charset="0"/>
                <a:ea typeface="宋体" panose="02010600030101010101" pitchFamily="2" charset="-122"/>
              </a:rPr>
              <a:t>Gold</a:t>
            </a:r>
            <a:r>
              <a:rPr lang="zh-CN" altLang="en-US" sz="2400" b="1" dirty="0">
                <a:solidFill>
                  <a:srgbClr val="660066"/>
                </a:solidFill>
                <a:latin typeface="Arial" panose="020B0604020202020204" pitchFamily="34" charset="0"/>
                <a:ea typeface="宋体" panose="02010600030101010101" pitchFamily="2" charset="-122"/>
              </a:rPr>
              <a:t>意译为“金”，“</a:t>
            </a:r>
            <a:r>
              <a:rPr lang="en-US" altLang="zh-CN" sz="2400" b="1" dirty="0">
                <a:solidFill>
                  <a:srgbClr val="660066"/>
                </a:solidFill>
                <a:latin typeface="Arial" panose="020B0604020202020204" pitchFamily="34" charset="0"/>
                <a:ea typeface="宋体" panose="02010600030101010101" pitchFamily="2" charset="-122"/>
              </a:rPr>
              <a:t>Lion”</a:t>
            </a:r>
            <a:r>
              <a:rPr lang="zh-CN" altLang="en-US" sz="2400" b="1" dirty="0">
                <a:solidFill>
                  <a:srgbClr val="660066"/>
                </a:solidFill>
                <a:latin typeface="Arial" panose="020B0604020202020204" pitchFamily="34" charset="0"/>
                <a:ea typeface="宋体" panose="02010600030101010101" pitchFamily="2" charset="-122"/>
              </a:rPr>
              <a:t>音译为“利来”，合称为“金利来”。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7810"/>
                                        </p:tgtEl>
                                        <p:attrNameLst>
                                          <p:attrName>style.visibility</p:attrName>
                                        </p:attrNameLst>
                                      </p:cBhvr>
                                      <p:to>
                                        <p:strVal val="visible"/>
                                      </p:to>
                                    </p:set>
                                    <p:animEffect transition="in" filter="wipe(down)">
                                      <p:cBhvr>
                                        <p:cTn id="7" dur="290">
                                          <p:stCondLst>
                                            <p:cond delay="0"/>
                                          </p:stCondLst>
                                        </p:cTn>
                                        <p:tgtEl>
                                          <p:spTgt spid="247810"/>
                                        </p:tgtEl>
                                      </p:cBhvr>
                                    </p:animEffect>
                                    <p:anim calcmode="lin" valueType="num">
                                      <p:cBhvr>
                                        <p:cTn id="8" dur="911" tmFilter="0,0; 0.14,0.36; 0.43,0.73; 0.71,0.91; 1.0,1.0">
                                          <p:stCondLst>
                                            <p:cond delay="0"/>
                                          </p:stCondLst>
                                        </p:cTn>
                                        <p:tgtEl>
                                          <p:spTgt spid="247810"/>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47810"/>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47810"/>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47810"/>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47810"/>
                                        </p:tgtEl>
                                        <p:attrNameLst>
                                          <p:attrName>ppt_y</p:attrName>
                                        </p:attrNameLst>
                                      </p:cBhvr>
                                      <p:tavLst>
                                        <p:tav tm="0" fmla="#ppt_y-sin(pi*$)/81">
                                          <p:val>
                                            <p:fltVal val="0"/>
                                          </p:val>
                                        </p:tav>
                                        <p:tav tm="100000">
                                          <p:val>
                                            <p:fltVal val="1"/>
                                          </p:val>
                                        </p:tav>
                                      </p:tavLst>
                                    </p:anim>
                                    <p:animScale>
                                      <p:cBhvr>
                                        <p:cTn id="13" dur="13">
                                          <p:stCondLst>
                                            <p:cond delay="325"/>
                                          </p:stCondLst>
                                        </p:cTn>
                                        <p:tgtEl>
                                          <p:spTgt spid="247810"/>
                                        </p:tgtEl>
                                      </p:cBhvr>
                                      <p:to x="100000" y="60000"/>
                                    </p:animScale>
                                    <p:animScale>
                                      <p:cBhvr>
                                        <p:cTn id="14" dur="83" decel="50000">
                                          <p:stCondLst>
                                            <p:cond delay="338"/>
                                          </p:stCondLst>
                                        </p:cTn>
                                        <p:tgtEl>
                                          <p:spTgt spid="247810"/>
                                        </p:tgtEl>
                                      </p:cBhvr>
                                      <p:to x="100000" y="100000"/>
                                    </p:animScale>
                                    <p:animScale>
                                      <p:cBhvr>
                                        <p:cTn id="15" dur="13">
                                          <p:stCondLst>
                                            <p:cond delay="656"/>
                                          </p:stCondLst>
                                        </p:cTn>
                                        <p:tgtEl>
                                          <p:spTgt spid="247810"/>
                                        </p:tgtEl>
                                      </p:cBhvr>
                                      <p:to x="100000" y="80000"/>
                                    </p:animScale>
                                    <p:animScale>
                                      <p:cBhvr>
                                        <p:cTn id="16" dur="83" decel="50000">
                                          <p:stCondLst>
                                            <p:cond delay="669"/>
                                          </p:stCondLst>
                                        </p:cTn>
                                        <p:tgtEl>
                                          <p:spTgt spid="247810"/>
                                        </p:tgtEl>
                                      </p:cBhvr>
                                      <p:to x="100000" y="100000"/>
                                    </p:animScale>
                                    <p:animScale>
                                      <p:cBhvr>
                                        <p:cTn id="17" dur="13">
                                          <p:stCondLst>
                                            <p:cond delay="821"/>
                                          </p:stCondLst>
                                        </p:cTn>
                                        <p:tgtEl>
                                          <p:spTgt spid="247810"/>
                                        </p:tgtEl>
                                      </p:cBhvr>
                                      <p:to x="100000" y="90000"/>
                                    </p:animScale>
                                    <p:animScale>
                                      <p:cBhvr>
                                        <p:cTn id="18" dur="83" decel="50000">
                                          <p:stCondLst>
                                            <p:cond delay="834"/>
                                          </p:stCondLst>
                                        </p:cTn>
                                        <p:tgtEl>
                                          <p:spTgt spid="247810"/>
                                        </p:tgtEl>
                                      </p:cBhvr>
                                      <p:to x="100000" y="100000"/>
                                    </p:animScale>
                                    <p:animScale>
                                      <p:cBhvr>
                                        <p:cTn id="19" dur="13">
                                          <p:stCondLst>
                                            <p:cond delay="904"/>
                                          </p:stCondLst>
                                        </p:cTn>
                                        <p:tgtEl>
                                          <p:spTgt spid="247810"/>
                                        </p:tgtEl>
                                      </p:cBhvr>
                                      <p:to x="100000" y="95000"/>
                                    </p:animScale>
                                    <p:animScale>
                                      <p:cBhvr>
                                        <p:cTn id="20" dur="83" decel="50000">
                                          <p:stCondLst>
                                            <p:cond delay="917"/>
                                          </p:stCondLst>
                                        </p:cTn>
                                        <p:tgtEl>
                                          <p:spTgt spid="24781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247811"/>
                                        </p:tgtEl>
                                        <p:attrNameLst>
                                          <p:attrName>style.visibility</p:attrName>
                                        </p:attrNameLst>
                                      </p:cBhvr>
                                      <p:to>
                                        <p:strVal val="visible"/>
                                      </p:to>
                                    </p:set>
                                    <p:animEffect transition="in" filter="fade">
                                      <p:cBhvr>
                                        <p:cTn id="25" dur="800" decel="100000"/>
                                        <p:tgtEl>
                                          <p:spTgt spid="247811"/>
                                        </p:tgtEl>
                                      </p:cBhvr>
                                    </p:animEffect>
                                    <p:anim calcmode="lin" valueType="num">
                                      <p:cBhvr>
                                        <p:cTn id="26" dur="800" decel="100000" fill="hold"/>
                                        <p:tgtEl>
                                          <p:spTgt spid="247811"/>
                                        </p:tgtEl>
                                        <p:attrNameLst>
                                          <p:attrName>style.rotation</p:attrName>
                                        </p:attrNameLst>
                                      </p:cBhvr>
                                      <p:tavLst>
                                        <p:tav tm="0">
                                          <p:val>
                                            <p:fltVal val="-90"/>
                                          </p:val>
                                        </p:tav>
                                        <p:tav tm="100000">
                                          <p:val>
                                            <p:fltVal val="0"/>
                                          </p:val>
                                        </p:tav>
                                      </p:tavLst>
                                    </p:anim>
                                    <p:anim calcmode="lin" valueType="num">
                                      <p:cBhvr>
                                        <p:cTn id="27" dur="800" decel="100000" fill="hold"/>
                                        <p:tgtEl>
                                          <p:spTgt spid="247811"/>
                                        </p:tgtEl>
                                        <p:attrNameLst>
                                          <p:attrName>ppt_x</p:attrName>
                                        </p:attrNameLst>
                                      </p:cBhvr>
                                      <p:tavLst>
                                        <p:tav tm="0">
                                          <p:val>
                                            <p:strVal val="#ppt_x+0.4"/>
                                          </p:val>
                                        </p:tav>
                                        <p:tav tm="100000">
                                          <p:val>
                                            <p:strVal val="#ppt_x-0.05"/>
                                          </p:val>
                                        </p:tav>
                                      </p:tavLst>
                                    </p:anim>
                                    <p:anim calcmode="lin" valueType="num">
                                      <p:cBhvr>
                                        <p:cTn id="28" dur="800" decel="100000" fill="hold"/>
                                        <p:tgtEl>
                                          <p:spTgt spid="247811"/>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47811"/>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47811"/>
                                        </p:tgtEl>
                                        <p:attrNameLst>
                                          <p:attrName>ppt_y</p:attrName>
                                        </p:attrNameLst>
                                      </p:cBhvr>
                                      <p:tavLst>
                                        <p:tav tm="0">
                                          <p:val>
                                            <p:strVal val="#ppt_y+0.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247812"/>
                                        </p:tgtEl>
                                        <p:attrNameLst>
                                          <p:attrName>style.visibility</p:attrName>
                                        </p:attrNameLst>
                                      </p:cBhvr>
                                      <p:to>
                                        <p:strVal val="visible"/>
                                      </p:to>
                                    </p:set>
                                    <p:anim calcmode="lin" valueType="num">
                                      <p:cBhvr>
                                        <p:cTn id="35" dur="1000" fill="hold"/>
                                        <p:tgtEl>
                                          <p:spTgt spid="247812"/>
                                        </p:tgtEl>
                                        <p:attrNameLst>
                                          <p:attrName>ppt_w</p:attrName>
                                        </p:attrNameLst>
                                      </p:cBhvr>
                                      <p:tavLst>
                                        <p:tav tm="0">
                                          <p:val>
                                            <p:fltVal val="0"/>
                                          </p:val>
                                        </p:tav>
                                        <p:tav tm="100000">
                                          <p:val>
                                            <p:strVal val="#ppt_w"/>
                                          </p:val>
                                        </p:tav>
                                      </p:tavLst>
                                    </p:anim>
                                    <p:anim calcmode="lin" valueType="num">
                                      <p:cBhvr>
                                        <p:cTn id="36" dur="1000" fill="hold"/>
                                        <p:tgtEl>
                                          <p:spTgt spid="247812"/>
                                        </p:tgtEl>
                                        <p:attrNameLst>
                                          <p:attrName>ppt_h</p:attrName>
                                        </p:attrNameLst>
                                      </p:cBhvr>
                                      <p:tavLst>
                                        <p:tav tm="0">
                                          <p:val>
                                            <p:fltVal val="0"/>
                                          </p:val>
                                        </p:tav>
                                        <p:tav tm="100000">
                                          <p:val>
                                            <p:strVal val="#ppt_h"/>
                                          </p:val>
                                        </p:tav>
                                      </p:tavLst>
                                    </p:anim>
                                    <p:anim calcmode="lin" valueType="num">
                                      <p:cBhvr>
                                        <p:cTn id="37" dur="1000" fill="hold"/>
                                        <p:tgtEl>
                                          <p:spTgt spid="247812"/>
                                        </p:tgtEl>
                                        <p:attrNameLst>
                                          <p:attrName>style.rotation</p:attrName>
                                        </p:attrNameLst>
                                      </p:cBhvr>
                                      <p:tavLst>
                                        <p:tav tm="0">
                                          <p:val>
                                            <p:fltVal val="360"/>
                                          </p:val>
                                        </p:tav>
                                        <p:tav tm="100000">
                                          <p:val>
                                            <p:fltVal val="0"/>
                                          </p:val>
                                        </p:tav>
                                      </p:tavLst>
                                    </p:anim>
                                    <p:animEffect transition="in" filter="fade">
                                      <p:cBhvr>
                                        <p:cTn id="38" dur="1000"/>
                                        <p:tgtEl>
                                          <p:spTgt spid="247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0" grpId="0"/>
      <p:bldP spid="247811" grpId="0"/>
      <p:bldP spid="2478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 Box 2">
            <a:extLst>
              <a:ext uri="{FF2B5EF4-FFF2-40B4-BE49-F238E27FC236}">
                <a16:creationId xmlns:a16="http://schemas.microsoft.com/office/drawing/2014/main" xmlns="" id="{D4B11DE9-97AA-4CB2-A7A0-95EF233CE82D}"/>
              </a:ext>
            </a:extLst>
          </p:cNvPr>
          <p:cNvSpPr txBox="1">
            <a:spLocks noChangeArrowheads="1"/>
          </p:cNvSpPr>
          <p:nvPr/>
        </p:nvSpPr>
        <p:spPr bwMode="auto">
          <a:xfrm>
            <a:off x="2640013" y="1557338"/>
            <a:ext cx="6985000" cy="4572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2400" b="1">
                <a:solidFill>
                  <a:srgbClr val="080808"/>
                </a:solidFill>
                <a:latin typeface="Arial" panose="020B0604020202020204" pitchFamily="34" charset="0"/>
                <a:ea typeface="宋体" panose="02010600030101010101" pitchFamily="2" charset="-122"/>
              </a:rPr>
              <a:t>问题：从金利来名称的由来，你得到什么启示？</a:t>
            </a:r>
          </a:p>
        </p:txBody>
      </p:sp>
      <p:sp>
        <p:nvSpPr>
          <p:cNvPr id="248835" name="Text Box 3">
            <a:extLst>
              <a:ext uri="{FF2B5EF4-FFF2-40B4-BE49-F238E27FC236}">
                <a16:creationId xmlns:a16="http://schemas.microsoft.com/office/drawing/2014/main" xmlns="" id="{4B1FC518-76A7-44D6-B6F6-753C51794EE1}"/>
              </a:ext>
            </a:extLst>
          </p:cNvPr>
          <p:cNvSpPr txBox="1">
            <a:spLocks noChangeArrowheads="1"/>
          </p:cNvSpPr>
          <p:nvPr/>
        </p:nvSpPr>
        <p:spPr bwMode="auto">
          <a:xfrm>
            <a:off x="2640013" y="2565401"/>
            <a:ext cx="7524750" cy="3159125"/>
          </a:xfrm>
          <a:prstGeom prst="rect">
            <a:avLst/>
          </a:prstGeom>
          <a:solidFill>
            <a:srgbClr val="00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20000"/>
              </a:lnSpc>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分析提示：</a:t>
            </a:r>
          </a:p>
          <a:p>
            <a:pPr fontAlgn="base">
              <a:lnSpc>
                <a:spcPct val="120000"/>
              </a:lnSpc>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       商品命名要给消费者带来积极正面的联想，要符合不同地域、不同文化背景消费者的心理差异。金利来采用音译加意译的命名技巧，把“尽输”变成了“利来”，既符合中国人的文化心理，又保持了名称原有的风格和稳定性，曾先生以“金利来”这个吉祥物的名字创造了一个“男人的世界”。</a:t>
            </a:r>
          </a:p>
        </p:txBody>
      </p:sp>
      <p:sp>
        <p:nvSpPr>
          <p:cNvPr id="248836" name="Text Box 4">
            <a:extLst>
              <a:ext uri="{FF2B5EF4-FFF2-40B4-BE49-F238E27FC236}">
                <a16:creationId xmlns:a16="http://schemas.microsoft.com/office/drawing/2014/main" xmlns="" id="{89BF2A70-439E-45AA-9DF0-01F31887A34B}"/>
              </a:ext>
            </a:extLst>
          </p:cNvPr>
          <p:cNvSpPr txBox="1">
            <a:spLocks noChangeArrowheads="1"/>
          </p:cNvSpPr>
          <p:nvPr/>
        </p:nvSpPr>
        <p:spPr bwMode="auto">
          <a:xfrm>
            <a:off x="2063750" y="188913"/>
            <a:ext cx="2592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a:solidFill>
                  <a:srgbClr val="0000FF"/>
                </a:solidFill>
                <a:latin typeface="Arial" panose="020B0604020202020204" pitchFamily="34" charset="0"/>
                <a:ea typeface="宋体" panose="02010600030101010101" pitchFamily="2" charset="-122"/>
              </a:rPr>
              <a:t>【</a:t>
            </a:r>
            <a:r>
              <a:rPr lang="zh-CN" altLang="en-US" sz="2800" b="1">
                <a:solidFill>
                  <a:srgbClr val="0000FF"/>
                </a:solidFill>
                <a:latin typeface="Arial" panose="020B0604020202020204" pitchFamily="34" charset="0"/>
                <a:ea typeface="宋体" panose="02010600030101010101" pitchFamily="2" charset="-122"/>
              </a:rPr>
              <a:t>案例</a:t>
            </a:r>
            <a:r>
              <a:rPr lang="en-US" altLang="zh-CN" sz="2800" b="1">
                <a:solidFill>
                  <a:srgbClr val="0000FF"/>
                </a:solidFill>
                <a:latin typeface="Arial" panose="020B0604020202020204" pitchFamily="34" charset="0"/>
                <a:ea typeface="宋体" panose="02010600030101010101" pitchFamily="2" charset="-122"/>
              </a:rPr>
              <a:t>】</a:t>
            </a:r>
          </a:p>
        </p:txBody>
      </p:sp>
      <p:sp>
        <p:nvSpPr>
          <p:cNvPr id="248837" name="Text Box 5">
            <a:extLst>
              <a:ext uri="{FF2B5EF4-FFF2-40B4-BE49-F238E27FC236}">
                <a16:creationId xmlns:a16="http://schemas.microsoft.com/office/drawing/2014/main" xmlns="" id="{598D8559-B9A7-4A72-A201-954F4A3DF58B}"/>
              </a:ext>
            </a:extLst>
          </p:cNvPr>
          <p:cNvSpPr txBox="1">
            <a:spLocks noChangeArrowheads="1"/>
          </p:cNvSpPr>
          <p:nvPr/>
        </p:nvSpPr>
        <p:spPr bwMode="auto">
          <a:xfrm>
            <a:off x="4151313" y="549275"/>
            <a:ext cx="39608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zh-CN" altLang="en-US" sz="3200">
                <a:solidFill>
                  <a:srgbClr val="080808"/>
                </a:solidFill>
                <a:latin typeface="Arial" panose="020B0604020202020204" pitchFamily="34" charset="0"/>
                <a:ea typeface="黑体" panose="02010609060101010101" pitchFamily="49" charset="-122"/>
              </a:rPr>
              <a:t>金利来的名称由来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8834"/>
                                        </p:tgtEl>
                                        <p:attrNameLst>
                                          <p:attrName>style.visibility</p:attrName>
                                        </p:attrNameLst>
                                      </p:cBhvr>
                                      <p:to>
                                        <p:strVal val="visible"/>
                                      </p:to>
                                    </p:set>
                                    <p:animEffect transition="in" filter="diamond(in)">
                                      <p:cBhvr>
                                        <p:cTn id="7" dur="1000"/>
                                        <p:tgtEl>
                                          <p:spTgt spid="2488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48835"/>
                                        </p:tgtEl>
                                        <p:attrNameLst>
                                          <p:attrName>style.visibility</p:attrName>
                                        </p:attrNameLst>
                                      </p:cBhvr>
                                      <p:to>
                                        <p:strVal val="visible"/>
                                      </p:to>
                                    </p:set>
                                    <p:anim calcmode="lin" valueType="num">
                                      <p:cBhvr>
                                        <p:cTn id="12" dur="1000" fill="hold"/>
                                        <p:tgtEl>
                                          <p:spTgt spid="248835"/>
                                        </p:tgtEl>
                                        <p:attrNameLst>
                                          <p:attrName>ppt_w</p:attrName>
                                        </p:attrNameLst>
                                      </p:cBhvr>
                                      <p:tavLst>
                                        <p:tav tm="0">
                                          <p:val>
                                            <p:fltVal val="0"/>
                                          </p:val>
                                        </p:tav>
                                        <p:tav tm="100000">
                                          <p:val>
                                            <p:strVal val="#ppt_w"/>
                                          </p:val>
                                        </p:tav>
                                      </p:tavLst>
                                    </p:anim>
                                    <p:anim calcmode="lin" valueType="num">
                                      <p:cBhvr>
                                        <p:cTn id="13" dur="1000" fill="hold"/>
                                        <p:tgtEl>
                                          <p:spTgt spid="248835"/>
                                        </p:tgtEl>
                                        <p:attrNameLst>
                                          <p:attrName>ppt_h</p:attrName>
                                        </p:attrNameLst>
                                      </p:cBhvr>
                                      <p:tavLst>
                                        <p:tav tm="0">
                                          <p:val>
                                            <p:fltVal val="0"/>
                                          </p:val>
                                        </p:tav>
                                        <p:tav tm="100000">
                                          <p:val>
                                            <p:strVal val="#ppt_h"/>
                                          </p:val>
                                        </p:tav>
                                      </p:tavLst>
                                    </p:anim>
                                    <p:anim calcmode="lin" valueType="num">
                                      <p:cBhvr>
                                        <p:cTn id="14" dur="1000" fill="hold"/>
                                        <p:tgtEl>
                                          <p:spTgt spid="248835"/>
                                        </p:tgtEl>
                                        <p:attrNameLst>
                                          <p:attrName>style.rotation</p:attrName>
                                        </p:attrNameLst>
                                      </p:cBhvr>
                                      <p:tavLst>
                                        <p:tav tm="0">
                                          <p:val>
                                            <p:fltVal val="360"/>
                                          </p:val>
                                        </p:tav>
                                        <p:tav tm="100000">
                                          <p:val>
                                            <p:fltVal val="0"/>
                                          </p:val>
                                        </p:tav>
                                      </p:tavLst>
                                    </p:anim>
                                    <p:animEffect transition="in" filter="fade">
                                      <p:cBhvr>
                                        <p:cTn id="15" dur="1000"/>
                                        <p:tgtEl>
                                          <p:spTgt spid="248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animBg="1"/>
      <p:bldP spid="24883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2">
            <a:extLst>
              <a:ext uri="{FF2B5EF4-FFF2-40B4-BE49-F238E27FC236}">
                <a16:creationId xmlns:a16="http://schemas.microsoft.com/office/drawing/2014/main" xmlns="" id="{AE306F98-63D2-4B48-BCA2-68F3141AF58C}"/>
              </a:ext>
            </a:extLst>
          </p:cNvPr>
          <p:cNvSpPr txBox="1">
            <a:spLocks noChangeArrowheads="1"/>
          </p:cNvSpPr>
          <p:nvPr/>
        </p:nvSpPr>
        <p:spPr bwMode="auto">
          <a:xfrm>
            <a:off x="2243139" y="0"/>
            <a:ext cx="5940425"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990033"/>
                </a:solidFill>
              </a:rPr>
              <a:t>6.2</a:t>
            </a:r>
            <a:r>
              <a:rPr lang="zh-CN" altLang="en-US" sz="2400" b="1">
                <a:solidFill>
                  <a:srgbClr val="990033"/>
                </a:solidFill>
              </a:rPr>
              <a:t>商品名称、商标设计的心理策略</a:t>
            </a:r>
          </a:p>
        </p:txBody>
      </p:sp>
      <p:sp>
        <p:nvSpPr>
          <p:cNvPr id="249859" name="Text Box 3">
            <a:extLst>
              <a:ext uri="{FF2B5EF4-FFF2-40B4-BE49-F238E27FC236}">
                <a16:creationId xmlns:a16="http://schemas.microsoft.com/office/drawing/2014/main" xmlns="" id="{92ACC5B7-B019-4133-8E9B-D3AA6C3A5955}"/>
              </a:ext>
            </a:extLst>
          </p:cNvPr>
          <p:cNvSpPr txBox="1">
            <a:spLocks noChangeArrowheads="1"/>
          </p:cNvSpPr>
          <p:nvPr/>
        </p:nvSpPr>
        <p:spPr bwMode="auto">
          <a:xfrm>
            <a:off x="2711451" y="908051"/>
            <a:ext cx="561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800" b="1">
                <a:solidFill>
                  <a:srgbClr val="0000CC"/>
                </a:solidFill>
              </a:rPr>
              <a:t>6.2.2 </a:t>
            </a:r>
            <a:r>
              <a:rPr lang="zh-CN" altLang="en-US" sz="2800" b="1">
                <a:solidFill>
                  <a:srgbClr val="0000CC"/>
                </a:solidFill>
              </a:rPr>
              <a:t>品牌、商标设计的心理效应</a:t>
            </a:r>
          </a:p>
        </p:txBody>
      </p:sp>
      <p:sp>
        <p:nvSpPr>
          <p:cNvPr id="249860" name="Text Box 4">
            <a:extLst>
              <a:ext uri="{FF2B5EF4-FFF2-40B4-BE49-F238E27FC236}">
                <a16:creationId xmlns:a16="http://schemas.microsoft.com/office/drawing/2014/main" xmlns="" id="{13B31F3A-6B88-4BD0-9D53-B76397A8117A}"/>
              </a:ext>
            </a:extLst>
          </p:cNvPr>
          <p:cNvSpPr txBox="1">
            <a:spLocks noChangeArrowheads="1"/>
          </p:cNvSpPr>
          <p:nvPr/>
        </p:nvSpPr>
        <p:spPr bwMode="auto">
          <a:xfrm>
            <a:off x="2782889" y="1773238"/>
            <a:ext cx="4249737" cy="4572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800080"/>
                </a:solidFill>
              </a:rPr>
              <a:t>1</a:t>
            </a:r>
            <a:r>
              <a:rPr lang="zh-CN" altLang="en-US" sz="2400" b="1">
                <a:solidFill>
                  <a:srgbClr val="800080"/>
                </a:solidFill>
              </a:rPr>
              <a:t>．品牌、商标的概念</a:t>
            </a:r>
          </a:p>
        </p:txBody>
      </p:sp>
      <p:grpSp>
        <p:nvGrpSpPr>
          <p:cNvPr id="2" name="组合 1"/>
          <p:cNvGrpSpPr/>
          <p:nvPr/>
        </p:nvGrpSpPr>
        <p:grpSpPr>
          <a:xfrm>
            <a:off x="2496974" y="2788003"/>
            <a:ext cx="3920712" cy="3988593"/>
            <a:chOff x="2496974" y="2788003"/>
            <a:chExt cx="3920712" cy="3988593"/>
          </a:xfrm>
        </p:grpSpPr>
        <p:sp>
          <p:nvSpPr>
            <p:cNvPr id="249861" name="AutoShape 5">
              <a:extLst>
                <a:ext uri="{FF2B5EF4-FFF2-40B4-BE49-F238E27FC236}">
                  <a16:creationId xmlns:a16="http://schemas.microsoft.com/office/drawing/2014/main" xmlns="" id="{90790D37-6326-459B-96E1-8BBF3046C261}"/>
                </a:ext>
              </a:extLst>
            </p:cNvPr>
            <p:cNvSpPr>
              <a:spLocks noChangeArrowheads="1"/>
            </p:cNvSpPr>
            <p:nvPr/>
          </p:nvSpPr>
          <p:spPr bwMode="auto">
            <a:xfrm rot="7702541">
              <a:off x="2463033" y="2821944"/>
              <a:ext cx="3988593" cy="3920712"/>
            </a:xfrm>
            <a:prstGeom prst="wedgeEllipseCallout">
              <a:avLst>
                <a:gd name="adj1" fmla="val -38579"/>
                <a:gd name="adj2" fmla="val 58259"/>
              </a:avLst>
            </a:prstGeom>
            <a:solidFill>
              <a:srgbClr val="CC99FF"/>
            </a:solidFill>
            <a:ln w="9525" algn="ctr">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anchor="ctr"/>
            <a:lstStyle/>
            <a:p>
              <a:pPr algn="ctr" fontAlgn="base">
                <a:spcBef>
                  <a:spcPct val="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sp>
          <p:nvSpPr>
            <p:cNvPr id="249862" name="Text Box 6">
              <a:extLst>
                <a:ext uri="{FF2B5EF4-FFF2-40B4-BE49-F238E27FC236}">
                  <a16:creationId xmlns:a16="http://schemas.microsoft.com/office/drawing/2014/main" xmlns="" id="{68BB1B8C-E98D-4D69-809A-444EE825AA0A}"/>
                </a:ext>
              </a:extLst>
            </p:cNvPr>
            <p:cNvSpPr txBox="1">
              <a:spLocks noChangeArrowheads="1"/>
            </p:cNvSpPr>
            <p:nvPr/>
          </p:nvSpPr>
          <p:spPr bwMode="auto">
            <a:xfrm>
              <a:off x="2782889" y="3284539"/>
              <a:ext cx="3095625"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000" b="1" dirty="0">
                  <a:solidFill>
                    <a:srgbClr val="000000"/>
                  </a:solidFill>
                  <a:latin typeface="Arial" panose="020B0604020202020204" pitchFamily="34" charset="0"/>
                  <a:ea typeface="宋体" panose="02010600030101010101" pitchFamily="2" charset="-122"/>
                </a:rPr>
                <a:t>    </a:t>
              </a:r>
              <a:r>
                <a:rPr lang="zh-CN" altLang="en-US" sz="2000" b="1" dirty="0">
                  <a:solidFill>
                    <a:srgbClr val="000000"/>
                  </a:solidFill>
                  <a:latin typeface="Arial" panose="020B0604020202020204" pitchFamily="34" charset="0"/>
                  <a:ea typeface="宋体" panose="02010600030101010101" pitchFamily="2" charset="-122"/>
                </a:rPr>
                <a:t>品牌俗称牌子，是名称、符号、标记、图形或它们的组合，用于识别产品的经营者和区别竞争者的同类产品。品牌是一个集合概念，一般由以下三个部分组成：品牌名称，品牌中可以用语言称呼的部分。</a:t>
              </a:r>
              <a:r>
                <a:rPr lang="zh-CN" altLang="en-US" sz="2400" b="1" dirty="0">
                  <a:solidFill>
                    <a:srgbClr val="000000"/>
                  </a:solidFill>
                  <a:latin typeface="Arial" panose="020B0604020202020204" pitchFamily="34" charset="0"/>
                  <a:ea typeface="宋体" panose="02010600030101010101" pitchFamily="2" charset="-122"/>
                </a:rPr>
                <a:t> </a:t>
              </a:r>
            </a:p>
          </p:txBody>
        </p:sp>
      </p:grpSp>
      <p:grpSp>
        <p:nvGrpSpPr>
          <p:cNvPr id="3" name="组合 2"/>
          <p:cNvGrpSpPr/>
          <p:nvPr/>
        </p:nvGrpSpPr>
        <p:grpSpPr>
          <a:xfrm>
            <a:off x="6899275" y="2001838"/>
            <a:ext cx="4787900" cy="4032250"/>
            <a:chOff x="6899275" y="2001838"/>
            <a:chExt cx="4787900" cy="4032250"/>
          </a:xfrm>
        </p:grpSpPr>
        <p:sp>
          <p:nvSpPr>
            <p:cNvPr id="249863" name="AutoShape 7">
              <a:extLst>
                <a:ext uri="{FF2B5EF4-FFF2-40B4-BE49-F238E27FC236}">
                  <a16:creationId xmlns:a16="http://schemas.microsoft.com/office/drawing/2014/main" xmlns="" id="{35430F86-781E-4DBE-9A48-EA706FF5CA30}"/>
                </a:ext>
              </a:extLst>
            </p:cNvPr>
            <p:cNvSpPr>
              <a:spLocks noChangeArrowheads="1"/>
            </p:cNvSpPr>
            <p:nvPr/>
          </p:nvSpPr>
          <p:spPr bwMode="auto">
            <a:xfrm>
              <a:off x="6899275" y="2001838"/>
              <a:ext cx="4787900" cy="4032250"/>
            </a:xfrm>
            <a:prstGeom prst="wedgeEllipseCallout">
              <a:avLst>
                <a:gd name="adj1" fmla="val -97679"/>
                <a:gd name="adj2" fmla="val -47796"/>
              </a:avLst>
            </a:pr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sp>
          <p:nvSpPr>
            <p:cNvPr id="249864" name="Text Box 8">
              <a:extLst>
                <a:ext uri="{FF2B5EF4-FFF2-40B4-BE49-F238E27FC236}">
                  <a16:creationId xmlns:a16="http://schemas.microsoft.com/office/drawing/2014/main" xmlns="" id="{D856C957-0213-43D3-9D94-69EE58BA1E94}"/>
                </a:ext>
              </a:extLst>
            </p:cNvPr>
            <p:cNvSpPr txBox="1">
              <a:spLocks noChangeArrowheads="1"/>
            </p:cNvSpPr>
            <p:nvPr/>
          </p:nvSpPr>
          <p:spPr bwMode="auto">
            <a:xfrm>
              <a:off x="7565231" y="2752725"/>
              <a:ext cx="3455988"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000" b="1" dirty="0">
                  <a:solidFill>
                    <a:srgbClr val="000000"/>
                  </a:solidFill>
                  <a:latin typeface="Arial" panose="020B0604020202020204" pitchFamily="34" charset="0"/>
                  <a:ea typeface="宋体" panose="02010600030101010101" pitchFamily="2" charset="-122"/>
                </a:rPr>
                <a:t>    </a:t>
              </a:r>
              <a:r>
                <a:rPr lang="zh-CN" altLang="en-US" sz="2000" b="1" dirty="0">
                  <a:solidFill>
                    <a:srgbClr val="000000"/>
                  </a:solidFill>
                  <a:latin typeface="Arial" panose="020B0604020202020204" pitchFamily="34" charset="0"/>
                  <a:ea typeface="宋体" panose="02010600030101010101" pitchFamily="2" charset="-122"/>
                </a:rPr>
                <a:t>商标就是商品的标志，是商品的生产者或经营者为了区别于其他同类竞争的产品而采取的一种标记。商标一般由文字、图形、符号、字母、颜色、线条等组成，商标经过注册登记后，具有专利并受法律的保护。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9859"/>
                                        </p:tgtEl>
                                        <p:attrNameLst>
                                          <p:attrName>style.visibility</p:attrName>
                                        </p:attrNameLst>
                                      </p:cBhvr>
                                      <p:to>
                                        <p:strVal val="visible"/>
                                      </p:to>
                                    </p:set>
                                    <p:animEffect transition="in" filter="fade">
                                      <p:cBhvr>
                                        <p:cTn id="7" dur="1000"/>
                                        <p:tgtEl>
                                          <p:spTgt spid="249859"/>
                                        </p:tgtEl>
                                      </p:cBhvr>
                                    </p:animEffect>
                                    <p:anim calcmode="lin" valueType="num">
                                      <p:cBhvr>
                                        <p:cTn id="8" dur="1000" fill="hold"/>
                                        <p:tgtEl>
                                          <p:spTgt spid="249859"/>
                                        </p:tgtEl>
                                        <p:attrNameLst>
                                          <p:attrName>ppt_x</p:attrName>
                                        </p:attrNameLst>
                                      </p:cBhvr>
                                      <p:tavLst>
                                        <p:tav tm="0">
                                          <p:val>
                                            <p:strVal val="#ppt_x"/>
                                          </p:val>
                                        </p:tav>
                                        <p:tav tm="100000">
                                          <p:val>
                                            <p:strVal val="#ppt_x"/>
                                          </p:val>
                                        </p:tav>
                                      </p:tavLst>
                                    </p:anim>
                                    <p:anim calcmode="lin" valueType="num">
                                      <p:cBhvr>
                                        <p:cTn id="9" dur="1000" fill="hold"/>
                                        <p:tgtEl>
                                          <p:spTgt spid="24985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249860"/>
                                        </p:tgtEl>
                                        <p:attrNameLst>
                                          <p:attrName>style.visibility</p:attrName>
                                        </p:attrNameLst>
                                      </p:cBhvr>
                                      <p:to>
                                        <p:strVal val="visible"/>
                                      </p:to>
                                    </p:set>
                                    <p:anim calcmode="lin" valueType="num">
                                      <p:cBhvr>
                                        <p:cTn id="14" dur="500" fill="hold"/>
                                        <p:tgtEl>
                                          <p:spTgt spid="249860"/>
                                        </p:tgtEl>
                                        <p:attrNameLst>
                                          <p:attrName>ppt_w</p:attrName>
                                        </p:attrNameLst>
                                      </p:cBhvr>
                                      <p:tavLst>
                                        <p:tav tm="0">
                                          <p:val>
                                            <p:fltVal val="0"/>
                                          </p:val>
                                        </p:tav>
                                        <p:tav tm="100000">
                                          <p:val>
                                            <p:strVal val="#ppt_w"/>
                                          </p:val>
                                        </p:tav>
                                      </p:tavLst>
                                    </p:anim>
                                    <p:anim calcmode="lin" valueType="num">
                                      <p:cBhvr>
                                        <p:cTn id="15" dur="500" fill="hold"/>
                                        <p:tgtEl>
                                          <p:spTgt spid="249860"/>
                                        </p:tgtEl>
                                        <p:attrNameLst>
                                          <p:attrName>ppt_h</p:attrName>
                                        </p:attrNameLst>
                                      </p:cBhvr>
                                      <p:tavLst>
                                        <p:tav tm="0">
                                          <p:val>
                                            <p:fltVal val="0"/>
                                          </p:val>
                                        </p:tav>
                                        <p:tav tm="100000">
                                          <p:val>
                                            <p:strVal val="#ppt_h"/>
                                          </p:val>
                                        </p:tav>
                                      </p:tavLst>
                                    </p:anim>
                                    <p:anim calcmode="lin" valueType="num">
                                      <p:cBhvr>
                                        <p:cTn id="16" dur="500" fill="hold"/>
                                        <p:tgtEl>
                                          <p:spTgt spid="249860"/>
                                        </p:tgtEl>
                                        <p:attrNameLst>
                                          <p:attrName>style.rotation</p:attrName>
                                        </p:attrNameLst>
                                      </p:cBhvr>
                                      <p:tavLst>
                                        <p:tav tm="0">
                                          <p:val>
                                            <p:fltVal val="360"/>
                                          </p:val>
                                        </p:tav>
                                        <p:tav tm="100000">
                                          <p:val>
                                            <p:fltVal val="0"/>
                                          </p:val>
                                        </p:tav>
                                      </p:tavLst>
                                    </p:anim>
                                    <p:animEffect transition="in" filter="fade">
                                      <p:cBhvr>
                                        <p:cTn id="17" dur="500"/>
                                        <p:tgtEl>
                                          <p:spTgt spid="24986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p:bldP spid="24986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xmlns="" id="{964D470D-0C70-45C6-A504-503ED2CF44DC}"/>
              </a:ext>
            </a:extLst>
          </p:cNvPr>
          <p:cNvSpPr>
            <a:spLocks noGrp="1" noRot="1" noChangeArrowheads="1"/>
          </p:cNvSpPr>
          <p:nvPr>
            <p:ph type="body" idx="1"/>
          </p:nvPr>
        </p:nvSpPr>
        <p:spPr>
          <a:xfrm>
            <a:off x="990600" y="971550"/>
            <a:ext cx="10972800" cy="5172075"/>
          </a:xfrm>
        </p:spPr>
        <p:txBody>
          <a:bodyPr/>
          <a:lstStyle/>
          <a:p>
            <a:pPr eaLnBrk="1" hangingPunct="1">
              <a:spcBef>
                <a:spcPct val="45000"/>
              </a:spcBef>
              <a:buFont typeface="Wingdings" panose="05000000000000000000" pitchFamily="2" charset="2"/>
              <a:buNone/>
            </a:pPr>
            <a:r>
              <a:rPr lang="en-US" altLang="zh-CN" sz="2400" b="1" dirty="0">
                <a:solidFill>
                  <a:srgbClr val="001E1D"/>
                </a:solidFill>
                <a:latin typeface="宋体" panose="02010600030101010101" pitchFamily="2" charset="-122"/>
              </a:rPr>
              <a:t>1</a:t>
            </a:r>
            <a:r>
              <a:rPr lang="zh-CN" altLang="en-US" sz="2400" b="1" dirty="0">
                <a:solidFill>
                  <a:srgbClr val="001E1D"/>
                </a:solidFill>
                <a:latin typeface="宋体" panose="02010600030101010101" pitchFamily="2" charset="-122"/>
              </a:rPr>
              <a:t>、品牌的含义</a:t>
            </a:r>
          </a:p>
          <a:p>
            <a:pPr eaLnBrk="1" hangingPunct="1">
              <a:spcBef>
                <a:spcPct val="45000"/>
              </a:spcBef>
              <a:buFont typeface="Wingdings" panose="05000000000000000000" pitchFamily="2" charset="2"/>
              <a:buNone/>
            </a:pPr>
            <a:r>
              <a:rPr lang="zh-CN" altLang="en-US" sz="2400" dirty="0">
                <a:solidFill>
                  <a:srgbClr val="001E1D"/>
                </a:solidFill>
                <a:latin typeface="宋体" panose="02010600030101010101" pitchFamily="2" charset="-122"/>
              </a:rPr>
              <a:t>  品牌是用以识别某个销售者或某群销售者的产品或服务，并使之与竞争对手的产品或服务区别开来的商品名称及标志，通常由文字、标记、符号、图案和颜色等要素或这些要素的组合构成。</a:t>
            </a:r>
            <a:endParaRPr lang="en-US" altLang="zh-CN" sz="2400" dirty="0">
              <a:solidFill>
                <a:srgbClr val="001E1D"/>
              </a:solidFill>
              <a:latin typeface="宋体" panose="02010600030101010101" pitchFamily="2" charset="-122"/>
            </a:endParaRPr>
          </a:p>
          <a:p>
            <a:pPr eaLnBrk="1" hangingPunct="1">
              <a:spcBef>
                <a:spcPct val="45000"/>
              </a:spcBef>
              <a:buFont typeface="Wingdings" panose="05000000000000000000" pitchFamily="2" charset="2"/>
              <a:buNone/>
            </a:pPr>
            <a:r>
              <a:rPr lang="zh-CN" altLang="en-US" sz="2400" dirty="0">
                <a:solidFill>
                  <a:srgbClr val="001E1D"/>
                </a:solidFill>
                <a:latin typeface="宋体" panose="02010600030101010101" pitchFamily="2" charset="-122"/>
              </a:rPr>
              <a:t>  广义的“品牌”是具有经济价值的无形资产，用抽象化的、特有的、能识别的心智概念来表现其差异性，从而在人们意识当中占据一定位置的综合反映。品牌建设具有长期性。</a:t>
            </a:r>
          </a:p>
          <a:p>
            <a:pPr eaLnBrk="1" hangingPunct="1">
              <a:spcBef>
                <a:spcPct val="45000"/>
              </a:spcBef>
              <a:buFont typeface="Wingdings" panose="05000000000000000000" pitchFamily="2" charset="2"/>
              <a:buNone/>
            </a:pPr>
            <a:r>
              <a:rPr lang="zh-CN" altLang="en-US" sz="2400" dirty="0">
                <a:solidFill>
                  <a:srgbClr val="001E1D"/>
                </a:solidFill>
                <a:latin typeface="宋体" panose="02010600030101010101" pitchFamily="2" charset="-122"/>
              </a:rPr>
              <a:t>  狭义的“品牌”是一种拥有对内对外两面性的“标准”或“规则”，是通过对理念、行为、视觉、听觉四方面进行标准化、规则化，使之具备特有性、价值性、长期性、认知性的一种识别系统总称。这套系统我们也称之为</a:t>
            </a:r>
            <a:r>
              <a:rPr lang="en-US" altLang="zh-CN" sz="2400" dirty="0">
                <a:solidFill>
                  <a:srgbClr val="001E1D"/>
                </a:solidFill>
                <a:latin typeface="宋体" panose="02010600030101010101" pitchFamily="2" charset="-122"/>
              </a:rPr>
              <a:t>CIS</a:t>
            </a:r>
            <a:r>
              <a:rPr lang="zh-CN" altLang="en-US" sz="2400" dirty="0">
                <a:solidFill>
                  <a:srgbClr val="001E1D"/>
                </a:solidFill>
                <a:latin typeface="宋体" panose="02010600030101010101" pitchFamily="2" charset="-122"/>
              </a:rPr>
              <a:t>（</a:t>
            </a:r>
            <a:r>
              <a:rPr lang="en-US" altLang="zh-CN" sz="2400" dirty="0">
                <a:solidFill>
                  <a:srgbClr val="001E1D"/>
                </a:solidFill>
                <a:latin typeface="宋体" panose="02010600030101010101" pitchFamily="2" charset="-122"/>
              </a:rPr>
              <a:t>corporate identity system</a:t>
            </a:r>
            <a:r>
              <a:rPr lang="zh-CN" altLang="en-US" sz="2400" dirty="0">
                <a:solidFill>
                  <a:srgbClr val="001E1D"/>
                </a:solidFill>
                <a:latin typeface="宋体" panose="02010600030101010101" pitchFamily="2" charset="-122"/>
              </a:rPr>
              <a:t>）体系。</a:t>
            </a:r>
            <a:endParaRPr lang="en-US" altLang="zh-CN" sz="2400" dirty="0">
              <a:solidFill>
                <a:srgbClr val="001E1D"/>
              </a:solidFill>
              <a:latin typeface="宋体" panose="02010600030101010101" pitchFamily="2" charset="-122"/>
            </a:endParaRPr>
          </a:p>
          <a:p>
            <a:pPr eaLnBrk="1" hangingPunct="1">
              <a:spcBef>
                <a:spcPct val="45000"/>
              </a:spcBef>
              <a:buFont typeface="Wingdings" panose="05000000000000000000" pitchFamily="2" charset="2"/>
              <a:buNone/>
            </a:pPr>
            <a:endParaRPr lang="en-US" altLang="zh-CN" sz="2400" dirty="0">
              <a:solidFill>
                <a:srgbClr val="001E1D"/>
              </a:solidFill>
              <a:latin typeface="宋体" panose="02010600030101010101" pitchFamily="2" charset="-122"/>
            </a:endParaRPr>
          </a:p>
          <a:p>
            <a:pPr eaLnBrk="1" hangingPunct="1">
              <a:spcBef>
                <a:spcPct val="45000"/>
              </a:spcBef>
              <a:buFont typeface="Wingdings" panose="05000000000000000000" pitchFamily="2" charset="2"/>
              <a:buNone/>
            </a:pPr>
            <a:endParaRPr lang="zh-CN" altLang="en-US" sz="2400" dirty="0">
              <a:solidFill>
                <a:srgbClr val="001E1D"/>
              </a:solidFill>
              <a:latin typeface="宋体" panose="02010600030101010101" pitchFamily="2" charset="-122"/>
            </a:endParaRPr>
          </a:p>
        </p:txBody>
      </p:sp>
      <p:sp>
        <p:nvSpPr>
          <p:cNvPr id="4" name="Text Box 2">
            <a:extLst>
              <a:ext uri="{FF2B5EF4-FFF2-40B4-BE49-F238E27FC236}">
                <a16:creationId xmlns:a16="http://schemas.microsoft.com/office/drawing/2014/main" xmlns="" id="{AC276F9B-8D1E-4E2B-AAF3-E07195AA4D5C}"/>
              </a:ext>
            </a:extLst>
          </p:cNvPr>
          <p:cNvSpPr txBox="1">
            <a:spLocks noChangeArrowheads="1"/>
          </p:cNvSpPr>
          <p:nvPr/>
        </p:nvSpPr>
        <p:spPr bwMode="auto">
          <a:xfrm>
            <a:off x="3125787" y="292893"/>
            <a:ext cx="5940425" cy="457201"/>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zh-CN" altLang="en-US" sz="2400" b="1" dirty="0">
                <a:solidFill>
                  <a:srgbClr val="990033"/>
                </a:solidFill>
              </a:rPr>
              <a:t>品牌名称与标志</a:t>
            </a:r>
          </a:p>
        </p:txBody>
      </p:sp>
    </p:spTree>
    <p:extLst>
      <p:ext uri="{BB962C8B-B14F-4D97-AF65-F5344CB8AC3E}">
        <p14:creationId xmlns:p14="http://schemas.microsoft.com/office/powerpoint/2010/main" val="381664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xmlns="" id="{62FF8ABB-317C-486F-8C8E-2346AFAB0DE9}"/>
              </a:ext>
            </a:extLst>
          </p:cNvPr>
          <p:cNvSpPr>
            <a:spLocks noGrp="1" noRot="1" noChangeArrowheads="1"/>
          </p:cNvSpPr>
          <p:nvPr>
            <p:ph type="body" idx="1"/>
          </p:nvPr>
        </p:nvSpPr>
        <p:spPr>
          <a:xfrm>
            <a:off x="819150" y="549276"/>
            <a:ext cx="11372850" cy="6048375"/>
          </a:xfrm>
        </p:spPr>
        <p:txBody>
          <a:bodyPr/>
          <a:lstStyle/>
          <a:p>
            <a:pPr eaLnBrk="1" hangingPunct="1">
              <a:buFont typeface="Wingdings" panose="05000000000000000000" pitchFamily="2" charset="2"/>
              <a:buNone/>
            </a:pPr>
            <a:r>
              <a:rPr lang="zh-CN" altLang="en-US" sz="2800" b="1" dirty="0">
                <a:solidFill>
                  <a:srgbClr val="001E1D"/>
                </a:solidFill>
                <a:latin typeface="宋体" panose="02010600030101010101" pitchFamily="2" charset="-122"/>
              </a:rPr>
              <a:t>       品牌名称（品名）：可以用语言称呼的部分</a:t>
            </a:r>
          </a:p>
          <a:p>
            <a:pPr eaLnBrk="1" hangingPunct="1">
              <a:buFont typeface="Wingdings" panose="05000000000000000000" pitchFamily="2" charset="2"/>
              <a:buNone/>
            </a:pPr>
            <a:r>
              <a:rPr lang="zh-CN" altLang="en-US" sz="2800" b="1" dirty="0">
                <a:solidFill>
                  <a:srgbClr val="001E1D"/>
                </a:solidFill>
                <a:latin typeface="宋体" panose="02010600030101010101" pitchFamily="2" charset="-122"/>
              </a:rPr>
              <a:t>品牌</a:t>
            </a:r>
          </a:p>
          <a:p>
            <a:pPr eaLnBrk="1" hangingPunct="1">
              <a:buFont typeface="Wingdings" panose="05000000000000000000" pitchFamily="2" charset="2"/>
              <a:buNone/>
            </a:pPr>
            <a:r>
              <a:rPr lang="zh-CN" altLang="en-US" sz="2800" b="1" dirty="0">
                <a:solidFill>
                  <a:srgbClr val="001E1D"/>
                </a:solidFill>
                <a:latin typeface="宋体" panose="02010600030101010101" pitchFamily="2" charset="-122"/>
              </a:rPr>
              <a:t>       品牌标志（品标）：品牌中可以被认出、易记忆但不能用语言称呼的部分</a:t>
            </a:r>
            <a:endParaRPr lang="en-US" altLang="zh-CN" sz="2800" b="1" dirty="0">
              <a:solidFill>
                <a:srgbClr val="001E1D"/>
              </a:solidFill>
              <a:latin typeface="宋体" panose="02010600030101010101" pitchFamily="2" charset="-122"/>
            </a:endParaRPr>
          </a:p>
          <a:p>
            <a:pPr eaLnBrk="1" hangingPunct="1">
              <a:buFont typeface="Wingdings" panose="05000000000000000000" pitchFamily="2" charset="2"/>
              <a:buNone/>
            </a:pPr>
            <a:endParaRPr lang="en-US" altLang="zh-CN" sz="2800" b="1" dirty="0">
              <a:solidFill>
                <a:srgbClr val="001E1D"/>
              </a:solidFill>
              <a:latin typeface="宋体" panose="02010600030101010101" pitchFamily="2" charset="-122"/>
            </a:endParaRPr>
          </a:p>
          <a:p>
            <a:pPr eaLnBrk="1" hangingPunct="1">
              <a:buFont typeface="Wingdings" panose="05000000000000000000" pitchFamily="2" charset="2"/>
              <a:buNone/>
            </a:pPr>
            <a:endParaRPr lang="en-US" altLang="zh-CN" sz="2800" b="1" dirty="0">
              <a:solidFill>
                <a:srgbClr val="001E1D"/>
              </a:solidFill>
              <a:latin typeface="宋体" panose="02010600030101010101" pitchFamily="2" charset="-122"/>
            </a:endParaRPr>
          </a:p>
          <a:p>
            <a:pPr eaLnBrk="1" hangingPunct="1">
              <a:buFont typeface="Wingdings" panose="05000000000000000000" pitchFamily="2" charset="2"/>
              <a:buNone/>
            </a:pPr>
            <a:endParaRPr lang="en-US" altLang="zh-CN" sz="2800" b="1" dirty="0">
              <a:solidFill>
                <a:srgbClr val="001E1D"/>
              </a:solidFill>
              <a:latin typeface="宋体" panose="02010600030101010101" pitchFamily="2" charset="-122"/>
            </a:endParaRPr>
          </a:p>
          <a:p>
            <a:pPr eaLnBrk="1" hangingPunct="1">
              <a:buFont typeface="Wingdings" panose="05000000000000000000" pitchFamily="2" charset="2"/>
              <a:buNone/>
            </a:pPr>
            <a:endParaRPr lang="en-US" altLang="zh-CN" sz="2800" b="1" dirty="0">
              <a:solidFill>
                <a:srgbClr val="001E1D"/>
              </a:solidFill>
              <a:latin typeface="宋体" panose="02010600030101010101" pitchFamily="2" charset="-122"/>
            </a:endParaRPr>
          </a:p>
          <a:p>
            <a:pPr eaLnBrk="1" hangingPunct="1">
              <a:buFont typeface="Wingdings" panose="05000000000000000000" pitchFamily="2" charset="2"/>
              <a:buNone/>
            </a:pPr>
            <a:endParaRPr lang="en-US" altLang="zh-CN" sz="2800" b="1" dirty="0">
              <a:solidFill>
                <a:srgbClr val="001E1D"/>
              </a:solidFill>
              <a:latin typeface="宋体" panose="02010600030101010101" pitchFamily="2" charset="-122"/>
            </a:endParaRPr>
          </a:p>
          <a:p>
            <a:pPr eaLnBrk="1" hangingPunct="1">
              <a:buFont typeface="Wingdings" panose="05000000000000000000" pitchFamily="2" charset="2"/>
              <a:buNone/>
            </a:pPr>
            <a:endParaRPr lang="en-US" altLang="zh-CN" sz="2800" b="1" dirty="0">
              <a:solidFill>
                <a:srgbClr val="001E1D"/>
              </a:solidFill>
              <a:latin typeface="宋体" panose="02010600030101010101" pitchFamily="2" charset="-122"/>
            </a:endParaRPr>
          </a:p>
          <a:p>
            <a:pPr eaLnBrk="1" hangingPunct="1">
              <a:buFont typeface="Wingdings" panose="05000000000000000000" pitchFamily="2" charset="2"/>
              <a:buNone/>
            </a:pPr>
            <a:r>
              <a:rPr lang="en-US" altLang="zh-CN" sz="2800" b="1" dirty="0">
                <a:solidFill>
                  <a:srgbClr val="001E1D"/>
                </a:solidFill>
                <a:latin typeface="宋体" panose="02010600030101010101" pitchFamily="2" charset="-122"/>
              </a:rPr>
              <a:t>              </a:t>
            </a:r>
            <a:r>
              <a:rPr lang="zh-CN" altLang="en-US" sz="2800" b="1" dirty="0">
                <a:solidFill>
                  <a:srgbClr val="001E1D"/>
                </a:solidFill>
                <a:latin typeface="宋体" panose="02010600030101010101" pitchFamily="2" charset="-122"/>
              </a:rPr>
              <a:t>宝马                     耐克</a:t>
            </a:r>
          </a:p>
        </p:txBody>
      </p:sp>
      <p:pic>
        <p:nvPicPr>
          <p:cNvPr id="172035" name="Picture 3" descr="1">
            <a:extLst>
              <a:ext uri="{FF2B5EF4-FFF2-40B4-BE49-F238E27FC236}">
                <a16:creationId xmlns:a16="http://schemas.microsoft.com/office/drawing/2014/main" xmlns="" id="{04F56495-FE18-4156-9326-F40AA441D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63" y="2414587"/>
            <a:ext cx="291465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4">
            <a:extLst>
              <a:ext uri="{FF2B5EF4-FFF2-40B4-BE49-F238E27FC236}">
                <a16:creationId xmlns:a16="http://schemas.microsoft.com/office/drawing/2014/main" xmlns="" id="{F70A18E6-A988-474B-BE09-0CA75C040FC9}"/>
              </a:ext>
            </a:extLst>
          </p:cNvPr>
          <p:cNvSpPr>
            <a:spLocks/>
          </p:cNvSpPr>
          <p:nvPr/>
        </p:nvSpPr>
        <p:spPr bwMode="auto">
          <a:xfrm>
            <a:off x="1847850" y="873124"/>
            <a:ext cx="219075" cy="936625"/>
          </a:xfrm>
          <a:prstGeom prst="leftBracket">
            <a:avLst>
              <a:gd name="adj" fmla="val 10926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solidFill>
                <a:srgbClr val="080808"/>
              </a:solidFill>
            </a:endParaRPr>
          </a:p>
        </p:txBody>
      </p:sp>
      <p:pic>
        <p:nvPicPr>
          <p:cNvPr id="4" name="图片 3">
            <a:extLst>
              <a:ext uri="{FF2B5EF4-FFF2-40B4-BE49-F238E27FC236}">
                <a16:creationId xmlns:a16="http://schemas.microsoft.com/office/drawing/2014/main" xmlns="" id="{B36790D8-2BA3-47A1-B62F-9F902CE9E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7380" y="2254250"/>
            <a:ext cx="4444103" cy="3146425"/>
          </a:xfrm>
          <a:prstGeom prst="rect">
            <a:avLst/>
          </a:prstGeom>
        </p:spPr>
      </p:pic>
    </p:spTree>
    <p:extLst>
      <p:ext uri="{BB962C8B-B14F-4D97-AF65-F5344CB8AC3E}">
        <p14:creationId xmlns:p14="http://schemas.microsoft.com/office/powerpoint/2010/main" val="2928100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174067" y="1268413"/>
            <a:ext cx="3708400" cy="1485900"/>
            <a:chOff x="4174067" y="1268413"/>
            <a:chExt cx="3708400" cy="1485900"/>
          </a:xfrm>
        </p:grpSpPr>
        <p:grpSp>
          <p:nvGrpSpPr>
            <p:cNvPr id="30722" name="Group 4"/>
            <p:cNvGrpSpPr>
              <a:grpSpLocks/>
            </p:cNvGrpSpPr>
            <p:nvPr/>
          </p:nvGrpSpPr>
          <p:grpSpPr bwMode="auto">
            <a:xfrm>
              <a:off x="4174067" y="1268413"/>
              <a:ext cx="3708400" cy="1485900"/>
              <a:chOff x="1997" y="1314"/>
              <a:chExt cx="1889" cy="1009"/>
            </a:xfrm>
          </p:grpSpPr>
          <p:grpSp>
            <p:nvGrpSpPr>
              <p:cNvPr id="30730" name="Group 5"/>
              <p:cNvGrpSpPr>
                <a:grpSpLocks/>
              </p:cNvGrpSpPr>
              <p:nvPr/>
            </p:nvGrpSpPr>
            <p:grpSpPr bwMode="auto">
              <a:xfrm>
                <a:off x="1997" y="1404"/>
                <a:ext cx="1889" cy="919"/>
                <a:chOff x="1973" y="1027"/>
                <a:chExt cx="1926" cy="937"/>
              </a:xfrm>
            </p:grpSpPr>
            <p:sp>
              <p:nvSpPr>
                <p:cNvPr id="138246" name="Oval 6"/>
                <p:cNvSpPr>
                  <a:spLocks noChangeArrowheads="1"/>
                </p:cNvSpPr>
                <p:nvPr/>
              </p:nvSpPr>
              <p:spPr bwMode="gray">
                <a:xfrm>
                  <a:off x="1994" y="1055"/>
                  <a:ext cx="1905" cy="909"/>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zh-CN" altLang="en-US"/>
                </a:p>
              </p:txBody>
            </p:sp>
            <p:sp>
              <p:nvSpPr>
                <p:cNvPr id="138247" name="Oval 7"/>
                <p:cNvSpPr>
                  <a:spLocks noChangeArrowheads="1"/>
                </p:cNvSpPr>
                <p:nvPr/>
              </p:nvSpPr>
              <p:spPr bwMode="gray">
                <a:xfrm>
                  <a:off x="1973" y="1025"/>
                  <a:ext cx="1905" cy="909"/>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zh-CN" altLang="en-US"/>
                </a:p>
              </p:txBody>
            </p:sp>
          </p:grpSp>
          <p:sp>
            <p:nvSpPr>
              <p:cNvPr id="138248" name="Oval 8"/>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zh-CN" altLang="en-US"/>
              </a:p>
            </p:txBody>
          </p:sp>
          <p:sp>
            <p:nvSpPr>
              <p:cNvPr id="138249" name="Oval 9"/>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zh-CN" altLang="en-US"/>
              </a:p>
            </p:txBody>
          </p:sp>
          <p:sp>
            <p:nvSpPr>
              <p:cNvPr id="138250" name="Oval 10"/>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zh-CN" altLang="en-US"/>
              </a:p>
            </p:txBody>
          </p:sp>
          <p:sp>
            <p:nvSpPr>
              <p:cNvPr id="138251" name="Oval 11"/>
              <p:cNvSpPr>
                <a:spLocks noChangeArrowheads="1"/>
              </p:cNvSpPr>
              <p:nvPr/>
            </p:nvSpPr>
            <p:spPr bwMode="gray">
              <a:xfrm>
                <a:off x="2208" y="1344"/>
                <a:ext cx="1381"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zh-CN" altLang="en-US"/>
              </a:p>
            </p:txBody>
          </p:sp>
        </p:grpSp>
        <p:sp>
          <p:nvSpPr>
            <p:cNvPr id="30727" name="Rectangle 16"/>
            <p:cNvSpPr>
              <a:spLocks noChangeArrowheads="1"/>
            </p:cNvSpPr>
            <p:nvPr/>
          </p:nvSpPr>
          <p:spPr bwMode="auto">
            <a:xfrm>
              <a:off x="5327652" y="1557338"/>
              <a:ext cx="1441449"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ea typeface="仿宋_GB2312" pitchFamily="49" charset="-122"/>
                </a:rPr>
                <a:t>品牌</a:t>
              </a:r>
            </a:p>
          </p:txBody>
        </p:sp>
      </p:grpSp>
      <p:grpSp>
        <p:nvGrpSpPr>
          <p:cNvPr id="2" name="组合 1"/>
          <p:cNvGrpSpPr/>
          <p:nvPr/>
        </p:nvGrpSpPr>
        <p:grpSpPr>
          <a:xfrm>
            <a:off x="1390651" y="2492376"/>
            <a:ext cx="4180417" cy="3198812"/>
            <a:chOff x="1390651" y="2492376"/>
            <a:chExt cx="4180417" cy="3198812"/>
          </a:xfrm>
        </p:grpSpPr>
        <p:sp>
          <p:nvSpPr>
            <p:cNvPr id="30723" name="AutoShape 12"/>
            <p:cNvSpPr>
              <a:spLocks noChangeArrowheads="1"/>
            </p:cNvSpPr>
            <p:nvPr/>
          </p:nvSpPr>
          <p:spPr bwMode="auto">
            <a:xfrm>
              <a:off x="1678518" y="3284538"/>
              <a:ext cx="2942167" cy="2406650"/>
            </a:xfrm>
            <a:prstGeom prst="roundRect">
              <a:avLst>
                <a:gd name="adj" fmla="val 16667"/>
              </a:avLst>
            </a:prstGeom>
            <a:gradFill rotWithShape="1">
              <a:gsLst>
                <a:gs pos="0">
                  <a:srgbClr val="B2B2B2"/>
                </a:gs>
                <a:gs pos="100000">
                  <a:srgbClr val="EAEAEA"/>
                </a:gs>
              </a:gsLst>
              <a:lin ang="5400000" scaled="1"/>
            </a:gradFill>
            <a:ln w="38100">
              <a:solidFill>
                <a:schemeClr val="accent2"/>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800" b="1">
                  <a:ea typeface="仿宋_GB2312" pitchFamily="49" charset="-122"/>
                </a:rPr>
                <a:t>属性、名称</a:t>
              </a:r>
            </a:p>
            <a:p>
              <a:pPr algn="ctr"/>
              <a:r>
                <a:rPr lang="zh-CN" altLang="en-US" sz="2800" b="1">
                  <a:ea typeface="仿宋_GB2312" pitchFamily="49" charset="-122"/>
                </a:rPr>
                <a:t>包装、价格</a:t>
              </a:r>
            </a:p>
          </p:txBody>
        </p:sp>
        <p:sp>
          <p:nvSpPr>
            <p:cNvPr id="138253" name="Freeform 13"/>
            <p:cNvSpPr>
              <a:spLocks/>
            </p:cNvSpPr>
            <p:nvPr/>
          </p:nvSpPr>
          <p:spPr bwMode="gray">
            <a:xfrm>
              <a:off x="4366685" y="2781301"/>
              <a:ext cx="1204383"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zh-CN" altLang="en-US"/>
            </a:p>
          </p:txBody>
        </p:sp>
        <p:sp>
          <p:nvSpPr>
            <p:cNvPr id="138257" name="AutoShape 17"/>
            <p:cNvSpPr>
              <a:spLocks noChangeArrowheads="1"/>
            </p:cNvSpPr>
            <p:nvPr/>
          </p:nvSpPr>
          <p:spPr bwMode="auto">
            <a:xfrm>
              <a:off x="1390651" y="2492376"/>
              <a:ext cx="2209800" cy="576263"/>
            </a:xfrm>
            <a:prstGeom prst="wedgeRectCallout">
              <a:avLst>
                <a:gd name="adj1" fmla="val 35440"/>
                <a:gd name="adj2" fmla="val 80579"/>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400" b="1">
                  <a:solidFill>
                    <a:srgbClr val="FF0000"/>
                  </a:solidFill>
                  <a:ea typeface="仿宋_GB2312" pitchFamily="49" charset="-122"/>
                </a:rPr>
                <a:t>显性特征</a:t>
              </a:r>
            </a:p>
          </p:txBody>
        </p:sp>
      </p:grpSp>
      <p:grpSp>
        <p:nvGrpSpPr>
          <p:cNvPr id="3" name="组合 2"/>
          <p:cNvGrpSpPr/>
          <p:nvPr/>
        </p:nvGrpSpPr>
        <p:grpSpPr>
          <a:xfrm>
            <a:off x="6570133" y="2565401"/>
            <a:ext cx="3941234" cy="3054349"/>
            <a:chOff x="6570133" y="2565401"/>
            <a:chExt cx="3941234" cy="3054349"/>
          </a:xfrm>
        </p:grpSpPr>
        <p:sp>
          <p:nvSpPr>
            <p:cNvPr id="30725" name="AutoShape 14"/>
            <p:cNvSpPr>
              <a:spLocks noChangeArrowheads="1"/>
            </p:cNvSpPr>
            <p:nvPr/>
          </p:nvSpPr>
          <p:spPr bwMode="auto">
            <a:xfrm>
              <a:off x="7630585" y="3284538"/>
              <a:ext cx="2747433" cy="2335212"/>
            </a:xfrm>
            <a:prstGeom prst="roundRect">
              <a:avLst>
                <a:gd name="adj" fmla="val 16667"/>
              </a:avLst>
            </a:prstGeom>
            <a:gradFill rotWithShape="1">
              <a:gsLst>
                <a:gs pos="0">
                  <a:srgbClr val="B2B2B2"/>
                </a:gs>
                <a:gs pos="100000">
                  <a:srgbClr val="EAEAEA"/>
                </a:gs>
              </a:gsLst>
              <a:lin ang="5400000" scaled="1"/>
            </a:gradFill>
            <a:ln w="38100">
              <a:solidFill>
                <a:schemeClr val="accent2"/>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800" b="1">
                  <a:ea typeface="仿宋_GB2312" pitchFamily="49" charset="-122"/>
                </a:rPr>
                <a:t>历史、声誉</a:t>
              </a:r>
            </a:p>
            <a:p>
              <a:pPr algn="ctr"/>
              <a:r>
                <a:rPr lang="zh-CN" altLang="en-US" sz="2800" b="1">
                  <a:ea typeface="仿宋_GB2312" pitchFamily="49" charset="-122"/>
                </a:rPr>
                <a:t>文化、价值</a:t>
              </a:r>
            </a:p>
          </p:txBody>
        </p:sp>
        <p:sp>
          <p:nvSpPr>
            <p:cNvPr id="138255" name="Freeform 15"/>
            <p:cNvSpPr>
              <a:spLocks/>
            </p:cNvSpPr>
            <p:nvPr/>
          </p:nvSpPr>
          <p:spPr bwMode="gray">
            <a:xfrm flipH="1">
              <a:off x="6570133" y="2781301"/>
              <a:ext cx="1204384"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folHlink"/>
                </a:gs>
                <a:gs pos="100000">
                  <a:schemeClr val="folHlink">
                    <a:gamma/>
                    <a:tint val="31765"/>
                    <a:invGamma/>
                  </a:schemeClr>
                </a:gs>
              </a:gsLst>
              <a:lin ang="0" scaled="1"/>
            </a:gradFill>
            <a:ln w="0">
              <a:noFill/>
              <a:prstDash val="solid"/>
              <a:round/>
              <a:headEnd/>
              <a:tailEnd/>
            </a:ln>
          </p:spPr>
          <p:txBody>
            <a:bodyPr/>
            <a:lstStyle/>
            <a:p>
              <a:pPr>
                <a:defRPr/>
              </a:pPr>
              <a:endParaRPr lang="zh-CN" altLang="en-US"/>
            </a:p>
          </p:txBody>
        </p:sp>
        <p:sp>
          <p:nvSpPr>
            <p:cNvPr id="138258" name="AutoShape 18"/>
            <p:cNvSpPr>
              <a:spLocks noChangeArrowheads="1"/>
            </p:cNvSpPr>
            <p:nvPr/>
          </p:nvSpPr>
          <p:spPr bwMode="auto">
            <a:xfrm>
              <a:off x="8398934" y="2565401"/>
              <a:ext cx="2112433" cy="504825"/>
            </a:xfrm>
            <a:prstGeom prst="wedgeRectCallout">
              <a:avLst>
                <a:gd name="adj1" fmla="val -31963"/>
                <a:gd name="adj2" fmla="val 8616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400" b="1">
                  <a:solidFill>
                    <a:srgbClr val="FF0000"/>
                  </a:solidFill>
                  <a:ea typeface="仿宋_GB2312" pitchFamily="49" charset="-122"/>
                </a:rPr>
                <a:t>隐性特征</a:t>
              </a:r>
            </a:p>
          </p:txBody>
        </p:sp>
      </p:grpSp>
    </p:spTree>
    <p:extLst>
      <p:ext uri="{BB962C8B-B14F-4D97-AF65-F5344CB8AC3E}">
        <p14:creationId xmlns:p14="http://schemas.microsoft.com/office/powerpoint/2010/main" val="231891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1007533" y="908050"/>
            <a:ext cx="660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3200" b="1">
                <a:solidFill>
                  <a:srgbClr val="FF7C80"/>
                </a:solidFill>
                <a:latin typeface="仿宋_GB2312" pitchFamily="49" charset="-122"/>
                <a:ea typeface="仿宋_GB2312" pitchFamily="49" charset="-122"/>
              </a:rPr>
              <a:t>1</a:t>
            </a:r>
            <a:r>
              <a:rPr lang="zh-CN" altLang="en-US" sz="3200" b="1">
                <a:solidFill>
                  <a:srgbClr val="FF7C80"/>
                </a:solidFill>
                <a:latin typeface="仿宋_GB2312" pitchFamily="49" charset="-122"/>
                <a:ea typeface="仿宋_GB2312" pitchFamily="49" charset="-122"/>
              </a:rPr>
              <a:t>．品牌的定义</a:t>
            </a:r>
          </a:p>
        </p:txBody>
      </p:sp>
      <p:sp>
        <p:nvSpPr>
          <p:cNvPr id="114692" name="Text Box 4"/>
          <p:cNvSpPr txBox="1">
            <a:spLocks noChangeArrowheads="1"/>
          </p:cNvSpPr>
          <p:nvPr/>
        </p:nvSpPr>
        <p:spPr bwMode="auto">
          <a:xfrm>
            <a:off x="1007533" y="4005264"/>
            <a:ext cx="3168651" cy="701675"/>
          </a:xfrm>
          <a:prstGeom prst="rect">
            <a:avLst/>
          </a:prstGeom>
          <a:gradFill rotWithShape="0">
            <a:gsLst>
              <a:gs pos="0">
                <a:schemeClr val="accent1"/>
              </a:gs>
              <a:gs pos="100000">
                <a:srgbClr val="FFFF66"/>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20000"/>
              </a:spcBef>
            </a:pPr>
            <a:r>
              <a:rPr lang="zh-CN" altLang="en-US" sz="4000" b="1">
                <a:solidFill>
                  <a:schemeClr val="hlink"/>
                </a:solidFill>
                <a:latin typeface="仿宋_GB2312" pitchFamily="49" charset="-122"/>
                <a:ea typeface="仿宋_GB2312" pitchFamily="49" charset="-122"/>
              </a:rPr>
              <a:t>本质内涵</a:t>
            </a:r>
          </a:p>
        </p:txBody>
      </p:sp>
      <p:sp>
        <p:nvSpPr>
          <p:cNvPr id="114693" name="Text Box 5"/>
          <p:cNvSpPr txBox="1">
            <a:spLocks noChangeArrowheads="1"/>
          </p:cNvSpPr>
          <p:nvPr/>
        </p:nvSpPr>
        <p:spPr bwMode="auto">
          <a:xfrm>
            <a:off x="8128000" y="4343401"/>
            <a:ext cx="2252133" cy="519113"/>
          </a:xfrm>
          <a:prstGeom prst="rect">
            <a:avLst/>
          </a:prstGeom>
          <a:gradFill rotWithShape="0">
            <a:gsLst>
              <a:gs pos="0">
                <a:schemeClr val="accent1"/>
              </a:gs>
              <a:gs pos="100000">
                <a:srgbClr val="FFFF66"/>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lIns="18000" rIns="18000">
            <a:sp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20000"/>
              </a:spcBef>
            </a:pPr>
            <a:r>
              <a:rPr lang="zh-CN" altLang="en-US" sz="2800" b="1">
                <a:solidFill>
                  <a:schemeClr val="hlink"/>
                </a:solidFill>
                <a:latin typeface="仿宋_GB2312" pitchFamily="49" charset="-122"/>
                <a:ea typeface="仿宋_GB2312" pitchFamily="49" charset="-122"/>
                <a:cs typeface="Times New Roman" pitchFamily="18" charset="0"/>
              </a:rPr>
              <a:t>文化</a:t>
            </a:r>
            <a:r>
              <a:rPr lang="zh-CN" altLang="en-US" sz="2800" b="1">
                <a:solidFill>
                  <a:schemeClr val="tx2"/>
                </a:solidFill>
                <a:latin typeface="仿宋_GB2312" pitchFamily="49" charset="-122"/>
                <a:ea typeface="仿宋_GB2312" pitchFamily="49" charset="-122"/>
                <a:cs typeface="Times New Roman" pitchFamily="18" charset="0"/>
              </a:rPr>
              <a:t> </a:t>
            </a:r>
          </a:p>
        </p:txBody>
      </p:sp>
      <p:sp>
        <p:nvSpPr>
          <p:cNvPr id="114694" name="Text Box 6"/>
          <p:cNvSpPr txBox="1">
            <a:spLocks noChangeArrowheads="1"/>
          </p:cNvSpPr>
          <p:nvPr/>
        </p:nvSpPr>
        <p:spPr bwMode="auto">
          <a:xfrm>
            <a:off x="8128000" y="5867401"/>
            <a:ext cx="2252133" cy="519113"/>
          </a:xfrm>
          <a:prstGeom prst="rect">
            <a:avLst/>
          </a:prstGeom>
          <a:gradFill rotWithShape="0">
            <a:gsLst>
              <a:gs pos="0">
                <a:schemeClr val="accent1"/>
              </a:gs>
              <a:gs pos="100000">
                <a:srgbClr val="FFFF66"/>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lIns="18000" rIns="18000">
            <a:sp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20000"/>
              </a:spcBef>
            </a:pPr>
            <a:r>
              <a:rPr lang="zh-CN" altLang="en-US" sz="2800" b="1">
                <a:solidFill>
                  <a:schemeClr val="hlink"/>
                </a:solidFill>
                <a:latin typeface="仿宋_GB2312" pitchFamily="49" charset="-122"/>
                <a:ea typeface="仿宋_GB2312" pitchFamily="49" charset="-122"/>
                <a:cs typeface="Times New Roman" pitchFamily="18" charset="0"/>
              </a:rPr>
              <a:t>使用者</a:t>
            </a:r>
            <a:r>
              <a:rPr lang="zh-CN" altLang="en-US" sz="2800" b="1">
                <a:solidFill>
                  <a:schemeClr val="tx2"/>
                </a:solidFill>
                <a:latin typeface="仿宋_GB2312" pitchFamily="49" charset="-122"/>
                <a:ea typeface="仿宋_GB2312" pitchFamily="49" charset="-122"/>
                <a:cs typeface="Times New Roman" pitchFamily="18" charset="0"/>
              </a:rPr>
              <a:t> </a:t>
            </a:r>
          </a:p>
        </p:txBody>
      </p:sp>
      <p:sp>
        <p:nvSpPr>
          <p:cNvPr id="114695" name="AutoShape 7"/>
          <p:cNvSpPr>
            <a:spLocks noChangeArrowheads="1"/>
          </p:cNvSpPr>
          <p:nvPr/>
        </p:nvSpPr>
        <p:spPr bwMode="auto">
          <a:xfrm>
            <a:off x="4464051" y="3898901"/>
            <a:ext cx="1642533" cy="676275"/>
          </a:xfrm>
          <a:prstGeom prst="notchedRightArrow">
            <a:avLst>
              <a:gd name="adj1" fmla="val 50000"/>
              <a:gd name="adj2" fmla="val 45540"/>
            </a:avLst>
          </a:prstGeom>
          <a:solidFill>
            <a:srgbClr val="D4F822"/>
          </a:solidFill>
          <a:ln w="9525">
            <a:miter lim="800000"/>
            <a:headEnd/>
            <a:tailEnd/>
          </a:ln>
          <a:scene3d>
            <a:camera prst="legacyObliqueFront"/>
            <a:lightRig rig="legacyFlat3" dir="b"/>
          </a:scene3d>
          <a:sp3d extrusionH="430200" prstMaterial="legacyMatte">
            <a:bevelT w="13500" h="13500" prst="angle"/>
            <a:bevelB w="13500" h="13500" prst="angle"/>
            <a:extrusionClr>
              <a:srgbClr val="D4F822"/>
            </a:extrusionClr>
          </a:sp3d>
        </p:spPr>
        <p:txBody>
          <a:bodyPr wrap="none" lIns="0" rIns="0"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20000"/>
              </a:spcBef>
            </a:pPr>
            <a:endParaRPr lang="zh-CN" altLang="zh-CN" sz="2800" b="1">
              <a:solidFill>
                <a:schemeClr val="bg1"/>
              </a:solidFill>
              <a:latin typeface="仿宋_GB2312" pitchFamily="49" charset="-122"/>
              <a:ea typeface="仿宋_GB2312" pitchFamily="49" charset="-122"/>
            </a:endParaRPr>
          </a:p>
        </p:txBody>
      </p:sp>
      <p:sp>
        <p:nvSpPr>
          <p:cNvPr id="114696" name="Text Box 8"/>
          <p:cNvSpPr txBox="1">
            <a:spLocks noChangeArrowheads="1"/>
          </p:cNvSpPr>
          <p:nvPr/>
        </p:nvSpPr>
        <p:spPr bwMode="auto">
          <a:xfrm>
            <a:off x="8128000" y="5119688"/>
            <a:ext cx="2252133" cy="519112"/>
          </a:xfrm>
          <a:prstGeom prst="rect">
            <a:avLst/>
          </a:prstGeom>
          <a:gradFill rotWithShape="0">
            <a:gsLst>
              <a:gs pos="0">
                <a:schemeClr val="accent1"/>
              </a:gs>
              <a:gs pos="100000">
                <a:srgbClr val="FFFF66"/>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lIns="18000" rIns="18000">
            <a:sp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20000"/>
              </a:spcBef>
            </a:pPr>
            <a:r>
              <a:rPr lang="zh-CN" altLang="en-US" sz="2800" b="1">
                <a:solidFill>
                  <a:schemeClr val="hlink"/>
                </a:solidFill>
                <a:latin typeface="仿宋_GB2312" pitchFamily="49" charset="-122"/>
                <a:ea typeface="仿宋_GB2312" pitchFamily="49" charset="-122"/>
                <a:cs typeface="Times New Roman" pitchFamily="18" charset="0"/>
              </a:rPr>
              <a:t>个性</a:t>
            </a:r>
            <a:r>
              <a:rPr lang="zh-CN" altLang="en-US" sz="2800" b="1">
                <a:solidFill>
                  <a:schemeClr val="tx2"/>
                </a:solidFill>
                <a:latin typeface="仿宋_GB2312" pitchFamily="49" charset="-122"/>
                <a:ea typeface="仿宋_GB2312" pitchFamily="49" charset="-122"/>
                <a:cs typeface="Times New Roman" pitchFamily="18" charset="0"/>
              </a:rPr>
              <a:t> </a:t>
            </a:r>
          </a:p>
        </p:txBody>
      </p:sp>
      <p:sp>
        <p:nvSpPr>
          <p:cNvPr id="114697" name="Text Box 9"/>
          <p:cNvSpPr txBox="1">
            <a:spLocks noChangeArrowheads="1"/>
          </p:cNvSpPr>
          <p:nvPr/>
        </p:nvSpPr>
        <p:spPr bwMode="auto">
          <a:xfrm>
            <a:off x="8128000" y="3581401"/>
            <a:ext cx="2252133" cy="519113"/>
          </a:xfrm>
          <a:prstGeom prst="rect">
            <a:avLst/>
          </a:prstGeom>
          <a:gradFill rotWithShape="0">
            <a:gsLst>
              <a:gs pos="0">
                <a:schemeClr val="accent1"/>
              </a:gs>
              <a:gs pos="100000">
                <a:srgbClr val="FFFF66"/>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lIns="18000" rIns="18000">
            <a:sp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20000"/>
              </a:spcBef>
            </a:pPr>
            <a:r>
              <a:rPr lang="zh-CN" altLang="en-US" sz="2800" b="1">
                <a:solidFill>
                  <a:schemeClr val="hlink"/>
                </a:solidFill>
                <a:latin typeface="仿宋_GB2312" pitchFamily="49" charset="-122"/>
                <a:ea typeface="仿宋_GB2312" pitchFamily="49" charset="-122"/>
                <a:cs typeface="Times New Roman" pitchFamily="18" charset="0"/>
              </a:rPr>
              <a:t>价值</a:t>
            </a:r>
            <a:r>
              <a:rPr lang="zh-CN" altLang="en-US" sz="2800" b="1">
                <a:solidFill>
                  <a:schemeClr val="tx2"/>
                </a:solidFill>
                <a:latin typeface="仿宋_GB2312" pitchFamily="49" charset="-122"/>
                <a:ea typeface="仿宋_GB2312" pitchFamily="49" charset="-122"/>
                <a:cs typeface="Times New Roman" pitchFamily="18" charset="0"/>
              </a:rPr>
              <a:t> </a:t>
            </a:r>
          </a:p>
        </p:txBody>
      </p:sp>
      <p:sp>
        <p:nvSpPr>
          <p:cNvPr id="114698" name="Text Box 10"/>
          <p:cNvSpPr txBox="1">
            <a:spLocks noChangeArrowheads="1"/>
          </p:cNvSpPr>
          <p:nvPr/>
        </p:nvSpPr>
        <p:spPr bwMode="auto">
          <a:xfrm>
            <a:off x="8128000" y="2819401"/>
            <a:ext cx="2252133" cy="519113"/>
          </a:xfrm>
          <a:prstGeom prst="rect">
            <a:avLst/>
          </a:prstGeom>
          <a:gradFill rotWithShape="0">
            <a:gsLst>
              <a:gs pos="0">
                <a:schemeClr val="accent1"/>
              </a:gs>
              <a:gs pos="100000">
                <a:srgbClr val="FFFF66"/>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lIns="18000" rIns="18000">
            <a:sp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20000"/>
              </a:spcBef>
            </a:pPr>
            <a:r>
              <a:rPr lang="zh-CN" altLang="en-US" sz="2800" b="1">
                <a:solidFill>
                  <a:schemeClr val="hlink"/>
                </a:solidFill>
                <a:latin typeface="仿宋_GB2312" pitchFamily="49" charset="-122"/>
                <a:ea typeface="仿宋_GB2312" pitchFamily="49" charset="-122"/>
                <a:cs typeface="Times New Roman" pitchFamily="18" charset="0"/>
              </a:rPr>
              <a:t>利益</a:t>
            </a:r>
            <a:r>
              <a:rPr lang="zh-CN" altLang="en-US" sz="2800" b="1">
                <a:solidFill>
                  <a:schemeClr val="tx2"/>
                </a:solidFill>
                <a:latin typeface="仿宋_GB2312" pitchFamily="49" charset="-122"/>
                <a:ea typeface="仿宋_GB2312" pitchFamily="49" charset="-122"/>
                <a:cs typeface="Times New Roman" pitchFamily="18" charset="0"/>
              </a:rPr>
              <a:t> </a:t>
            </a:r>
          </a:p>
        </p:txBody>
      </p:sp>
      <p:sp>
        <p:nvSpPr>
          <p:cNvPr id="114699" name="Text Box 11"/>
          <p:cNvSpPr txBox="1">
            <a:spLocks noChangeArrowheads="1"/>
          </p:cNvSpPr>
          <p:nvPr/>
        </p:nvSpPr>
        <p:spPr bwMode="auto">
          <a:xfrm>
            <a:off x="8128000" y="2071688"/>
            <a:ext cx="2252133" cy="519112"/>
          </a:xfrm>
          <a:prstGeom prst="rect">
            <a:avLst/>
          </a:prstGeom>
          <a:gradFill rotWithShape="0">
            <a:gsLst>
              <a:gs pos="0">
                <a:schemeClr val="accent1"/>
              </a:gs>
              <a:gs pos="100000">
                <a:srgbClr val="FFFF66"/>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lIns="18000" rIns="18000">
            <a:sp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20000"/>
              </a:spcBef>
            </a:pPr>
            <a:r>
              <a:rPr lang="zh-CN" altLang="en-US" sz="2800" b="1">
                <a:solidFill>
                  <a:schemeClr val="hlink"/>
                </a:solidFill>
                <a:latin typeface="仿宋_GB2312" pitchFamily="49" charset="-122"/>
                <a:ea typeface="仿宋_GB2312" pitchFamily="49" charset="-122"/>
                <a:cs typeface="Times New Roman" pitchFamily="18" charset="0"/>
              </a:rPr>
              <a:t>属性</a:t>
            </a:r>
            <a:r>
              <a:rPr lang="zh-CN" altLang="en-US" sz="2800" b="1">
                <a:solidFill>
                  <a:schemeClr val="tx2"/>
                </a:solidFill>
                <a:latin typeface="仿宋_GB2312" pitchFamily="49" charset="-122"/>
                <a:ea typeface="仿宋_GB2312" pitchFamily="49" charset="-122"/>
                <a:cs typeface="Times New Roman" pitchFamily="18" charset="0"/>
              </a:rPr>
              <a:t> </a:t>
            </a:r>
          </a:p>
        </p:txBody>
      </p:sp>
      <p:sp>
        <p:nvSpPr>
          <p:cNvPr id="114700" name="AutoShape 12"/>
          <p:cNvSpPr>
            <a:spLocks/>
          </p:cNvSpPr>
          <p:nvPr/>
        </p:nvSpPr>
        <p:spPr bwMode="auto">
          <a:xfrm>
            <a:off x="6299200" y="2133600"/>
            <a:ext cx="1219200" cy="4191000"/>
          </a:xfrm>
          <a:prstGeom prst="leftBrace">
            <a:avLst>
              <a:gd name="adj1" fmla="val 38194"/>
              <a:gd name="adj2" fmla="val 50000"/>
            </a:avLst>
          </a:prstGeom>
          <a:noFill/>
          <a:ln w="76200">
            <a:solidFill>
              <a:srgbClr val="33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31756" name="Text Box 13"/>
          <p:cNvSpPr txBox="1">
            <a:spLocks noChangeArrowheads="1"/>
          </p:cNvSpPr>
          <p:nvPr/>
        </p:nvSpPr>
        <p:spPr bwMode="auto">
          <a:xfrm>
            <a:off x="912284" y="1989138"/>
            <a:ext cx="467994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zh-CN" altLang="en-US" sz="2400" b="1">
                <a:latin typeface="仿宋_GB2312" pitchFamily="49" charset="-122"/>
                <a:ea typeface="仿宋_GB2312" pitchFamily="49" charset="-122"/>
              </a:rPr>
              <a:t>（</a:t>
            </a:r>
            <a:r>
              <a:rPr lang="en-US" altLang="zh-CN" sz="2400" b="1">
                <a:latin typeface="仿宋_GB2312" pitchFamily="49" charset="-122"/>
                <a:ea typeface="仿宋_GB2312" pitchFamily="49" charset="-122"/>
              </a:rPr>
              <a:t>1</a:t>
            </a:r>
            <a:r>
              <a:rPr lang="zh-CN" altLang="en-US" sz="2400" b="1">
                <a:latin typeface="仿宋_GB2312" pitchFamily="49" charset="-122"/>
                <a:ea typeface="仿宋_GB2312" pitchFamily="49" charset="-122"/>
              </a:rPr>
              <a:t>）品牌的本质内涵。</a:t>
            </a:r>
            <a:r>
              <a:rPr lang="zh-CN" altLang="en-US">
                <a:latin typeface="仿宋_GB2312" pitchFamily="49" charset="-122"/>
                <a:ea typeface="仿宋_GB2312" pitchFamily="49" charset="-122"/>
              </a:rPr>
              <a:t> </a:t>
            </a:r>
          </a:p>
        </p:txBody>
      </p:sp>
    </p:spTree>
    <p:extLst>
      <p:ext uri="{BB962C8B-B14F-4D97-AF65-F5344CB8AC3E}">
        <p14:creationId xmlns:p14="http://schemas.microsoft.com/office/powerpoint/2010/main" val="2015591307"/>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14692"/>
                                        </p:tgtEl>
                                        <p:attrNameLst>
                                          <p:attrName>style.visibility</p:attrName>
                                        </p:attrNameLst>
                                      </p:cBhvr>
                                      <p:to>
                                        <p:strVal val="visible"/>
                                      </p:to>
                                    </p:set>
                                    <p:animEffect transition="in" filter="slide(fromLeft)">
                                      <p:cBhvr>
                                        <p:cTn id="7" dur="500"/>
                                        <p:tgtEl>
                                          <p:spTgt spid="114692"/>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14695"/>
                                        </p:tgtEl>
                                        <p:attrNameLst>
                                          <p:attrName>style.visibility</p:attrName>
                                        </p:attrNameLst>
                                      </p:cBhvr>
                                      <p:to>
                                        <p:strVal val="visible"/>
                                      </p:to>
                                    </p:set>
                                    <p:animEffect transition="in" filter="slide(fromLeft)">
                                      <p:cBhvr>
                                        <p:cTn id="11" dur="500"/>
                                        <p:tgtEl>
                                          <p:spTgt spid="114695"/>
                                        </p:tgtEl>
                                      </p:cBhvr>
                                    </p:animEffect>
                                  </p:childTnLst>
                                </p:cTn>
                              </p:par>
                            </p:childTnLst>
                          </p:cTn>
                        </p:par>
                        <p:par>
                          <p:cTn id="12" fill="hold" nodeType="afterGroup">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14700"/>
                                        </p:tgtEl>
                                        <p:attrNameLst>
                                          <p:attrName>style.visibility</p:attrName>
                                        </p:attrNameLst>
                                      </p:cBhvr>
                                      <p:to>
                                        <p:strVal val="visible"/>
                                      </p:to>
                                    </p:set>
                                    <p:anim calcmode="lin" valueType="num">
                                      <p:cBhvr additive="base">
                                        <p:cTn id="15" dur="500" fill="hold"/>
                                        <p:tgtEl>
                                          <p:spTgt spid="114700"/>
                                        </p:tgtEl>
                                        <p:attrNameLst>
                                          <p:attrName>ppt_x</p:attrName>
                                        </p:attrNameLst>
                                      </p:cBhvr>
                                      <p:tavLst>
                                        <p:tav tm="0">
                                          <p:val>
                                            <p:strVal val="0-#ppt_w/2"/>
                                          </p:val>
                                        </p:tav>
                                        <p:tav tm="100000">
                                          <p:val>
                                            <p:strVal val="#ppt_x"/>
                                          </p:val>
                                        </p:tav>
                                      </p:tavLst>
                                    </p:anim>
                                    <p:anim calcmode="lin" valueType="num">
                                      <p:cBhvr additive="base">
                                        <p:cTn id="16" dur="500" fill="hold"/>
                                        <p:tgtEl>
                                          <p:spTgt spid="114700"/>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114699"/>
                                        </p:tgtEl>
                                        <p:attrNameLst>
                                          <p:attrName>style.visibility</p:attrName>
                                        </p:attrNameLst>
                                      </p:cBhvr>
                                      <p:to>
                                        <p:strVal val="visible"/>
                                      </p:to>
                                    </p:set>
                                    <p:anim calcmode="lin" valueType="num">
                                      <p:cBhvr additive="base">
                                        <p:cTn id="21" dur="500" fill="hold"/>
                                        <p:tgtEl>
                                          <p:spTgt spid="114699"/>
                                        </p:tgtEl>
                                        <p:attrNameLst>
                                          <p:attrName>ppt_x</p:attrName>
                                        </p:attrNameLst>
                                      </p:cBhvr>
                                      <p:tavLst>
                                        <p:tav tm="0">
                                          <p:val>
                                            <p:strVal val="#ppt_x"/>
                                          </p:val>
                                        </p:tav>
                                        <p:tav tm="100000">
                                          <p:val>
                                            <p:strVal val="#ppt_x"/>
                                          </p:val>
                                        </p:tav>
                                      </p:tavLst>
                                    </p:anim>
                                    <p:anim calcmode="lin" valueType="num">
                                      <p:cBhvr additive="base">
                                        <p:cTn id="22" dur="500" fill="hold"/>
                                        <p:tgtEl>
                                          <p:spTgt spid="114699"/>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14698"/>
                                        </p:tgtEl>
                                        <p:attrNameLst>
                                          <p:attrName>style.visibility</p:attrName>
                                        </p:attrNameLst>
                                      </p:cBhvr>
                                      <p:to>
                                        <p:strVal val="visible"/>
                                      </p:to>
                                    </p:set>
                                    <p:anim calcmode="lin" valueType="num">
                                      <p:cBhvr additive="base">
                                        <p:cTn id="27" dur="500" fill="hold"/>
                                        <p:tgtEl>
                                          <p:spTgt spid="114698"/>
                                        </p:tgtEl>
                                        <p:attrNameLst>
                                          <p:attrName>ppt_x</p:attrName>
                                        </p:attrNameLst>
                                      </p:cBhvr>
                                      <p:tavLst>
                                        <p:tav tm="0">
                                          <p:val>
                                            <p:strVal val="1+#ppt_w/2"/>
                                          </p:val>
                                        </p:tav>
                                        <p:tav tm="100000">
                                          <p:val>
                                            <p:strVal val="#ppt_x"/>
                                          </p:val>
                                        </p:tav>
                                      </p:tavLst>
                                    </p:anim>
                                    <p:anim calcmode="lin" valueType="num">
                                      <p:cBhvr additive="base">
                                        <p:cTn id="28" dur="500" fill="hold"/>
                                        <p:tgtEl>
                                          <p:spTgt spid="114698"/>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14697"/>
                                        </p:tgtEl>
                                        <p:attrNameLst>
                                          <p:attrName>style.visibility</p:attrName>
                                        </p:attrNameLst>
                                      </p:cBhvr>
                                      <p:to>
                                        <p:strVal val="visible"/>
                                      </p:to>
                                    </p:set>
                                    <p:anim calcmode="lin" valueType="num">
                                      <p:cBhvr additive="base">
                                        <p:cTn id="33" dur="500" fill="hold"/>
                                        <p:tgtEl>
                                          <p:spTgt spid="114697"/>
                                        </p:tgtEl>
                                        <p:attrNameLst>
                                          <p:attrName>ppt_x</p:attrName>
                                        </p:attrNameLst>
                                      </p:cBhvr>
                                      <p:tavLst>
                                        <p:tav tm="0">
                                          <p:val>
                                            <p:strVal val="1+#ppt_w/2"/>
                                          </p:val>
                                        </p:tav>
                                        <p:tav tm="100000">
                                          <p:val>
                                            <p:strVal val="#ppt_x"/>
                                          </p:val>
                                        </p:tav>
                                      </p:tavLst>
                                    </p:anim>
                                    <p:anim calcmode="lin" valueType="num">
                                      <p:cBhvr additive="base">
                                        <p:cTn id="34" dur="500" fill="hold"/>
                                        <p:tgtEl>
                                          <p:spTgt spid="114697"/>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14693"/>
                                        </p:tgtEl>
                                        <p:attrNameLst>
                                          <p:attrName>style.visibility</p:attrName>
                                        </p:attrNameLst>
                                      </p:cBhvr>
                                      <p:to>
                                        <p:strVal val="visible"/>
                                      </p:to>
                                    </p:set>
                                    <p:anim calcmode="lin" valueType="num">
                                      <p:cBhvr additive="base">
                                        <p:cTn id="39" dur="500" fill="hold"/>
                                        <p:tgtEl>
                                          <p:spTgt spid="114693"/>
                                        </p:tgtEl>
                                        <p:attrNameLst>
                                          <p:attrName>ppt_x</p:attrName>
                                        </p:attrNameLst>
                                      </p:cBhvr>
                                      <p:tavLst>
                                        <p:tav tm="0">
                                          <p:val>
                                            <p:strVal val="1+#ppt_w/2"/>
                                          </p:val>
                                        </p:tav>
                                        <p:tav tm="100000">
                                          <p:val>
                                            <p:strVal val="#ppt_x"/>
                                          </p:val>
                                        </p:tav>
                                      </p:tavLst>
                                    </p:anim>
                                    <p:anim calcmode="lin" valueType="num">
                                      <p:cBhvr additive="base">
                                        <p:cTn id="40" dur="500" fill="hold"/>
                                        <p:tgtEl>
                                          <p:spTgt spid="114693"/>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14696"/>
                                        </p:tgtEl>
                                        <p:attrNameLst>
                                          <p:attrName>style.visibility</p:attrName>
                                        </p:attrNameLst>
                                      </p:cBhvr>
                                      <p:to>
                                        <p:strVal val="visible"/>
                                      </p:to>
                                    </p:set>
                                    <p:anim calcmode="lin" valueType="num">
                                      <p:cBhvr additive="base">
                                        <p:cTn id="45" dur="500" fill="hold"/>
                                        <p:tgtEl>
                                          <p:spTgt spid="114696"/>
                                        </p:tgtEl>
                                        <p:attrNameLst>
                                          <p:attrName>ppt_x</p:attrName>
                                        </p:attrNameLst>
                                      </p:cBhvr>
                                      <p:tavLst>
                                        <p:tav tm="0">
                                          <p:val>
                                            <p:strVal val="1+#ppt_w/2"/>
                                          </p:val>
                                        </p:tav>
                                        <p:tav tm="100000">
                                          <p:val>
                                            <p:strVal val="#ppt_x"/>
                                          </p:val>
                                        </p:tav>
                                      </p:tavLst>
                                    </p:anim>
                                    <p:anim calcmode="lin" valueType="num">
                                      <p:cBhvr additive="base">
                                        <p:cTn id="46" dur="500" fill="hold"/>
                                        <p:tgtEl>
                                          <p:spTgt spid="114696"/>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4694"/>
                                        </p:tgtEl>
                                        <p:attrNameLst>
                                          <p:attrName>style.visibility</p:attrName>
                                        </p:attrNameLst>
                                      </p:cBhvr>
                                      <p:to>
                                        <p:strVal val="visible"/>
                                      </p:to>
                                    </p:set>
                                    <p:anim calcmode="lin" valueType="num">
                                      <p:cBhvr additive="base">
                                        <p:cTn id="51" dur="500" fill="hold"/>
                                        <p:tgtEl>
                                          <p:spTgt spid="114694"/>
                                        </p:tgtEl>
                                        <p:attrNameLst>
                                          <p:attrName>ppt_x</p:attrName>
                                        </p:attrNameLst>
                                      </p:cBhvr>
                                      <p:tavLst>
                                        <p:tav tm="0">
                                          <p:val>
                                            <p:strVal val="#ppt_x"/>
                                          </p:val>
                                        </p:tav>
                                        <p:tav tm="100000">
                                          <p:val>
                                            <p:strVal val="#ppt_x"/>
                                          </p:val>
                                        </p:tav>
                                      </p:tavLst>
                                    </p:anim>
                                    <p:anim calcmode="lin" valueType="num">
                                      <p:cBhvr additive="base">
                                        <p:cTn id="52" dur="500" fill="hold"/>
                                        <p:tgtEl>
                                          <p:spTgt spid="1146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animBg="1" autoUpdateAnimBg="0"/>
      <p:bldP spid="114693" grpId="0" animBg="1" autoUpdateAnimBg="0"/>
      <p:bldP spid="114694" grpId="0" animBg="1" autoUpdateAnimBg="0"/>
      <p:bldP spid="114695" grpId="0" animBg="1" autoUpdateAnimBg="0"/>
      <p:bldP spid="114696" grpId="0" animBg="1" autoUpdateAnimBg="0"/>
      <p:bldP spid="114697" grpId="0" animBg="1" autoUpdateAnimBg="0"/>
      <p:bldP spid="114698" grpId="0" animBg="1" autoUpdateAnimBg="0"/>
      <p:bldP spid="114699" grpId="0" animBg="1" autoUpdateAnimBg="0"/>
      <p:bldP spid="11470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xmlns="" id="{DEBA8B81-7D24-4FFB-AA1E-4E5950A8F2A1}"/>
              </a:ext>
            </a:extLst>
          </p:cNvPr>
          <p:cNvSpPr>
            <a:spLocks noGrp="1" noRot="1" noChangeArrowheads="1"/>
          </p:cNvSpPr>
          <p:nvPr>
            <p:ph type="body" idx="1"/>
          </p:nvPr>
        </p:nvSpPr>
        <p:spPr>
          <a:xfrm>
            <a:off x="1082180" y="360727"/>
            <a:ext cx="10528795" cy="6236924"/>
          </a:xfrm>
        </p:spPr>
        <p:txBody>
          <a:bodyPr/>
          <a:lstStyle/>
          <a:p>
            <a:pPr eaLnBrk="1" hangingPunct="1">
              <a:buFont typeface="Wingdings" panose="05000000000000000000" pitchFamily="2" charset="2"/>
              <a:buNone/>
            </a:pPr>
            <a:r>
              <a:rPr lang="zh-CN" altLang="en-US" sz="2400" b="1" dirty="0">
                <a:solidFill>
                  <a:srgbClr val="001E1D"/>
                </a:solidFill>
                <a:latin typeface="宋体" panose="02010600030101010101" pitchFamily="2" charset="-122"/>
              </a:rPr>
              <a:t>对品牌含义的理解：</a:t>
            </a:r>
          </a:p>
          <a:p>
            <a:pPr eaLnBrk="1" hangingPunct="1">
              <a:buFont typeface="Wingdings" panose="05000000000000000000" pitchFamily="2" charset="2"/>
              <a:buNone/>
            </a:pPr>
            <a:r>
              <a:rPr lang="en-US" altLang="zh-CN" sz="2400" b="1" dirty="0">
                <a:solidFill>
                  <a:srgbClr val="001E1D"/>
                </a:solidFill>
                <a:latin typeface="宋体" panose="02010600030101010101" pitchFamily="2" charset="-122"/>
              </a:rPr>
              <a:t>1</a:t>
            </a:r>
            <a:r>
              <a:rPr lang="zh-CN" altLang="en-US" sz="2400" b="1" dirty="0">
                <a:solidFill>
                  <a:srgbClr val="001E1D"/>
                </a:solidFill>
                <a:latin typeface="宋体" panose="02010600030101010101" pitchFamily="2" charset="-122"/>
              </a:rPr>
              <a:t>、属性</a:t>
            </a:r>
          </a:p>
          <a:p>
            <a:pPr eaLnBrk="1" hangingPunct="1">
              <a:buFont typeface="Wingdings" panose="05000000000000000000" pitchFamily="2" charset="2"/>
              <a:buNone/>
            </a:pPr>
            <a:r>
              <a:rPr lang="zh-CN" altLang="en-US" sz="2400" dirty="0">
                <a:solidFill>
                  <a:srgbClr val="001E1D"/>
                </a:solidFill>
                <a:latin typeface="宋体" panose="02010600030101010101" pitchFamily="2" charset="-122"/>
              </a:rPr>
              <a:t>品牌代表着特定的商品属性，这是品牌最基本的含义</a:t>
            </a:r>
          </a:p>
          <a:p>
            <a:pPr eaLnBrk="1" hangingPunct="1">
              <a:buFont typeface="Wingdings" panose="05000000000000000000" pitchFamily="2" charset="2"/>
              <a:buNone/>
            </a:pPr>
            <a:r>
              <a:rPr lang="en-US" altLang="zh-CN" sz="2400" b="1" dirty="0">
                <a:solidFill>
                  <a:srgbClr val="001E1D"/>
                </a:solidFill>
                <a:latin typeface="宋体" panose="02010600030101010101" pitchFamily="2" charset="-122"/>
              </a:rPr>
              <a:t>2</a:t>
            </a:r>
            <a:r>
              <a:rPr lang="zh-CN" altLang="en-US" sz="2400" b="1" dirty="0">
                <a:solidFill>
                  <a:srgbClr val="001E1D"/>
                </a:solidFill>
                <a:latin typeface="宋体" panose="02010600030101010101" pitchFamily="2" charset="-122"/>
              </a:rPr>
              <a:t>、利益</a:t>
            </a:r>
          </a:p>
          <a:p>
            <a:pPr eaLnBrk="1" hangingPunct="1">
              <a:buFont typeface="Wingdings" panose="05000000000000000000" pitchFamily="2" charset="2"/>
              <a:buNone/>
            </a:pPr>
            <a:r>
              <a:rPr lang="zh-CN" altLang="en-US" sz="2400" dirty="0">
                <a:solidFill>
                  <a:srgbClr val="001E1D"/>
                </a:solidFill>
                <a:latin typeface="宋体" panose="02010600030101010101" pitchFamily="2" charset="-122"/>
              </a:rPr>
              <a:t>品牌体现着某种特定的利益，顾客购买商品实质上是购买某种利益，属性可转化为功能性或情感性利益（品牌利益相当程度地受制于品牌属性）</a:t>
            </a:r>
          </a:p>
          <a:p>
            <a:pPr eaLnBrk="1" hangingPunct="1">
              <a:buFont typeface="Wingdings" panose="05000000000000000000" pitchFamily="2" charset="2"/>
              <a:buNone/>
            </a:pPr>
            <a:r>
              <a:rPr lang="en-US" altLang="zh-CN" sz="2400" b="1" dirty="0">
                <a:solidFill>
                  <a:srgbClr val="001E1D"/>
                </a:solidFill>
                <a:latin typeface="宋体" panose="02010600030101010101" pitchFamily="2" charset="-122"/>
              </a:rPr>
              <a:t>3</a:t>
            </a:r>
            <a:r>
              <a:rPr lang="zh-CN" altLang="en-US" sz="2400" b="1" dirty="0">
                <a:solidFill>
                  <a:srgbClr val="001E1D"/>
                </a:solidFill>
                <a:latin typeface="宋体" panose="02010600030101010101" pitchFamily="2" charset="-122"/>
              </a:rPr>
              <a:t>、价值</a:t>
            </a:r>
          </a:p>
          <a:p>
            <a:pPr eaLnBrk="1" hangingPunct="1">
              <a:buFont typeface="Wingdings" panose="05000000000000000000" pitchFamily="2" charset="2"/>
              <a:buNone/>
            </a:pPr>
            <a:r>
              <a:rPr lang="zh-CN" altLang="en-US" sz="2400" dirty="0">
                <a:solidFill>
                  <a:srgbClr val="001E1D"/>
                </a:solidFill>
                <a:latin typeface="宋体" panose="02010600030101010101" pitchFamily="2" charset="-122"/>
              </a:rPr>
              <a:t>品牌体现了生产者的某些价值感</a:t>
            </a:r>
          </a:p>
          <a:p>
            <a:pPr eaLnBrk="1" hangingPunct="1">
              <a:buFont typeface="Wingdings" panose="05000000000000000000" pitchFamily="2" charset="2"/>
              <a:buNone/>
            </a:pPr>
            <a:r>
              <a:rPr lang="en-US" altLang="zh-CN" sz="2400" b="1" dirty="0">
                <a:solidFill>
                  <a:srgbClr val="001E1D"/>
                </a:solidFill>
                <a:latin typeface="宋体" panose="02010600030101010101" pitchFamily="2" charset="-122"/>
              </a:rPr>
              <a:t>4</a:t>
            </a:r>
            <a:r>
              <a:rPr lang="zh-CN" altLang="en-US" sz="2400" b="1" dirty="0">
                <a:solidFill>
                  <a:srgbClr val="001E1D"/>
                </a:solidFill>
                <a:latin typeface="宋体" panose="02010600030101010101" pitchFamily="2" charset="-122"/>
              </a:rPr>
              <a:t>、文化</a:t>
            </a:r>
          </a:p>
          <a:p>
            <a:pPr eaLnBrk="1" hangingPunct="1">
              <a:buFont typeface="Wingdings" panose="05000000000000000000" pitchFamily="2" charset="2"/>
              <a:buNone/>
            </a:pPr>
            <a:r>
              <a:rPr lang="zh-CN" altLang="en-US" sz="2400" dirty="0">
                <a:solidFill>
                  <a:srgbClr val="001E1D"/>
                </a:solidFill>
                <a:latin typeface="宋体" panose="02010600030101010101" pitchFamily="2" charset="-122"/>
              </a:rPr>
              <a:t>品牌附有特定的文化</a:t>
            </a:r>
          </a:p>
          <a:p>
            <a:pPr eaLnBrk="1" hangingPunct="1">
              <a:buFont typeface="Wingdings" panose="05000000000000000000" pitchFamily="2" charset="2"/>
              <a:buNone/>
            </a:pPr>
            <a:r>
              <a:rPr lang="en-US" altLang="zh-CN" sz="2400" b="1" dirty="0">
                <a:solidFill>
                  <a:srgbClr val="001E1D"/>
                </a:solidFill>
                <a:latin typeface="宋体" panose="02010600030101010101" pitchFamily="2" charset="-122"/>
              </a:rPr>
              <a:t>5</a:t>
            </a:r>
            <a:r>
              <a:rPr lang="zh-CN" altLang="en-US" sz="2400" b="1" dirty="0">
                <a:solidFill>
                  <a:srgbClr val="001E1D"/>
                </a:solidFill>
                <a:latin typeface="宋体" panose="02010600030101010101" pitchFamily="2" charset="-122"/>
              </a:rPr>
              <a:t>、个性</a:t>
            </a:r>
          </a:p>
          <a:p>
            <a:pPr eaLnBrk="1" hangingPunct="1">
              <a:buFont typeface="Wingdings" panose="05000000000000000000" pitchFamily="2" charset="2"/>
              <a:buNone/>
            </a:pPr>
            <a:r>
              <a:rPr lang="zh-CN" altLang="en-US" sz="2400" dirty="0">
                <a:solidFill>
                  <a:srgbClr val="001E1D"/>
                </a:solidFill>
                <a:latin typeface="宋体" panose="02010600030101010101" pitchFamily="2" charset="-122"/>
              </a:rPr>
              <a:t>品牌反映一定的</a:t>
            </a:r>
            <a:r>
              <a:rPr lang="zh-CN" altLang="en-US" sz="2400" dirty="0" smtClean="0">
                <a:solidFill>
                  <a:srgbClr val="001E1D"/>
                </a:solidFill>
                <a:latin typeface="宋体" panose="02010600030101010101" pitchFamily="2" charset="-122"/>
              </a:rPr>
              <a:t>个性</a:t>
            </a:r>
            <a:endParaRPr lang="en-US" altLang="zh-CN" sz="2400" dirty="0" smtClean="0">
              <a:solidFill>
                <a:srgbClr val="001E1D"/>
              </a:solidFill>
              <a:latin typeface="宋体" panose="02010600030101010101" pitchFamily="2" charset="-122"/>
            </a:endParaRPr>
          </a:p>
          <a:p>
            <a:pPr>
              <a:buNone/>
            </a:pPr>
            <a:r>
              <a:rPr lang="en-US" altLang="zh-CN" sz="2400" b="1" dirty="0">
                <a:solidFill>
                  <a:srgbClr val="001E1D"/>
                </a:solidFill>
                <a:latin typeface="宋体" panose="02010600030101010101" pitchFamily="2" charset="-122"/>
              </a:rPr>
              <a:t>6</a:t>
            </a:r>
            <a:r>
              <a:rPr lang="zh-CN" altLang="en-US" sz="2400" b="1" dirty="0">
                <a:solidFill>
                  <a:srgbClr val="001E1D"/>
                </a:solidFill>
                <a:latin typeface="宋体" panose="02010600030101010101" pitchFamily="2" charset="-122"/>
              </a:rPr>
              <a:t>、用户</a:t>
            </a:r>
          </a:p>
          <a:p>
            <a:pPr>
              <a:buNone/>
            </a:pPr>
            <a:r>
              <a:rPr lang="zh-CN" altLang="en-US" sz="2400" dirty="0">
                <a:solidFill>
                  <a:srgbClr val="001E1D"/>
                </a:solidFill>
                <a:latin typeface="宋体" panose="02010600030101010101" pitchFamily="2" charset="-122"/>
              </a:rPr>
              <a:t>品牌暗示了购买或使用产品的消费者类型</a:t>
            </a:r>
          </a:p>
          <a:p>
            <a:pPr>
              <a:buNone/>
            </a:pPr>
            <a:endParaRPr lang="zh-CN" altLang="en-US" sz="2400" dirty="0">
              <a:solidFill>
                <a:srgbClr val="001E1D"/>
              </a:solidFill>
              <a:latin typeface="宋体" panose="02010600030101010101" pitchFamily="2" charset="-122"/>
            </a:endParaRPr>
          </a:p>
        </p:txBody>
      </p:sp>
    </p:spTree>
    <p:extLst>
      <p:ext uri="{BB962C8B-B14F-4D97-AF65-F5344CB8AC3E}">
        <p14:creationId xmlns:p14="http://schemas.microsoft.com/office/powerpoint/2010/main" val="2727434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xmlns="" id="{05006838-3485-441E-93E2-52A9BF05EE0C}"/>
              </a:ext>
            </a:extLst>
          </p:cNvPr>
          <p:cNvSpPr>
            <a:spLocks noGrp="1" noRot="1" noChangeArrowheads="1"/>
          </p:cNvSpPr>
          <p:nvPr>
            <p:ph type="body" idx="1"/>
          </p:nvPr>
        </p:nvSpPr>
        <p:spPr>
          <a:xfrm>
            <a:off x="1308683" y="549276"/>
            <a:ext cx="9060867" cy="6048375"/>
          </a:xfrm>
        </p:spPr>
        <p:txBody>
          <a:bodyPr/>
          <a:lstStyle/>
          <a:p>
            <a:pPr eaLnBrk="1" hangingPunct="1">
              <a:buFont typeface="Wingdings" panose="05000000000000000000" pitchFamily="2" charset="2"/>
              <a:buNone/>
            </a:pPr>
            <a:r>
              <a:rPr lang="zh-CN" altLang="en-US" sz="3600" dirty="0" smtClean="0">
                <a:solidFill>
                  <a:srgbClr val="001E1D"/>
                </a:solidFill>
                <a:latin typeface="宋体" panose="02010600030101010101" pitchFamily="2" charset="-122"/>
              </a:rPr>
              <a:t>了解</a:t>
            </a:r>
            <a:r>
              <a:rPr lang="zh-CN" altLang="en-US" sz="3600" dirty="0">
                <a:solidFill>
                  <a:srgbClr val="001E1D"/>
                </a:solidFill>
                <a:latin typeface="宋体" panose="02010600030101010101" pitchFamily="2" charset="-122"/>
              </a:rPr>
              <a:t>品牌含义的意义：</a:t>
            </a:r>
          </a:p>
          <a:p>
            <a:pPr eaLnBrk="1" hangingPunct="1">
              <a:buFont typeface="Wingdings" panose="05000000000000000000" pitchFamily="2" charset="2"/>
              <a:buNone/>
            </a:pPr>
            <a:r>
              <a:rPr lang="zh-CN" altLang="en-US" sz="3600" dirty="0" smtClean="0">
                <a:solidFill>
                  <a:srgbClr val="001E1D"/>
                </a:solidFill>
                <a:latin typeface="宋体" panose="02010600030101010101" pitchFamily="2" charset="-122"/>
              </a:rPr>
              <a:t>     企业</a:t>
            </a:r>
            <a:r>
              <a:rPr lang="zh-CN" altLang="en-US" sz="3600" dirty="0">
                <a:solidFill>
                  <a:srgbClr val="001E1D"/>
                </a:solidFill>
                <a:latin typeface="宋体" panose="02010600030101010101" pitchFamily="2" charset="-122"/>
              </a:rPr>
              <a:t>应该注重品牌特性的深度，</a:t>
            </a:r>
            <a:r>
              <a:rPr lang="zh-CN" altLang="en-US" sz="3600" dirty="0" smtClean="0">
                <a:solidFill>
                  <a:srgbClr val="001E1D"/>
                </a:solidFill>
                <a:latin typeface="宋体" panose="02010600030101010101" pitchFamily="2" charset="-122"/>
              </a:rPr>
              <a:t>不要只注重</a:t>
            </a:r>
            <a:r>
              <a:rPr lang="zh-CN" altLang="en-US" sz="3600" dirty="0">
                <a:solidFill>
                  <a:srgbClr val="001E1D"/>
                </a:solidFill>
                <a:latin typeface="宋体" panose="02010600030101010101" pitchFamily="2" charset="-122"/>
              </a:rPr>
              <a:t>品牌属性而</a:t>
            </a:r>
            <a:r>
              <a:rPr lang="zh-CN" altLang="en-US" sz="3600" dirty="0" smtClean="0">
                <a:solidFill>
                  <a:srgbClr val="001E1D"/>
                </a:solidFill>
                <a:latin typeface="宋体" panose="02010600030101010101" pitchFamily="2" charset="-122"/>
              </a:rPr>
              <a:t>忽略其他</a:t>
            </a:r>
            <a:r>
              <a:rPr lang="zh-CN" altLang="en-US" sz="3600" dirty="0">
                <a:solidFill>
                  <a:srgbClr val="001E1D"/>
                </a:solidFill>
                <a:latin typeface="宋体" panose="02010600030101010101" pitchFamily="2" charset="-122"/>
              </a:rPr>
              <a:t>。</a:t>
            </a:r>
          </a:p>
        </p:txBody>
      </p:sp>
    </p:spTree>
    <p:extLst>
      <p:ext uri="{BB962C8B-B14F-4D97-AF65-F5344CB8AC3E}">
        <p14:creationId xmlns:p14="http://schemas.microsoft.com/office/powerpoint/2010/main" val="3013346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8531" y="1133946"/>
            <a:ext cx="10612073" cy="2554545"/>
          </a:xfrm>
          <a:prstGeom prst="rect">
            <a:avLst/>
          </a:prstGeom>
        </p:spPr>
        <p:txBody>
          <a:bodyPr wrap="square">
            <a:spAutoFit/>
          </a:bodyPr>
          <a:lstStyle/>
          <a:p>
            <a:r>
              <a:rPr lang="en-US" altLang="zh-CN" sz="4000" dirty="0" smtClean="0"/>
              <a:t>1.</a:t>
            </a:r>
            <a:r>
              <a:rPr lang="zh-CN" altLang="en-US" sz="4000" dirty="0" smtClean="0"/>
              <a:t>见</a:t>
            </a:r>
            <a:r>
              <a:rPr lang="zh-CN" altLang="en-US" sz="4000" dirty="0"/>
              <a:t>过可以折叠的自行车吗？其设计有什么样的新意呢？还见过让你惊奇的商品新设计吗</a:t>
            </a:r>
            <a:r>
              <a:rPr lang="zh-CN" altLang="en-US" sz="4000" dirty="0" smtClean="0"/>
              <a:t>？</a:t>
            </a:r>
            <a:endParaRPr lang="en-US" altLang="zh-CN" sz="4000" dirty="0" smtClean="0"/>
          </a:p>
          <a:p>
            <a:r>
              <a:rPr lang="en-US" altLang="zh-CN" sz="4000" dirty="0" smtClean="0"/>
              <a:t>2.</a:t>
            </a:r>
            <a:r>
              <a:rPr lang="zh-CN" altLang="en-US" sz="4000" dirty="0" smtClean="0"/>
              <a:t>什么样</a:t>
            </a:r>
            <a:r>
              <a:rPr lang="zh-CN" altLang="en-US" sz="4000" dirty="0"/>
              <a:t>的新产品能够激发购买欲望？</a:t>
            </a:r>
          </a:p>
          <a:p>
            <a:endParaRPr lang="zh-CN" altLang="en-US" sz="4000" dirty="0"/>
          </a:p>
        </p:txBody>
      </p:sp>
      <p:pic>
        <p:nvPicPr>
          <p:cNvPr id="1027" name="Picture 3" descr="C:\Users\15166\AppData\Local\Microsoft\Windows\INetCache\IE\MMSZCWKI\boredom-1977519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4398" y="3558413"/>
            <a:ext cx="2433557" cy="221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9583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1007533" y="765175"/>
            <a:ext cx="59944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eaLnBrk="1" hangingPunct="1">
              <a:spcBef>
                <a:spcPct val="50000"/>
              </a:spcBef>
              <a:buClr>
                <a:srgbClr val="514781"/>
              </a:buClr>
              <a:buFont typeface="Wingdings" pitchFamily="2" charset="2"/>
              <a:buNone/>
            </a:pPr>
            <a:r>
              <a:rPr lang="en-US" altLang="zh-CN" sz="3200" b="1">
                <a:solidFill>
                  <a:srgbClr val="CC3300"/>
                </a:solidFill>
                <a:latin typeface="仿宋_GB2312" pitchFamily="49" charset="-122"/>
                <a:ea typeface="仿宋_GB2312" pitchFamily="49" charset="-122"/>
              </a:rPr>
              <a:t>1</a:t>
            </a:r>
            <a:r>
              <a:rPr lang="zh-CN" altLang="en-US" sz="3200" b="1">
                <a:solidFill>
                  <a:srgbClr val="CC3300"/>
                </a:solidFill>
                <a:latin typeface="仿宋_GB2312" pitchFamily="49" charset="-122"/>
                <a:ea typeface="仿宋_GB2312" pitchFamily="49" charset="-122"/>
              </a:rPr>
              <a:t>．品牌的定义</a:t>
            </a:r>
            <a:r>
              <a:rPr lang="zh-CN" altLang="en-US" sz="2400" b="1">
                <a:solidFill>
                  <a:srgbClr val="FF7C80"/>
                </a:solidFill>
                <a:latin typeface="仿宋_GB2312" pitchFamily="49" charset="-122"/>
                <a:ea typeface="仿宋_GB2312" pitchFamily="49" charset="-122"/>
              </a:rPr>
              <a:t> </a:t>
            </a:r>
          </a:p>
          <a:p>
            <a:pPr eaLnBrk="1" hangingPunct="1">
              <a:spcBef>
                <a:spcPct val="50000"/>
              </a:spcBef>
            </a:pPr>
            <a:endParaRPr lang="en-US" altLang="zh-CN">
              <a:latin typeface="仿宋_GB2312" pitchFamily="49" charset="-122"/>
              <a:ea typeface="仿宋_GB2312" pitchFamily="49" charset="-122"/>
            </a:endParaRPr>
          </a:p>
        </p:txBody>
      </p:sp>
      <p:sp>
        <p:nvSpPr>
          <p:cNvPr id="32771" name="Text Box 4"/>
          <p:cNvSpPr txBox="1">
            <a:spLocks noChangeArrowheads="1"/>
          </p:cNvSpPr>
          <p:nvPr/>
        </p:nvSpPr>
        <p:spPr bwMode="auto">
          <a:xfrm>
            <a:off x="914400" y="1746250"/>
            <a:ext cx="508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zh-CN" altLang="en-US" sz="2400" b="1">
                <a:solidFill>
                  <a:srgbClr val="FF0000"/>
                </a:solidFill>
                <a:latin typeface="仿宋_GB2312" pitchFamily="49" charset="-122"/>
                <a:ea typeface="仿宋_GB2312" pitchFamily="49" charset="-122"/>
              </a:rPr>
              <a:t>（</a:t>
            </a:r>
            <a:r>
              <a:rPr lang="en-US" altLang="zh-CN" sz="2400" b="1">
                <a:solidFill>
                  <a:srgbClr val="FF0000"/>
                </a:solidFill>
                <a:latin typeface="仿宋_GB2312" pitchFamily="49" charset="-122"/>
                <a:ea typeface="仿宋_GB2312" pitchFamily="49" charset="-122"/>
              </a:rPr>
              <a:t>2</a:t>
            </a:r>
            <a:r>
              <a:rPr lang="zh-CN" altLang="en-US" sz="2400" b="1">
                <a:solidFill>
                  <a:srgbClr val="FF0000"/>
                </a:solidFill>
                <a:latin typeface="仿宋_GB2312" pitchFamily="49" charset="-122"/>
                <a:ea typeface="仿宋_GB2312" pitchFamily="49" charset="-122"/>
              </a:rPr>
              <a:t>）品牌与商标的区别。</a:t>
            </a:r>
            <a:r>
              <a:rPr lang="zh-CN" altLang="en-US">
                <a:latin typeface="仿宋_GB2312" pitchFamily="49" charset="-122"/>
                <a:ea typeface="仿宋_GB2312" pitchFamily="49" charset="-122"/>
              </a:rPr>
              <a:t> </a:t>
            </a:r>
          </a:p>
        </p:txBody>
      </p:sp>
      <p:sp>
        <p:nvSpPr>
          <p:cNvPr id="115717" name="Rectangle 5"/>
          <p:cNvSpPr>
            <a:spLocks noChangeArrowheads="1"/>
          </p:cNvSpPr>
          <p:nvPr/>
        </p:nvSpPr>
        <p:spPr bwMode="auto">
          <a:xfrm>
            <a:off x="914400" y="2397125"/>
            <a:ext cx="102616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eaLnBrk="1" hangingPunct="1">
              <a:spcBef>
                <a:spcPct val="50000"/>
              </a:spcBef>
              <a:buClr>
                <a:srgbClr val="514781"/>
              </a:buClr>
              <a:buFont typeface="Wingdings" pitchFamily="2" charset="2"/>
              <a:buNone/>
            </a:pPr>
            <a:r>
              <a:rPr lang="en-US" altLang="zh-CN" sz="2800" b="1">
                <a:solidFill>
                  <a:srgbClr val="514781"/>
                </a:solidFill>
                <a:latin typeface="仿宋_GB2312" pitchFamily="49" charset="-122"/>
                <a:ea typeface="仿宋_GB2312" pitchFamily="49" charset="-122"/>
                <a:cs typeface="Times New Roman" pitchFamily="18" charset="0"/>
              </a:rPr>
              <a:t>①</a:t>
            </a:r>
            <a:r>
              <a:rPr lang="zh-CN" altLang="en-US" sz="2800" b="1">
                <a:solidFill>
                  <a:srgbClr val="514781"/>
                </a:solidFill>
                <a:latin typeface="仿宋_GB2312" pitchFamily="49" charset="-122"/>
                <a:ea typeface="仿宋_GB2312" pitchFamily="49" charset="-122"/>
                <a:cs typeface="Times New Roman" pitchFamily="18" charset="0"/>
              </a:rPr>
              <a:t>品牌不必注册，一经注册品牌就成为商标了；商标一般都要注册。</a:t>
            </a:r>
          </a:p>
          <a:p>
            <a:pPr algn="just" eaLnBrk="1" hangingPunct="1">
              <a:spcBef>
                <a:spcPct val="50000"/>
              </a:spcBef>
              <a:buClr>
                <a:srgbClr val="514781"/>
              </a:buClr>
              <a:buFont typeface="Wingdings" pitchFamily="2" charset="2"/>
              <a:buNone/>
            </a:pPr>
            <a:r>
              <a:rPr lang="zh-CN" altLang="en-US" sz="2800" b="1">
                <a:solidFill>
                  <a:srgbClr val="514781"/>
                </a:solidFill>
                <a:latin typeface="仿宋_GB2312" pitchFamily="49" charset="-122"/>
                <a:ea typeface="仿宋_GB2312" pitchFamily="49" charset="-122"/>
                <a:cs typeface="Times New Roman" pitchFamily="18" charset="0"/>
              </a:rPr>
              <a:t>②品牌主要表明产品的生产和销售单位；而商标则是区别不同产品的标记。</a:t>
            </a:r>
          </a:p>
          <a:p>
            <a:pPr algn="just" eaLnBrk="1" hangingPunct="1">
              <a:spcBef>
                <a:spcPct val="50000"/>
              </a:spcBef>
              <a:buClr>
                <a:srgbClr val="514781"/>
              </a:buClr>
              <a:buFont typeface="Wingdings" pitchFamily="2" charset="2"/>
              <a:buNone/>
            </a:pPr>
            <a:r>
              <a:rPr lang="zh-CN" altLang="en-US" sz="2800" b="1">
                <a:solidFill>
                  <a:srgbClr val="514781"/>
                </a:solidFill>
                <a:latin typeface="仿宋_GB2312" pitchFamily="49" charset="-122"/>
                <a:ea typeface="仿宋_GB2312" pitchFamily="49" charset="-122"/>
                <a:cs typeface="Times New Roman" pitchFamily="18" charset="0"/>
              </a:rPr>
              <a:t>③品牌和商标可以相同，也可以不同，品牌比商标有更广泛的内涵，而商标只是一个标记。</a:t>
            </a:r>
          </a:p>
        </p:txBody>
      </p:sp>
      <p:pic>
        <p:nvPicPr>
          <p:cNvPr id="115718" name="Picture 6" descr="山德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1551" y="188914"/>
            <a:ext cx="2724149"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311331"/>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717">
                                            <p:txEl>
                                              <p:pRg st="0" end="0"/>
                                            </p:txEl>
                                          </p:spTgt>
                                        </p:tgtEl>
                                        <p:attrNameLst>
                                          <p:attrName>style.visibility</p:attrName>
                                        </p:attrNameLst>
                                      </p:cBhvr>
                                      <p:to>
                                        <p:strVal val="visible"/>
                                      </p:to>
                                    </p:set>
                                    <p:anim calcmode="lin" valueType="num">
                                      <p:cBhvr additive="base">
                                        <p:cTn id="7" dur="500" fill="hold"/>
                                        <p:tgtEl>
                                          <p:spTgt spid="1157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7">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5717">
                                            <p:txEl>
                                              <p:pRg st="0" end="0"/>
                                            </p:txEl>
                                          </p:spTgt>
                                        </p:tgtEl>
                                        <p:attrNameLst>
                                          <p:attrName>ppt_c</p:attrName>
                                        </p:attrNameLst>
                                      </p:cBhvr>
                                      <p:to>
                                        <a:srgbClr val="F18F0E"/>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5717">
                                            <p:txEl>
                                              <p:pRg st="1" end="1"/>
                                            </p:txEl>
                                          </p:spTgt>
                                        </p:tgtEl>
                                        <p:attrNameLst>
                                          <p:attrName>style.visibility</p:attrName>
                                        </p:attrNameLst>
                                      </p:cBhvr>
                                      <p:to>
                                        <p:strVal val="visible"/>
                                      </p:to>
                                    </p:set>
                                    <p:anim calcmode="lin" valueType="num">
                                      <p:cBhvr additive="base">
                                        <p:cTn id="13" dur="500" fill="hold"/>
                                        <p:tgtEl>
                                          <p:spTgt spid="1157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717">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5717">
                                            <p:txEl>
                                              <p:pRg st="1" end="1"/>
                                            </p:txEl>
                                          </p:spTgt>
                                        </p:tgtEl>
                                        <p:attrNameLst>
                                          <p:attrName>ppt_c</p:attrName>
                                        </p:attrNameLst>
                                      </p:cBhvr>
                                      <p:to>
                                        <a:srgbClr val="F18F0E"/>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5717">
                                            <p:txEl>
                                              <p:pRg st="2" end="2"/>
                                            </p:txEl>
                                          </p:spTgt>
                                        </p:tgtEl>
                                        <p:attrNameLst>
                                          <p:attrName>style.visibility</p:attrName>
                                        </p:attrNameLst>
                                      </p:cBhvr>
                                      <p:to>
                                        <p:strVal val="visible"/>
                                      </p:to>
                                    </p:set>
                                    <p:anim calcmode="lin" valueType="num">
                                      <p:cBhvr additive="base">
                                        <p:cTn id="19" dur="500" fill="hold"/>
                                        <p:tgtEl>
                                          <p:spTgt spid="1157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717">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5717">
                                            <p:txEl>
                                              <p:pRg st="2" end="2"/>
                                            </p:txEl>
                                          </p:spTgt>
                                        </p:tgtEl>
                                        <p:attrNameLst>
                                          <p:attrName>ppt_c</p:attrName>
                                        </p:attrNameLst>
                                      </p:cBhvr>
                                      <p:to>
                                        <a:srgbClr val="F18F0E"/>
                                      </p:to>
                                    </p:animClr>
                                  </p:sub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115718"/>
                                        </p:tgtEl>
                                        <p:attrNameLst>
                                          <p:attrName>style.visibility</p:attrName>
                                        </p:attrNameLst>
                                      </p:cBhvr>
                                      <p:to>
                                        <p:strVal val="visible"/>
                                      </p:to>
                                    </p:set>
                                    <p:animEffect transition="in" filter="dissolve">
                                      <p:cBhvr>
                                        <p:cTn id="24" dur="500"/>
                                        <p:tgtEl>
                                          <p:spTgt spid="115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AutoShape 3"/>
          <p:cNvSpPr>
            <a:spLocks noChangeArrowheads="1"/>
          </p:cNvSpPr>
          <p:nvPr/>
        </p:nvSpPr>
        <p:spPr bwMode="auto">
          <a:xfrm>
            <a:off x="1727200" y="2724150"/>
            <a:ext cx="3657600" cy="2133600"/>
          </a:xfrm>
          <a:prstGeom prst="rightArrowCallout">
            <a:avLst>
              <a:gd name="adj1" fmla="val 45370"/>
              <a:gd name="adj2" fmla="val 50000"/>
              <a:gd name="adj3" fmla="val 33845"/>
              <a:gd name="adj4" fmla="val 17815"/>
            </a:avLst>
          </a:prstGeom>
          <a:gradFill rotWithShape="0">
            <a:gsLst>
              <a:gs pos="0">
                <a:srgbClr val="1BDD07"/>
              </a:gs>
              <a:gs pos="100000">
                <a:srgbClr val="FFFFFF"/>
              </a:gs>
            </a:gsLst>
            <a:lin ang="5400000" scaled="1"/>
          </a:gradFill>
          <a:ln w="9525">
            <a:miter lim="800000"/>
            <a:headEnd/>
            <a:tailEnd/>
          </a:ln>
          <a:scene3d>
            <a:camera prst="legacyPerspectiveBottom"/>
            <a:lightRig rig="legacyFlat3" dir="t"/>
          </a:scene3d>
          <a:sp3d extrusionH="430200" prstMaterial="legacyMatte">
            <a:bevelT w="13500" h="13500" prst="angle"/>
            <a:bevelB w="13500" h="13500" prst="angle"/>
            <a:extrusionClr>
              <a:srgbClr val="1BDD07"/>
            </a:extrusionClr>
          </a:sp3d>
        </p:spPr>
        <p:txBody>
          <a:bodyPr wrap="none" lIns="18000" rIns="180000"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20000"/>
              </a:spcBef>
            </a:pPr>
            <a:r>
              <a:rPr lang="en-US" altLang="zh-CN" sz="2800">
                <a:solidFill>
                  <a:srgbClr val="FF0000"/>
                </a:solidFill>
                <a:latin typeface="仿宋_GB2312" pitchFamily="49" charset="-122"/>
                <a:ea typeface="仿宋_GB2312" pitchFamily="49" charset="-122"/>
              </a:rPr>
              <a:t>            </a:t>
            </a:r>
            <a:r>
              <a:rPr lang="zh-CN" altLang="en-US" sz="3600">
                <a:solidFill>
                  <a:srgbClr val="FF0000"/>
                </a:solidFill>
                <a:latin typeface="仿宋_GB2312" pitchFamily="49" charset="-122"/>
                <a:ea typeface="仿宋_GB2312" pitchFamily="49" charset="-122"/>
              </a:rPr>
              <a:t>品牌的功能</a:t>
            </a:r>
            <a:r>
              <a:rPr lang="zh-CN" altLang="en-US" sz="2800" b="1">
                <a:solidFill>
                  <a:srgbClr val="FF0000"/>
                </a:solidFill>
                <a:latin typeface="仿宋_GB2312" pitchFamily="49" charset="-122"/>
                <a:ea typeface="仿宋_GB2312" pitchFamily="49" charset="-122"/>
              </a:rPr>
              <a:t> </a:t>
            </a:r>
          </a:p>
        </p:txBody>
      </p:sp>
      <p:sp>
        <p:nvSpPr>
          <p:cNvPr id="116740" name="AutoShape 4"/>
          <p:cNvSpPr>
            <a:spLocks noChangeArrowheads="1"/>
          </p:cNvSpPr>
          <p:nvPr/>
        </p:nvSpPr>
        <p:spPr bwMode="auto">
          <a:xfrm>
            <a:off x="6671733" y="1885950"/>
            <a:ext cx="3894667" cy="719138"/>
          </a:xfrm>
          <a:prstGeom prst="horizontalScroll">
            <a:avLst>
              <a:gd name="adj" fmla="val 14505"/>
            </a:avLst>
          </a:prstGeom>
          <a:gradFill rotWithShape="0">
            <a:gsLst>
              <a:gs pos="0">
                <a:srgbClr val="1BDD07"/>
              </a:gs>
              <a:gs pos="100000">
                <a:srgbClr val="FFFFFF"/>
              </a:gs>
            </a:gsLst>
            <a:lin ang="5400000" scaled="1"/>
          </a:gradFill>
          <a:ln w="9525">
            <a:solidFill>
              <a:schemeClr val="tx1"/>
            </a:solidFill>
            <a:round/>
            <a:headEnd/>
            <a:tailEnd/>
          </a:ln>
          <a:effectLst>
            <a:outerShdw dist="107763" dir="13500000" algn="ctr" rotWithShape="0">
              <a:schemeClr val="bg2"/>
            </a:outerShdw>
          </a:effectLst>
        </p:spPr>
        <p:txBody>
          <a:bodyPr wrap="none" lIns="18000" rIns="162000" anchor="ctr"/>
          <a:lstStyle/>
          <a:p>
            <a:pPr algn="ctr" fontAlgn="ctr">
              <a:spcBef>
                <a:spcPct val="20000"/>
              </a:spcBef>
              <a:defRPr/>
            </a:pPr>
            <a:r>
              <a:rPr lang="en-US" altLang="zh-CN" sz="2800" b="1">
                <a:solidFill>
                  <a:schemeClr val="hlink"/>
                </a:solidFill>
                <a:latin typeface="仿宋_GB2312" pitchFamily="49" charset="-122"/>
                <a:ea typeface="仿宋_GB2312" pitchFamily="49" charset="-122"/>
                <a:cs typeface="Times New Roman" pitchFamily="18" charset="0"/>
              </a:rPr>
              <a:t> </a:t>
            </a:r>
            <a:r>
              <a:rPr lang="zh-CN" altLang="en-US" sz="2800" b="1">
                <a:solidFill>
                  <a:schemeClr val="hlink"/>
                </a:solidFill>
                <a:latin typeface="仿宋_GB2312" pitchFamily="49" charset="-122"/>
                <a:ea typeface="仿宋_GB2312" pitchFamily="49" charset="-122"/>
                <a:cs typeface="Times New Roman" pitchFamily="18" charset="0"/>
              </a:rPr>
              <a:t>识别功能 </a:t>
            </a:r>
          </a:p>
        </p:txBody>
      </p:sp>
      <p:sp>
        <p:nvSpPr>
          <p:cNvPr id="116741" name="AutoShape 5"/>
          <p:cNvSpPr>
            <a:spLocks noChangeArrowheads="1"/>
          </p:cNvSpPr>
          <p:nvPr/>
        </p:nvSpPr>
        <p:spPr bwMode="auto">
          <a:xfrm>
            <a:off x="6671733" y="2647950"/>
            <a:ext cx="3894667" cy="719138"/>
          </a:xfrm>
          <a:prstGeom prst="horizontalScroll">
            <a:avLst>
              <a:gd name="adj" fmla="val 14505"/>
            </a:avLst>
          </a:prstGeom>
          <a:gradFill rotWithShape="0">
            <a:gsLst>
              <a:gs pos="0">
                <a:srgbClr val="1BDD07"/>
              </a:gs>
              <a:gs pos="100000">
                <a:srgbClr val="FFFFFF"/>
              </a:gs>
            </a:gsLst>
            <a:lin ang="5400000" scaled="1"/>
          </a:gradFill>
          <a:ln w="9525">
            <a:solidFill>
              <a:schemeClr val="tx1"/>
            </a:solidFill>
            <a:round/>
            <a:headEnd/>
            <a:tailEnd/>
          </a:ln>
          <a:effectLst>
            <a:outerShdw dist="107763" dir="13500000" algn="ctr" rotWithShape="0">
              <a:schemeClr val="bg2"/>
            </a:outerShdw>
          </a:effectLst>
        </p:spPr>
        <p:txBody>
          <a:bodyPr wrap="none" lIns="18000" rIns="162000" anchor="ctr"/>
          <a:lstStyle/>
          <a:p>
            <a:pPr algn="ctr" fontAlgn="ctr">
              <a:spcBef>
                <a:spcPct val="20000"/>
              </a:spcBef>
              <a:defRPr/>
            </a:pPr>
            <a:r>
              <a:rPr lang="en-US" altLang="zh-CN" sz="2800" b="1">
                <a:solidFill>
                  <a:schemeClr val="hlink"/>
                </a:solidFill>
                <a:latin typeface="仿宋_GB2312" pitchFamily="49" charset="-122"/>
                <a:ea typeface="仿宋_GB2312" pitchFamily="49" charset="-122"/>
                <a:cs typeface="Times New Roman" pitchFamily="18" charset="0"/>
              </a:rPr>
              <a:t>  </a:t>
            </a:r>
            <a:r>
              <a:rPr lang="zh-CN" altLang="en-US" sz="2800" b="1">
                <a:solidFill>
                  <a:schemeClr val="hlink"/>
                </a:solidFill>
                <a:latin typeface="仿宋_GB2312" pitchFamily="49" charset="-122"/>
                <a:ea typeface="仿宋_GB2312" pitchFamily="49" charset="-122"/>
                <a:cs typeface="Times New Roman" pitchFamily="18" charset="0"/>
              </a:rPr>
              <a:t>印象功能  </a:t>
            </a:r>
          </a:p>
        </p:txBody>
      </p:sp>
      <p:sp>
        <p:nvSpPr>
          <p:cNvPr id="116742" name="AutoShape 6"/>
          <p:cNvSpPr>
            <a:spLocks noChangeArrowheads="1"/>
          </p:cNvSpPr>
          <p:nvPr/>
        </p:nvSpPr>
        <p:spPr bwMode="auto">
          <a:xfrm>
            <a:off x="6671733" y="4933950"/>
            <a:ext cx="3894667" cy="719138"/>
          </a:xfrm>
          <a:prstGeom prst="horizontalScroll">
            <a:avLst>
              <a:gd name="adj" fmla="val 14505"/>
            </a:avLst>
          </a:prstGeom>
          <a:gradFill rotWithShape="0">
            <a:gsLst>
              <a:gs pos="0">
                <a:srgbClr val="1BDD07"/>
              </a:gs>
              <a:gs pos="100000">
                <a:srgbClr val="FFFFFF"/>
              </a:gs>
            </a:gsLst>
            <a:lin ang="5400000" scaled="1"/>
          </a:gradFill>
          <a:ln w="9525">
            <a:solidFill>
              <a:schemeClr val="tx1"/>
            </a:solidFill>
            <a:round/>
            <a:headEnd/>
            <a:tailEnd/>
          </a:ln>
          <a:effectLst>
            <a:outerShdw dist="107763" dir="13500000" algn="ctr" rotWithShape="0">
              <a:schemeClr val="bg2"/>
            </a:outerShdw>
          </a:effectLst>
        </p:spPr>
        <p:txBody>
          <a:bodyPr wrap="none" lIns="18000" rIns="162000" anchor="ctr"/>
          <a:lstStyle/>
          <a:p>
            <a:pPr algn="ctr" fontAlgn="ctr">
              <a:spcBef>
                <a:spcPct val="20000"/>
              </a:spcBef>
              <a:defRPr/>
            </a:pPr>
            <a:r>
              <a:rPr lang="en-US" altLang="zh-CN" sz="2800" b="1">
                <a:solidFill>
                  <a:schemeClr val="hlink"/>
                </a:solidFill>
                <a:latin typeface="仿宋_GB2312" pitchFamily="49" charset="-122"/>
                <a:ea typeface="仿宋_GB2312" pitchFamily="49" charset="-122"/>
                <a:cs typeface="Times New Roman" pitchFamily="18" charset="0"/>
              </a:rPr>
              <a:t>  </a:t>
            </a:r>
            <a:r>
              <a:rPr lang="zh-CN" altLang="en-US" sz="2800" b="1">
                <a:solidFill>
                  <a:schemeClr val="hlink"/>
                </a:solidFill>
                <a:latin typeface="仿宋_GB2312" pitchFamily="49" charset="-122"/>
                <a:ea typeface="仿宋_GB2312" pitchFamily="49" charset="-122"/>
                <a:cs typeface="Times New Roman" pitchFamily="18" charset="0"/>
              </a:rPr>
              <a:t>品牌增值 </a:t>
            </a:r>
          </a:p>
        </p:txBody>
      </p:sp>
      <p:sp>
        <p:nvSpPr>
          <p:cNvPr id="33798" name="Rectangle 7"/>
          <p:cNvSpPr>
            <a:spLocks noChangeArrowheads="1"/>
          </p:cNvSpPr>
          <p:nvPr/>
        </p:nvSpPr>
        <p:spPr bwMode="auto">
          <a:xfrm>
            <a:off x="1295400" y="1196975"/>
            <a:ext cx="3018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3200" b="1">
                <a:solidFill>
                  <a:srgbClr val="CC3300"/>
                </a:solidFill>
                <a:latin typeface="仿宋_GB2312" pitchFamily="49" charset="-122"/>
                <a:ea typeface="仿宋_GB2312" pitchFamily="49" charset="-122"/>
              </a:rPr>
              <a:t>2</a:t>
            </a:r>
            <a:r>
              <a:rPr lang="zh-CN" altLang="en-US" sz="3200" b="1">
                <a:solidFill>
                  <a:srgbClr val="CC3300"/>
                </a:solidFill>
                <a:latin typeface="仿宋_GB2312" pitchFamily="49" charset="-122"/>
                <a:ea typeface="仿宋_GB2312" pitchFamily="49" charset="-122"/>
              </a:rPr>
              <a:t>．品牌的功能</a:t>
            </a:r>
            <a:r>
              <a:rPr lang="zh-CN" altLang="en-US" sz="2400" b="1">
                <a:solidFill>
                  <a:srgbClr val="FF7C80"/>
                </a:solidFill>
                <a:latin typeface="仿宋_GB2312" pitchFamily="49" charset="-122"/>
                <a:ea typeface="仿宋_GB2312" pitchFamily="49" charset="-122"/>
              </a:rPr>
              <a:t> </a:t>
            </a:r>
          </a:p>
        </p:txBody>
      </p:sp>
      <p:sp>
        <p:nvSpPr>
          <p:cNvPr id="116744" name="AutoShape 8"/>
          <p:cNvSpPr>
            <a:spLocks noChangeArrowheads="1"/>
          </p:cNvSpPr>
          <p:nvPr/>
        </p:nvSpPr>
        <p:spPr bwMode="auto">
          <a:xfrm>
            <a:off x="6705600" y="3409950"/>
            <a:ext cx="3860800" cy="719138"/>
          </a:xfrm>
          <a:prstGeom prst="horizontalScroll">
            <a:avLst>
              <a:gd name="adj" fmla="val 14505"/>
            </a:avLst>
          </a:prstGeom>
          <a:gradFill rotWithShape="0">
            <a:gsLst>
              <a:gs pos="0">
                <a:srgbClr val="1BDD07"/>
              </a:gs>
              <a:gs pos="100000">
                <a:srgbClr val="FFFFFF"/>
              </a:gs>
            </a:gsLst>
            <a:lin ang="5400000" scaled="1"/>
          </a:gradFill>
          <a:ln w="9525">
            <a:solidFill>
              <a:schemeClr val="tx1"/>
            </a:solidFill>
            <a:round/>
            <a:headEnd/>
            <a:tailEnd/>
          </a:ln>
          <a:effectLst>
            <a:outerShdw dist="107763" dir="13500000" algn="ctr" rotWithShape="0">
              <a:schemeClr val="bg2"/>
            </a:outerShdw>
          </a:effectLst>
        </p:spPr>
        <p:txBody>
          <a:bodyPr wrap="none" lIns="18000" rIns="162000" anchor="ctr"/>
          <a:lstStyle/>
          <a:p>
            <a:pPr algn="ctr" fontAlgn="ctr">
              <a:spcBef>
                <a:spcPct val="20000"/>
              </a:spcBef>
              <a:defRPr/>
            </a:pPr>
            <a:r>
              <a:rPr lang="en-US" altLang="zh-CN" sz="2800" b="1">
                <a:solidFill>
                  <a:schemeClr val="hlink"/>
                </a:solidFill>
                <a:latin typeface="仿宋_GB2312" pitchFamily="49" charset="-122"/>
                <a:ea typeface="仿宋_GB2312" pitchFamily="49" charset="-122"/>
                <a:cs typeface="Times New Roman" pitchFamily="18" charset="0"/>
              </a:rPr>
              <a:t> </a:t>
            </a:r>
            <a:r>
              <a:rPr lang="zh-CN" altLang="en-US" sz="2800" b="1">
                <a:solidFill>
                  <a:schemeClr val="hlink"/>
                </a:solidFill>
                <a:latin typeface="仿宋_GB2312" pitchFamily="49" charset="-122"/>
                <a:ea typeface="仿宋_GB2312" pitchFamily="49" charset="-122"/>
                <a:cs typeface="Times New Roman" pitchFamily="18" charset="0"/>
              </a:rPr>
              <a:t>维护企业形象</a:t>
            </a:r>
          </a:p>
        </p:txBody>
      </p:sp>
      <p:sp>
        <p:nvSpPr>
          <p:cNvPr id="116745" name="AutoShape 9"/>
          <p:cNvSpPr>
            <a:spLocks noChangeArrowheads="1"/>
          </p:cNvSpPr>
          <p:nvPr/>
        </p:nvSpPr>
        <p:spPr bwMode="auto">
          <a:xfrm>
            <a:off x="6671733" y="4171950"/>
            <a:ext cx="3894667" cy="719138"/>
          </a:xfrm>
          <a:prstGeom prst="horizontalScroll">
            <a:avLst>
              <a:gd name="adj" fmla="val 14505"/>
            </a:avLst>
          </a:prstGeom>
          <a:gradFill rotWithShape="0">
            <a:gsLst>
              <a:gs pos="0">
                <a:srgbClr val="1BDD07"/>
              </a:gs>
              <a:gs pos="100000">
                <a:srgbClr val="FFFFFF"/>
              </a:gs>
            </a:gsLst>
            <a:lin ang="5400000" scaled="1"/>
          </a:gradFill>
          <a:ln w="9525">
            <a:solidFill>
              <a:schemeClr val="tx1"/>
            </a:solidFill>
            <a:round/>
            <a:headEnd/>
            <a:tailEnd/>
          </a:ln>
          <a:effectLst>
            <a:outerShdw dist="107763" dir="13500000" algn="ctr" rotWithShape="0">
              <a:schemeClr val="bg2"/>
            </a:outerShdw>
          </a:effectLst>
        </p:spPr>
        <p:txBody>
          <a:bodyPr wrap="none" lIns="18000" rIns="162000" anchor="ctr"/>
          <a:lstStyle/>
          <a:p>
            <a:pPr algn="ctr" fontAlgn="ctr">
              <a:spcBef>
                <a:spcPct val="20000"/>
              </a:spcBef>
              <a:defRPr/>
            </a:pPr>
            <a:r>
              <a:rPr lang="en-US" altLang="zh-CN" sz="2800" b="1">
                <a:solidFill>
                  <a:schemeClr val="hlink"/>
                </a:solidFill>
                <a:latin typeface="仿宋_GB2312" pitchFamily="49" charset="-122"/>
                <a:ea typeface="仿宋_GB2312" pitchFamily="49" charset="-122"/>
                <a:cs typeface="Times New Roman" pitchFamily="18" charset="0"/>
              </a:rPr>
              <a:t>  </a:t>
            </a:r>
            <a:r>
              <a:rPr lang="zh-CN" altLang="en-US" sz="2800" b="1">
                <a:solidFill>
                  <a:schemeClr val="hlink"/>
                </a:solidFill>
                <a:latin typeface="仿宋_GB2312" pitchFamily="49" charset="-122"/>
                <a:ea typeface="仿宋_GB2312" pitchFamily="49" charset="-122"/>
                <a:cs typeface="Times New Roman" pitchFamily="18" charset="0"/>
              </a:rPr>
              <a:t>信誉传播 </a:t>
            </a:r>
          </a:p>
        </p:txBody>
      </p:sp>
    </p:spTree>
    <p:extLst>
      <p:ext uri="{BB962C8B-B14F-4D97-AF65-F5344CB8AC3E}">
        <p14:creationId xmlns:p14="http://schemas.microsoft.com/office/powerpoint/2010/main" val="9067903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6739"/>
                                        </p:tgtEl>
                                        <p:attrNameLst>
                                          <p:attrName>style.visibility</p:attrName>
                                        </p:attrNameLst>
                                      </p:cBhvr>
                                      <p:to>
                                        <p:strVal val="visible"/>
                                      </p:to>
                                    </p:set>
                                    <p:animEffect transition="in" filter="dissolve">
                                      <p:cBhvr>
                                        <p:cTn id="7" dur="500"/>
                                        <p:tgtEl>
                                          <p:spTgt spid="1167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6740"/>
                                        </p:tgtEl>
                                        <p:attrNameLst>
                                          <p:attrName>style.visibility</p:attrName>
                                        </p:attrNameLst>
                                      </p:cBhvr>
                                      <p:to>
                                        <p:strVal val="visible"/>
                                      </p:to>
                                    </p:set>
                                    <p:animEffect transition="in" filter="dissolve">
                                      <p:cBhvr>
                                        <p:cTn id="12" dur="500"/>
                                        <p:tgtEl>
                                          <p:spTgt spid="1167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6741"/>
                                        </p:tgtEl>
                                        <p:attrNameLst>
                                          <p:attrName>style.visibility</p:attrName>
                                        </p:attrNameLst>
                                      </p:cBhvr>
                                      <p:to>
                                        <p:strVal val="visible"/>
                                      </p:to>
                                    </p:set>
                                    <p:animEffect transition="in" filter="dissolve">
                                      <p:cBhvr>
                                        <p:cTn id="17" dur="500"/>
                                        <p:tgtEl>
                                          <p:spTgt spid="1167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6744"/>
                                        </p:tgtEl>
                                        <p:attrNameLst>
                                          <p:attrName>style.visibility</p:attrName>
                                        </p:attrNameLst>
                                      </p:cBhvr>
                                      <p:to>
                                        <p:strVal val="visible"/>
                                      </p:to>
                                    </p:set>
                                    <p:animEffect transition="in" filter="dissolve">
                                      <p:cBhvr>
                                        <p:cTn id="22" dur="500"/>
                                        <p:tgtEl>
                                          <p:spTgt spid="1167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6745"/>
                                        </p:tgtEl>
                                        <p:attrNameLst>
                                          <p:attrName>style.visibility</p:attrName>
                                        </p:attrNameLst>
                                      </p:cBhvr>
                                      <p:to>
                                        <p:strVal val="visible"/>
                                      </p:to>
                                    </p:set>
                                    <p:animEffect transition="in" filter="dissolve">
                                      <p:cBhvr>
                                        <p:cTn id="27" dur="500"/>
                                        <p:tgtEl>
                                          <p:spTgt spid="1167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6742"/>
                                        </p:tgtEl>
                                        <p:attrNameLst>
                                          <p:attrName>style.visibility</p:attrName>
                                        </p:attrNameLst>
                                      </p:cBhvr>
                                      <p:to>
                                        <p:strVal val="visible"/>
                                      </p:to>
                                    </p:set>
                                    <p:animEffect transition="in" filter="dissolve">
                                      <p:cBhvr>
                                        <p:cTn id="32" dur="5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animBg="1" autoUpdateAnimBg="0"/>
      <p:bldP spid="116740" grpId="0" animBg="1" autoUpdateAnimBg="0"/>
      <p:bldP spid="116741" grpId="0" animBg="1" autoUpdateAnimBg="0"/>
      <p:bldP spid="116742" grpId="0" animBg="1" autoUpdateAnimBg="0"/>
      <p:bldP spid="116744" grpId="0" animBg="1" autoUpdateAnimBg="0"/>
      <p:bldP spid="116745"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xmlns="" id="{40555CFA-1BE9-46ED-B9BC-3426B549031C}"/>
              </a:ext>
            </a:extLst>
          </p:cNvPr>
          <p:cNvSpPr>
            <a:spLocks noGrp="1" noRot="1" noChangeArrowheads="1"/>
          </p:cNvSpPr>
          <p:nvPr>
            <p:ph type="body" idx="1"/>
          </p:nvPr>
        </p:nvSpPr>
        <p:spPr>
          <a:xfrm>
            <a:off x="2063750" y="549276"/>
            <a:ext cx="8305800" cy="6048375"/>
          </a:xfrm>
        </p:spPr>
        <p:txBody>
          <a:bodyPr/>
          <a:lstStyle/>
          <a:p>
            <a:pPr eaLnBrk="1" hangingPunct="1">
              <a:lnSpc>
                <a:spcPct val="130000"/>
              </a:lnSpc>
              <a:buFont typeface="Wingdings" panose="05000000000000000000" pitchFamily="2" charset="2"/>
              <a:buNone/>
            </a:pPr>
            <a:r>
              <a:rPr lang="zh-CN" altLang="en-US" sz="2400" b="1">
                <a:solidFill>
                  <a:srgbClr val="001E1D"/>
                </a:solidFill>
                <a:latin typeface="宋体" panose="02010600030101010101" pitchFamily="2" charset="-122"/>
              </a:rPr>
              <a:t>三、品牌名称的心理效应</a:t>
            </a:r>
          </a:p>
          <a:p>
            <a:pPr eaLnBrk="1" hangingPunct="1">
              <a:lnSpc>
                <a:spcPct val="130000"/>
              </a:lnSpc>
              <a:buFont typeface="Wingdings" panose="05000000000000000000" pitchFamily="2" charset="2"/>
              <a:buNone/>
            </a:pPr>
            <a:r>
              <a:rPr lang="en-US" altLang="zh-CN" sz="2400">
                <a:solidFill>
                  <a:srgbClr val="001E1D"/>
                </a:solidFill>
                <a:latin typeface="宋体" panose="02010600030101010101" pitchFamily="2" charset="-122"/>
              </a:rPr>
              <a:t>1</a:t>
            </a:r>
            <a:r>
              <a:rPr lang="zh-CN" altLang="en-US" sz="2400">
                <a:solidFill>
                  <a:srgbClr val="001E1D"/>
                </a:solidFill>
                <a:latin typeface="宋体" panose="02010600030101010101" pitchFamily="2" charset="-122"/>
              </a:rPr>
              <a:t>、品牌名称便于消费者的认知</a:t>
            </a:r>
          </a:p>
          <a:p>
            <a:pPr eaLnBrk="1" hangingPunct="1">
              <a:lnSpc>
                <a:spcPct val="130000"/>
              </a:lnSpc>
              <a:buFont typeface="Wingdings" panose="05000000000000000000" pitchFamily="2" charset="2"/>
              <a:buNone/>
            </a:pPr>
            <a:r>
              <a:rPr lang="en-US" altLang="zh-CN" sz="2400">
                <a:solidFill>
                  <a:srgbClr val="001E1D"/>
                </a:solidFill>
                <a:latin typeface="宋体" panose="02010600030101010101" pitchFamily="2" charset="-122"/>
              </a:rPr>
              <a:t>2</a:t>
            </a:r>
            <a:r>
              <a:rPr lang="zh-CN" altLang="en-US" sz="2400">
                <a:solidFill>
                  <a:srgbClr val="001E1D"/>
                </a:solidFill>
                <a:latin typeface="宋体" panose="02010600030101010101" pitchFamily="2" charset="-122"/>
              </a:rPr>
              <a:t>、品牌名称便于消费者对商品形象的记忆</a:t>
            </a:r>
          </a:p>
          <a:p>
            <a:pPr eaLnBrk="1" hangingPunct="1">
              <a:lnSpc>
                <a:spcPct val="130000"/>
              </a:lnSpc>
              <a:buFont typeface="Wingdings" panose="05000000000000000000" pitchFamily="2" charset="2"/>
              <a:buNone/>
            </a:pPr>
            <a:r>
              <a:rPr lang="en-US" altLang="zh-CN" sz="2400">
                <a:solidFill>
                  <a:srgbClr val="001E1D"/>
                </a:solidFill>
                <a:latin typeface="宋体" panose="02010600030101010101" pitchFamily="2" charset="-122"/>
              </a:rPr>
              <a:t>3</a:t>
            </a:r>
            <a:r>
              <a:rPr lang="zh-CN" altLang="en-US" sz="2400">
                <a:solidFill>
                  <a:srgbClr val="001E1D"/>
                </a:solidFill>
                <a:latin typeface="宋体" panose="02010600030101010101" pitchFamily="2" charset="-122"/>
              </a:rPr>
              <a:t>、品牌名称能诱发消费者的情感</a:t>
            </a:r>
          </a:p>
          <a:p>
            <a:pPr eaLnBrk="1" hangingPunct="1">
              <a:lnSpc>
                <a:spcPct val="130000"/>
              </a:lnSpc>
              <a:buFont typeface="Wingdings" panose="05000000000000000000" pitchFamily="2" charset="2"/>
              <a:buNone/>
            </a:pPr>
            <a:r>
              <a:rPr lang="en-US" altLang="zh-CN" sz="2400">
                <a:solidFill>
                  <a:srgbClr val="001E1D"/>
                </a:solidFill>
                <a:latin typeface="宋体" panose="02010600030101010101" pitchFamily="2" charset="-122"/>
              </a:rPr>
              <a:t>4</a:t>
            </a:r>
            <a:r>
              <a:rPr lang="zh-CN" altLang="en-US" sz="2400">
                <a:solidFill>
                  <a:srgbClr val="001E1D"/>
                </a:solidFill>
                <a:latin typeface="宋体" panose="02010600030101010101" pitchFamily="2" charset="-122"/>
              </a:rPr>
              <a:t>、品牌名称能够启发消费者的联想</a:t>
            </a:r>
          </a:p>
          <a:p>
            <a:pPr eaLnBrk="1" hangingPunct="1">
              <a:lnSpc>
                <a:spcPct val="130000"/>
              </a:lnSpc>
              <a:buFont typeface="Wingdings" panose="05000000000000000000" pitchFamily="2" charset="2"/>
              <a:buNone/>
            </a:pPr>
            <a:r>
              <a:rPr lang="zh-CN" altLang="en-US" sz="2400" b="1">
                <a:solidFill>
                  <a:srgbClr val="001E1D"/>
                </a:solidFill>
                <a:latin typeface="宋体" panose="02010600030101010101" pitchFamily="2" charset="-122"/>
              </a:rPr>
              <a:t>四、品牌标志的心理效应</a:t>
            </a:r>
          </a:p>
          <a:p>
            <a:pPr eaLnBrk="1" hangingPunct="1">
              <a:lnSpc>
                <a:spcPct val="130000"/>
              </a:lnSpc>
              <a:buFont typeface="Wingdings" panose="05000000000000000000" pitchFamily="2" charset="2"/>
              <a:buNone/>
            </a:pPr>
            <a:r>
              <a:rPr lang="en-US" altLang="zh-CN" sz="2400">
                <a:solidFill>
                  <a:srgbClr val="001E1D"/>
                </a:solidFill>
                <a:latin typeface="宋体" panose="02010600030101010101" pitchFamily="2" charset="-122"/>
              </a:rPr>
              <a:t>1</a:t>
            </a:r>
            <a:r>
              <a:rPr lang="zh-CN" altLang="en-US" sz="2400">
                <a:solidFill>
                  <a:srgbClr val="001E1D"/>
                </a:solidFill>
                <a:latin typeface="宋体" panose="02010600030101010101" pitchFamily="2" charset="-122"/>
              </a:rPr>
              <a:t>、品牌标志能够突出商品的形象</a:t>
            </a:r>
          </a:p>
          <a:p>
            <a:pPr eaLnBrk="1" hangingPunct="1">
              <a:lnSpc>
                <a:spcPct val="130000"/>
              </a:lnSpc>
              <a:buFont typeface="Wingdings" panose="05000000000000000000" pitchFamily="2" charset="2"/>
              <a:buNone/>
            </a:pPr>
            <a:r>
              <a:rPr lang="en-US" altLang="zh-CN" sz="2400">
                <a:solidFill>
                  <a:srgbClr val="001E1D"/>
                </a:solidFill>
                <a:latin typeface="宋体" panose="02010600030101010101" pitchFamily="2" charset="-122"/>
              </a:rPr>
              <a:t>2</a:t>
            </a:r>
            <a:r>
              <a:rPr lang="zh-CN" altLang="en-US" sz="2400">
                <a:solidFill>
                  <a:srgbClr val="001E1D"/>
                </a:solidFill>
                <a:latin typeface="宋体" panose="02010600030101010101" pitchFamily="2" charset="-122"/>
              </a:rPr>
              <a:t>、企业在设计品牌标志时，要求品牌标志具有与众不同的新</a:t>
            </a:r>
          </a:p>
          <a:p>
            <a:pPr eaLnBrk="1" hangingPunct="1">
              <a:lnSpc>
                <a:spcPct val="130000"/>
              </a:lnSpc>
              <a:buFont typeface="Wingdings" panose="05000000000000000000" pitchFamily="2" charset="2"/>
              <a:buNone/>
            </a:pPr>
            <a:r>
              <a:rPr lang="zh-CN" altLang="en-US" sz="2400">
                <a:solidFill>
                  <a:srgbClr val="001E1D"/>
                </a:solidFill>
                <a:latin typeface="宋体" panose="02010600030101010101" pitchFamily="2" charset="-122"/>
              </a:rPr>
              <a:t>   颖别致的艺术形象</a:t>
            </a:r>
          </a:p>
          <a:p>
            <a:pPr eaLnBrk="1" hangingPunct="1">
              <a:lnSpc>
                <a:spcPct val="130000"/>
              </a:lnSpc>
              <a:buFont typeface="Wingdings" panose="05000000000000000000" pitchFamily="2" charset="2"/>
              <a:buNone/>
            </a:pPr>
            <a:r>
              <a:rPr lang="en-US" altLang="zh-CN" sz="2400">
                <a:solidFill>
                  <a:srgbClr val="001E1D"/>
                </a:solidFill>
                <a:latin typeface="宋体" panose="02010600030101010101" pitchFamily="2" charset="-122"/>
              </a:rPr>
              <a:t>3</a:t>
            </a:r>
            <a:r>
              <a:rPr lang="zh-CN" altLang="en-US" sz="2400">
                <a:solidFill>
                  <a:srgbClr val="001E1D"/>
                </a:solidFill>
                <a:latin typeface="宋体" panose="02010600030101010101" pitchFamily="2" charset="-122"/>
              </a:rPr>
              <a:t>、品牌标志还起着加深消费者对商品的印象的作用</a:t>
            </a:r>
          </a:p>
          <a:p>
            <a:pPr eaLnBrk="1" hangingPunct="1">
              <a:buFont typeface="Wingdings" panose="05000000000000000000" pitchFamily="2" charset="2"/>
              <a:buNone/>
            </a:pPr>
            <a:endParaRPr lang="en-US" altLang="zh-CN" sz="2400">
              <a:solidFill>
                <a:srgbClr val="001E1D"/>
              </a:solidFill>
              <a:latin typeface="宋体" panose="02010600030101010101" pitchFamily="2" charset="-122"/>
            </a:endParaRPr>
          </a:p>
        </p:txBody>
      </p:sp>
    </p:spTree>
    <p:extLst>
      <p:ext uri="{BB962C8B-B14F-4D97-AF65-F5344CB8AC3E}">
        <p14:creationId xmlns:p14="http://schemas.microsoft.com/office/powerpoint/2010/main" val="1927272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2">
            <a:extLst>
              <a:ext uri="{FF2B5EF4-FFF2-40B4-BE49-F238E27FC236}">
                <a16:creationId xmlns:a16="http://schemas.microsoft.com/office/drawing/2014/main" xmlns="" id="{CDF75B23-3AF9-4291-AD2F-6DE22500B459}"/>
              </a:ext>
            </a:extLst>
          </p:cNvPr>
          <p:cNvSpPr txBox="1">
            <a:spLocks noChangeArrowheads="1"/>
          </p:cNvSpPr>
          <p:nvPr/>
        </p:nvSpPr>
        <p:spPr bwMode="auto">
          <a:xfrm>
            <a:off x="2243139" y="0"/>
            <a:ext cx="5940425"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990033"/>
                </a:solidFill>
              </a:rPr>
              <a:t>6.2</a:t>
            </a:r>
            <a:r>
              <a:rPr lang="zh-CN" altLang="en-US" sz="2400" b="1">
                <a:solidFill>
                  <a:srgbClr val="990033"/>
                </a:solidFill>
              </a:rPr>
              <a:t>商品名称、商标设计的心理策略</a:t>
            </a:r>
          </a:p>
        </p:txBody>
      </p:sp>
      <p:sp>
        <p:nvSpPr>
          <p:cNvPr id="250883" name="Text Box 3">
            <a:extLst>
              <a:ext uri="{FF2B5EF4-FFF2-40B4-BE49-F238E27FC236}">
                <a16:creationId xmlns:a16="http://schemas.microsoft.com/office/drawing/2014/main" xmlns="" id="{9D3BBF99-91F8-4636-9277-7BC9DF9BE954}"/>
              </a:ext>
            </a:extLst>
          </p:cNvPr>
          <p:cNvSpPr txBox="1">
            <a:spLocks noChangeArrowheads="1"/>
          </p:cNvSpPr>
          <p:nvPr/>
        </p:nvSpPr>
        <p:spPr bwMode="auto">
          <a:xfrm>
            <a:off x="2711451" y="908051"/>
            <a:ext cx="561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800" b="1">
                <a:solidFill>
                  <a:srgbClr val="0000CC"/>
                </a:solidFill>
              </a:rPr>
              <a:t>6.2.2 </a:t>
            </a:r>
            <a:r>
              <a:rPr lang="zh-CN" altLang="en-US" sz="2800" b="1">
                <a:solidFill>
                  <a:srgbClr val="0000CC"/>
                </a:solidFill>
              </a:rPr>
              <a:t>品牌、商标设计的心理效应</a:t>
            </a:r>
          </a:p>
        </p:txBody>
      </p:sp>
      <p:sp>
        <p:nvSpPr>
          <p:cNvPr id="250884" name="Text Box 4">
            <a:extLst>
              <a:ext uri="{FF2B5EF4-FFF2-40B4-BE49-F238E27FC236}">
                <a16:creationId xmlns:a16="http://schemas.microsoft.com/office/drawing/2014/main" xmlns="" id="{33A4CC1A-D378-42E2-981E-0C772B650DCE}"/>
              </a:ext>
            </a:extLst>
          </p:cNvPr>
          <p:cNvSpPr txBox="1">
            <a:spLocks noChangeArrowheads="1"/>
          </p:cNvSpPr>
          <p:nvPr/>
        </p:nvSpPr>
        <p:spPr bwMode="auto">
          <a:xfrm>
            <a:off x="2927350" y="1844675"/>
            <a:ext cx="4249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800080"/>
                </a:solidFill>
              </a:rPr>
              <a:t>2</a:t>
            </a:r>
            <a:r>
              <a:rPr lang="zh-CN" altLang="en-US" sz="2400" b="1">
                <a:solidFill>
                  <a:srgbClr val="800080"/>
                </a:solidFill>
              </a:rPr>
              <a:t>．商标的心理功能</a:t>
            </a:r>
          </a:p>
        </p:txBody>
      </p:sp>
      <p:sp>
        <p:nvSpPr>
          <p:cNvPr id="250885" name="Text Box 5">
            <a:extLst>
              <a:ext uri="{FF2B5EF4-FFF2-40B4-BE49-F238E27FC236}">
                <a16:creationId xmlns:a16="http://schemas.microsoft.com/office/drawing/2014/main" xmlns="" id="{CA00901A-F133-4B5D-85D8-CC6D6BF9BE42}"/>
              </a:ext>
            </a:extLst>
          </p:cNvPr>
          <p:cNvSpPr txBox="1">
            <a:spLocks noChangeArrowheads="1"/>
          </p:cNvSpPr>
          <p:nvPr/>
        </p:nvSpPr>
        <p:spPr bwMode="auto">
          <a:xfrm>
            <a:off x="4656138" y="2636838"/>
            <a:ext cx="4032250" cy="3416320"/>
          </a:xfrm>
          <a:prstGeom prst="rect">
            <a:avLst/>
          </a:prstGeom>
          <a:solidFill>
            <a:srgbClr val="CC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400" b="1" dirty="0">
                <a:solidFill>
                  <a:srgbClr val="080808"/>
                </a:solidFill>
                <a:latin typeface="Arial" panose="020B0604020202020204" pitchFamily="34" charset="0"/>
                <a:ea typeface="宋体" panose="02010600030101010101" pitchFamily="2" charset="-122"/>
              </a:rPr>
              <a:t>（</a:t>
            </a:r>
            <a:r>
              <a:rPr lang="en-US" altLang="zh-CN" sz="2400" b="1" dirty="0">
                <a:solidFill>
                  <a:srgbClr val="080808"/>
                </a:solidFill>
                <a:latin typeface="Arial" panose="020B0604020202020204" pitchFamily="34" charset="0"/>
                <a:ea typeface="宋体" panose="02010600030101010101" pitchFamily="2" charset="-122"/>
              </a:rPr>
              <a:t>1</a:t>
            </a:r>
            <a:r>
              <a:rPr lang="zh-CN" altLang="en-US" sz="2400" b="1" dirty="0">
                <a:solidFill>
                  <a:srgbClr val="080808"/>
                </a:solidFill>
                <a:latin typeface="Arial" panose="020B0604020202020204" pitchFamily="34" charset="0"/>
                <a:ea typeface="宋体" panose="02010600030101010101" pitchFamily="2" charset="-122"/>
              </a:rPr>
              <a:t>）识别功能</a:t>
            </a:r>
          </a:p>
          <a:p>
            <a:pPr fontAlgn="base">
              <a:spcBef>
                <a:spcPct val="0"/>
              </a:spcBef>
              <a:spcAft>
                <a:spcPct val="0"/>
              </a:spcAft>
            </a:pPr>
            <a:endParaRPr lang="zh-CN" altLang="en-US" sz="2400" b="1" dirty="0">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dirty="0">
                <a:solidFill>
                  <a:srgbClr val="080808"/>
                </a:solidFill>
                <a:latin typeface="Arial" panose="020B0604020202020204" pitchFamily="34" charset="0"/>
                <a:ea typeface="宋体" panose="02010600030101010101" pitchFamily="2" charset="-122"/>
              </a:rPr>
              <a:t>（</a:t>
            </a:r>
            <a:r>
              <a:rPr lang="en-US" altLang="zh-CN" sz="2400" b="1" dirty="0">
                <a:solidFill>
                  <a:srgbClr val="080808"/>
                </a:solidFill>
                <a:latin typeface="Arial" panose="020B0604020202020204" pitchFamily="34" charset="0"/>
                <a:ea typeface="宋体" panose="02010600030101010101" pitchFamily="2" charset="-122"/>
              </a:rPr>
              <a:t>2</a:t>
            </a:r>
            <a:r>
              <a:rPr lang="zh-CN" altLang="en-US" sz="2400" b="1" dirty="0">
                <a:solidFill>
                  <a:srgbClr val="080808"/>
                </a:solidFill>
                <a:latin typeface="Arial" panose="020B0604020202020204" pitchFamily="34" charset="0"/>
                <a:ea typeface="宋体" panose="02010600030101010101" pitchFamily="2" charset="-122"/>
              </a:rPr>
              <a:t>）保护功能</a:t>
            </a:r>
          </a:p>
          <a:p>
            <a:pPr fontAlgn="base">
              <a:spcBef>
                <a:spcPct val="0"/>
              </a:spcBef>
              <a:spcAft>
                <a:spcPct val="0"/>
              </a:spcAft>
            </a:pPr>
            <a:endParaRPr lang="zh-CN" altLang="en-US" sz="2400" b="1" dirty="0">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dirty="0">
                <a:solidFill>
                  <a:srgbClr val="080808"/>
                </a:solidFill>
                <a:latin typeface="Arial" panose="020B0604020202020204" pitchFamily="34" charset="0"/>
                <a:ea typeface="宋体" panose="02010600030101010101" pitchFamily="2" charset="-122"/>
              </a:rPr>
              <a:t>（</a:t>
            </a:r>
            <a:r>
              <a:rPr lang="en-US" altLang="zh-CN" sz="2400" b="1" dirty="0">
                <a:solidFill>
                  <a:srgbClr val="080808"/>
                </a:solidFill>
                <a:latin typeface="Arial" panose="020B0604020202020204" pitchFamily="34" charset="0"/>
                <a:ea typeface="宋体" panose="02010600030101010101" pitchFamily="2" charset="-122"/>
              </a:rPr>
              <a:t>3</a:t>
            </a:r>
            <a:r>
              <a:rPr lang="zh-CN" altLang="en-US" sz="2400" b="1" dirty="0">
                <a:solidFill>
                  <a:srgbClr val="080808"/>
                </a:solidFill>
                <a:latin typeface="Arial" panose="020B0604020202020204" pitchFamily="34" charset="0"/>
                <a:ea typeface="宋体" panose="02010600030101010101" pitchFamily="2" charset="-122"/>
              </a:rPr>
              <a:t>）促销功能</a:t>
            </a:r>
          </a:p>
          <a:p>
            <a:pPr fontAlgn="base">
              <a:spcBef>
                <a:spcPct val="0"/>
              </a:spcBef>
              <a:spcAft>
                <a:spcPct val="0"/>
              </a:spcAft>
            </a:pPr>
            <a:endParaRPr lang="zh-CN" altLang="en-US" sz="2400" b="1" dirty="0">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dirty="0">
                <a:solidFill>
                  <a:srgbClr val="080808"/>
                </a:solidFill>
                <a:latin typeface="Arial" panose="020B0604020202020204" pitchFamily="34" charset="0"/>
                <a:ea typeface="宋体" panose="02010600030101010101" pitchFamily="2" charset="-122"/>
              </a:rPr>
              <a:t>（</a:t>
            </a:r>
            <a:r>
              <a:rPr lang="en-US" altLang="zh-CN" sz="2400" b="1" dirty="0">
                <a:solidFill>
                  <a:srgbClr val="080808"/>
                </a:solidFill>
                <a:latin typeface="Arial" panose="020B0604020202020204" pitchFamily="34" charset="0"/>
                <a:ea typeface="宋体" panose="02010600030101010101" pitchFamily="2" charset="-122"/>
              </a:rPr>
              <a:t>4</a:t>
            </a:r>
            <a:r>
              <a:rPr lang="zh-CN" altLang="en-US" sz="2400" b="1" dirty="0">
                <a:solidFill>
                  <a:srgbClr val="080808"/>
                </a:solidFill>
                <a:latin typeface="Arial" panose="020B0604020202020204" pitchFamily="34" charset="0"/>
                <a:ea typeface="宋体" panose="02010600030101010101" pitchFamily="2" charset="-122"/>
              </a:rPr>
              <a:t>）提示和强化功能</a:t>
            </a:r>
            <a:br>
              <a:rPr lang="zh-CN" altLang="en-US" sz="2400" b="1" dirty="0">
                <a:solidFill>
                  <a:srgbClr val="080808"/>
                </a:solidFill>
                <a:latin typeface="Arial" panose="020B0604020202020204" pitchFamily="34" charset="0"/>
                <a:ea typeface="宋体" panose="02010600030101010101" pitchFamily="2" charset="-122"/>
              </a:rPr>
            </a:br>
            <a:endParaRPr lang="zh-CN" altLang="en-US" sz="2400" b="1" dirty="0">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dirty="0">
                <a:solidFill>
                  <a:srgbClr val="080808"/>
                </a:solidFill>
                <a:latin typeface="Arial" panose="020B0604020202020204" pitchFamily="34" charset="0"/>
                <a:ea typeface="宋体" panose="02010600030101010101" pitchFamily="2" charset="-122"/>
              </a:rPr>
              <a:t>（</a:t>
            </a:r>
            <a:r>
              <a:rPr lang="en-US" altLang="zh-CN" sz="2400" b="1" dirty="0">
                <a:solidFill>
                  <a:srgbClr val="080808"/>
                </a:solidFill>
                <a:latin typeface="Arial" panose="020B0604020202020204" pitchFamily="34" charset="0"/>
                <a:ea typeface="宋体" panose="02010600030101010101" pitchFamily="2" charset="-122"/>
              </a:rPr>
              <a:t>5</a:t>
            </a:r>
            <a:r>
              <a:rPr lang="zh-CN" altLang="en-US" sz="2400" b="1" dirty="0">
                <a:solidFill>
                  <a:srgbClr val="080808"/>
                </a:solidFill>
                <a:latin typeface="Arial" panose="020B0604020202020204" pitchFamily="34" charset="0"/>
                <a:ea typeface="宋体" panose="02010600030101010101" pitchFamily="2" charset="-122"/>
              </a:rPr>
              <a:t>）标准统一功能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50884"/>
                                        </p:tgtEl>
                                        <p:attrNameLst>
                                          <p:attrName>style.visibility</p:attrName>
                                        </p:attrNameLst>
                                      </p:cBhvr>
                                      <p:to>
                                        <p:strVal val="visible"/>
                                      </p:to>
                                    </p:set>
                                    <p:animEffect transition="in" filter="wedge">
                                      <p:cBhvr>
                                        <p:cTn id="7" dur="1000"/>
                                        <p:tgtEl>
                                          <p:spTgt spid="2508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50885"/>
                                        </p:tgtEl>
                                        <p:attrNameLst>
                                          <p:attrName>style.visibility</p:attrName>
                                        </p:attrNameLst>
                                      </p:cBhvr>
                                      <p:to>
                                        <p:strVal val="visible"/>
                                      </p:to>
                                    </p:set>
                                    <p:animEffect transition="in" filter="wedge">
                                      <p:cBhvr>
                                        <p:cTn id="12" dur="1000"/>
                                        <p:tgtEl>
                                          <p:spTgt spid="250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4" grpId="0"/>
      <p:bldP spid="2508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a:extLst>
              <a:ext uri="{FF2B5EF4-FFF2-40B4-BE49-F238E27FC236}">
                <a16:creationId xmlns:a16="http://schemas.microsoft.com/office/drawing/2014/main" xmlns="" id="{5520FF02-A478-43C8-A7E5-480CE010525A}"/>
              </a:ext>
            </a:extLst>
          </p:cNvPr>
          <p:cNvSpPr txBox="1">
            <a:spLocks noChangeArrowheads="1"/>
          </p:cNvSpPr>
          <p:nvPr/>
        </p:nvSpPr>
        <p:spPr bwMode="auto">
          <a:xfrm>
            <a:off x="2208214" y="188913"/>
            <a:ext cx="25923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a:solidFill>
                  <a:srgbClr val="0000FF"/>
                </a:solidFill>
                <a:latin typeface="Arial" panose="020B0604020202020204" pitchFamily="34" charset="0"/>
                <a:ea typeface="宋体" panose="02010600030101010101" pitchFamily="2" charset="-122"/>
              </a:rPr>
              <a:t>【</a:t>
            </a:r>
            <a:r>
              <a:rPr lang="zh-CN" altLang="en-US" sz="2800" b="1">
                <a:solidFill>
                  <a:srgbClr val="0000FF"/>
                </a:solidFill>
                <a:latin typeface="Arial" panose="020B0604020202020204" pitchFamily="34" charset="0"/>
                <a:ea typeface="宋体" panose="02010600030101010101" pitchFamily="2" charset="-122"/>
              </a:rPr>
              <a:t>案例</a:t>
            </a:r>
            <a:r>
              <a:rPr lang="en-US" altLang="zh-CN" sz="2800" b="1">
                <a:solidFill>
                  <a:srgbClr val="0000FF"/>
                </a:solidFill>
                <a:latin typeface="Arial" panose="020B0604020202020204" pitchFamily="34" charset="0"/>
                <a:ea typeface="宋体" panose="02010600030101010101" pitchFamily="2" charset="-122"/>
              </a:rPr>
              <a:t>】</a:t>
            </a:r>
          </a:p>
        </p:txBody>
      </p:sp>
      <p:sp>
        <p:nvSpPr>
          <p:cNvPr id="251907" name="Text Box 3">
            <a:extLst>
              <a:ext uri="{FF2B5EF4-FFF2-40B4-BE49-F238E27FC236}">
                <a16:creationId xmlns:a16="http://schemas.microsoft.com/office/drawing/2014/main" xmlns="" id="{DE78FFCC-1481-4C2E-ADBC-CA5110BEAB68}"/>
              </a:ext>
            </a:extLst>
          </p:cNvPr>
          <p:cNvSpPr txBox="1">
            <a:spLocks noChangeArrowheads="1"/>
          </p:cNvSpPr>
          <p:nvPr/>
        </p:nvSpPr>
        <p:spPr bwMode="auto">
          <a:xfrm>
            <a:off x="3863976" y="981076"/>
            <a:ext cx="3960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zh-CN" altLang="en-US" sz="2800">
                <a:solidFill>
                  <a:srgbClr val="080808"/>
                </a:solidFill>
                <a:latin typeface="Arial" panose="020B0604020202020204" pitchFamily="34" charset="0"/>
                <a:ea typeface="黑体" panose="02010609060101010101" pitchFamily="49" charset="-122"/>
              </a:rPr>
              <a:t>农夫山泉</a:t>
            </a:r>
            <a:r>
              <a:rPr lang="en-US" altLang="zh-CN" sz="2800">
                <a:solidFill>
                  <a:srgbClr val="080808"/>
                </a:solidFill>
                <a:latin typeface="Arial" panose="020B0604020202020204" pitchFamily="34" charset="0"/>
                <a:ea typeface="黑体" panose="02010609060101010101" pitchFamily="49" charset="-122"/>
              </a:rPr>
              <a:t>——</a:t>
            </a:r>
            <a:r>
              <a:rPr lang="zh-CN" altLang="en-US" sz="2800">
                <a:solidFill>
                  <a:srgbClr val="080808"/>
                </a:solidFill>
                <a:latin typeface="Arial" panose="020B0604020202020204" pitchFamily="34" charset="0"/>
                <a:ea typeface="黑体" panose="02010609060101010101" pitchFamily="49" charset="-122"/>
              </a:rPr>
              <a:t>有点甜</a:t>
            </a:r>
          </a:p>
        </p:txBody>
      </p:sp>
      <p:sp>
        <p:nvSpPr>
          <p:cNvPr id="251908" name="Text Box 4">
            <a:extLst>
              <a:ext uri="{FF2B5EF4-FFF2-40B4-BE49-F238E27FC236}">
                <a16:creationId xmlns:a16="http://schemas.microsoft.com/office/drawing/2014/main" xmlns="" id="{9A73D883-14CF-48E4-BF59-E0D37D0EB903}"/>
              </a:ext>
            </a:extLst>
          </p:cNvPr>
          <p:cNvSpPr txBox="1">
            <a:spLocks noChangeArrowheads="1"/>
          </p:cNvSpPr>
          <p:nvPr/>
        </p:nvSpPr>
        <p:spPr bwMode="auto">
          <a:xfrm>
            <a:off x="2279650" y="1773239"/>
            <a:ext cx="7632700" cy="39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50000"/>
              </a:lnSpc>
              <a:spcBef>
                <a:spcPct val="50000"/>
              </a:spcBef>
              <a:spcAft>
                <a:spcPct val="0"/>
              </a:spcAft>
            </a:pPr>
            <a:r>
              <a:rPr lang="en-US" altLang="zh-CN">
                <a:solidFill>
                  <a:srgbClr val="080808"/>
                </a:solidFill>
                <a:latin typeface="Arial" panose="020B0604020202020204" pitchFamily="34" charset="0"/>
                <a:ea typeface="宋体" panose="02010600030101010101" pitchFamily="2" charset="-122"/>
              </a:rPr>
              <a:t>         </a:t>
            </a:r>
            <a:r>
              <a:rPr lang="zh-CN" altLang="en-US" sz="2400" b="1">
                <a:solidFill>
                  <a:srgbClr val="660066"/>
                </a:solidFill>
                <a:latin typeface="Arial" panose="020B0604020202020204" pitchFamily="34" charset="0"/>
                <a:ea typeface="宋体" panose="02010600030101010101" pitchFamily="2" charset="-122"/>
              </a:rPr>
              <a:t>一个人在路上行走天气很热，他感到很口渴，正遇到路旁冷饮摊出售饮料，于是想到了电视广告语“农夫山泉</a:t>
            </a:r>
            <a:r>
              <a:rPr lang="en-US" altLang="zh-CN" sz="2400" b="1">
                <a:solidFill>
                  <a:srgbClr val="660066"/>
                </a:solidFill>
                <a:latin typeface="Arial" panose="020B0604020202020204" pitchFamily="34" charset="0"/>
                <a:ea typeface="宋体" panose="02010600030101010101" pitchFamily="2" charset="-122"/>
              </a:rPr>
              <a:t>——</a:t>
            </a:r>
            <a:r>
              <a:rPr lang="zh-CN" altLang="en-US" sz="2400" b="1">
                <a:solidFill>
                  <a:srgbClr val="660066"/>
                </a:solidFill>
                <a:latin typeface="Arial" panose="020B0604020202020204" pitchFamily="34" charset="0"/>
                <a:ea typeface="宋体" panose="02010600030101010101" pitchFamily="2" charset="-122"/>
              </a:rPr>
              <a:t>有点甜”，就买了两瓶“农夫山泉”饮用水。他喝完之后感到冰凉可口，十分满意，觉得“农夫山泉”牌饮用水味道的确不错效果挺好，于是加深了对商品的印象。下次口渴了或请别人喝时，他就会不假思索地选择购买“农夫山泉”牌饮用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51906"/>
                                        </p:tgtEl>
                                        <p:attrNameLst>
                                          <p:attrName>style.visibility</p:attrName>
                                        </p:attrNameLst>
                                      </p:cBhvr>
                                      <p:to>
                                        <p:strVal val="visible"/>
                                      </p:to>
                                    </p:set>
                                    <p:animEffect transition="in" filter="wipe(down)">
                                      <p:cBhvr>
                                        <p:cTn id="7" dur="290">
                                          <p:stCondLst>
                                            <p:cond delay="0"/>
                                          </p:stCondLst>
                                        </p:cTn>
                                        <p:tgtEl>
                                          <p:spTgt spid="251906"/>
                                        </p:tgtEl>
                                      </p:cBhvr>
                                    </p:animEffect>
                                    <p:anim calcmode="lin" valueType="num">
                                      <p:cBhvr>
                                        <p:cTn id="8" dur="911" tmFilter="0,0; 0.14,0.36; 0.43,0.73; 0.71,0.91; 1.0,1.0">
                                          <p:stCondLst>
                                            <p:cond delay="0"/>
                                          </p:stCondLst>
                                        </p:cTn>
                                        <p:tgtEl>
                                          <p:spTgt spid="25190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5190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5190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5190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51906"/>
                                        </p:tgtEl>
                                        <p:attrNameLst>
                                          <p:attrName>ppt_y</p:attrName>
                                        </p:attrNameLst>
                                      </p:cBhvr>
                                      <p:tavLst>
                                        <p:tav tm="0" fmla="#ppt_y-sin(pi*$)/81">
                                          <p:val>
                                            <p:fltVal val="0"/>
                                          </p:val>
                                        </p:tav>
                                        <p:tav tm="100000">
                                          <p:val>
                                            <p:fltVal val="1"/>
                                          </p:val>
                                        </p:tav>
                                      </p:tavLst>
                                    </p:anim>
                                    <p:animScale>
                                      <p:cBhvr>
                                        <p:cTn id="13" dur="13">
                                          <p:stCondLst>
                                            <p:cond delay="325"/>
                                          </p:stCondLst>
                                        </p:cTn>
                                        <p:tgtEl>
                                          <p:spTgt spid="251906"/>
                                        </p:tgtEl>
                                      </p:cBhvr>
                                      <p:to x="100000" y="60000"/>
                                    </p:animScale>
                                    <p:animScale>
                                      <p:cBhvr>
                                        <p:cTn id="14" dur="83" decel="50000">
                                          <p:stCondLst>
                                            <p:cond delay="338"/>
                                          </p:stCondLst>
                                        </p:cTn>
                                        <p:tgtEl>
                                          <p:spTgt spid="251906"/>
                                        </p:tgtEl>
                                      </p:cBhvr>
                                      <p:to x="100000" y="100000"/>
                                    </p:animScale>
                                    <p:animScale>
                                      <p:cBhvr>
                                        <p:cTn id="15" dur="13">
                                          <p:stCondLst>
                                            <p:cond delay="656"/>
                                          </p:stCondLst>
                                        </p:cTn>
                                        <p:tgtEl>
                                          <p:spTgt spid="251906"/>
                                        </p:tgtEl>
                                      </p:cBhvr>
                                      <p:to x="100000" y="80000"/>
                                    </p:animScale>
                                    <p:animScale>
                                      <p:cBhvr>
                                        <p:cTn id="16" dur="83" decel="50000">
                                          <p:stCondLst>
                                            <p:cond delay="669"/>
                                          </p:stCondLst>
                                        </p:cTn>
                                        <p:tgtEl>
                                          <p:spTgt spid="251906"/>
                                        </p:tgtEl>
                                      </p:cBhvr>
                                      <p:to x="100000" y="100000"/>
                                    </p:animScale>
                                    <p:animScale>
                                      <p:cBhvr>
                                        <p:cTn id="17" dur="13">
                                          <p:stCondLst>
                                            <p:cond delay="821"/>
                                          </p:stCondLst>
                                        </p:cTn>
                                        <p:tgtEl>
                                          <p:spTgt spid="251906"/>
                                        </p:tgtEl>
                                      </p:cBhvr>
                                      <p:to x="100000" y="90000"/>
                                    </p:animScale>
                                    <p:animScale>
                                      <p:cBhvr>
                                        <p:cTn id="18" dur="83" decel="50000">
                                          <p:stCondLst>
                                            <p:cond delay="834"/>
                                          </p:stCondLst>
                                        </p:cTn>
                                        <p:tgtEl>
                                          <p:spTgt spid="251906"/>
                                        </p:tgtEl>
                                      </p:cBhvr>
                                      <p:to x="100000" y="100000"/>
                                    </p:animScale>
                                    <p:animScale>
                                      <p:cBhvr>
                                        <p:cTn id="19" dur="13">
                                          <p:stCondLst>
                                            <p:cond delay="904"/>
                                          </p:stCondLst>
                                        </p:cTn>
                                        <p:tgtEl>
                                          <p:spTgt spid="251906"/>
                                        </p:tgtEl>
                                      </p:cBhvr>
                                      <p:to x="100000" y="95000"/>
                                    </p:animScale>
                                    <p:animScale>
                                      <p:cBhvr>
                                        <p:cTn id="20" dur="83" decel="50000">
                                          <p:stCondLst>
                                            <p:cond delay="917"/>
                                          </p:stCondLst>
                                        </p:cTn>
                                        <p:tgtEl>
                                          <p:spTgt spid="25190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251907"/>
                                        </p:tgtEl>
                                        <p:attrNameLst>
                                          <p:attrName>style.visibility</p:attrName>
                                        </p:attrNameLst>
                                      </p:cBhvr>
                                      <p:to>
                                        <p:strVal val="visible"/>
                                      </p:to>
                                    </p:set>
                                    <p:animEffect transition="in" filter="barn(inHorizontal)">
                                      <p:cBhvr>
                                        <p:cTn id="25" dur="1000"/>
                                        <p:tgtEl>
                                          <p:spTgt spid="25190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9" presetClass="entr" presetSubtype="0" decel="100000" fill="hold" grpId="0" nodeType="clickEffect">
                                  <p:stCondLst>
                                    <p:cond delay="0"/>
                                  </p:stCondLst>
                                  <p:childTnLst>
                                    <p:set>
                                      <p:cBhvr>
                                        <p:cTn id="29" dur="1" fill="hold">
                                          <p:stCondLst>
                                            <p:cond delay="0"/>
                                          </p:stCondLst>
                                        </p:cTn>
                                        <p:tgtEl>
                                          <p:spTgt spid="251908"/>
                                        </p:tgtEl>
                                        <p:attrNameLst>
                                          <p:attrName>style.visibility</p:attrName>
                                        </p:attrNameLst>
                                      </p:cBhvr>
                                      <p:to>
                                        <p:strVal val="visible"/>
                                      </p:to>
                                    </p:set>
                                    <p:anim calcmode="lin" valueType="num">
                                      <p:cBhvr>
                                        <p:cTn id="30" dur="1000" fill="hold"/>
                                        <p:tgtEl>
                                          <p:spTgt spid="251908"/>
                                        </p:tgtEl>
                                        <p:attrNameLst>
                                          <p:attrName>ppt_w</p:attrName>
                                        </p:attrNameLst>
                                      </p:cBhvr>
                                      <p:tavLst>
                                        <p:tav tm="0">
                                          <p:val>
                                            <p:fltVal val="0"/>
                                          </p:val>
                                        </p:tav>
                                        <p:tav tm="100000">
                                          <p:val>
                                            <p:strVal val="#ppt_w"/>
                                          </p:val>
                                        </p:tav>
                                      </p:tavLst>
                                    </p:anim>
                                    <p:anim calcmode="lin" valueType="num">
                                      <p:cBhvr>
                                        <p:cTn id="31" dur="1000" fill="hold"/>
                                        <p:tgtEl>
                                          <p:spTgt spid="251908"/>
                                        </p:tgtEl>
                                        <p:attrNameLst>
                                          <p:attrName>ppt_h</p:attrName>
                                        </p:attrNameLst>
                                      </p:cBhvr>
                                      <p:tavLst>
                                        <p:tav tm="0">
                                          <p:val>
                                            <p:fltVal val="0"/>
                                          </p:val>
                                        </p:tav>
                                        <p:tav tm="100000">
                                          <p:val>
                                            <p:strVal val="#ppt_h"/>
                                          </p:val>
                                        </p:tav>
                                      </p:tavLst>
                                    </p:anim>
                                    <p:anim calcmode="lin" valueType="num">
                                      <p:cBhvr>
                                        <p:cTn id="32" dur="1000" fill="hold"/>
                                        <p:tgtEl>
                                          <p:spTgt spid="251908"/>
                                        </p:tgtEl>
                                        <p:attrNameLst>
                                          <p:attrName>style.rotation</p:attrName>
                                        </p:attrNameLst>
                                      </p:cBhvr>
                                      <p:tavLst>
                                        <p:tav tm="0">
                                          <p:val>
                                            <p:fltVal val="360"/>
                                          </p:val>
                                        </p:tav>
                                        <p:tav tm="100000">
                                          <p:val>
                                            <p:fltVal val="0"/>
                                          </p:val>
                                        </p:tav>
                                      </p:tavLst>
                                    </p:anim>
                                    <p:animEffect transition="in" filter="fade">
                                      <p:cBhvr>
                                        <p:cTn id="33" dur="1000"/>
                                        <p:tgtEl>
                                          <p:spTgt spid="251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p:bldP spid="251907" grpId="0"/>
      <p:bldP spid="25190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a:extLst>
              <a:ext uri="{FF2B5EF4-FFF2-40B4-BE49-F238E27FC236}">
                <a16:creationId xmlns:a16="http://schemas.microsoft.com/office/drawing/2014/main" xmlns="" id="{360F0CCB-E893-488C-81BC-3E899CF5E6F6}"/>
              </a:ext>
            </a:extLst>
          </p:cNvPr>
          <p:cNvSpPr txBox="1">
            <a:spLocks noChangeArrowheads="1"/>
          </p:cNvSpPr>
          <p:nvPr/>
        </p:nvSpPr>
        <p:spPr bwMode="auto">
          <a:xfrm>
            <a:off x="2495551" y="1196975"/>
            <a:ext cx="5472113" cy="4572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2400" b="1">
                <a:solidFill>
                  <a:srgbClr val="080808"/>
                </a:solidFill>
                <a:latin typeface="Arial" panose="020B0604020202020204" pitchFamily="34" charset="0"/>
                <a:ea typeface="宋体" panose="02010600030101010101" pitchFamily="2" charset="-122"/>
              </a:rPr>
              <a:t>问题：上面的例子说明了什么</a:t>
            </a:r>
            <a:r>
              <a:rPr lang="en-US" altLang="zh-CN" sz="2400" b="1">
                <a:solidFill>
                  <a:srgbClr val="080808"/>
                </a:solidFill>
                <a:latin typeface="Arial" panose="020B0604020202020204" pitchFamily="34" charset="0"/>
                <a:ea typeface="宋体" panose="02010600030101010101" pitchFamily="2" charset="-122"/>
              </a:rPr>
              <a:t>?</a:t>
            </a:r>
          </a:p>
        </p:txBody>
      </p:sp>
      <p:sp>
        <p:nvSpPr>
          <p:cNvPr id="252931" name="Text Box 3">
            <a:extLst>
              <a:ext uri="{FF2B5EF4-FFF2-40B4-BE49-F238E27FC236}">
                <a16:creationId xmlns:a16="http://schemas.microsoft.com/office/drawing/2014/main" xmlns="" id="{BCFFD4DD-4166-41E5-8DE3-26FE0EC2D0A3}"/>
              </a:ext>
            </a:extLst>
          </p:cNvPr>
          <p:cNvSpPr txBox="1">
            <a:spLocks noChangeArrowheads="1"/>
          </p:cNvSpPr>
          <p:nvPr/>
        </p:nvSpPr>
        <p:spPr bwMode="auto">
          <a:xfrm>
            <a:off x="2063750" y="188913"/>
            <a:ext cx="2592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a:solidFill>
                  <a:srgbClr val="0000FF"/>
                </a:solidFill>
                <a:latin typeface="Arial" panose="020B0604020202020204" pitchFamily="34" charset="0"/>
                <a:ea typeface="宋体" panose="02010600030101010101" pitchFamily="2" charset="-122"/>
              </a:rPr>
              <a:t>【</a:t>
            </a:r>
            <a:r>
              <a:rPr lang="zh-CN" altLang="en-US" sz="2800" b="1">
                <a:solidFill>
                  <a:srgbClr val="0000FF"/>
                </a:solidFill>
                <a:latin typeface="Arial" panose="020B0604020202020204" pitchFamily="34" charset="0"/>
                <a:ea typeface="宋体" panose="02010600030101010101" pitchFamily="2" charset="-122"/>
              </a:rPr>
              <a:t>案例</a:t>
            </a:r>
            <a:r>
              <a:rPr lang="en-US" altLang="zh-CN" sz="2800" b="1">
                <a:solidFill>
                  <a:srgbClr val="0000FF"/>
                </a:solidFill>
                <a:latin typeface="Arial" panose="020B0604020202020204" pitchFamily="34" charset="0"/>
                <a:ea typeface="宋体" panose="02010600030101010101" pitchFamily="2" charset="-122"/>
              </a:rPr>
              <a:t>】</a:t>
            </a:r>
          </a:p>
        </p:txBody>
      </p:sp>
      <p:sp>
        <p:nvSpPr>
          <p:cNvPr id="252932" name="Text Box 4">
            <a:extLst>
              <a:ext uri="{FF2B5EF4-FFF2-40B4-BE49-F238E27FC236}">
                <a16:creationId xmlns:a16="http://schemas.microsoft.com/office/drawing/2014/main" xmlns="" id="{C6EE9AC9-A810-485C-9BFA-36FB5CA5C6F6}"/>
              </a:ext>
            </a:extLst>
          </p:cNvPr>
          <p:cNvSpPr txBox="1">
            <a:spLocks noChangeArrowheads="1"/>
          </p:cNvSpPr>
          <p:nvPr/>
        </p:nvSpPr>
        <p:spPr bwMode="auto">
          <a:xfrm>
            <a:off x="4079876" y="620713"/>
            <a:ext cx="37449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zh-CN" altLang="en-US" sz="2800">
                <a:solidFill>
                  <a:srgbClr val="080808"/>
                </a:solidFill>
                <a:latin typeface="Arial" panose="020B0604020202020204" pitchFamily="34" charset="0"/>
                <a:ea typeface="黑体" panose="02010609060101010101" pitchFamily="49" charset="-122"/>
              </a:rPr>
              <a:t>农夫山泉</a:t>
            </a:r>
            <a:r>
              <a:rPr lang="en-US" altLang="zh-CN" sz="2800">
                <a:solidFill>
                  <a:srgbClr val="080808"/>
                </a:solidFill>
                <a:latin typeface="Arial" panose="020B0604020202020204" pitchFamily="34" charset="0"/>
                <a:ea typeface="黑体" panose="02010609060101010101" pitchFamily="49" charset="-122"/>
              </a:rPr>
              <a:t>——</a:t>
            </a:r>
            <a:r>
              <a:rPr lang="zh-CN" altLang="en-US" sz="2800">
                <a:solidFill>
                  <a:srgbClr val="080808"/>
                </a:solidFill>
                <a:latin typeface="Arial" panose="020B0604020202020204" pitchFamily="34" charset="0"/>
                <a:ea typeface="黑体" panose="02010609060101010101" pitchFamily="49" charset="-122"/>
              </a:rPr>
              <a:t>有点甜</a:t>
            </a:r>
          </a:p>
        </p:txBody>
      </p:sp>
      <p:sp>
        <p:nvSpPr>
          <p:cNvPr id="252933" name="Text Box 5">
            <a:extLst>
              <a:ext uri="{FF2B5EF4-FFF2-40B4-BE49-F238E27FC236}">
                <a16:creationId xmlns:a16="http://schemas.microsoft.com/office/drawing/2014/main" xmlns="" id="{733252FB-D613-4EFF-8CAF-FD603C7AAEC9}"/>
              </a:ext>
            </a:extLst>
          </p:cNvPr>
          <p:cNvSpPr txBox="1">
            <a:spLocks noChangeArrowheads="1"/>
          </p:cNvSpPr>
          <p:nvPr/>
        </p:nvSpPr>
        <p:spPr bwMode="auto">
          <a:xfrm>
            <a:off x="2424113" y="1916114"/>
            <a:ext cx="7632700" cy="3597275"/>
          </a:xfrm>
          <a:prstGeom prst="rect">
            <a:avLst/>
          </a:prstGeom>
          <a:solidFill>
            <a:srgbClr val="CC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20000"/>
              </a:lnSpc>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分析提示：</a:t>
            </a:r>
          </a:p>
          <a:p>
            <a:pPr fontAlgn="base">
              <a:lnSpc>
                <a:spcPct val="120000"/>
              </a:lnSpc>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       行人的干渴、饮水的欲望是生理上的一种需要即驱使力，冷饮店的饮料是刺激物，电视里的广告“农夫山泉</a:t>
            </a:r>
            <a:r>
              <a:rPr lang="en-US" altLang="zh-CN" sz="2400" b="1">
                <a:solidFill>
                  <a:srgbClr val="080808"/>
                </a:solidFill>
                <a:latin typeface="Arial" panose="020B0604020202020204" pitchFamily="34" charset="0"/>
                <a:ea typeface="宋体" panose="02010600030101010101" pitchFamily="2" charset="-122"/>
              </a:rPr>
              <a:t>——</a:t>
            </a:r>
            <a:r>
              <a:rPr lang="zh-CN" altLang="en-US" sz="2400" b="1">
                <a:solidFill>
                  <a:srgbClr val="080808"/>
                </a:solidFill>
                <a:latin typeface="Arial" panose="020B0604020202020204" pitchFamily="34" charset="0"/>
                <a:ea typeface="宋体" panose="02010600030101010101" pitchFamily="2" charset="-122"/>
              </a:rPr>
              <a:t>有点甜”，尤其是商标就是一种提示物，商标所体现的心理功能就是一种提示功能。消费者喝完之后的满意感就是反应。这种良好的反应加深了消费者对这种提示物的印象，这一过程就是强化。上例说明了商标的提示和强化功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52930"/>
                                        </p:tgtEl>
                                        <p:attrNameLst>
                                          <p:attrName>style.visibility</p:attrName>
                                        </p:attrNameLst>
                                      </p:cBhvr>
                                      <p:to>
                                        <p:strVal val="visible"/>
                                      </p:to>
                                    </p:set>
                                    <p:anim calcmode="lin" valueType="num">
                                      <p:cBhvr>
                                        <p:cTn id="7" dur="1000" fill="hold"/>
                                        <p:tgtEl>
                                          <p:spTgt spid="252930"/>
                                        </p:tgtEl>
                                        <p:attrNameLst>
                                          <p:attrName>ppt_w</p:attrName>
                                        </p:attrNameLst>
                                      </p:cBhvr>
                                      <p:tavLst>
                                        <p:tav tm="0">
                                          <p:val>
                                            <p:fltVal val="0"/>
                                          </p:val>
                                        </p:tav>
                                        <p:tav tm="100000">
                                          <p:val>
                                            <p:strVal val="#ppt_w"/>
                                          </p:val>
                                        </p:tav>
                                      </p:tavLst>
                                    </p:anim>
                                    <p:anim calcmode="lin" valueType="num">
                                      <p:cBhvr>
                                        <p:cTn id="8" dur="1000" fill="hold"/>
                                        <p:tgtEl>
                                          <p:spTgt spid="252930"/>
                                        </p:tgtEl>
                                        <p:attrNameLst>
                                          <p:attrName>ppt_h</p:attrName>
                                        </p:attrNameLst>
                                      </p:cBhvr>
                                      <p:tavLst>
                                        <p:tav tm="0">
                                          <p:val>
                                            <p:fltVal val="0"/>
                                          </p:val>
                                        </p:tav>
                                        <p:tav tm="100000">
                                          <p:val>
                                            <p:strVal val="#ppt_h"/>
                                          </p:val>
                                        </p:tav>
                                      </p:tavLst>
                                    </p:anim>
                                    <p:anim calcmode="lin" valueType="num">
                                      <p:cBhvr>
                                        <p:cTn id="9" dur="1000" fill="hold"/>
                                        <p:tgtEl>
                                          <p:spTgt spid="25293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29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252933"/>
                                        </p:tgtEl>
                                        <p:attrNameLst>
                                          <p:attrName>style.visibility</p:attrName>
                                        </p:attrNameLst>
                                      </p:cBhvr>
                                      <p:to>
                                        <p:strVal val="visible"/>
                                      </p:to>
                                    </p:set>
                                    <p:animEffect transition="in" filter="wedge">
                                      <p:cBhvr>
                                        <p:cTn id="15" dur="1000"/>
                                        <p:tgtEl>
                                          <p:spTgt spid="252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animBg="1"/>
      <p:bldP spid="25293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2">
            <a:extLst>
              <a:ext uri="{FF2B5EF4-FFF2-40B4-BE49-F238E27FC236}">
                <a16:creationId xmlns:a16="http://schemas.microsoft.com/office/drawing/2014/main" xmlns="" id="{203C9EFF-BCD2-4C7C-B319-848901884DE3}"/>
              </a:ext>
            </a:extLst>
          </p:cNvPr>
          <p:cNvSpPr txBox="1">
            <a:spLocks noChangeArrowheads="1"/>
          </p:cNvSpPr>
          <p:nvPr/>
        </p:nvSpPr>
        <p:spPr bwMode="auto">
          <a:xfrm>
            <a:off x="2316164" y="0"/>
            <a:ext cx="5940425"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990033"/>
                </a:solidFill>
              </a:rPr>
              <a:t>6.2</a:t>
            </a:r>
            <a:r>
              <a:rPr lang="zh-CN" altLang="en-US" sz="2400" b="1">
                <a:solidFill>
                  <a:srgbClr val="990033"/>
                </a:solidFill>
              </a:rPr>
              <a:t>商品名称、商标设计的心理策略</a:t>
            </a:r>
          </a:p>
        </p:txBody>
      </p:sp>
      <p:sp>
        <p:nvSpPr>
          <p:cNvPr id="253955" name="Text Box 3">
            <a:extLst>
              <a:ext uri="{FF2B5EF4-FFF2-40B4-BE49-F238E27FC236}">
                <a16:creationId xmlns:a16="http://schemas.microsoft.com/office/drawing/2014/main" xmlns="" id="{0AD5AB4C-B662-4DA0-A2CE-AE983A509548}"/>
              </a:ext>
            </a:extLst>
          </p:cNvPr>
          <p:cNvSpPr txBox="1">
            <a:spLocks noChangeArrowheads="1"/>
          </p:cNvSpPr>
          <p:nvPr/>
        </p:nvSpPr>
        <p:spPr bwMode="auto">
          <a:xfrm>
            <a:off x="2784476" y="908051"/>
            <a:ext cx="561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800" b="1">
                <a:solidFill>
                  <a:srgbClr val="0000CC"/>
                </a:solidFill>
              </a:rPr>
              <a:t>6.2.2 </a:t>
            </a:r>
            <a:r>
              <a:rPr lang="zh-CN" altLang="en-US" sz="2800" b="1">
                <a:solidFill>
                  <a:srgbClr val="0000CC"/>
                </a:solidFill>
              </a:rPr>
              <a:t>品牌、商标设计的心理效应</a:t>
            </a:r>
          </a:p>
        </p:txBody>
      </p:sp>
      <p:sp>
        <p:nvSpPr>
          <p:cNvPr id="253956" name="Text Box 4">
            <a:extLst>
              <a:ext uri="{FF2B5EF4-FFF2-40B4-BE49-F238E27FC236}">
                <a16:creationId xmlns:a16="http://schemas.microsoft.com/office/drawing/2014/main" xmlns="" id="{B2F59B57-C548-4F20-AF5D-491279B09C6D}"/>
              </a:ext>
            </a:extLst>
          </p:cNvPr>
          <p:cNvSpPr txBox="1">
            <a:spLocks noChangeArrowheads="1"/>
          </p:cNvSpPr>
          <p:nvPr/>
        </p:nvSpPr>
        <p:spPr bwMode="auto">
          <a:xfrm>
            <a:off x="3000375" y="1844675"/>
            <a:ext cx="4249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800080"/>
                </a:solidFill>
              </a:rPr>
              <a:t>3</a:t>
            </a:r>
            <a:r>
              <a:rPr lang="zh-CN" altLang="en-US" sz="2400" b="1">
                <a:solidFill>
                  <a:srgbClr val="800080"/>
                </a:solidFill>
              </a:rPr>
              <a:t>．商标设计的心理策略</a:t>
            </a:r>
          </a:p>
        </p:txBody>
      </p:sp>
      <p:sp>
        <p:nvSpPr>
          <p:cNvPr id="253957" name="Text Box 5">
            <a:extLst>
              <a:ext uri="{FF2B5EF4-FFF2-40B4-BE49-F238E27FC236}">
                <a16:creationId xmlns:a16="http://schemas.microsoft.com/office/drawing/2014/main" xmlns="" id="{D7ED0194-0F08-4EA2-B9DE-0C093DCBEAD7}"/>
              </a:ext>
            </a:extLst>
          </p:cNvPr>
          <p:cNvSpPr txBox="1">
            <a:spLocks noChangeArrowheads="1"/>
          </p:cNvSpPr>
          <p:nvPr/>
        </p:nvSpPr>
        <p:spPr bwMode="auto">
          <a:xfrm>
            <a:off x="3575051" y="2708275"/>
            <a:ext cx="6842125" cy="3416320"/>
          </a:xfrm>
          <a:prstGeom prst="rect">
            <a:avLst/>
          </a:prstGeom>
          <a:solidFill>
            <a:srgbClr val="CC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a:t>
            </a:r>
            <a:r>
              <a:rPr lang="en-US" altLang="zh-CN" sz="2400" b="1">
                <a:solidFill>
                  <a:srgbClr val="080808"/>
                </a:solidFill>
                <a:latin typeface="Arial" panose="020B0604020202020204" pitchFamily="34" charset="0"/>
                <a:ea typeface="宋体" panose="02010600030101010101" pitchFamily="2" charset="-122"/>
              </a:rPr>
              <a:t>1</a:t>
            </a:r>
            <a:r>
              <a:rPr lang="zh-CN" altLang="en-US" sz="2400" b="1">
                <a:solidFill>
                  <a:srgbClr val="080808"/>
                </a:solidFill>
                <a:latin typeface="Arial" panose="020B0604020202020204" pitchFamily="34" charset="0"/>
                <a:ea typeface="宋体" panose="02010600030101010101" pitchFamily="2" charset="-122"/>
              </a:rPr>
              <a:t>）造型优美，构思新颖</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a:t>
            </a:r>
            <a:r>
              <a:rPr lang="en-US" altLang="zh-CN" sz="2400" b="1">
                <a:solidFill>
                  <a:srgbClr val="080808"/>
                </a:solidFill>
                <a:latin typeface="Arial" panose="020B0604020202020204" pitchFamily="34" charset="0"/>
                <a:ea typeface="宋体" panose="02010600030101010101" pitchFamily="2" charset="-122"/>
              </a:rPr>
              <a:t>2</a:t>
            </a:r>
            <a:r>
              <a:rPr lang="zh-CN" altLang="en-US" sz="2400" b="1">
                <a:solidFill>
                  <a:srgbClr val="080808"/>
                </a:solidFill>
                <a:latin typeface="Arial" panose="020B0604020202020204" pitchFamily="34" charset="0"/>
                <a:ea typeface="宋体" panose="02010600030101010101" pitchFamily="2" charset="-122"/>
              </a:rPr>
              <a:t>）能表示企业或产品的特色，不落俗套</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a:t>
            </a:r>
            <a:r>
              <a:rPr lang="en-US" altLang="zh-CN" sz="2400" b="1">
                <a:solidFill>
                  <a:srgbClr val="080808"/>
                </a:solidFill>
                <a:latin typeface="Arial" panose="020B0604020202020204" pitchFamily="34" charset="0"/>
                <a:ea typeface="宋体" panose="02010600030101010101" pitchFamily="2" charset="-122"/>
              </a:rPr>
              <a:t>3</a:t>
            </a:r>
            <a:r>
              <a:rPr lang="zh-CN" altLang="en-US" sz="2400" b="1">
                <a:solidFill>
                  <a:srgbClr val="080808"/>
                </a:solidFill>
                <a:latin typeface="Arial" panose="020B0604020202020204" pitchFamily="34" charset="0"/>
                <a:ea typeface="宋体" panose="02010600030101010101" pitchFamily="2" charset="-122"/>
              </a:rPr>
              <a:t>）简单明了，易读、易记、易懂</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a:t>
            </a:r>
            <a:r>
              <a:rPr lang="en-US" altLang="zh-CN" sz="2400" b="1">
                <a:solidFill>
                  <a:srgbClr val="080808"/>
                </a:solidFill>
                <a:latin typeface="Arial" panose="020B0604020202020204" pitchFamily="34" charset="0"/>
                <a:ea typeface="宋体" panose="02010600030101010101" pitchFamily="2" charset="-122"/>
              </a:rPr>
              <a:t>4</a:t>
            </a:r>
            <a:r>
              <a:rPr lang="zh-CN" altLang="en-US" sz="2400" b="1">
                <a:solidFill>
                  <a:srgbClr val="080808"/>
                </a:solidFill>
                <a:latin typeface="Arial" panose="020B0604020202020204" pitchFamily="34" charset="0"/>
                <a:ea typeface="宋体" panose="02010600030101010101" pitchFamily="2" charset="-122"/>
              </a:rPr>
              <a:t>）出口商品的商标要符合异国的民俗风情</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a:t>
            </a:r>
            <a:r>
              <a:rPr lang="en-US" altLang="zh-CN" sz="2400" b="1">
                <a:solidFill>
                  <a:srgbClr val="080808"/>
                </a:solidFill>
                <a:latin typeface="Arial" panose="020B0604020202020204" pitchFamily="34" charset="0"/>
                <a:ea typeface="宋体" panose="02010600030101010101" pitchFamily="2" charset="-122"/>
              </a:rPr>
              <a:t>5</a:t>
            </a:r>
            <a:r>
              <a:rPr lang="zh-CN" altLang="en-US" sz="2400" b="1">
                <a:solidFill>
                  <a:srgbClr val="080808"/>
                </a:solidFill>
                <a:latin typeface="Arial" panose="020B0604020202020204" pitchFamily="34" charset="0"/>
                <a:ea typeface="宋体" panose="02010600030101010101" pitchFamily="2" charset="-122"/>
              </a:rPr>
              <a:t>）遵守法律规定，不乱用商标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53956"/>
                                        </p:tgtEl>
                                        <p:attrNameLst>
                                          <p:attrName>style.visibility</p:attrName>
                                        </p:attrNameLst>
                                      </p:cBhvr>
                                      <p:to>
                                        <p:strVal val="visible"/>
                                      </p:to>
                                    </p:set>
                                    <p:animEffect transition="in" filter="barn(inHorizontal)">
                                      <p:cBhvr>
                                        <p:cTn id="7" dur="1000"/>
                                        <p:tgtEl>
                                          <p:spTgt spid="2539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53957"/>
                                        </p:tgtEl>
                                        <p:attrNameLst>
                                          <p:attrName>style.visibility</p:attrName>
                                        </p:attrNameLst>
                                      </p:cBhvr>
                                      <p:to>
                                        <p:strVal val="visible"/>
                                      </p:to>
                                    </p:set>
                                    <p:animEffect transition="in" filter="wedge">
                                      <p:cBhvr>
                                        <p:cTn id="12" dur="1000"/>
                                        <p:tgtEl>
                                          <p:spTgt spid="253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6" grpId="0"/>
      <p:bldP spid="25395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 Box 2">
            <a:extLst>
              <a:ext uri="{FF2B5EF4-FFF2-40B4-BE49-F238E27FC236}">
                <a16:creationId xmlns:a16="http://schemas.microsoft.com/office/drawing/2014/main" xmlns="" id="{EA9B4EC1-68E6-43D4-B135-129DB8CA196F}"/>
              </a:ext>
            </a:extLst>
          </p:cNvPr>
          <p:cNvSpPr txBox="1">
            <a:spLocks noChangeArrowheads="1"/>
          </p:cNvSpPr>
          <p:nvPr/>
        </p:nvSpPr>
        <p:spPr bwMode="auto">
          <a:xfrm>
            <a:off x="2316164" y="0"/>
            <a:ext cx="5940425"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990033"/>
                </a:solidFill>
              </a:rPr>
              <a:t>6.2</a:t>
            </a:r>
            <a:r>
              <a:rPr lang="zh-CN" altLang="en-US" sz="2400" b="1">
                <a:solidFill>
                  <a:srgbClr val="990033"/>
                </a:solidFill>
              </a:rPr>
              <a:t>商品名称、商标设计的心理策略</a:t>
            </a:r>
          </a:p>
        </p:txBody>
      </p:sp>
      <p:sp>
        <p:nvSpPr>
          <p:cNvPr id="254979" name="Text Box 3">
            <a:extLst>
              <a:ext uri="{FF2B5EF4-FFF2-40B4-BE49-F238E27FC236}">
                <a16:creationId xmlns:a16="http://schemas.microsoft.com/office/drawing/2014/main" xmlns="" id="{6AF7B9B0-9037-4C08-9C9A-688913060FF3}"/>
              </a:ext>
            </a:extLst>
          </p:cNvPr>
          <p:cNvSpPr txBox="1">
            <a:spLocks noChangeArrowheads="1"/>
          </p:cNvSpPr>
          <p:nvPr/>
        </p:nvSpPr>
        <p:spPr bwMode="auto">
          <a:xfrm>
            <a:off x="2784476" y="908051"/>
            <a:ext cx="561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800" b="1">
                <a:solidFill>
                  <a:srgbClr val="0000CC"/>
                </a:solidFill>
              </a:rPr>
              <a:t>6.2.2 </a:t>
            </a:r>
            <a:r>
              <a:rPr lang="zh-CN" altLang="en-US" sz="2800" b="1">
                <a:solidFill>
                  <a:srgbClr val="0000CC"/>
                </a:solidFill>
              </a:rPr>
              <a:t>品牌、商标设计的心理效应</a:t>
            </a:r>
          </a:p>
        </p:txBody>
      </p:sp>
      <p:sp>
        <p:nvSpPr>
          <p:cNvPr id="254980" name="Text Box 4">
            <a:extLst>
              <a:ext uri="{FF2B5EF4-FFF2-40B4-BE49-F238E27FC236}">
                <a16:creationId xmlns:a16="http://schemas.microsoft.com/office/drawing/2014/main" xmlns="" id="{7BEF0533-CEC7-431B-9631-FF038DA11066}"/>
              </a:ext>
            </a:extLst>
          </p:cNvPr>
          <p:cNvSpPr txBox="1">
            <a:spLocks noChangeArrowheads="1"/>
          </p:cNvSpPr>
          <p:nvPr/>
        </p:nvSpPr>
        <p:spPr bwMode="auto">
          <a:xfrm>
            <a:off x="2279650" y="1557338"/>
            <a:ext cx="4249738" cy="457200"/>
          </a:xfrm>
          <a:prstGeom prst="rect">
            <a:avLst/>
          </a:prstGeom>
          <a:solidFill>
            <a:srgbClr val="FF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800080"/>
                </a:solidFill>
              </a:rPr>
              <a:t>4</a:t>
            </a:r>
            <a:r>
              <a:rPr lang="zh-CN" altLang="en-US" sz="2400" b="1">
                <a:solidFill>
                  <a:srgbClr val="800080"/>
                </a:solidFill>
              </a:rPr>
              <a:t>．商标运用的心理策略</a:t>
            </a:r>
          </a:p>
        </p:txBody>
      </p:sp>
      <p:sp>
        <p:nvSpPr>
          <p:cNvPr id="254981" name="Text Box 5">
            <a:extLst>
              <a:ext uri="{FF2B5EF4-FFF2-40B4-BE49-F238E27FC236}">
                <a16:creationId xmlns:a16="http://schemas.microsoft.com/office/drawing/2014/main" xmlns="" id="{C306D799-A289-4474-AAE8-997DE0B5B364}"/>
              </a:ext>
            </a:extLst>
          </p:cNvPr>
          <p:cNvSpPr txBox="1">
            <a:spLocks noChangeArrowheads="1"/>
          </p:cNvSpPr>
          <p:nvPr/>
        </p:nvSpPr>
        <p:spPr bwMode="auto">
          <a:xfrm>
            <a:off x="2279650" y="2205039"/>
            <a:ext cx="7272338" cy="3785652"/>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400" b="1" dirty="0">
                <a:solidFill>
                  <a:srgbClr val="000000"/>
                </a:solidFill>
                <a:latin typeface="Arial" panose="020B0604020202020204" pitchFamily="34" charset="0"/>
                <a:ea typeface="宋体" panose="02010600030101010101" pitchFamily="2" charset="-122"/>
              </a:rPr>
              <a:t>（</a:t>
            </a:r>
            <a:r>
              <a:rPr lang="en-US" altLang="zh-CN" sz="2400" b="1" dirty="0">
                <a:solidFill>
                  <a:srgbClr val="000000"/>
                </a:solidFill>
                <a:latin typeface="Arial" panose="020B0604020202020204" pitchFamily="34" charset="0"/>
                <a:ea typeface="宋体" panose="02010600030101010101" pitchFamily="2" charset="-122"/>
              </a:rPr>
              <a:t>1</a:t>
            </a:r>
            <a:r>
              <a:rPr lang="zh-CN" altLang="en-US" sz="2400" b="1" dirty="0">
                <a:solidFill>
                  <a:srgbClr val="000000"/>
                </a:solidFill>
                <a:latin typeface="Arial" panose="020B0604020202020204" pitchFamily="34" charset="0"/>
                <a:ea typeface="宋体" panose="02010600030101010101" pitchFamily="2" charset="-122"/>
              </a:rPr>
              <a:t>）使用还是不使用商标</a:t>
            </a:r>
          </a:p>
          <a:p>
            <a:pPr fontAlgn="base">
              <a:spcBef>
                <a:spcPct val="0"/>
              </a:spcBef>
              <a:spcAft>
                <a:spcPct val="0"/>
              </a:spcAft>
            </a:pPr>
            <a:endParaRPr lang="zh-CN" altLang="en-US" sz="2400" b="1" dirty="0">
              <a:solidFill>
                <a:srgbClr val="000000"/>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dirty="0">
                <a:solidFill>
                  <a:srgbClr val="000000"/>
                </a:solidFill>
                <a:latin typeface="Arial" panose="020B0604020202020204" pitchFamily="34" charset="0"/>
                <a:ea typeface="宋体" panose="02010600030101010101" pitchFamily="2" charset="-122"/>
              </a:rPr>
              <a:t>    </a:t>
            </a:r>
            <a:r>
              <a:rPr lang="en-US" altLang="zh-CN" sz="2400" b="1" dirty="0">
                <a:solidFill>
                  <a:srgbClr val="000000"/>
                </a:solidFill>
                <a:latin typeface="Arial" panose="020B0604020202020204" pitchFamily="34" charset="0"/>
                <a:ea typeface="宋体" panose="02010600030101010101" pitchFamily="2" charset="-122"/>
              </a:rPr>
              <a:t>1</a:t>
            </a:r>
            <a:r>
              <a:rPr lang="zh-CN" altLang="en-US" sz="2400" b="1" dirty="0">
                <a:solidFill>
                  <a:srgbClr val="000000"/>
                </a:solidFill>
                <a:latin typeface="Arial" panose="020B0604020202020204" pitchFamily="34" charset="0"/>
                <a:ea typeface="宋体" panose="02010600030101010101" pitchFamily="2" charset="-122"/>
              </a:rPr>
              <a:t>）差异性较小的匀质产品，如电力、煤炭、钢材等；</a:t>
            </a:r>
          </a:p>
          <a:p>
            <a:pPr fontAlgn="base">
              <a:spcBef>
                <a:spcPct val="0"/>
              </a:spcBef>
              <a:spcAft>
                <a:spcPct val="0"/>
              </a:spcAft>
            </a:pPr>
            <a:r>
              <a:rPr lang="zh-CN" altLang="en-US" sz="2400" b="1" dirty="0">
                <a:solidFill>
                  <a:srgbClr val="000000"/>
                </a:solidFill>
                <a:latin typeface="Arial" panose="020B0604020202020204" pitchFamily="34" charset="0"/>
                <a:ea typeface="宋体" panose="02010600030101010101" pitchFamily="2" charset="-122"/>
              </a:rPr>
              <a:t>    </a:t>
            </a:r>
            <a:r>
              <a:rPr lang="en-US" altLang="zh-CN" sz="2400" b="1" dirty="0">
                <a:solidFill>
                  <a:srgbClr val="000000"/>
                </a:solidFill>
                <a:latin typeface="Arial" panose="020B0604020202020204" pitchFamily="34" charset="0"/>
                <a:ea typeface="宋体" panose="02010600030101010101" pitchFamily="2" charset="-122"/>
              </a:rPr>
              <a:t>2</a:t>
            </a:r>
            <a:r>
              <a:rPr lang="zh-CN" altLang="en-US" sz="2400" b="1" dirty="0">
                <a:solidFill>
                  <a:srgbClr val="000000"/>
                </a:solidFill>
                <a:latin typeface="Arial" panose="020B0604020202020204" pitchFamily="34" charset="0"/>
                <a:ea typeface="宋体" panose="02010600030101010101" pitchFamily="2" charset="-122"/>
              </a:rPr>
              <a:t>）消费习惯上不是认牌购买的产品，如白纸、打火机、水果、布匹等；</a:t>
            </a:r>
          </a:p>
          <a:p>
            <a:pPr fontAlgn="base">
              <a:spcBef>
                <a:spcPct val="0"/>
              </a:spcBef>
              <a:spcAft>
                <a:spcPct val="0"/>
              </a:spcAft>
            </a:pPr>
            <a:r>
              <a:rPr lang="zh-CN" altLang="en-US" sz="2400" b="1" dirty="0">
                <a:solidFill>
                  <a:srgbClr val="000000"/>
                </a:solidFill>
                <a:latin typeface="Arial" panose="020B0604020202020204" pitchFamily="34" charset="0"/>
                <a:ea typeface="宋体" panose="02010600030101010101" pitchFamily="2" charset="-122"/>
              </a:rPr>
              <a:t>    </a:t>
            </a:r>
            <a:r>
              <a:rPr lang="en-US" altLang="zh-CN" sz="2400" b="1" dirty="0">
                <a:solidFill>
                  <a:srgbClr val="000000"/>
                </a:solidFill>
                <a:latin typeface="Arial" panose="020B0604020202020204" pitchFamily="34" charset="0"/>
                <a:ea typeface="宋体" panose="02010600030101010101" pitchFamily="2" charset="-122"/>
              </a:rPr>
              <a:t>3</a:t>
            </a:r>
            <a:r>
              <a:rPr lang="zh-CN" altLang="en-US" sz="2400" b="1" dirty="0">
                <a:solidFill>
                  <a:srgbClr val="000000"/>
                </a:solidFill>
                <a:latin typeface="Arial" panose="020B0604020202020204" pitchFamily="34" charset="0"/>
                <a:ea typeface="宋体" panose="02010600030101010101" pitchFamily="2" charset="-122"/>
              </a:rPr>
              <a:t>）生产简单、没有一定的技术标准，选择性不大的产品，如小农具、针头线脑之类的小商品等；</a:t>
            </a:r>
          </a:p>
          <a:p>
            <a:pPr fontAlgn="base">
              <a:spcBef>
                <a:spcPct val="0"/>
              </a:spcBef>
              <a:spcAft>
                <a:spcPct val="0"/>
              </a:spcAft>
            </a:pPr>
            <a:r>
              <a:rPr lang="zh-CN" altLang="en-US" sz="2400" b="1" dirty="0">
                <a:solidFill>
                  <a:srgbClr val="000000"/>
                </a:solidFill>
                <a:latin typeface="Arial" panose="020B0604020202020204" pitchFamily="34" charset="0"/>
                <a:ea typeface="宋体" panose="02010600030101010101" pitchFamily="2" charset="-122"/>
              </a:rPr>
              <a:t>    </a:t>
            </a:r>
            <a:r>
              <a:rPr lang="en-US" altLang="zh-CN" sz="2400" b="1" dirty="0">
                <a:solidFill>
                  <a:srgbClr val="000000"/>
                </a:solidFill>
                <a:latin typeface="Arial" panose="020B0604020202020204" pitchFamily="34" charset="0"/>
                <a:ea typeface="宋体" panose="02010600030101010101" pitchFamily="2" charset="-122"/>
              </a:rPr>
              <a:t>4</a:t>
            </a:r>
            <a:r>
              <a:rPr lang="zh-CN" altLang="en-US" sz="2400" b="1" dirty="0">
                <a:solidFill>
                  <a:srgbClr val="000000"/>
                </a:solidFill>
                <a:latin typeface="Arial" panose="020B0604020202020204" pitchFamily="34" charset="0"/>
                <a:ea typeface="宋体" panose="02010600030101010101" pitchFamily="2" charset="-122"/>
              </a:rPr>
              <a:t>）临时性或一次性生产的产品，如日食观测卡、一次性的纪念品等。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4980"/>
                                        </p:tgtEl>
                                        <p:attrNameLst>
                                          <p:attrName>style.visibility</p:attrName>
                                        </p:attrNameLst>
                                      </p:cBhvr>
                                      <p:to>
                                        <p:strVal val="visible"/>
                                      </p:to>
                                    </p:set>
                                    <p:animEffect transition="in" filter="dissolve">
                                      <p:cBhvr>
                                        <p:cTn id="7" dur="1000"/>
                                        <p:tgtEl>
                                          <p:spTgt spid="2549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54981"/>
                                        </p:tgtEl>
                                        <p:attrNameLst>
                                          <p:attrName>style.visibility</p:attrName>
                                        </p:attrNameLst>
                                      </p:cBhvr>
                                      <p:to>
                                        <p:strVal val="visible"/>
                                      </p:to>
                                    </p:set>
                                    <p:anim calcmode="lin" valueType="num">
                                      <p:cBhvr>
                                        <p:cTn id="12" dur="1000" fill="hold"/>
                                        <p:tgtEl>
                                          <p:spTgt spid="254981"/>
                                        </p:tgtEl>
                                        <p:attrNameLst>
                                          <p:attrName>ppt_w</p:attrName>
                                        </p:attrNameLst>
                                      </p:cBhvr>
                                      <p:tavLst>
                                        <p:tav tm="0">
                                          <p:val>
                                            <p:fltVal val="0"/>
                                          </p:val>
                                        </p:tav>
                                        <p:tav tm="100000">
                                          <p:val>
                                            <p:strVal val="#ppt_w"/>
                                          </p:val>
                                        </p:tav>
                                      </p:tavLst>
                                    </p:anim>
                                    <p:anim calcmode="lin" valueType="num">
                                      <p:cBhvr>
                                        <p:cTn id="13" dur="1000" fill="hold"/>
                                        <p:tgtEl>
                                          <p:spTgt spid="254981"/>
                                        </p:tgtEl>
                                        <p:attrNameLst>
                                          <p:attrName>ppt_h</p:attrName>
                                        </p:attrNameLst>
                                      </p:cBhvr>
                                      <p:tavLst>
                                        <p:tav tm="0">
                                          <p:val>
                                            <p:fltVal val="0"/>
                                          </p:val>
                                        </p:tav>
                                        <p:tav tm="100000">
                                          <p:val>
                                            <p:strVal val="#ppt_h"/>
                                          </p:val>
                                        </p:tav>
                                      </p:tavLst>
                                    </p:anim>
                                    <p:anim calcmode="lin" valueType="num">
                                      <p:cBhvr>
                                        <p:cTn id="14" dur="1000" fill="hold"/>
                                        <p:tgtEl>
                                          <p:spTgt spid="25498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5498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2">
            <a:extLst>
              <a:ext uri="{FF2B5EF4-FFF2-40B4-BE49-F238E27FC236}">
                <a16:creationId xmlns:a16="http://schemas.microsoft.com/office/drawing/2014/main" xmlns="" id="{141286E8-804E-4858-833A-B946B8B1AE2B}"/>
              </a:ext>
            </a:extLst>
          </p:cNvPr>
          <p:cNvSpPr txBox="1">
            <a:spLocks noChangeArrowheads="1"/>
          </p:cNvSpPr>
          <p:nvPr/>
        </p:nvSpPr>
        <p:spPr bwMode="auto">
          <a:xfrm>
            <a:off x="2387601" y="0"/>
            <a:ext cx="5940425"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990033"/>
                </a:solidFill>
              </a:rPr>
              <a:t>6.2</a:t>
            </a:r>
            <a:r>
              <a:rPr lang="zh-CN" altLang="en-US" sz="2400" b="1">
                <a:solidFill>
                  <a:srgbClr val="990033"/>
                </a:solidFill>
              </a:rPr>
              <a:t>商品名称、商标设计的心理策略</a:t>
            </a:r>
          </a:p>
        </p:txBody>
      </p:sp>
      <p:sp>
        <p:nvSpPr>
          <p:cNvPr id="256003" name="Text Box 3">
            <a:extLst>
              <a:ext uri="{FF2B5EF4-FFF2-40B4-BE49-F238E27FC236}">
                <a16:creationId xmlns:a16="http://schemas.microsoft.com/office/drawing/2014/main" xmlns="" id="{AFE61078-E806-41D3-96AA-EC7515A1BBC7}"/>
              </a:ext>
            </a:extLst>
          </p:cNvPr>
          <p:cNvSpPr txBox="1">
            <a:spLocks noChangeArrowheads="1"/>
          </p:cNvSpPr>
          <p:nvPr/>
        </p:nvSpPr>
        <p:spPr bwMode="auto">
          <a:xfrm>
            <a:off x="2855914" y="692151"/>
            <a:ext cx="561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800" b="1">
                <a:solidFill>
                  <a:srgbClr val="0000CC"/>
                </a:solidFill>
              </a:rPr>
              <a:t>6.2.2 </a:t>
            </a:r>
            <a:r>
              <a:rPr lang="zh-CN" altLang="en-US" sz="2800" b="1">
                <a:solidFill>
                  <a:srgbClr val="0000CC"/>
                </a:solidFill>
              </a:rPr>
              <a:t>品牌、商标设计的心理效应</a:t>
            </a:r>
          </a:p>
        </p:txBody>
      </p:sp>
      <p:sp>
        <p:nvSpPr>
          <p:cNvPr id="256004" name="Text Box 4">
            <a:extLst>
              <a:ext uri="{FF2B5EF4-FFF2-40B4-BE49-F238E27FC236}">
                <a16:creationId xmlns:a16="http://schemas.microsoft.com/office/drawing/2014/main" xmlns="" id="{B4815524-CE1F-4273-BA1C-74C39E213E82}"/>
              </a:ext>
            </a:extLst>
          </p:cNvPr>
          <p:cNvSpPr txBox="1">
            <a:spLocks noChangeArrowheads="1"/>
          </p:cNvSpPr>
          <p:nvPr/>
        </p:nvSpPr>
        <p:spPr bwMode="auto">
          <a:xfrm>
            <a:off x="2424114" y="1341438"/>
            <a:ext cx="4249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800080"/>
                </a:solidFill>
              </a:rPr>
              <a:t>4</a:t>
            </a:r>
            <a:r>
              <a:rPr lang="zh-CN" altLang="en-US" sz="2400" b="1">
                <a:solidFill>
                  <a:srgbClr val="800080"/>
                </a:solidFill>
              </a:rPr>
              <a:t>．商标运用的心理策略</a:t>
            </a:r>
          </a:p>
        </p:txBody>
      </p:sp>
      <p:sp>
        <p:nvSpPr>
          <p:cNvPr id="256005" name="Text Box 5">
            <a:extLst>
              <a:ext uri="{FF2B5EF4-FFF2-40B4-BE49-F238E27FC236}">
                <a16:creationId xmlns:a16="http://schemas.microsoft.com/office/drawing/2014/main" xmlns="" id="{75426FB1-997C-47BB-A98E-9B350DCD2251}"/>
              </a:ext>
            </a:extLst>
          </p:cNvPr>
          <p:cNvSpPr txBox="1">
            <a:spLocks noChangeArrowheads="1"/>
          </p:cNvSpPr>
          <p:nvPr/>
        </p:nvSpPr>
        <p:spPr bwMode="auto">
          <a:xfrm>
            <a:off x="2279651" y="2571750"/>
            <a:ext cx="8121649" cy="3970318"/>
          </a:xfrm>
          <a:prstGeom prst="rect">
            <a:avLst/>
          </a:prstGeom>
          <a:solidFill>
            <a:srgbClr val="CC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2400" b="1" dirty="0">
                <a:solidFill>
                  <a:srgbClr val="080808"/>
                </a:solidFill>
                <a:latin typeface="Arial" panose="020B0604020202020204" pitchFamily="34" charset="0"/>
                <a:ea typeface="宋体" panose="02010600030101010101" pitchFamily="2" charset="-122"/>
              </a:rPr>
              <a:t>（</a:t>
            </a:r>
            <a:r>
              <a:rPr lang="en-US" altLang="zh-CN" sz="2400" b="1" dirty="0">
                <a:solidFill>
                  <a:srgbClr val="080808"/>
                </a:solidFill>
                <a:latin typeface="Arial" panose="020B0604020202020204" pitchFamily="34" charset="0"/>
                <a:ea typeface="宋体" panose="02010600030101010101" pitchFamily="2" charset="-122"/>
              </a:rPr>
              <a:t>3</a:t>
            </a:r>
            <a:r>
              <a:rPr lang="zh-CN" altLang="en-US" sz="2400" b="1" dirty="0">
                <a:solidFill>
                  <a:srgbClr val="080808"/>
                </a:solidFill>
                <a:latin typeface="Arial" panose="020B0604020202020204" pitchFamily="34" charset="0"/>
                <a:ea typeface="宋体" panose="02010600030101010101" pitchFamily="2" charset="-122"/>
              </a:rPr>
              <a:t>）使用统一商标还是个别商标</a:t>
            </a:r>
          </a:p>
          <a:p>
            <a:pPr fontAlgn="base">
              <a:spcBef>
                <a:spcPct val="0"/>
              </a:spcBef>
              <a:spcAft>
                <a:spcPct val="0"/>
              </a:spcAft>
            </a:pPr>
            <a:endParaRPr lang="zh-CN" altLang="en-US" sz="2400" b="1" dirty="0">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dirty="0">
                <a:solidFill>
                  <a:srgbClr val="080808"/>
                </a:solidFill>
                <a:latin typeface="Arial" panose="020B0604020202020204" pitchFamily="34" charset="0"/>
                <a:ea typeface="宋体" panose="02010600030101010101" pitchFamily="2" charset="-122"/>
              </a:rPr>
              <a:t>    </a:t>
            </a:r>
            <a:r>
              <a:rPr lang="en-US" altLang="zh-CN" sz="2400" b="1" dirty="0">
                <a:solidFill>
                  <a:srgbClr val="080808"/>
                </a:solidFill>
                <a:latin typeface="Arial" panose="020B0604020202020204" pitchFamily="34" charset="0"/>
                <a:ea typeface="宋体" panose="02010600030101010101" pitchFamily="2" charset="-122"/>
              </a:rPr>
              <a:t>1</a:t>
            </a:r>
            <a:r>
              <a:rPr lang="zh-CN" altLang="en-US" sz="2400" b="1" dirty="0">
                <a:solidFill>
                  <a:srgbClr val="080808"/>
                </a:solidFill>
                <a:latin typeface="Arial" panose="020B0604020202020204" pitchFamily="34" charset="0"/>
                <a:ea typeface="宋体" panose="02010600030101010101" pitchFamily="2" charset="-122"/>
              </a:rPr>
              <a:t>）个别商标策略。即企业为其各种不同的产品分别使用不同的商标（宝洁）。</a:t>
            </a:r>
          </a:p>
          <a:p>
            <a:pPr fontAlgn="base">
              <a:spcBef>
                <a:spcPct val="0"/>
              </a:spcBef>
              <a:spcAft>
                <a:spcPct val="0"/>
              </a:spcAft>
            </a:pPr>
            <a:r>
              <a:rPr lang="zh-CN" altLang="en-US" sz="2400" b="1" dirty="0">
                <a:solidFill>
                  <a:srgbClr val="080808"/>
                </a:solidFill>
                <a:latin typeface="Arial" panose="020B0604020202020204" pitchFamily="34" charset="0"/>
                <a:ea typeface="宋体" panose="02010600030101010101" pitchFamily="2" charset="-122"/>
              </a:rPr>
              <a:t>    </a:t>
            </a:r>
            <a:r>
              <a:rPr lang="en-US" altLang="zh-CN" sz="2400" b="1" dirty="0">
                <a:solidFill>
                  <a:srgbClr val="080808"/>
                </a:solidFill>
                <a:latin typeface="Arial" panose="020B0604020202020204" pitchFamily="34" charset="0"/>
                <a:ea typeface="宋体" panose="02010600030101010101" pitchFamily="2" charset="-122"/>
              </a:rPr>
              <a:t>2</a:t>
            </a:r>
            <a:r>
              <a:rPr lang="zh-CN" altLang="en-US" sz="2400" b="1" dirty="0">
                <a:solidFill>
                  <a:srgbClr val="080808"/>
                </a:solidFill>
                <a:latin typeface="Arial" panose="020B0604020202020204" pitchFamily="34" charset="0"/>
                <a:ea typeface="宋体" panose="02010600030101010101" pitchFamily="2" charset="-122"/>
              </a:rPr>
              <a:t>）统一商标策略。即企业所有产品都使用同一商标（海尔）。</a:t>
            </a:r>
          </a:p>
          <a:p>
            <a:pPr fontAlgn="base">
              <a:spcBef>
                <a:spcPct val="0"/>
              </a:spcBef>
              <a:spcAft>
                <a:spcPct val="0"/>
              </a:spcAft>
            </a:pPr>
            <a:r>
              <a:rPr lang="zh-CN" altLang="en-US" sz="2400" b="1" dirty="0">
                <a:solidFill>
                  <a:srgbClr val="080808"/>
                </a:solidFill>
                <a:latin typeface="Arial" panose="020B0604020202020204" pitchFamily="34" charset="0"/>
                <a:ea typeface="宋体" panose="02010600030101010101" pitchFamily="2" charset="-122"/>
              </a:rPr>
              <a:t>    </a:t>
            </a:r>
            <a:r>
              <a:rPr lang="en-US" altLang="zh-CN" sz="2400" b="1" dirty="0">
                <a:solidFill>
                  <a:srgbClr val="080808"/>
                </a:solidFill>
                <a:latin typeface="Arial" panose="020B0604020202020204" pitchFamily="34" charset="0"/>
                <a:ea typeface="宋体" panose="02010600030101010101" pitchFamily="2" charset="-122"/>
              </a:rPr>
              <a:t>3</a:t>
            </a:r>
            <a:r>
              <a:rPr lang="zh-CN" altLang="en-US" sz="2400" b="1" dirty="0">
                <a:solidFill>
                  <a:srgbClr val="080808"/>
                </a:solidFill>
                <a:latin typeface="Arial" panose="020B0604020202020204" pitchFamily="34" charset="0"/>
                <a:ea typeface="宋体" panose="02010600030101010101" pitchFamily="2" charset="-122"/>
              </a:rPr>
              <a:t>）统一和个别并用策略，也称主品牌与副品牌</a:t>
            </a:r>
            <a:r>
              <a:rPr lang="zh-CN" altLang="en-US" sz="2400" b="1" dirty="0" smtClean="0">
                <a:solidFill>
                  <a:srgbClr val="080808"/>
                </a:solidFill>
                <a:latin typeface="Arial" panose="020B0604020202020204" pitchFamily="34" charset="0"/>
                <a:ea typeface="宋体" panose="02010600030101010101" pitchFamily="2" charset="-122"/>
              </a:rPr>
              <a:t>策略</a:t>
            </a:r>
            <a:r>
              <a:rPr lang="zh-CN" altLang="en-US" sz="2400" b="1" dirty="0">
                <a:solidFill>
                  <a:srgbClr val="080808"/>
                </a:solidFill>
                <a:latin typeface="Arial" panose="020B0604020202020204" pitchFamily="34" charset="0"/>
                <a:ea typeface="宋体" panose="02010600030101010101" pitchFamily="2" charset="-122"/>
              </a:rPr>
              <a:t>。</a:t>
            </a:r>
            <a:r>
              <a:rPr lang="zh-CN" altLang="en-US" sz="2000" b="1" dirty="0" smtClean="0">
                <a:solidFill>
                  <a:srgbClr val="080808"/>
                </a:solidFill>
                <a:latin typeface="Arial" panose="020B0604020202020204" pitchFamily="34" charset="0"/>
                <a:ea typeface="宋体" panose="02010600030101010101" pitchFamily="2" charset="-122"/>
              </a:rPr>
              <a:t>如康</a:t>
            </a:r>
            <a:r>
              <a:rPr lang="zh-CN" altLang="en-US" sz="2000" b="1" dirty="0">
                <a:solidFill>
                  <a:srgbClr val="080808"/>
                </a:solidFill>
                <a:latin typeface="Arial" panose="020B0604020202020204" pitchFamily="34" charset="0"/>
                <a:ea typeface="宋体" panose="02010600030101010101" pitchFamily="2" charset="-122"/>
              </a:rPr>
              <a:t>师傅主品牌加产品副品牌的有康师傅红烧牛肉面，康师傅</a:t>
            </a:r>
            <a:r>
              <a:rPr lang="en-US" altLang="zh-CN" sz="2000" b="1" dirty="0">
                <a:solidFill>
                  <a:srgbClr val="080808"/>
                </a:solidFill>
                <a:latin typeface="Arial" panose="020B0604020202020204" pitchFamily="34" charset="0"/>
                <a:ea typeface="宋体" panose="02010600030101010101" pitchFamily="2" charset="-122"/>
              </a:rPr>
              <a:t>3+2</a:t>
            </a:r>
            <a:r>
              <a:rPr lang="zh-CN" altLang="en-US" sz="2000" b="1" dirty="0">
                <a:solidFill>
                  <a:srgbClr val="080808"/>
                </a:solidFill>
                <a:latin typeface="Arial" panose="020B0604020202020204" pitchFamily="34" charset="0"/>
                <a:ea typeface="宋体" panose="02010600030101010101" pitchFamily="2" charset="-122"/>
              </a:rPr>
              <a:t>，康师傅鲜的每日</a:t>
            </a:r>
            <a:r>
              <a:rPr lang="en-US" altLang="zh-CN" sz="2000" b="1" dirty="0">
                <a:solidFill>
                  <a:srgbClr val="080808"/>
                </a:solidFill>
                <a:latin typeface="Arial" panose="020B0604020202020204" pitchFamily="34" charset="0"/>
                <a:ea typeface="宋体" panose="02010600030101010101" pitchFamily="2" charset="-122"/>
              </a:rPr>
              <a:t>C</a:t>
            </a:r>
            <a:r>
              <a:rPr lang="zh-CN" altLang="en-US" sz="2000" b="1" dirty="0">
                <a:solidFill>
                  <a:srgbClr val="080808"/>
                </a:solidFill>
                <a:latin typeface="Arial" panose="020B0604020202020204" pitchFamily="34" charset="0"/>
                <a:ea typeface="宋体" panose="02010600030101010101" pitchFamily="2" charset="-122"/>
              </a:rPr>
              <a:t>，康师傅食面八方等；康师傅主品牌加产品品类的有康师傅冰红茶、冰绿茶等。</a:t>
            </a:r>
          </a:p>
          <a:p>
            <a:pPr fontAlgn="base">
              <a:spcBef>
                <a:spcPct val="0"/>
              </a:spcBef>
              <a:spcAft>
                <a:spcPct val="0"/>
              </a:spcAft>
            </a:pPr>
            <a:endParaRPr lang="zh-CN" altLang="en-US" sz="2400" b="1" dirty="0">
              <a:solidFill>
                <a:srgbClr val="080808"/>
              </a:solidFill>
              <a:latin typeface="Arial" panose="020B0604020202020204" pitchFamily="34" charset="0"/>
              <a:ea typeface="宋体" panose="02010600030101010101" pitchFamily="2" charset="-122"/>
            </a:endParaRPr>
          </a:p>
        </p:txBody>
      </p:sp>
      <p:sp>
        <p:nvSpPr>
          <p:cNvPr id="256006" name="Text Box 6">
            <a:extLst>
              <a:ext uri="{FF2B5EF4-FFF2-40B4-BE49-F238E27FC236}">
                <a16:creationId xmlns:a16="http://schemas.microsoft.com/office/drawing/2014/main" xmlns="" id="{55F920BB-1FC2-4AB3-93F3-F3B9C73229EC}"/>
              </a:ext>
            </a:extLst>
          </p:cNvPr>
          <p:cNvSpPr txBox="1">
            <a:spLocks noChangeArrowheads="1"/>
          </p:cNvSpPr>
          <p:nvPr/>
        </p:nvSpPr>
        <p:spPr bwMode="auto">
          <a:xfrm>
            <a:off x="2279651" y="1916113"/>
            <a:ext cx="4968875" cy="4572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a:t>
            </a:r>
            <a:r>
              <a:rPr lang="en-US" altLang="zh-CN" sz="2400" b="1">
                <a:solidFill>
                  <a:srgbClr val="080808"/>
                </a:solidFill>
                <a:latin typeface="Arial" panose="020B0604020202020204" pitchFamily="34" charset="0"/>
                <a:ea typeface="宋体" panose="02010600030101010101" pitchFamily="2" charset="-122"/>
              </a:rPr>
              <a:t>2</a:t>
            </a:r>
            <a:r>
              <a:rPr lang="zh-CN" altLang="en-US" sz="2400" b="1">
                <a:solidFill>
                  <a:srgbClr val="080808"/>
                </a:solidFill>
                <a:latin typeface="Arial" panose="020B0604020202020204" pitchFamily="34" charset="0"/>
                <a:ea typeface="宋体" panose="02010600030101010101" pitchFamily="2" charset="-122"/>
              </a:rPr>
              <a:t>）使用生产商标还是销售商标</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06"/>
                                        </p:tgtEl>
                                        <p:attrNameLst>
                                          <p:attrName>style.visibility</p:attrName>
                                        </p:attrNameLst>
                                      </p:cBhvr>
                                      <p:to>
                                        <p:strVal val="visible"/>
                                      </p:to>
                                    </p:set>
                                    <p:animEffect transition="in" filter="dissolve">
                                      <p:cBhvr>
                                        <p:cTn id="7" dur="1000"/>
                                        <p:tgtEl>
                                          <p:spTgt spid="256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56005"/>
                                        </p:tgtEl>
                                        <p:attrNameLst>
                                          <p:attrName>style.visibility</p:attrName>
                                        </p:attrNameLst>
                                      </p:cBhvr>
                                      <p:to>
                                        <p:strVal val="visible"/>
                                      </p:to>
                                    </p:set>
                                    <p:animEffect transition="in" filter="diamond(in)">
                                      <p:cBhvr>
                                        <p:cTn id="12" dur="1000"/>
                                        <p:tgtEl>
                                          <p:spTgt spid="256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5" grpId="0" animBg="1"/>
      <p:bldP spid="25600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4" descr="DSCF1331">
            <a:extLst>
              <a:ext uri="{FF2B5EF4-FFF2-40B4-BE49-F238E27FC236}">
                <a16:creationId xmlns:a16="http://schemas.microsoft.com/office/drawing/2014/main" xmlns="" id="{C29C4FB0-73A4-4DD7-B2E5-73E893484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80961"/>
            <a:ext cx="8667750" cy="6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a:extLst>
              <a:ext uri="{FF2B5EF4-FFF2-40B4-BE49-F238E27FC236}">
                <a16:creationId xmlns:a16="http://schemas.microsoft.com/office/drawing/2014/main" xmlns="" id="{4D16648E-B6FB-4B9A-91EF-EDFBF120E660}"/>
              </a:ext>
            </a:extLst>
          </p:cNvPr>
          <p:cNvSpPr txBox="1">
            <a:spLocks noChangeArrowheads="1"/>
          </p:cNvSpPr>
          <p:nvPr/>
        </p:nvSpPr>
        <p:spPr bwMode="auto">
          <a:xfrm>
            <a:off x="3125787" y="292893"/>
            <a:ext cx="5940425" cy="457201"/>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dirty="0">
                <a:solidFill>
                  <a:srgbClr val="990033"/>
                </a:solidFill>
              </a:rPr>
              <a:t>6.1</a:t>
            </a:r>
            <a:r>
              <a:rPr lang="zh-CN" altLang="en-US" sz="2400" b="1" dirty="0">
                <a:solidFill>
                  <a:srgbClr val="990033"/>
                </a:solidFill>
              </a:rPr>
              <a:t>新产品开发推广的心理策略</a:t>
            </a:r>
          </a:p>
        </p:txBody>
      </p:sp>
      <p:sp>
        <p:nvSpPr>
          <p:cNvPr id="231427" name="Text Box 3">
            <a:extLst>
              <a:ext uri="{FF2B5EF4-FFF2-40B4-BE49-F238E27FC236}">
                <a16:creationId xmlns:a16="http://schemas.microsoft.com/office/drawing/2014/main" xmlns="" id="{DBACB29D-CF68-4E66-B5E5-607617CFF5E3}"/>
              </a:ext>
            </a:extLst>
          </p:cNvPr>
          <p:cNvSpPr txBox="1">
            <a:spLocks noChangeArrowheads="1"/>
          </p:cNvSpPr>
          <p:nvPr/>
        </p:nvSpPr>
        <p:spPr bwMode="auto">
          <a:xfrm>
            <a:off x="1774826" y="549276"/>
            <a:ext cx="4284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sp>
        <p:nvSpPr>
          <p:cNvPr id="231428" name="Text Box 4">
            <a:extLst>
              <a:ext uri="{FF2B5EF4-FFF2-40B4-BE49-F238E27FC236}">
                <a16:creationId xmlns:a16="http://schemas.microsoft.com/office/drawing/2014/main" xmlns="" id="{16E4F21D-494B-4873-AE5B-23A96A20D0F1}"/>
              </a:ext>
            </a:extLst>
          </p:cNvPr>
          <p:cNvSpPr txBox="1">
            <a:spLocks noChangeArrowheads="1"/>
          </p:cNvSpPr>
          <p:nvPr/>
        </p:nvSpPr>
        <p:spPr bwMode="auto">
          <a:xfrm>
            <a:off x="2711451" y="893763"/>
            <a:ext cx="48244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a:solidFill>
                  <a:srgbClr val="0000CC"/>
                </a:solidFill>
                <a:latin typeface="Arial" panose="020B0604020202020204" pitchFamily="34" charset="0"/>
                <a:ea typeface="宋体" panose="02010600030101010101" pitchFamily="2" charset="-122"/>
              </a:rPr>
              <a:t>6.1.1 </a:t>
            </a:r>
            <a:r>
              <a:rPr lang="zh-CN" altLang="en-US" sz="2800" b="1">
                <a:solidFill>
                  <a:srgbClr val="0000CC"/>
                </a:solidFill>
                <a:latin typeface="Arial" panose="020B0604020202020204" pitchFamily="34" charset="0"/>
                <a:ea typeface="宋体" panose="02010600030101010101" pitchFamily="2" charset="-122"/>
              </a:rPr>
              <a:t>新产品的含义和分类</a:t>
            </a:r>
          </a:p>
        </p:txBody>
      </p:sp>
      <p:sp>
        <p:nvSpPr>
          <p:cNvPr id="231429" name="Text Box 5">
            <a:extLst>
              <a:ext uri="{FF2B5EF4-FFF2-40B4-BE49-F238E27FC236}">
                <a16:creationId xmlns:a16="http://schemas.microsoft.com/office/drawing/2014/main" xmlns="" id="{4D0A4E81-2AC0-469C-9AAD-833375827D95}"/>
              </a:ext>
            </a:extLst>
          </p:cNvPr>
          <p:cNvSpPr txBox="1">
            <a:spLocks noChangeArrowheads="1"/>
          </p:cNvSpPr>
          <p:nvPr/>
        </p:nvSpPr>
        <p:spPr bwMode="auto">
          <a:xfrm>
            <a:off x="2279650" y="1700213"/>
            <a:ext cx="3600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dirty="0">
                <a:solidFill>
                  <a:srgbClr val="800080"/>
                </a:solidFill>
                <a:latin typeface="Arial" panose="020B0604020202020204" pitchFamily="34" charset="0"/>
                <a:ea typeface="宋体" panose="02010600030101010101" pitchFamily="2" charset="-122"/>
              </a:rPr>
              <a:t>1</a:t>
            </a:r>
            <a:r>
              <a:rPr lang="zh-CN" altLang="en-US" sz="2800" b="1" dirty="0">
                <a:solidFill>
                  <a:srgbClr val="800080"/>
                </a:solidFill>
                <a:latin typeface="Arial" panose="020B0604020202020204" pitchFamily="34" charset="0"/>
                <a:ea typeface="宋体" panose="02010600030101010101" pitchFamily="2" charset="-122"/>
              </a:rPr>
              <a:t>．新产品的含义</a:t>
            </a:r>
          </a:p>
        </p:txBody>
      </p:sp>
      <p:sp>
        <p:nvSpPr>
          <p:cNvPr id="231432" name="Text Box 8">
            <a:extLst>
              <a:ext uri="{FF2B5EF4-FFF2-40B4-BE49-F238E27FC236}">
                <a16:creationId xmlns:a16="http://schemas.microsoft.com/office/drawing/2014/main" xmlns="" id="{89A87F4F-9284-46FF-98B7-FD07113C207E}"/>
              </a:ext>
            </a:extLst>
          </p:cNvPr>
          <p:cNvSpPr txBox="1">
            <a:spLocks noChangeArrowheads="1"/>
          </p:cNvSpPr>
          <p:nvPr/>
        </p:nvSpPr>
        <p:spPr bwMode="auto">
          <a:xfrm>
            <a:off x="2279650" y="2295526"/>
            <a:ext cx="8102600" cy="182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0000"/>
              </a:lnSpc>
              <a:spcBef>
                <a:spcPct val="50000"/>
              </a:spcBef>
              <a:spcAft>
                <a:spcPct val="0"/>
              </a:spcAft>
            </a:pPr>
            <a:r>
              <a:rPr lang="zh-CN" altLang="en-US" sz="2400" b="1" dirty="0">
                <a:solidFill>
                  <a:srgbClr val="080808"/>
                </a:solidFill>
                <a:latin typeface="Arial" panose="020B0604020202020204" pitchFamily="34" charset="0"/>
                <a:ea typeface="宋体" panose="02010600030101010101" pitchFamily="2" charset="-122"/>
              </a:rPr>
              <a:t>在产品的整体概念中，任何一个层次的创新、变革或改革，都可以理解为一种新产品。都会使产品具有新的功能、新的结构、新的品种或增加新的服务，能给顾客带来某种新的满足和新的利益，都可以看作是一种新产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31426"/>
                                        </p:tgtEl>
                                        <p:attrNameLst>
                                          <p:attrName>style.visibility</p:attrName>
                                        </p:attrNameLst>
                                      </p:cBhvr>
                                      <p:to>
                                        <p:strVal val="visible"/>
                                      </p:to>
                                    </p:set>
                                    <p:anim calcmode="lin" valueType="num">
                                      <p:cBhvr>
                                        <p:cTn id="7" dur="500" fill="hold"/>
                                        <p:tgtEl>
                                          <p:spTgt spid="231426"/>
                                        </p:tgtEl>
                                        <p:attrNameLst>
                                          <p:attrName>ppt_x</p:attrName>
                                        </p:attrNameLst>
                                      </p:cBhvr>
                                      <p:tavLst>
                                        <p:tav tm="0">
                                          <p:val>
                                            <p:strVal val="#ppt_x-.2"/>
                                          </p:val>
                                        </p:tav>
                                        <p:tav tm="100000">
                                          <p:val>
                                            <p:strVal val="#ppt_x"/>
                                          </p:val>
                                        </p:tav>
                                      </p:tavLst>
                                    </p:anim>
                                    <p:anim calcmode="lin" valueType="num">
                                      <p:cBhvr>
                                        <p:cTn id="8" dur="500" fill="hold"/>
                                        <p:tgtEl>
                                          <p:spTgt spid="231426"/>
                                        </p:tgtEl>
                                        <p:attrNameLst>
                                          <p:attrName>ppt_y</p:attrName>
                                        </p:attrNameLst>
                                      </p:cBhvr>
                                      <p:tavLst>
                                        <p:tav tm="0">
                                          <p:val>
                                            <p:strVal val="#ppt_y"/>
                                          </p:val>
                                        </p:tav>
                                        <p:tav tm="100000">
                                          <p:val>
                                            <p:strVal val="#ppt_y"/>
                                          </p:val>
                                        </p:tav>
                                      </p:tavLst>
                                    </p:anim>
                                    <p:animEffect transition="in" filter="wipe(right)" prLst="gradientSize: 0.1">
                                      <p:cBhvr>
                                        <p:cTn id="9" dur="500"/>
                                        <p:tgtEl>
                                          <p:spTgt spid="2314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1428"/>
                                        </p:tgtEl>
                                        <p:attrNameLst>
                                          <p:attrName>style.visibility</p:attrName>
                                        </p:attrNameLst>
                                      </p:cBhvr>
                                      <p:to>
                                        <p:strVal val="visible"/>
                                      </p:to>
                                    </p:set>
                                    <p:animEffect transition="in" filter="fade">
                                      <p:cBhvr>
                                        <p:cTn id="14" dur="1000"/>
                                        <p:tgtEl>
                                          <p:spTgt spid="231428"/>
                                        </p:tgtEl>
                                      </p:cBhvr>
                                    </p:animEffect>
                                    <p:anim calcmode="lin" valueType="num">
                                      <p:cBhvr>
                                        <p:cTn id="15" dur="1000" fill="hold"/>
                                        <p:tgtEl>
                                          <p:spTgt spid="231428"/>
                                        </p:tgtEl>
                                        <p:attrNameLst>
                                          <p:attrName>ppt_x</p:attrName>
                                        </p:attrNameLst>
                                      </p:cBhvr>
                                      <p:tavLst>
                                        <p:tav tm="0">
                                          <p:val>
                                            <p:strVal val="#ppt_x"/>
                                          </p:val>
                                        </p:tav>
                                        <p:tav tm="100000">
                                          <p:val>
                                            <p:strVal val="#ppt_x"/>
                                          </p:val>
                                        </p:tav>
                                      </p:tavLst>
                                    </p:anim>
                                    <p:anim calcmode="lin" valueType="num">
                                      <p:cBhvr>
                                        <p:cTn id="16" dur="1000" fill="hold"/>
                                        <p:tgtEl>
                                          <p:spTgt spid="23142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231429"/>
                                        </p:tgtEl>
                                        <p:attrNameLst>
                                          <p:attrName>style.visibility</p:attrName>
                                        </p:attrNameLst>
                                      </p:cBhvr>
                                      <p:to>
                                        <p:strVal val="visible"/>
                                      </p:to>
                                    </p:set>
                                    <p:animEffect transition="in" filter="wedge">
                                      <p:cBhvr>
                                        <p:cTn id="21" dur="1000"/>
                                        <p:tgtEl>
                                          <p:spTgt spid="23142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231432"/>
                                        </p:tgtEl>
                                        <p:attrNameLst>
                                          <p:attrName>style.visibility</p:attrName>
                                        </p:attrNameLst>
                                      </p:cBhvr>
                                      <p:to>
                                        <p:strVal val="visible"/>
                                      </p:to>
                                    </p:set>
                                    <p:animEffect transition="in" filter="fade">
                                      <p:cBhvr>
                                        <p:cTn id="26" dur="100"/>
                                        <p:tgtEl>
                                          <p:spTgt spid="231432"/>
                                        </p:tgtEl>
                                      </p:cBhvr>
                                    </p:animEffect>
                                    <p:anim calcmode="lin" valueType="num">
                                      <p:cBhvr>
                                        <p:cTn id="27" dur="400" fill="hold"/>
                                        <p:tgtEl>
                                          <p:spTgt spid="231432"/>
                                        </p:tgtEl>
                                        <p:attrNameLst>
                                          <p:attrName>ppt_x</p:attrName>
                                        </p:attrNameLst>
                                      </p:cBhvr>
                                      <p:tavLst>
                                        <p:tav tm="0">
                                          <p:val>
                                            <p:strVal val="#ppt_x"/>
                                          </p:val>
                                        </p:tav>
                                        <p:tav tm="100000">
                                          <p:val>
                                            <p:strVal val="#ppt_x"/>
                                          </p:val>
                                        </p:tav>
                                      </p:tavLst>
                                    </p:anim>
                                    <p:anim calcmode="lin" valueType="num">
                                      <p:cBhvr>
                                        <p:cTn id="28" dur="400" fill="hold"/>
                                        <p:tgtEl>
                                          <p:spTgt spid="231432"/>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23143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23143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animBg="1"/>
      <p:bldP spid="231428" grpId="0"/>
      <p:bldP spid="231429" grpId="0"/>
      <p:bldP spid="2314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4" descr="family07">
            <a:extLst>
              <a:ext uri="{FF2B5EF4-FFF2-40B4-BE49-F238E27FC236}">
                <a16:creationId xmlns:a16="http://schemas.microsoft.com/office/drawing/2014/main" xmlns="" id="{DA2806B9-3C6D-44DD-B3B4-6290C2A4B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07156"/>
            <a:ext cx="8858250"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a:extLst>
              <a:ext uri="{FF2B5EF4-FFF2-40B4-BE49-F238E27FC236}">
                <a16:creationId xmlns:a16="http://schemas.microsoft.com/office/drawing/2014/main" xmlns="" id="{CE9E2C1A-E870-48E9-822B-2614EFD158EC}"/>
              </a:ext>
            </a:extLst>
          </p:cNvPr>
          <p:cNvSpPr txBox="1">
            <a:spLocks noChangeArrowheads="1"/>
          </p:cNvSpPr>
          <p:nvPr/>
        </p:nvSpPr>
        <p:spPr bwMode="auto">
          <a:xfrm>
            <a:off x="2316164" y="0"/>
            <a:ext cx="5940425"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990033"/>
                </a:solidFill>
              </a:rPr>
              <a:t>6.3  </a:t>
            </a:r>
            <a:r>
              <a:rPr lang="zh-CN" altLang="en-US" sz="2400" b="1">
                <a:solidFill>
                  <a:srgbClr val="990033"/>
                </a:solidFill>
              </a:rPr>
              <a:t>商品包装的心理策略</a:t>
            </a:r>
          </a:p>
        </p:txBody>
      </p:sp>
      <p:sp>
        <p:nvSpPr>
          <p:cNvPr id="259075" name="Text Box 3">
            <a:extLst>
              <a:ext uri="{FF2B5EF4-FFF2-40B4-BE49-F238E27FC236}">
                <a16:creationId xmlns:a16="http://schemas.microsoft.com/office/drawing/2014/main" xmlns="" id="{016C1D6D-A41C-48EE-8722-775DD9F8BB17}"/>
              </a:ext>
            </a:extLst>
          </p:cNvPr>
          <p:cNvSpPr txBox="1">
            <a:spLocks noChangeArrowheads="1"/>
          </p:cNvSpPr>
          <p:nvPr/>
        </p:nvSpPr>
        <p:spPr bwMode="auto">
          <a:xfrm>
            <a:off x="2784476" y="908051"/>
            <a:ext cx="561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800" b="1">
                <a:solidFill>
                  <a:srgbClr val="0000CC"/>
                </a:solidFill>
              </a:rPr>
              <a:t>6.3.1 </a:t>
            </a:r>
            <a:r>
              <a:rPr lang="zh-CN" altLang="en-US" sz="2800" b="1">
                <a:solidFill>
                  <a:srgbClr val="0000CC"/>
                </a:solidFill>
              </a:rPr>
              <a:t>商品包装的含义和功能</a:t>
            </a:r>
          </a:p>
        </p:txBody>
      </p:sp>
      <p:sp>
        <p:nvSpPr>
          <p:cNvPr id="259076" name="Text Box 4">
            <a:extLst>
              <a:ext uri="{FF2B5EF4-FFF2-40B4-BE49-F238E27FC236}">
                <a16:creationId xmlns:a16="http://schemas.microsoft.com/office/drawing/2014/main" xmlns="" id="{EB9B4332-EDBB-4573-B788-20BA7E452F00}"/>
              </a:ext>
            </a:extLst>
          </p:cNvPr>
          <p:cNvSpPr txBox="1">
            <a:spLocks noChangeArrowheads="1"/>
          </p:cNvSpPr>
          <p:nvPr/>
        </p:nvSpPr>
        <p:spPr bwMode="auto">
          <a:xfrm>
            <a:off x="2135189" y="3141663"/>
            <a:ext cx="4249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800080"/>
                </a:solidFill>
              </a:rPr>
              <a:t>1</a:t>
            </a:r>
            <a:r>
              <a:rPr lang="zh-CN" altLang="en-US" sz="2400" b="1">
                <a:solidFill>
                  <a:srgbClr val="800080"/>
                </a:solidFill>
              </a:rPr>
              <a:t>．商品包装的含义</a:t>
            </a:r>
          </a:p>
        </p:txBody>
      </p:sp>
      <p:sp>
        <p:nvSpPr>
          <p:cNvPr id="259077" name="AutoShape 5">
            <a:extLst>
              <a:ext uri="{FF2B5EF4-FFF2-40B4-BE49-F238E27FC236}">
                <a16:creationId xmlns:a16="http://schemas.microsoft.com/office/drawing/2014/main" xmlns="" id="{1A6450FB-DF3F-41A1-AFE0-AA5016DF7D50}"/>
              </a:ext>
            </a:extLst>
          </p:cNvPr>
          <p:cNvSpPr>
            <a:spLocks noChangeArrowheads="1"/>
          </p:cNvSpPr>
          <p:nvPr/>
        </p:nvSpPr>
        <p:spPr bwMode="auto">
          <a:xfrm rot="830998">
            <a:off x="5095139" y="2001534"/>
            <a:ext cx="4986967" cy="1549127"/>
          </a:xfrm>
          <a:prstGeom prst="wedgeRoundRectCallout">
            <a:avLst>
              <a:gd name="adj1" fmla="val -43741"/>
              <a:gd name="adj2" fmla="val 80491"/>
              <a:gd name="adj3" fmla="val 16667"/>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sp>
        <p:nvSpPr>
          <p:cNvPr id="259078" name="Text Box 6">
            <a:extLst>
              <a:ext uri="{FF2B5EF4-FFF2-40B4-BE49-F238E27FC236}">
                <a16:creationId xmlns:a16="http://schemas.microsoft.com/office/drawing/2014/main" xmlns="" id="{3161ACC7-555B-47B6-9759-144812843213}"/>
              </a:ext>
            </a:extLst>
          </p:cNvPr>
          <p:cNvSpPr txBox="1">
            <a:spLocks noChangeArrowheads="1"/>
          </p:cNvSpPr>
          <p:nvPr/>
        </p:nvSpPr>
        <p:spPr bwMode="auto">
          <a:xfrm rot="825385">
            <a:off x="5174035" y="2247973"/>
            <a:ext cx="48291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zh-CN" altLang="en-US" sz="2400" b="1" dirty="0">
                <a:solidFill>
                  <a:srgbClr val="000000"/>
                </a:solidFill>
                <a:latin typeface="Arial" panose="020B0604020202020204" pitchFamily="34" charset="0"/>
                <a:ea typeface="宋体" panose="02010600030101010101" pitchFamily="2" charset="-122"/>
              </a:rPr>
              <a:t>包装是指设计、制作容器或包扎物，并运用容器或包扎物将商品盛装的一系列活动。 </a:t>
            </a:r>
          </a:p>
        </p:txBody>
      </p:sp>
      <p:sp>
        <p:nvSpPr>
          <p:cNvPr id="259079" name="Text Box 7">
            <a:extLst>
              <a:ext uri="{FF2B5EF4-FFF2-40B4-BE49-F238E27FC236}">
                <a16:creationId xmlns:a16="http://schemas.microsoft.com/office/drawing/2014/main" xmlns="" id="{D9357151-67DD-4132-B0DF-F489AE7D9004}"/>
              </a:ext>
            </a:extLst>
          </p:cNvPr>
          <p:cNvSpPr txBox="1">
            <a:spLocks noChangeArrowheads="1"/>
          </p:cNvSpPr>
          <p:nvPr/>
        </p:nvSpPr>
        <p:spPr bwMode="auto">
          <a:xfrm>
            <a:off x="2279650" y="4005263"/>
            <a:ext cx="4249738" cy="2308324"/>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2400" b="1" dirty="0">
                <a:solidFill>
                  <a:srgbClr val="800080"/>
                </a:solidFill>
              </a:rPr>
              <a:t>2</a:t>
            </a:r>
            <a:r>
              <a:rPr lang="zh-CN" altLang="en-US" sz="2400" b="1" dirty="0">
                <a:solidFill>
                  <a:srgbClr val="800080"/>
                </a:solidFill>
              </a:rPr>
              <a:t>．商品包装的心理功能</a:t>
            </a:r>
          </a:p>
          <a:p>
            <a:pPr fontAlgn="base">
              <a:spcBef>
                <a:spcPct val="0"/>
              </a:spcBef>
              <a:spcAft>
                <a:spcPct val="0"/>
              </a:spcAft>
            </a:pPr>
            <a:endParaRPr lang="zh-CN" altLang="en-US" sz="2400" dirty="0">
              <a:solidFill>
                <a:srgbClr val="080808"/>
              </a:solidFill>
            </a:endParaRPr>
          </a:p>
          <a:p>
            <a:pPr fontAlgn="base">
              <a:spcBef>
                <a:spcPct val="0"/>
              </a:spcBef>
              <a:spcAft>
                <a:spcPct val="0"/>
              </a:spcAft>
            </a:pPr>
            <a:r>
              <a:rPr lang="zh-CN" altLang="en-US" sz="2400" b="1" dirty="0">
                <a:solidFill>
                  <a:srgbClr val="000000"/>
                </a:solidFill>
              </a:rPr>
              <a:t>（</a:t>
            </a:r>
            <a:r>
              <a:rPr lang="en-US" altLang="zh-CN" sz="2400" b="1" dirty="0">
                <a:solidFill>
                  <a:srgbClr val="000000"/>
                </a:solidFill>
              </a:rPr>
              <a:t>1</a:t>
            </a:r>
            <a:r>
              <a:rPr lang="zh-CN" altLang="en-US" sz="2400" b="1" dirty="0">
                <a:solidFill>
                  <a:srgbClr val="000000"/>
                </a:solidFill>
              </a:rPr>
              <a:t>）识别商品</a:t>
            </a:r>
          </a:p>
          <a:p>
            <a:pPr fontAlgn="base">
              <a:spcBef>
                <a:spcPct val="0"/>
              </a:spcBef>
              <a:spcAft>
                <a:spcPct val="0"/>
              </a:spcAft>
            </a:pPr>
            <a:r>
              <a:rPr lang="zh-CN" altLang="en-US" sz="2400" b="1" dirty="0">
                <a:solidFill>
                  <a:srgbClr val="000000"/>
                </a:solidFill>
              </a:rPr>
              <a:t>（</a:t>
            </a:r>
            <a:r>
              <a:rPr lang="en-US" altLang="zh-CN" sz="2400" b="1" dirty="0">
                <a:solidFill>
                  <a:srgbClr val="000000"/>
                </a:solidFill>
              </a:rPr>
              <a:t>2</a:t>
            </a:r>
            <a:r>
              <a:rPr lang="zh-CN" altLang="en-US" sz="2400" b="1" dirty="0">
                <a:solidFill>
                  <a:srgbClr val="000000"/>
                </a:solidFill>
              </a:rPr>
              <a:t>）引起兴趣</a:t>
            </a:r>
          </a:p>
          <a:p>
            <a:pPr fontAlgn="base">
              <a:spcBef>
                <a:spcPct val="0"/>
              </a:spcBef>
              <a:spcAft>
                <a:spcPct val="0"/>
              </a:spcAft>
            </a:pPr>
            <a:r>
              <a:rPr lang="zh-CN" altLang="en-US" sz="2400" b="1" dirty="0">
                <a:solidFill>
                  <a:srgbClr val="000000"/>
                </a:solidFill>
              </a:rPr>
              <a:t>（</a:t>
            </a:r>
            <a:r>
              <a:rPr lang="en-US" altLang="zh-CN" sz="2400" b="1" dirty="0">
                <a:solidFill>
                  <a:srgbClr val="000000"/>
                </a:solidFill>
              </a:rPr>
              <a:t>3</a:t>
            </a:r>
            <a:r>
              <a:rPr lang="zh-CN" altLang="en-US" sz="2400" b="1" dirty="0">
                <a:solidFill>
                  <a:srgbClr val="000000"/>
                </a:solidFill>
              </a:rPr>
              <a:t>）便利增值</a:t>
            </a:r>
          </a:p>
          <a:p>
            <a:pPr fontAlgn="base">
              <a:spcBef>
                <a:spcPct val="0"/>
              </a:spcBef>
              <a:spcAft>
                <a:spcPct val="0"/>
              </a:spcAft>
            </a:pPr>
            <a:r>
              <a:rPr lang="zh-CN" altLang="en-US" sz="2400" b="1" dirty="0">
                <a:solidFill>
                  <a:srgbClr val="000000"/>
                </a:solidFill>
              </a:rPr>
              <a:t>（</a:t>
            </a:r>
            <a:r>
              <a:rPr lang="en-US" altLang="zh-CN" sz="2400" b="1" dirty="0">
                <a:solidFill>
                  <a:srgbClr val="000000"/>
                </a:solidFill>
              </a:rPr>
              <a:t>4</a:t>
            </a:r>
            <a:r>
              <a:rPr lang="zh-CN" altLang="en-US" sz="2400" b="1" dirty="0">
                <a:solidFill>
                  <a:srgbClr val="000000"/>
                </a:solidFill>
              </a:rPr>
              <a:t>）促成购买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p:cTn id="7" dur="500" fill="hold"/>
                                        <p:tgtEl>
                                          <p:spTgt spid="259074"/>
                                        </p:tgtEl>
                                        <p:attrNameLst>
                                          <p:attrName>ppt_x</p:attrName>
                                        </p:attrNameLst>
                                      </p:cBhvr>
                                      <p:tavLst>
                                        <p:tav tm="0">
                                          <p:val>
                                            <p:strVal val="#ppt_x-.2"/>
                                          </p:val>
                                        </p:tav>
                                        <p:tav tm="100000">
                                          <p:val>
                                            <p:strVal val="#ppt_x"/>
                                          </p:val>
                                        </p:tav>
                                      </p:tavLst>
                                    </p:anim>
                                    <p:anim calcmode="lin" valueType="num">
                                      <p:cBhvr>
                                        <p:cTn id="8" dur="500" fill="hold"/>
                                        <p:tgtEl>
                                          <p:spTgt spid="259074"/>
                                        </p:tgtEl>
                                        <p:attrNameLst>
                                          <p:attrName>ppt_y</p:attrName>
                                        </p:attrNameLst>
                                      </p:cBhvr>
                                      <p:tavLst>
                                        <p:tav tm="0">
                                          <p:val>
                                            <p:strVal val="#ppt_y"/>
                                          </p:val>
                                        </p:tav>
                                        <p:tav tm="100000">
                                          <p:val>
                                            <p:strVal val="#ppt_y"/>
                                          </p:val>
                                        </p:tav>
                                      </p:tavLst>
                                    </p:anim>
                                    <p:animEffect transition="in" filter="wipe(right)" prLst="gradientSize: 0.1">
                                      <p:cBhvr>
                                        <p:cTn id="9" dur="500"/>
                                        <p:tgtEl>
                                          <p:spTgt spid="2590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9075"/>
                                        </p:tgtEl>
                                        <p:attrNameLst>
                                          <p:attrName>style.visibility</p:attrName>
                                        </p:attrNameLst>
                                      </p:cBhvr>
                                      <p:to>
                                        <p:strVal val="visible"/>
                                      </p:to>
                                    </p:set>
                                    <p:animEffect transition="in" filter="fade">
                                      <p:cBhvr>
                                        <p:cTn id="14" dur="1000"/>
                                        <p:tgtEl>
                                          <p:spTgt spid="259075"/>
                                        </p:tgtEl>
                                      </p:cBhvr>
                                    </p:animEffect>
                                    <p:anim calcmode="lin" valueType="num">
                                      <p:cBhvr>
                                        <p:cTn id="15" dur="1000" fill="hold"/>
                                        <p:tgtEl>
                                          <p:spTgt spid="259075"/>
                                        </p:tgtEl>
                                        <p:attrNameLst>
                                          <p:attrName>ppt_x</p:attrName>
                                        </p:attrNameLst>
                                      </p:cBhvr>
                                      <p:tavLst>
                                        <p:tav tm="0">
                                          <p:val>
                                            <p:strVal val="#ppt_x"/>
                                          </p:val>
                                        </p:tav>
                                        <p:tav tm="100000">
                                          <p:val>
                                            <p:strVal val="#ppt_x"/>
                                          </p:val>
                                        </p:tav>
                                      </p:tavLst>
                                    </p:anim>
                                    <p:anim calcmode="lin" valueType="num">
                                      <p:cBhvr>
                                        <p:cTn id="16" dur="1000" fill="hold"/>
                                        <p:tgtEl>
                                          <p:spTgt spid="25907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259076"/>
                                        </p:tgtEl>
                                        <p:attrNameLst>
                                          <p:attrName>style.visibility</p:attrName>
                                        </p:attrNameLst>
                                      </p:cBhvr>
                                      <p:to>
                                        <p:strVal val="visible"/>
                                      </p:to>
                                    </p:set>
                                    <p:anim calcmode="lin" valueType="num">
                                      <p:cBhvr>
                                        <p:cTn id="21" dur="1000" fill="hold"/>
                                        <p:tgtEl>
                                          <p:spTgt spid="259076"/>
                                        </p:tgtEl>
                                        <p:attrNameLst>
                                          <p:attrName>ppt_w</p:attrName>
                                        </p:attrNameLst>
                                      </p:cBhvr>
                                      <p:tavLst>
                                        <p:tav tm="0">
                                          <p:val>
                                            <p:fltVal val="0"/>
                                          </p:val>
                                        </p:tav>
                                        <p:tav tm="100000">
                                          <p:val>
                                            <p:strVal val="#ppt_w"/>
                                          </p:val>
                                        </p:tav>
                                      </p:tavLst>
                                    </p:anim>
                                    <p:anim calcmode="lin" valueType="num">
                                      <p:cBhvr>
                                        <p:cTn id="22" dur="1000" fill="hold"/>
                                        <p:tgtEl>
                                          <p:spTgt spid="259076"/>
                                        </p:tgtEl>
                                        <p:attrNameLst>
                                          <p:attrName>ppt_h</p:attrName>
                                        </p:attrNameLst>
                                      </p:cBhvr>
                                      <p:tavLst>
                                        <p:tav tm="0">
                                          <p:val>
                                            <p:fltVal val="0"/>
                                          </p:val>
                                        </p:tav>
                                        <p:tav tm="100000">
                                          <p:val>
                                            <p:strVal val="#ppt_h"/>
                                          </p:val>
                                        </p:tav>
                                      </p:tavLst>
                                    </p:anim>
                                    <p:anim calcmode="lin" valueType="num">
                                      <p:cBhvr>
                                        <p:cTn id="23" dur="1000" fill="hold"/>
                                        <p:tgtEl>
                                          <p:spTgt spid="259076"/>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590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59078"/>
                                        </p:tgtEl>
                                        <p:attrNameLst>
                                          <p:attrName>style.visibility</p:attrName>
                                        </p:attrNameLst>
                                      </p:cBhvr>
                                      <p:to>
                                        <p:strVal val="visible"/>
                                      </p:to>
                                    </p:set>
                                    <p:animEffect transition="in" filter="dissolve">
                                      <p:cBhvr>
                                        <p:cTn id="29" dur="500"/>
                                        <p:tgtEl>
                                          <p:spTgt spid="25907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259079"/>
                                        </p:tgtEl>
                                        <p:attrNameLst>
                                          <p:attrName>style.visibility</p:attrName>
                                        </p:attrNameLst>
                                      </p:cBhvr>
                                      <p:to>
                                        <p:strVal val="visible"/>
                                      </p:to>
                                    </p:set>
                                    <p:animEffect transition="in" filter="wedge">
                                      <p:cBhvr>
                                        <p:cTn id="34" dur="2000"/>
                                        <p:tgtEl>
                                          <p:spTgt spid="259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animBg="1"/>
      <p:bldP spid="259075" grpId="0"/>
      <p:bldP spid="259076" grpId="0"/>
      <p:bldP spid="259078" grpId="0"/>
      <p:bldP spid="25907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xmlns="" id="{D896ACD4-24B4-4B10-B342-D08DD05F0EC5}"/>
              </a:ext>
            </a:extLst>
          </p:cNvPr>
          <p:cNvSpPr>
            <a:spLocks noGrp="1" noRot="1" noChangeArrowheads="1"/>
          </p:cNvSpPr>
          <p:nvPr>
            <p:ph type="body" idx="1"/>
          </p:nvPr>
        </p:nvSpPr>
        <p:spPr>
          <a:xfrm>
            <a:off x="1200150" y="549276"/>
            <a:ext cx="10448925" cy="6048375"/>
          </a:xfrm>
        </p:spPr>
        <p:txBody>
          <a:bodyPr/>
          <a:lstStyle/>
          <a:p>
            <a:pPr eaLnBrk="1" hangingPunct="1">
              <a:lnSpc>
                <a:spcPct val="115000"/>
              </a:lnSpc>
              <a:buFont typeface="Wingdings" panose="05000000000000000000" pitchFamily="2" charset="2"/>
              <a:buNone/>
            </a:pPr>
            <a:r>
              <a:rPr lang="zh-CN" altLang="en-US" sz="2400" b="1" dirty="0" smtClean="0">
                <a:solidFill>
                  <a:srgbClr val="001E1D"/>
                </a:solidFill>
                <a:latin typeface="宋体" panose="02010600030101010101" pitchFamily="2" charset="-122"/>
              </a:rPr>
              <a:t>商品</a:t>
            </a:r>
            <a:r>
              <a:rPr lang="zh-CN" altLang="en-US" sz="2400" b="1" dirty="0">
                <a:solidFill>
                  <a:srgbClr val="001E1D"/>
                </a:solidFill>
                <a:latin typeface="宋体" panose="02010600030101010101" pitchFamily="2" charset="-122"/>
              </a:rPr>
              <a:t>包装的心理功能</a:t>
            </a:r>
          </a:p>
          <a:p>
            <a:pPr eaLnBrk="1" hangingPunct="1">
              <a:lnSpc>
                <a:spcPct val="115000"/>
              </a:lnSpc>
              <a:buFont typeface="Wingdings" panose="05000000000000000000" pitchFamily="2" charset="2"/>
              <a:buNone/>
            </a:pPr>
            <a:r>
              <a:rPr lang="en-US" altLang="zh-CN" sz="2400" dirty="0">
                <a:solidFill>
                  <a:srgbClr val="001E1D"/>
                </a:solidFill>
                <a:latin typeface="宋体" panose="02010600030101010101" pitchFamily="2" charset="-122"/>
              </a:rPr>
              <a:t>A</a:t>
            </a:r>
            <a:r>
              <a:rPr lang="zh-CN" altLang="en-US" sz="2400" dirty="0">
                <a:solidFill>
                  <a:srgbClr val="001E1D"/>
                </a:solidFill>
                <a:latin typeface="宋体" panose="02010600030101010101" pitchFamily="2" charset="-122"/>
              </a:rPr>
              <a:t>、包装能够美化商品，给人一种视觉的美感</a:t>
            </a:r>
          </a:p>
          <a:p>
            <a:pPr eaLnBrk="1" hangingPunct="1">
              <a:lnSpc>
                <a:spcPct val="115000"/>
              </a:lnSpc>
              <a:buFont typeface="Wingdings" panose="05000000000000000000" pitchFamily="2" charset="2"/>
              <a:buNone/>
            </a:pPr>
            <a:r>
              <a:rPr lang="en-US" altLang="zh-CN" sz="2400" dirty="0">
                <a:solidFill>
                  <a:srgbClr val="001E1D"/>
                </a:solidFill>
                <a:latin typeface="宋体" panose="02010600030101010101" pitchFamily="2" charset="-122"/>
              </a:rPr>
              <a:t>B</a:t>
            </a:r>
            <a:r>
              <a:rPr lang="zh-CN" altLang="en-US" sz="2400" dirty="0">
                <a:solidFill>
                  <a:srgbClr val="001E1D"/>
                </a:solidFill>
                <a:latin typeface="宋体" panose="02010600030101010101" pitchFamily="2" charset="-122"/>
              </a:rPr>
              <a:t>、商品的包装具有一定的象征功能</a:t>
            </a:r>
          </a:p>
          <a:p>
            <a:pPr eaLnBrk="1" hangingPunct="1">
              <a:lnSpc>
                <a:spcPct val="115000"/>
              </a:lnSpc>
              <a:buFont typeface="Wingdings" panose="05000000000000000000" pitchFamily="2" charset="2"/>
              <a:buNone/>
            </a:pPr>
            <a:r>
              <a:rPr lang="zh-CN" altLang="en-US" sz="2400" dirty="0">
                <a:solidFill>
                  <a:srgbClr val="001E1D"/>
                </a:solidFill>
                <a:latin typeface="宋体" panose="02010600030101010101" pitchFamily="2" charset="-122"/>
              </a:rPr>
              <a:t>主要体现在两个方面：</a:t>
            </a:r>
          </a:p>
          <a:p>
            <a:pPr eaLnBrk="1" hangingPunct="1">
              <a:lnSpc>
                <a:spcPct val="115000"/>
              </a:lnSpc>
              <a:buFont typeface="Wingdings" panose="05000000000000000000" pitchFamily="2" charset="2"/>
              <a:buNone/>
            </a:pPr>
            <a:r>
              <a:rPr lang="zh-CN" altLang="en-US" sz="2400" dirty="0">
                <a:solidFill>
                  <a:srgbClr val="001E1D"/>
                </a:solidFill>
                <a:latin typeface="宋体" panose="02010600030101010101" pitchFamily="2" charset="-122"/>
              </a:rPr>
              <a:t>一方面包装的质量水平象征着商品的品质；另一方面，消费者会从包装的色彩图案及独特的风格联想到商品的特色和形象，人们对一些色彩、图案往往会有一些固定的主观感受。</a:t>
            </a:r>
          </a:p>
          <a:p>
            <a:pPr eaLnBrk="1" hangingPunct="1">
              <a:lnSpc>
                <a:spcPct val="115000"/>
              </a:lnSpc>
              <a:buFont typeface="Wingdings" panose="05000000000000000000" pitchFamily="2" charset="2"/>
              <a:buNone/>
            </a:pPr>
            <a:r>
              <a:rPr lang="zh-CN" altLang="en-US" sz="2400" b="1" dirty="0">
                <a:solidFill>
                  <a:srgbClr val="001E1D"/>
                </a:solidFill>
                <a:latin typeface="宋体" panose="02010600030101010101" pitchFamily="2" charset="-122"/>
              </a:rPr>
              <a:t>启示：</a:t>
            </a:r>
          </a:p>
          <a:p>
            <a:pPr eaLnBrk="1" hangingPunct="1">
              <a:lnSpc>
                <a:spcPct val="115000"/>
              </a:lnSpc>
              <a:buFont typeface="Wingdings" panose="05000000000000000000" pitchFamily="2" charset="2"/>
              <a:buNone/>
            </a:pPr>
            <a:r>
              <a:rPr lang="zh-CN" altLang="en-US" sz="2400" dirty="0">
                <a:solidFill>
                  <a:srgbClr val="001E1D"/>
                </a:solidFill>
                <a:latin typeface="宋体" panose="02010600030101010101" pitchFamily="2" charset="-122"/>
              </a:rPr>
              <a:t>进行包装设计时，应注意保持包装与商品的协调一致，巧妙运用色彩图案设计，引发消费者联想，促使消费者对产品产生好感。</a:t>
            </a:r>
          </a:p>
        </p:txBody>
      </p:sp>
    </p:spTree>
    <p:extLst>
      <p:ext uri="{BB962C8B-B14F-4D97-AF65-F5344CB8AC3E}">
        <p14:creationId xmlns:p14="http://schemas.microsoft.com/office/powerpoint/2010/main" val="12552656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 Box 2">
            <a:extLst>
              <a:ext uri="{FF2B5EF4-FFF2-40B4-BE49-F238E27FC236}">
                <a16:creationId xmlns:a16="http://schemas.microsoft.com/office/drawing/2014/main" xmlns="" id="{D3163AA8-28A7-467D-8802-097EB6700DA7}"/>
              </a:ext>
            </a:extLst>
          </p:cNvPr>
          <p:cNvSpPr txBox="1">
            <a:spLocks noChangeArrowheads="1"/>
          </p:cNvSpPr>
          <p:nvPr/>
        </p:nvSpPr>
        <p:spPr bwMode="auto">
          <a:xfrm>
            <a:off x="2316164" y="0"/>
            <a:ext cx="5940425"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990033"/>
                </a:solidFill>
              </a:rPr>
              <a:t>6.3  </a:t>
            </a:r>
            <a:r>
              <a:rPr lang="zh-CN" altLang="en-US" sz="2400" b="1">
                <a:solidFill>
                  <a:srgbClr val="990033"/>
                </a:solidFill>
              </a:rPr>
              <a:t>商品包装的心理策略</a:t>
            </a:r>
          </a:p>
        </p:txBody>
      </p:sp>
      <p:sp>
        <p:nvSpPr>
          <p:cNvPr id="260099" name="Text Box 3">
            <a:extLst>
              <a:ext uri="{FF2B5EF4-FFF2-40B4-BE49-F238E27FC236}">
                <a16:creationId xmlns:a16="http://schemas.microsoft.com/office/drawing/2014/main" xmlns="" id="{5F69EBE2-12D3-4082-8EFA-BD6FCBF07A14}"/>
              </a:ext>
            </a:extLst>
          </p:cNvPr>
          <p:cNvSpPr txBox="1">
            <a:spLocks noChangeArrowheads="1"/>
          </p:cNvSpPr>
          <p:nvPr/>
        </p:nvSpPr>
        <p:spPr bwMode="auto">
          <a:xfrm>
            <a:off x="2784476" y="908051"/>
            <a:ext cx="561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800" b="1">
                <a:solidFill>
                  <a:srgbClr val="0000CC"/>
                </a:solidFill>
              </a:rPr>
              <a:t>6.3.2 </a:t>
            </a:r>
            <a:r>
              <a:rPr lang="zh-CN" altLang="en-US" sz="2800" b="1">
                <a:solidFill>
                  <a:srgbClr val="0000CC"/>
                </a:solidFill>
              </a:rPr>
              <a:t>商品包装设计的心理要求</a:t>
            </a:r>
          </a:p>
        </p:txBody>
      </p:sp>
      <p:sp>
        <p:nvSpPr>
          <p:cNvPr id="260100" name="Text Box 4">
            <a:extLst>
              <a:ext uri="{FF2B5EF4-FFF2-40B4-BE49-F238E27FC236}">
                <a16:creationId xmlns:a16="http://schemas.microsoft.com/office/drawing/2014/main" xmlns="" id="{DDFEFD52-A184-495B-85DB-63A70C2F5DE1}"/>
              </a:ext>
            </a:extLst>
          </p:cNvPr>
          <p:cNvSpPr txBox="1">
            <a:spLocks noChangeArrowheads="1"/>
          </p:cNvSpPr>
          <p:nvPr/>
        </p:nvSpPr>
        <p:spPr bwMode="auto">
          <a:xfrm>
            <a:off x="1956595" y="1934740"/>
            <a:ext cx="3671887" cy="3416320"/>
          </a:xfrm>
          <a:prstGeom prst="rect">
            <a:avLst/>
          </a:pr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400" b="1" dirty="0">
                <a:solidFill>
                  <a:srgbClr val="800080"/>
                </a:solidFill>
                <a:latin typeface="Arial" panose="020B0604020202020204" pitchFamily="34" charset="0"/>
                <a:ea typeface="宋体" panose="02010600030101010101" pitchFamily="2" charset="-122"/>
              </a:rPr>
              <a:t>1</a:t>
            </a:r>
            <a:r>
              <a:rPr lang="zh-CN" altLang="en-US" sz="2400" b="1" dirty="0">
                <a:solidFill>
                  <a:srgbClr val="800080"/>
                </a:solidFill>
                <a:latin typeface="Arial" panose="020B0604020202020204" pitchFamily="34" charset="0"/>
                <a:ea typeface="宋体" panose="02010600030101010101" pitchFamily="2" charset="-122"/>
              </a:rPr>
              <a:t>．突出商品形象</a:t>
            </a:r>
          </a:p>
          <a:p>
            <a:pPr fontAlgn="base">
              <a:spcBef>
                <a:spcPct val="0"/>
              </a:spcBef>
              <a:spcAft>
                <a:spcPct val="0"/>
              </a:spcAft>
            </a:pPr>
            <a:endParaRPr lang="zh-CN" altLang="en-US" sz="2400" b="1" dirty="0">
              <a:solidFill>
                <a:srgbClr val="800080"/>
              </a:solidFill>
              <a:latin typeface="Arial" panose="020B0604020202020204" pitchFamily="34" charset="0"/>
              <a:ea typeface="宋体" panose="02010600030101010101" pitchFamily="2" charset="-122"/>
            </a:endParaRPr>
          </a:p>
          <a:p>
            <a:pPr fontAlgn="base">
              <a:spcBef>
                <a:spcPct val="0"/>
              </a:spcBef>
              <a:spcAft>
                <a:spcPct val="0"/>
              </a:spcAft>
            </a:pPr>
            <a:r>
              <a:rPr lang="en-US" altLang="zh-CN" sz="2400" b="1" dirty="0">
                <a:solidFill>
                  <a:srgbClr val="800080"/>
                </a:solidFill>
                <a:latin typeface="Arial" panose="020B0604020202020204" pitchFamily="34" charset="0"/>
                <a:ea typeface="宋体" panose="02010600030101010101" pitchFamily="2" charset="-122"/>
              </a:rPr>
              <a:t>2</a:t>
            </a:r>
            <a:r>
              <a:rPr lang="zh-CN" altLang="en-US" sz="2400" b="1" dirty="0">
                <a:solidFill>
                  <a:srgbClr val="800080"/>
                </a:solidFill>
                <a:latin typeface="Arial" panose="020B0604020202020204" pitchFamily="34" charset="0"/>
                <a:ea typeface="宋体" panose="02010600030101010101" pitchFamily="2" charset="-122"/>
              </a:rPr>
              <a:t>．使用安全便利</a:t>
            </a:r>
          </a:p>
          <a:p>
            <a:pPr fontAlgn="base">
              <a:spcBef>
                <a:spcPct val="0"/>
              </a:spcBef>
              <a:spcAft>
                <a:spcPct val="0"/>
              </a:spcAft>
            </a:pPr>
            <a:endParaRPr lang="zh-CN" altLang="en-US" sz="2400" b="1" dirty="0">
              <a:solidFill>
                <a:srgbClr val="800080"/>
              </a:solidFill>
              <a:latin typeface="Arial" panose="020B0604020202020204" pitchFamily="34" charset="0"/>
              <a:ea typeface="宋体" panose="02010600030101010101" pitchFamily="2" charset="-122"/>
            </a:endParaRPr>
          </a:p>
          <a:p>
            <a:pPr fontAlgn="base">
              <a:spcBef>
                <a:spcPct val="0"/>
              </a:spcBef>
              <a:spcAft>
                <a:spcPct val="0"/>
              </a:spcAft>
            </a:pPr>
            <a:r>
              <a:rPr lang="en-US" altLang="zh-CN" sz="2400" b="1" dirty="0">
                <a:solidFill>
                  <a:srgbClr val="800080"/>
                </a:solidFill>
                <a:latin typeface="Arial" panose="020B0604020202020204" pitchFamily="34" charset="0"/>
                <a:ea typeface="宋体" panose="02010600030101010101" pitchFamily="2" charset="-122"/>
              </a:rPr>
              <a:t>3</a:t>
            </a:r>
            <a:r>
              <a:rPr lang="zh-CN" altLang="en-US" sz="2400" b="1" dirty="0">
                <a:solidFill>
                  <a:srgbClr val="800080"/>
                </a:solidFill>
                <a:latin typeface="Arial" panose="020B0604020202020204" pitchFamily="34" charset="0"/>
                <a:ea typeface="宋体" panose="02010600030101010101" pitchFamily="2" charset="-122"/>
              </a:rPr>
              <a:t>．适合文化环境</a:t>
            </a:r>
          </a:p>
          <a:p>
            <a:pPr fontAlgn="base">
              <a:spcBef>
                <a:spcPct val="0"/>
              </a:spcBef>
              <a:spcAft>
                <a:spcPct val="0"/>
              </a:spcAft>
            </a:pPr>
            <a:endParaRPr lang="zh-CN" altLang="en-US" sz="2400" b="1" dirty="0">
              <a:solidFill>
                <a:srgbClr val="800080"/>
              </a:solidFill>
              <a:latin typeface="Arial" panose="020B0604020202020204" pitchFamily="34" charset="0"/>
              <a:ea typeface="宋体" panose="02010600030101010101" pitchFamily="2" charset="-122"/>
            </a:endParaRPr>
          </a:p>
          <a:p>
            <a:pPr fontAlgn="base">
              <a:spcBef>
                <a:spcPct val="0"/>
              </a:spcBef>
              <a:spcAft>
                <a:spcPct val="0"/>
              </a:spcAft>
            </a:pPr>
            <a:r>
              <a:rPr lang="en-US" altLang="zh-CN" sz="2400" b="1" dirty="0">
                <a:solidFill>
                  <a:srgbClr val="800080"/>
                </a:solidFill>
                <a:latin typeface="Arial" panose="020B0604020202020204" pitchFamily="34" charset="0"/>
                <a:ea typeface="宋体" panose="02010600030101010101" pitchFamily="2" charset="-122"/>
              </a:rPr>
              <a:t>4</a:t>
            </a:r>
            <a:r>
              <a:rPr lang="zh-CN" altLang="en-US" sz="2400" b="1" dirty="0">
                <a:solidFill>
                  <a:srgbClr val="800080"/>
                </a:solidFill>
                <a:latin typeface="Arial" panose="020B0604020202020204" pitchFamily="34" charset="0"/>
                <a:ea typeface="宋体" panose="02010600030101010101" pitchFamily="2" charset="-122"/>
              </a:rPr>
              <a:t>．诱发美好联想</a:t>
            </a:r>
          </a:p>
          <a:p>
            <a:pPr fontAlgn="base">
              <a:spcBef>
                <a:spcPct val="0"/>
              </a:spcBef>
              <a:spcAft>
                <a:spcPct val="0"/>
              </a:spcAft>
            </a:pPr>
            <a:endParaRPr lang="zh-CN" altLang="en-US" sz="2400" b="1" dirty="0">
              <a:solidFill>
                <a:srgbClr val="800080"/>
              </a:solidFill>
              <a:latin typeface="Arial" panose="020B0604020202020204" pitchFamily="34" charset="0"/>
              <a:ea typeface="宋体" panose="02010600030101010101" pitchFamily="2" charset="-122"/>
            </a:endParaRPr>
          </a:p>
          <a:p>
            <a:pPr fontAlgn="base">
              <a:spcBef>
                <a:spcPct val="0"/>
              </a:spcBef>
              <a:spcAft>
                <a:spcPct val="0"/>
              </a:spcAft>
            </a:pPr>
            <a:r>
              <a:rPr lang="en-US" altLang="zh-CN" sz="2400" b="1" dirty="0">
                <a:solidFill>
                  <a:srgbClr val="800080"/>
                </a:solidFill>
                <a:latin typeface="Arial" panose="020B0604020202020204" pitchFamily="34" charset="0"/>
                <a:ea typeface="宋体" panose="02010600030101010101" pitchFamily="2" charset="-122"/>
              </a:rPr>
              <a:t>5</a:t>
            </a:r>
            <a:r>
              <a:rPr lang="zh-CN" altLang="en-US" sz="2400" b="1" dirty="0">
                <a:solidFill>
                  <a:srgbClr val="800080"/>
                </a:solidFill>
                <a:latin typeface="Arial" panose="020B0604020202020204" pitchFamily="34" charset="0"/>
                <a:ea typeface="宋体" panose="02010600030101010101" pitchFamily="2" charset="-122"/>
              </a:rPr>
              <a:t>．富有美感和时代感</a:t>
            </a:r>
          </a:p>
        </p:txBody>
      </p:sp>
      <p:sp>
        <p:nvSpPr>
          <p:cNvPr id="2" name="矩形 1"/>
          <p:cNvSpPr/>
          <p:nvPr/>
        </p:nvSpPr>
        <p:spPr>
          <a:xfrm>
            <a:off x="5866700" y="2365627"/>
            <a:ext cx="5953387" cy="2554545"/>
          </a:xfrm>
          <a:prstGeom prst="rect">
            <a:avLst/>
          </a:prstGeom>
        </p:spPr>
        <p:txBody>
          <a:bodyPr wrap="square">
            <a:spAutoFit/>
          </a:bodyPr>
          <a:lstStyle/>
          <a:p>
            <a:r>
              <a:rPr lang="en-US" altLang="zh-CN" sz="4000" dirty="0"/>
              <a:t>1.</a:t>
            </a:r>
            <a:r>
              <a:rPr lang="zh-CN" altLang="en-US" sz="4000" dirty="0"/>
              <a:t>安全实用、便于携带 </a:t>
            </a:r>
          </a:p>
          <a:p>
            <a:r>
              <a:rPr lang="en-US" altLang="zh-CN" sz="4000" dirty="0"/>
              <a:t>2.</a:t>
            </a:r>
            <a:r>
              <a:rPr lang="zh-CN" altLang="en-US" sz="4000" dirty="0"/>
              <a:t>新颖别致、艺术性强 </a:t>
            </a:r>
          </a:p>
          <a:p>
            <a:r>
              <a:rPr lang="en-US" altLang="zh-CN" sz="4000" dirty="0"/>
              <a:t>3.</a:t>
            </a:r>
            <a:r>
              <a:rPr lang="zh-CN" altLang="en-US" sz="4000" dirty="0"/>
              <a:t>诱发联想，有针对性 </a:t>
            </a:r>
          </a:p>
          <a:p>
            <a:r>
              <a:rPr lang="en-US" altLang="zh-CN" sz="4000" dirty="0"/>
              <a:t>4.</a:t>
            </a:r>
            <a:r>
              <a:rPr lang="zh-CN" altLang="en-US" sz="4000" dirty="0"/>
              <a:t>统一和谐，大方得体</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0099"/>
                                        </p:tgtEl>
                                        <p:attrNameLst>
                                          <p:attrName>style.visibility</p:attrName>
                                        </p:attrNameLst>
                                      </p:cBhvr>
                                      <p:to>
                                        <p:strVal val="visible"/>
                                      </p:to>
                                    </p:set>
                                    <p:animEffect transition="in" filter="fade">
                                      <p:cBhvr>
                                        <p:cTn id="7" dur="1000"/>
                                        <p:tgtEl>
                                          <p:spTgt spid="260099"/>
                                        </p:tgtEl>
                                      </p:cBhvr>
                                    </p:animEffect>
                                    <p:anim calcmode="lin" valueType="num">
                                      <p:cBhvr>
                                        <p:cTn id="8" dur="1000" fill="hold"/>
                                        <p:tgtEl>
                                          <p:spTgt spid="260099"/>
                                        </p:tgtEl>
                                        <p:attrNameLst>
                                          <p:attrName>ppt_x</p:attrName>
                                        </p:attrNameLst>
                                      </p:cBhvr>
                                      <p:tavLst>
                                        <p:tav tm="0">
                                          <p:val>
                                            <p:strVal val="#ppt_x"/>
                                          </p:val>
                                        </p:tav>
                                        <p:tav tm="100000">
                                          <p:val>
                                            <p:strVal val="#ppt_x"/>
                                          </p:val>
                                        </p:tav>
                                      </p:tavLst>
                                    </p:anim>
                                    <p:anim calcmode="lin" valueType="num">
                                      <p:cBhvr>
                                        <p:cTn id="9" dur="1000" fill="hold"/>
                                        <p:tgtEl>
                                          <p:spTgt spid="26009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60100"/>
                                        </p:tgtEl>
                                        <p:attrNameLst>
                                          <p:attrName>style.visibility</p:attrName>
                                        </p:attrNameLst>
                                      </p:cBhvr>
                                      <p:to>
                                        <p:strVal val="visible"/>
                                      </p:to>
                                    </p:set>
                                    <p:animEffect transition="in" filter="diamond(in)">
                                      <p:cBhvr>
                                        <p:cTn id="14" dur="1000"/>
                                        <p:tgtEl>
                                          <p:spTgt spid="260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p:bldP spid="26010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111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1268414"/>
            <a:ext cx="7679267"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8538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111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884" y="1196976"/>
            <a:ext cx="8735483"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4565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d11035492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618" y="1322388"/>
            <a:ext cx="7131049"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5"/>
          <p:cNvSpPr>
            <a:spLocks noChangeArrowheads="1"/>
          </p:cNvSpPr>
          <p:nvPr/>
        </p:nvSpPr>
        <p:spPr bwMode="auto">
          <a:xfrm>
            <a:off x="1558897" y="5492830"/>
            <a:ext cx="8366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dirty="0"/>
              <a:t>依云水的发源地</a:t>
            </a:r>
            <a:r>
              <a:rPr lang="en-US" altLang="zh-CN" dirty="0"/>
              <a:t>--</a:t>
            </a:r>
            <a:r>
              <a:rPr lang="zh-CN" altLang="en-US" dirty="0"/>
              <a:t>阿尔卑斯山顶和流淌了</a:t>
            </a:r>
            <a:r>
              <a:rPr lang="en-US" altLang="zh-CN" dirty="0"/>
              <a:t>8,000</a:t>
            </a:r>
            <a:r>
              <a:rPr lang="zh-CN" altLang="en-US" dirty="0"/>
              <a:t>年之久的极富矿物质和纯净的山泉 </a:t>
            </a:r>
          </a:p>
        </p:txBody>
      </p:sp>
    </p:spTree>
    <p:extLst>
      <p:ext uri="{BB962C8B-B14F-4D97-AF65-F5344CB8AC3E}">
        <p14:creationId xmlns:p14="http://schemas.microsoft.com/office/powerpoint/2010/main" val="28179994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1968501" y="690842"/>
            <a:ext cx="28055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b="1"/>
              <a:t>卡夫食品公司沙律调味酱</a:t>
            </a:r>
            <a:r>
              <a:rPr lang="zh-CN" altLang="en-US"/>
              <a:t> </a:t>
            </a:r>
          </a:p>
        </p:txBody>
      </p:sp>
      <p:pic>
        <p:nvPicPr>
          <p:cNvPr id="59395" name="Picture 5" descr="101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58" y="1265938"/>
            <a:ext cx="50800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6" descr="101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461" y="3707323"/>
            <a:ext cx="50800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1486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a:extLst>
              <a:ext uri="{FF2B5EF4-FFF2-40B4-BE49-F238E27FC236}">
                <a16:creationId xmlns:a16="http://schemas.microsoft.com/office/drawing/2014/main" xmlns="" id="{2A8507B8-F28E-46CD-B41E-95F0A54C59EB}"/>
              </a:ext>
            </a:extLst>
          </p:cNvPr>
          <p:cNvSpPr txBox="1">
            <a:spLocks noChangeArrowheads="1"/>
          </p:cNvSpPr>
          <p:nvPr/>
        </p:nvSpPr>
        <p:spPr bwMode="auto">
          <a:xfrm>
            <a:off x="2316164" y="0"/>
            <a:ext cx="5940425"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990033"/>
                </a:solidFill>
              </a:rPr>
              <a:t>6.3  </a:t>
            </a:r>
            <a:r>
              <a:rPr lang="zh-CN" altLang="en-US" sz="2400" b="1">
                <a:solidFill>
                  <a:srgbClr val="990033"/>
                </a:solidFill>
              </a:rPr>
              <a:t>商品包装的心理策略</a:t>
            </a:r>
          </a:p>
        </p:txBody>
      </p:sp>
      <p:sp>
        <p:nvSpPr>
          <p:cNvPr id="261123" name="Text Box 3">
            <a:extLst>
              <a:ext uri="{FF2B5EF4-FFF2-40B4-BE49-F238E27FC236}">
                <a16:creationId xmlns:a16="http://schemas.microsoft.com/office/drawing/2014/main" xmlns="" id="{29B45D3C-6B95-4CF8-B030-5E703AB9AB5B}"/>
              </a:ext>
            </a:extLst>
          </p:cNvPr>
          <p:cNvSpPr txBox="1">
            <a:spLocks noChangeArrowheads="1"/>
          </p:cNvSpPr>
          <p:nvPr/>
        </p:nvSpPr>
        <p:spPr bwMode="auto">
          <a:xfrm>
            <a:off x="2316164" y="665788"/>
            <a:ext cx="561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800" b="1" dirty="0">
                <a:solidFill>
                  <a:srgbClr val="0000CC"/>
                </a:solidFill>
              </a:rPr>
              <a:t>6.3.3 </a:t>
            </a:r>
            <a:r>
              <a:rPr lang="zh-CN" altLang="en-US" sz="2800" b="1" dirty="0">
                <a:solidFill>
                  <a:srgbClr val="0000CC"/>
                </a:solidFill>
              </a:rPr>
              <a:t>商品包装设计的心理策略</a:t>
            </a:r>
          </a:p>
        </p:txBody>
      </p:sp>
      <p:sp>
        <p:nvSpPr>
          <p:cNvPr id="261124" name="Text Box 4">
            <a:extLst>
              <a:ext uri="{FF2B5EF4-FFF2-40B4-BE49-F238E27FC236}">
                <a16:creationId xmlns:a16="http://schemas.microsoft.com/office/drawing/2014/main" xmlns="" id="{A5E072DD-0C8A-4E42-9C90-B62850B5D497}"/>
              </a:ext>
            </a:extLst>
          </p:cNvPr>
          <p:cNvSpPr txBox="1">
            <a:spLocks noChangeArrowheads="1"/>
          </p:cNvSpPr>
          <p:nvPr/>
        </p:nvSpPr>
        <p:spPr bwMode="auto">
          <a:xfrm>
            <a:off x="876301" y="1901786"/>
            <a:ext cx="11201400" cy="4401205"/>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2000" b="1" dirty="0">
                <a:solidFill>
                  <a:srgbClr val="080808"/>
                </a:solidFill>
                <a:latin typeface="Arial" panose="020B0604020202020204" pitchFamily="34" charset="0"/>
                <a:ea typeface="宋体" panose="02010600030101010101" pitchFamily="2" charset="-122"/>
              </a:rPr>
              <a:t>在人们的日常生活中，由于生活经验、传统观念、生理特点等原因，都会形成一定的消费习惯，消费习惯是人们在长期生活实践中逐步养成的消费行为模式以及对消费的认识方法。人的消费习惯一般是不会轻易改变的，消费习惯的差异对消费者的购买行为有着深远的影响。</a:t>
            </a:r>
            <a:endParaRPr lang="en-US" altLang="zh-CN" sz="2000" b="1" dirty="0">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000" b="1" dirty="0">
                <a:solidFill>
                  <a:srgbClr val="080808"/>
                </a:solidFill>
                <a:latin typeface="Arial" panose="020B0604020202020204" pitchFamily="34" charset="0"/>
                <a:ea typeface="宋体" panose="02010600030101010101" pitchFamily="2" charset="-122"/>
              </a:rPr>
              <a:t>（</a:t>
            </a:r>
            <a:r>
              <a:rPr lang="en-US" altLang="zh-CN" sz="2000" b="1" dirty="0">
                <a:solidFill>
                  <a:srgbClr val="080808"/>
                </a:solidFill>
                <a:latin typeface="Arial" panose="020B0604020202020204" pitchFamily="34" charset="0"/>
                <a:ea typeface="宋体" panose="02010600030101010101" pitchFamily="2" charset="-122"/>
              </a:rPr>
              <a:t>1</a:t>
            </a:r>
            <a:r>
              <a:rPr lang="zh-CN" altLang="en-US" sz="2000" b="1" dirty="0">
                <a:solidFill>
                  <a:srgbClr val="080808"/>
                </a:solidFill>
                <a:latin typeface="Arial" panose="020B0604020202020204" pitchFamily="34" charset="0"/>
                <a:ea typeface="宋体" panose="02010600030101010101" pitchFamily="2" charset="-122"/>
              </a:rPr>
              <a:t>）惯用包装</a:t>
            </a:r>
            <a:r>
              <a:rPr lang="en-US" altLang="zh-CN" sz="2000" b="1" dirty="0">
                <a:solidFill>
                  <a:srgbClr val="080808"/>
                </a:solidFill>
                <a:latin typeface="Arial" panose="020B0604020202020204" pitchFamily="34" charset="0"/>
                <a:ea typeface="宋体" panose="02010600030101010101" pitchFamily="2" charset="-122"/>
              </a:rPr>
              <a:t>:</a:t>
            </a:r>
            <a:r>
              <a:rPr lang="zh-CN" altLang="en-US" sz="2000" b="1" dirty="0">
                <a:solidFill>
                  <a:srgbClr val="080808"/>
                </a:solidFill>
                <a:latin typeface="Arial" panose="020B0604020202020204" pitchFamily="34" charset="0"/>
                <a:ea typeface="宋体" panose="02010600030101010101" pitchFamily="2" charset="-122"/>
              </a:rPr>
              <a:t>沿用长期以来形成惯例的包装形式。其益处在于符合消费者的生活习惯和传统观念，使消费者乐于接受。</a:t>
            </a:r>
            <a:endParaRPr lang="en-US" altLang="zh-CN" sz="2000" b="1" dirty="0">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000" b="1" dirty="0">
                <a:solidFill>
                  <a:srgbClr val="080808"/>
                </a:solidFill>
                <a:latin typeface="Arial" panose="020B0604020202020204" pitchFamily="34" charset="0"/>
                <a:ea typeface="宋体" panose="02010600030101010101" pitchFamily="2" charset="-122"/>
              </a:rPr>
              <a:t>（</a:t>
            </a:r>
            <a:r>
              <a:rPr lang="en-US" altLang="zh-CN" sz="2000" b="1" dirty="0">
                <a:solidFill>
                  <a:srgbClr val="080808"/>
                </a:solidFill>
                <a:latin typeface="Arial" panose="020B0604020202020204" pitchFamily="34" charset="0"/>
                <a:ea typeface="宋体" panose="02010600030101010101" pitchFamily="2" charset="-122"/>
              </a:rPr>
              <a:t>2</a:t>
            </a:r>
            <a:r>
              <a:rPr lang="zh-CN" altLang="en-US" sz="2000" b="1" dirty="0">
                <a:solidFill>
                  <a:srgbClr val="080808"/>
                </a:solidFill>
                <a:latin typeface="Arial" panose="020B0604020202020204" pitchFamily="34" charset="0"/>
                <a:ea typeface="宋体" panose="02010600030101010101" pitchFamily="2" charset="-122"/>
              </a:rPr>
              <a:t>）容量差别包装：根据消费者的购买习惯，按照产品的重量或数量，分别设计大小不同的包装。这种包装策略为顾客购买提供了充分的选择余地，促进销售的作用十分明显。</a:t>
            </a:r>
            <a:endParaRPr lang="en-US" altLang="zh-CN" sz="2000" b="1" dirty="0">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000" b="1" dirty="0">
                <a:solidFill>
                  <a:srgbClr val="080808"/>
                </a:solidFill>
                <a:latin typeface="Arial" panose="020B0604020202020204" pitchFamily="34" charset="0"/>
                <a:ea typeface="宋体" panose="02010600030101010101" pitchFamily="2" charset="-122"/>
              </a:rPr>
              <a:t>（</a:t>
            </a:r>
            <a:r>
              <a:rPr lang="en-US" altLang="zh-CN" sz="2000" b="1" dirty="0">
                <a:solidFill>
                  <a:srgbClr val="080808"/>
                </a:solidFill>
                <a:latin typeface="Arial" panose="020B0604020202020204" pitchFamily="34" charset="0"/>
                <a:ea typeface="宋体" panose="02010600030101010101" pitchFamily="2" charset="-122"/>
              </a:rPr>
              <a:t>3</a:t>
            </a:r>
            <a:r>
              <a:rPr lang="zh-CN" altLang="en-US" sz="2000" b="1" dirty="0">
                <a:solidFill>
                  <a:srgbClr val="080808"/>
                </a:solidFill>
                <a:latin typeface="Arial" panose="020B0604020202020204" pitchFamily="34" charset="0"/>
                <a:ea typeface="宋体" panose="02010600030101010101" pitchFamily="2" charset="-122"/>
              </a:rPr>
              <a:t>）配套包装：针对消费者的使用习惯，把几种需要配套使用的商品包在同一包装物中。这种包装策略有利于推动多种产品的销售，有利于新产品的推广，同时也可以节约包装费用。但是，该策略实施有一定的局限性，只有购买频率高、配套性强的小商品才能采用这一策略。</a:t>
            </a:r>
            <a:endParaRPr lang="en-US" altLang="zh-CN" sz="2000" b="1" dirty="0">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000" b="1" dirty="0">
                <a:solidFill>
                  <a:srgbClr val="080808"/>
                </a:solidFill>
                <a:latin typeface="Arial" panose="020B0604020202020204" pitchFamily="34" charset="0"/>
                <a:ea typeface="宋体" panose="02010600030101010101" pitchFamily="2" charset="-122"/>
              </a:rPr>
              <a:t>（</a:t>
            </a:r>
            <a:r>
              <a:rPr lang="en-US" altLang="zh-CN" sz="2000" b="1" dirty="0">
                <a:solidFill>
                  <a:srgbClr val="080808"/>
                </a:solidFill>
                <a:latin typeface="Arial" panose="020B0604020202020204" pitchFamily="34" charset="0"/>
                <a:ea typeface="宋体" panose="02010600030101010101" pitchFamily="2" charset="-122"/>
              </a:rPr>
              <a:t>4</a:t>
            </a:r>
            <a:r>
              <a:rPr lang="zh-CN" altLang="en-US" sz="2000" b="1" dirty="0">
                <a:solidFill>
                  <a:srgbClr val="080808"/>
                </a:solidFill>
                <a:latin typeface="Arial" panose="020B0604020202020204" pitchFamily="34" charset="0"/>
                <a:ea typeface="宋体" panose="02010600030101010101" pitchFamily="2" charset="-122"/>
              </a:rPr>
              <a:t>）系列包装：企业将自己的不同产品在包装上采用相近颜色、相似图案，体现出共同的特征。这种包装策略的效果是使顾客极易联想到这些产品出自同一企业，有利于他们记忆和识别。其优点在于</a:t>
            </a:r>
            <a:r>
              <a:rPr lang="en-US" altLang="zh-CN" sz="2000" b="1" dirty="0">
                <a:solidFill>
                  <a:srgbClr val="080808"/>
                </a:solidFill>
                <a:latin typeface="Arial" panose="020B0604020202020204" pitchFamily="34" charset="0"/>
                <a:ea typeface="宋体" panose="02010600030101010101" pitchFamily="2" charset="-122"/>
              </a:rPr>
              <a:t>:</a:t>
            </a:r>
            <a:r>
              <a:rPr lang="zh-CN" altLang="en-US" sz="2000" b="1" dirty="0">
                <a:solidFill>
                  <a:srgbClr val="080808"/>
                </a:solidFill>
                <a:latin typeface="Arial" panose="020B0604020202020204" pitchFamily="34" charset="0"/>
                <a:ea typeface="宋体" panose="02010600030101010101" pitchFamily="2" charset="-122"/>
              </a:rPr>
              <a:t>节省包装的设计和制造费用</a:t>
            </a:r>
            <a:r>
              <a:rPr lang="en-US" altLang="zh-CN" sz="2000" b="1" dirty="0">
                <a:solidFill>
                  <a:srgbClr val="080808"/>
                </a:solidFill>
                <a:latin typeface="Arial" panose="020B0604020202020204" pitchFamily="34" charset="0"/>
                <a:ea typeface="宋体" panose="02010600030101010101" pitchFamily="2" charset="-122"/>
              </a:rPr>
              <a:t>;</a:t>
            </a:r>
            <a:r>
              <a:rPr lang="zh-CN" altLang="en-US" sz="2000" b="1" dirty="0">
                <a:solidFill>
                  <a:srgbClr val="080808"/>
                </a:solidFill>
                <a:latin typeface="Arial" panose="020B0604020202020204" pitchFamily="34" charset="0"/>
                <a:ea typeface="宋体" panose="02010600030101010101" pitchFamily="2" charset="-122"/>
              </a:rPr>
              <a:t>壮大企业声势、提高企业市场地位</a:t>
            </a:r>
            <a:r>
              <a:rPr lang="en-US" altLang="zh-CN" sz="2000" b="1" dirty="0">
                <a:solidFill>
                  <a:srgbClr val="080808"/>
                </a:solidFill>
                <a:latin typeface="Arial" panose="020B0604020202020204" pitchFamily="34" charset="0"/>
                <a:ea typeface="宋体" panose="02010600030101010101" pitchFamily="2" charset="-122"/>
              </a:rPr>
              <a:t>;</a:t>
            </a:r>
            <a:r>
              <a:rPr lang="zh-CN" altLang="en-US" sz="2000" b="1" dirty="0">
                <a:solidFill>
                  <a:srgbClr val="080808"/>
                </a:solidFill>
                <a:latin typeface="Arial" panose="020B0604020202020204" pitchFamily="34" charset="0"/>
                <a:ea typeface="宋体" panose="02010600030101010101" pitchFamily="2" charset="-122"/>
              </a:rPr>
              <a:t>带动新产品销售。但产品档次或质量相差悬殊，不宜采用此策略。</a:t>
            </a:r>
          </a:p>
        </p:txBody>
      </p:sp>
      <p:sp>
        <p:nvSpPr>
          <p:cNvPr id="261125" name="Text Box 5">
            <a:extLst>
              <a:ext uri="{FF2B5EF4-FFF2-40B4-BE49-F238E27FC236}">
                <a16:creationId xmlns:a16="http://schemas.microsoft.com/office/drawing/2014/main" xmlns="" id="{2970331F-A411-4369-8881-C4187AFB8F95}"/>
              </a:ext>
            </a:extLst>
          </p:cNvPr>
          <p:cNvSpPr txBox="1">
            <a:spLocks noChangeArrowheads="1"/>
          </p:cNvSpPr>
          <p:nvPr/>
        </p:nvSpPr>
        <p:spPr bwMode="auto">
          <a:xfrm>
            <a:off x="2316164" y="1312511"/>
            <a:ext cx="5184775" cy="461665"/>
          </a:xfrm>
          <a:prstGeom prst="rect">
            <a:avLst/>
          </a:prstGeom>
          <a:solidFill>
            <a:srgbClr val="FF99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400" b="1" dirty="0">
                <a:solidFill>
                  <a:srgbClr val="800080"/>
                </a:solidFill>
                <a:latin typeface="Arial" panose="020B0604020202020204" pitchFamily="34" charset="0"/>
                <a:ea typeface="宋体" panose="02010600030101010101" pitchFamily="2" charset="-122"/>
              </a:rPr>
              <a:t>1</a:t>
            </a:r>
            <a:r>
              <a:rPr lang="zh-CN" altLang="en-US" sz="2400" b="1" dirty="0">
                <a:solidFill>
                  <a:srgbClr val="800080"/>
                </a:solidFill>
                <a:latin typeface="Arial" panose="020B0604020202020204" pitchFamily="34" charset="0"/>
                <a:ea typeface="宋体" panose="02010600030101010101" pitchFamily="2" charset="-122"/>
              </a:rPr>
              <a:t>．按照消费习惯设计商品包装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1123"/>
                                        </p:tgtEl>
                                        <p:attrNameLst>
                                          <p:attrName>style.visibility</p:attrName>
                                        </p:attrNameLst>
                                      </p:cBhvr>
                                      <p:to>
                                        <p:strVal val="visible"/>
                                      </p:to>
                                    </p:set>
                                    <p:animEffect transition="in" filter="fade">
                                      <p:cBhvr>
                                        <p:cTn id="7" dur="1000"/>
                                        <p:tgtEl>
                                          <p:spTgt spid="261123"/>
                                        </p:tgtEl>
                                      </p:cBhvr>
                                    </p:animEffect>
                                    <p:anim calcmode="lin" valueType="num">
                                      <p:cBhvr>
                                        <p:cTn id="8" dur="1000" fill="hold"/>
                                        <p:tgtEl>
                                          <p:spTgt spid="261123"/>
                                        </p:tgtEl>
                                        <p:attrNameLst>
                                          <p:attrName>ppt_x</p:attrName>
                                        </p:attrNameLst>
                                      </p:cBhvr>
                                      <p:tavLst>
                                        <p:tav tm="0">
                                          <p:val>
                                            <p:strVal val="#ppt_x"/>
                                          </p:val>
                                        </p:tav>
                                        <p:tav tm="100000">
                                          <p:val>
                                            <p:strVal val="#ppt_x"/>
                                          </p:val>
                                        </p:tav>
                                      </p:tavLst>
                                    </p:anim>
                                    <p:anim calcmode="lin" valueType="num">
                                      <p:cBhvr>
                                        <p:cTn id="9" dur="1000" fill="hold"/>
                                        <p:tgtEl>
                                          <p:spTgt spid="26112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261125"/>
                                        </p:tgtEl>
                                        <p:attrNameLst>
                                          <p:attrName>style.visibility</p:attrName>
                                        </p:attrNameLst>
                                      </p:cBhvr>
                                      <p:to>
                                        <p:strVal val="visible"/>
                                      </p:to>
                                    </p:set>
                                    <p:animEffect transition="in" filter="barn(inHorizontal)">
                                      <p:cBhvr>
                                        <p:cTn id="14" dur="1000"/>
                                        <p:tgtEl>
                                          <p:spTgt spid="26112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61124"/>
                                        </p:tgtEl>
                                        <p:attrNameLst>
                                          <p:attrName>style.visibility</p:attrName>
                                        </p:attrNameLst>
                                      </p:cBhvr>
                                      <p:to>
                                        <p:strVal val="visible"/>
                                      </p:to>
                                    </p:set>
                                    <p:animEffect transition="in" filter="diamond(in)">
                                      <p:cBhvr>
                                        <p:cTn id="19" dur="1000"/>
                                        <p:tgtEl>
                                          <p:spTgt spid="261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p:bldP spid="261124" grpId="0" animBg="1"/>
      <p:bldP spid="26112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a:extLst>
              <a:ext uri="{FF2B5EF4-FFF2-40B4-BE49-F238E27FC236}">
                <a16:creationId xmlns:a16="http://schemas.microsoft.com/office/drawing/2014/main" xmlns="" id="{41FD9427-8012-4263-AC59-10EB52102516}"/>
              </a:ext>
            </a:extLst>
          </p:cNvPr>
          <p:cNvSpPr txBox="1">
            <a:spLocks noChangeArrowheads="1"/>
          </p:cNvSpPr>
          <p:nvPr/>
        </p:nvSpPr>
        <p:spPr bwMode="auto">
          <a:xfrm>
            <a:off x="2243139" y="0"/>
            <a:ext cx="5940425"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990033"/>
                </a:solidFill>
              </a:rPr>
              <a:t>6.3  </a:t>
            </a:r>
            <a:r>
              <a:rPr lang="zh-CN" altLang="en-US" sz="2400" b="1">
                <a:solidFill>
                  <a:srgbClr val="990033"/>
                </a:solidFill>
              </a:rPr>
              <a:t>商品包装的心理策略</a:t>
            </a:r>
          </a:p>
        </p:txBody>
      </p:sp>
      <p:sp>
        <p:nvSpPr>
          <p:cNvPr id="262147" name="Text Box 3">
            <a:extLst>
              <a:ext uri="{FF2B5EF4-FFF2-40B4-BE49-F238E27FC236}">
                <a16:creationId xmlns:a16="http://schemas.microsoft.com/office/drawing/2014/main" xmlns="" id="{431488F0-14A1-45B4-9ADF-B19024DEF64A}"/>
              </a:ext>
            </a:extLst>
          </p:cNvPr>
          <p:cNvSpPr txBox="1">
            <a:spLocks noChangeArrowheads="1"/>
          </p:cNvSpPr>
          <p:nvPr/>
        </p:nvSpPr>
        <p:spPr bwMode="auto">
          <a:xfrm>
            <a:off x="2243139" y="682625"/>
            <a:ext cx="561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800" b="1" dirty="0">
                <a:solidFill>
                  <a:srgbClr val="0000CC"/>
                </a:solidFill>
              </a:rPr>
              <a:t>6.3.3 </a:t>
            </a:r>
            <a:r>
              <a:rPr lang="zh-CN" altLang="en-US" sz="2800" b="1" dirty="0">
                <a:solidFill>
                  <a:srgbClr val="0000CC"/>
                </a:solidFill>
              </a:rPr>
              <a:t>商品包装设计的心理策略</a:t>
            </a:r>
          </a:p>
        </p:txBody>
      </p:sp>
      <p:sp>
        <p:nvSpPr>
          <p:cNvPr id="262148" name="Text Box 4">
            <a:extLst>
              <a:ext uri="{FF2B5EF4-FFF2-40B4-BE49-F238E27FC236}">
                <a16:creationId xmlns:a16="http://schemas.microsoft.com/office/drawing/2014/main" xmlns="" id="{108046BB-6CAC-4B42-8AC3-1987A643C3EC}"/>
              </a:ext>
            </a:extLst>
          </p:cNvPr>
          <p:cNvSpPr txBox="1">
            <a:spLocks noChangeArrowheads="1"/>
          </p:cNvSpPr>
          <p:nvPr/>
        </p:nvSpPr>
        <p:spPr bwMode="auto">
          <a:xfrm>
            <a:off x="1152525" y="1866604"/>
            <a:ext cx="10601325" cy="4093428"/>
          </a:xfrm>
          <a:prstGeom prst="rect">
            <a:avLst/>
          </a:prstGeom>
          <a:solidFill>
            <a:srgbClr val="CC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2000" b="1" dirty="0">
                <a:solidFill>
                  <a:srgbClr val="000000"/>
                </a:solidFill>
                <a:latin typeface="Arial" panose="020B0604020202020204" pitchFamily="34" charset="0"/>
                <a:ea typeface="宋体" panose="02010600030101010101" pitchFamily="2" charset="-122"/>
              </a:rPr>
              <a:t>由于消费者的经济收入、家庭负担和消费观念不同，使得消费水平存在一定的差距。商品包装设计应照顾到各类消费者，分别满足不同层次消费者的消费需求。</a:t>
            </a:r>
            <a:endParaRPr lang="en-US" altLang="zh-CN" sz="2000" b="1" dirty="0">
              <a:solidFill>
                <a:srgbClr val="000000"/>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000" b="1" dirty="0">
                <a:solidFill>
                  <a:srgbClr val="000000"/>
                </a:solidFill>
                <a:latin typeface="Arial" panose="020B0604020202020204" pitchFamily="34" charset="0"/>
                <a:ea typeface="宋体" panose="02010600030101010101" pitchFamily="2" charset="-122"/>
              </a:rPr>
              <a:t>（</a:t>
            </a:r>
            <a:r>
              <a:rPr lang="en-US" altLang="zh-CN" sz="2000" b="1" dirty="0">
                <a:solidFill>
                  <a:srgbClr val="000000"/>
                </a:solidFill>
                <a:latin typeface="Arial" panose="020B0604020202020204" pitchFamily="34" charset="0"/>
                <a:ea typeface="宋体" panose="02010600030101010101" pitchFamily="2" charset="-122"/>
              </a:rPr>
              <a:t>1</a:t>
            </a:r>
            <a:r>
              <a:rPr lang="zh-CN" altLang="en-US" sz="2000" b="1" dirty="0">
                <a:solidFill>
                  <a:srgbClr val="000000"/>
                </a:solidFill>
                <a:latin typeface="Arial" panose="020B0604020202020204" pitchFamily="34" charset="0"/>
                <a:ea typeface="宋体" panose="02010600030101010101" pitchFamily="2" charset="-122"/>
              </a:rPr>
              <a:t>）等级包装。等级包装策略是对不同档次或不同质量等级的产品分别使用不同的包装，并在包装材质、装潢风格上力求与产品档次相适应。采取此种包装策略可以满足不同消费层次的顾客在不同使用环境中的消费需求，而且也不至于因为某一种产品销路不畅而影响其他产品的声望。</a:t>
            </a:r>
            <a:endParaRPr lang="en-US" altLang="zh-CN" sz="2000" b="1" dirty="0">
              <a:solidFill>
                <a:srgbClr val="000000"/>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000" b="1" dirty="0">
                <a:solidFill>
                  <a:srgbClr val="000000"/>
                </a:solidFill>
                <a:latin typeface="Arial" panose="020B0604020202020204" pitchFamily="34" charset="0"/>
                <a:ea typeface="宋体" panose="02010600030101010101" pitchFamily="2" charset="-122"/>
              </a:rPr>
              <a:t>（</a:t>
            </a:r>
            <a:r>
              <a:rPr lang="en-US" altLang="zh-CN" sz="2000" b="1" dirty="0">
                <a:solidFill>
                  <a:srgbClr val="000000"/>
                </a:solidFill>
                <a:latin typeface="Arial" panose="020B0604020202020204" pitchFamily="34" charset="0"/>
                <a:ea typeface="宋体" panose="02010600030101010101" pitchFamily="2" charset="-122"/>
              </a:rPr>
              <a:t>2</a:t>
            </a:r>
            <a:r>
              <a:rPr lang="zh-CN" altLang="en-US" sz="2000" b="1" dirty="0">
                <a:solidFill>
                  <a:srgbClr val="000000"/>
                </a:solidFill>
                <a:latin typeface="Arial" panose="020B0604020202020204" pitchFamily="34" charset="0"/>
                <a:ea typeface="宋体" panose="02010600030101010101" pitchFamily="2" charset="-122"/>
              </a:rPr>
              <a:t>）复用包装。复用包装策略有两种形式</a:t>
            </a:r>
            <a:r>
              <a:rPr lang="en-US" altLang="zh-CN" sz="2000" b="1" dirty="0">
                <a:solidFill>
                  <a:srgbClr val="000000"/>
                </a:solidFill>
                <a:latin typeface="Arial" panose="020B0604020202020204" pitchFamily="34" charset="0"/>
                <a:ea typeface="宋体" panose="02010600030101010101" pitchFamily="2" charset="-122"/>
              </a:rPr>
              <a:t>:</a:t>
            </a:r>
            <a:r>
              <a:rPr lang="zh-CN" altLang="en-US" sz="2000" b="1" dirty="0">
                <a:solidFill>
                  <a:srgbClr val="000000"/>
                </a:solidFill>
                <a:latin typeface="Arial" panose="020B0604020202020204" pitchFamily="34" charset="0"/>
                <a:ea typeface="宋体" panose="02010600030101010101" pitchFamily="2" charset="-122"/>
              </a:rPr>
              <a:t>一是企业回收包装，重复使用</a:t>
            </a:r>
            <a:r>
              <a:rPr lang="en-US" altLang="zh-CN" sz="2000" b="1" dirty="0">
                <a:solidFill>
                  <a:srgbClr val="000000"/>
                </a:solidFill>
                <a:latin typeface="Arial" panose="020B0604020202020204" pitchFamily="34" charset="0"/>
                <a:ea typeface="宋体" panose="02010600030101010101" pitchFamily="2" charset="-122"/>
              </a:rPr>
              <a:t>;</a:t>
            </a:r>
            <a:r>
              <a:rPr lang="zh-CN" altLang="en-US" sz="2000" b="1" dirty="0">
                <a:solidFill>
                  <a:srgbClr val="000000"/>
                </a:solidFill>
                <a:latin typeface="Arial" panose="020B0604020202020204" pitchFamily="34" charset="0"/>
                <a:ea typeface="宋体" panose="02010600030101010101" pitchFamily="2" charset="-122"/>
              </a:rPr>
              <a:t>二是包装内产品用完后，消费者将包装物另做他用。这种包装策略的好处是</a:t>
            </a:r>
            <a:r>
              <a:rPr lang="en-US" altLang="zh-CN" sz="2000" b="1" dirty="0">
                <a:solidFill>
                  <a:srgbClr val="000000"/>
                </a:solidFill>
                <a:latin typeface="Arial" panose="020B0604020202020204" pitchFamily="34" charset="0"/>
                <a:ea typeface="宋体" panose="02010600030101010101" pitchFamily="2" charset="-122"/>
              </a:rPr>
              <a:t>:</a:t>
            </a:r>
            <a:r>
              <a:rPr lang="zh-CN" altLang="en-US" sz="2000" b="1" dirty="0">
                <a:solidFill>
                  <a:srgbClr val="000000"/>
                </a:solidFill>
                <a:latin typeface="Arial" panose="020B0604020202020204" pitchFamily="34" charset="0"/>
                <a:ea typeface="宋体" panose="02010600030101010101" pitchFamily="2" charset="-122"/>
              </a:rPr>
              <a:t>通过包装的重复使用节约材料、降低成本，有利于环保，使消费者和社会受益</a:t>
            </a:r>
            <a:r>
              <a:rPr lang="en-US" altLang="zh-CN" sz="2000" b="1" dirty="0">
                <a:solidFill>
                  <a:srgbClr val="000000"/>
                </a:solidFill>
                <a:latin typeface="Arial" panose="020B0604020202020204" pitchFamily="34" charset="0"/>
                <a:ea typeface="宋体" panose="02010600030101010101" pitchFamily="2" charset="-122"/>
              </a:rPr>
              <a:t>;</a:t>
            </a:r>
            <a:r>
              <a:rPr lang="zh-CN" altLang="en-US" sz="2000" b="1" dirty="0">
                <a:solidFill>
                  <a:srgbClr val="000000"/>
                </a:solidFill>
                <a:latin typeface="Arial" panose="020B0604020202020204" pitchFamily="34" charset="0"/>
                <a:ea typeface="宋体" panose="02010600030101010101" pitchFamily="2" charset="-122"/>
              </a:rPr>
              <a:t>包装上的商标、品牌标志起到延伸广告宣传的作用</a:t>
            </a:r>
            <a:r>
              <a:rPr lang="en-US" altLang="zh-CN" sz="2000" b="1" dirty="0">
                <a:solidFill>
                  <a:srgbClr val="000000"/>
                </a:solidFill>
                <a:latin typeface="Arial" panose="020B0604020202020204" pitchFamily="34" charset="0"/>
                <a:ea typeface="宋体" panose="02010600030101010101" pitchFamily="2" charset="-122"/>
              </a:rPr>
              <a:t>;</a:t>
            </a:r>
            <a:r>
              <a:rPr lang="zh-CN" altLang="en-US" sz="2000" b="1" dirty="0">
                <a:solidFill>
                  <a:srgbClr val="000000"/>
                </a:solidFill>
                <a:latin typeface="Arial" panose="020B0604020202020204" pitchFamily="34" charset="0"/>
                <a:ea typeface="宋体" panose="02010600030101010101" pitchFamily="2" charset="-122"/>
              </a:rPr>
              <a:t>精巧实用的包装还能刺激消费者的购买欲望，促进商品的销售。</a:t>
            </a:r>
            <a:endParaRPr lang="en-US" altLang="zh-CN" sz="2000" b="1" dirty="0">
              <a:solidFill>
                <a:srgbClr val="000000"/>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000" b="1" dirty="0">
                <a:solidFill>
                  <a:srgbClr val="000000"/>
                </a:solidFill>
                <a:latin typeface="Arial" panose="020B0604020202020204" pitchFamily="34" charset="0"/>
                <a:ea typeface="宋体" panose="02010600030101010101" pitchFamily="2" charset="-122"/>
              </a:rPr>
              <a:t>（</a:t>
            </a:r>
            <a:r>
              <a:rPr lang="en-US" altLang="zh-CN" sz="2000" b="1" dirty="0">
                <a:solidFill>
                  <a:srgbClr val="000000"/>
                </a:solidFill>
                <a:latin typeface="Arial" panose="020B0604020202020204" pitchFamily="34" charset="0"/>
                <a:ea typeface="宋体" panose="02010600030101010101" pitchFamily="2" charset="-122"/>
              </a:rPr>
              <a:t>3</a:t>
            </a:r>
            <a:r>
              <a:rPr lang="zh-CN" altLang="en-US" sz="2000" b="1" dirty="0">
                <a:solidFill>
                  <a:srgbClr val="000000"/>
                </a:solidFill>
                <a:latin typeface="Arial" panose="020B0604020202020204" pitchFamily="34" charset="0"/>
                <a:ea typeface="宋体" panose="02010600030101010101" pitchFamily="2" charset="-122"/>
              </a:rPr>
              <a:t>）简易包装。简易包装策略是选用廉价的、可回收利用的材料，简化包装结构从而减小包装成本的做法。其目的一是为了降低销售价格，满足消费者求实的心理</a:t>
            </a:r>
            <a:r>
              <a:rPr lang="en-US" altLang="zh-CN" sz="2000" b="1" dirty="0">
                <a:solidFill>
                  <a:srgbClr val="000000"/>
                </a:solidFill>
                <a:latin typeface="Arial" panose="020B0604020202020204" pitchFamily="34" charset="0"/>
                <a:ea typeface="宋体" panose="02010600030101010101" pitchFamily="2" charset="-122"/>
              </a:rPr>
              <a:t>;</a:t>
            </a:r>
            <a:r>
              <a:rPr lang="zh-CN" altLang="en-US" sz="2000" b="1" dirty="0">
                <a:solidFill>
                  <a:srgbClr val="000000"/>
                </a:solidFill>
                <a:latin typeface="Arial" panose="020B0604020202020204" pitchFamily="34" charset="0"/>
                <a:ea typeface="宋体" panose="02010600030101010101" pitchFamily="2" charset="-122"/>
              </a:rPr>
              <a:t>二是避免过度包装，有利于环境保护。</a:t>
            </a:r>
          </a:p>
        </p:txBody>
      </p:sp>
      <p:sp>
        <p:nvSpPr>
          <p:cNvPr id="262149" name="Text Box 5">
            <a:extLst>
              <a:ext uri="{FF2B5EF4-FFF2-40B4-BE49-F238E27FC236}">
                <a16:creationId xmlns:a16="http://schemas.microsoft.com/office/drawing/2014/main" xmlns="" id="{F4CA5220-5EE5-4966-862A-08D5E4A616B3}"/>
              </a:ext>
            </a:extLst>
          </p:cNvPr>
          <p:cNvSpPr txBox="1">
            <a:spLocks noChangeArrowheads="1"/>
          </p:cNvSpPr>
          <p:nvPr/>
        </p:nvSpPr>
        <p:spPr bwMode="auto">
          <a:xfrm>
            <a:off x="2243139" y="1263355"/>
            <a:ext cx="4824412" cy="461665"/>
          </a:xfrm>
          <a:prstGeom prst="rect">
            <a:avLst/>
          </a:pr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400" b="1" dirty="0">
                <a:solidFill>
                  <a:srgbClr val="800080"/>
                </a:solidFill>
                <a:latin typeface="Arial" panose="020B0604020202020204" pitchFamily="34" charset="0"/>
                <a:ea typeface="宋体" panose="02010600030101010101" pitchFamily="2" charset="-122"/>
              </a:rPr>
              <a:t>2</a:t>
            </a:r>
            <a:r>
              <a:rPr lang="zh-CN" altLang="en-US" sz="2400" b="1" dirty="0">
                <a:solidFill>
                  <a:srgbClr val="800080"/>
                </a:solidFill>
                <a:latin typeface="Arial" panose="020B0604020202020204" pitchFamily="34" charset="0"/>
                <a:ea typeface="宋体" panose="02010600030101010101" pitchFamily="2" charset="-122"/>
              </a:rPr>
              <a:t>．按照消费水平设计商品包装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62149"/>
                                        </p:tgtEl>
                                        <p:attrNameLst>
                                          <p:attrName>style.visibility</p:attrName>
                                        </p:attrNameLst>
                                      </p:cBhvr>
                                      <p:to>
                                        <p:strVal val="visible"/>
                                      </p:to>
                                    </p:set>
                                    <p:animEffect transition="in" filter="wedge">
                                      <p:cBhvr>
                                        <p:cTn id="7" dur="1000"/>
                                        <p:tgtEl>
                                          <p:spTgt spid="262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62148"/>
                                        </p:tgtEl>
                                        <p:attrNameLst>
                                          <p:attrName>style.visibility</p:attrName>
                                        </p:attrNameLst>
                                      </p:cBhvr>
                                      <p:to>
                                        <p:strVal val="visible"/>
                                      </p:to>
                                    </p:set>
                                    <p:anim calcmode="lin" valueType="num">
                                      <p:cBhvr>
                                        <p:cTn id="12" dur="1000" fill="hold"/>
                                        <p:tgtEl>
                                          <p:spTgt spid="262148"/>
                                        </p:tgtEl>
                                        <p:attrNameLst>
                                          <p:attrName>ppt_w</p:attrName>
                                        </p:attrNameLst>
                                      </p:cBhvr>
                                      <p:tavLst>
                                        <p:tav tm="0">
                                          <p:val>
                                            <p:fltVal val="0"/>
                                          </p:val>
                                        </p:tav>
                                        <p:tav tm="100000">
                                          <p:val>
                                            <p:strVal val="#ppt_w"/>
                                          </p:val>
                                        </p:tav>
                                      </p:tavLst>
                                    </p:anim>
                                    <p:anim calcmode="lin" valueType="num">
                                      <p:cBhvr>
                                        <p:cTn id="13" dur="1000" fill="hold"/>
                                        <p:tgtEl>
                                          <p:spTgt spid="262148"/>
                                        </p:tgtEl>
                                        <p:attrNameLst>
                                          <p:attrName>ppt_h</p:attrName>
                                        </p:attrNameLst>
                                      </p:cBhvr>
                                      <p:tavLst>
                                        <p:tav tm="0">
                                          <p:val>
                                            <p:fltVal val="0"/>
                                          </p:val>
                                        </p:tav>
                                        <p:tav tm="100000">
                                          <p:val>
                                            <p:strVal val="#ppt_h"/>
                                          </p:val>
                                        </p:tav>
                                      </p:tavLst>
                                    </p:anim>
                                    <p:anim calcmode="lin" valueType="num">
                                      <p:cBhvr>
                                        <p:cTn id="14" dur="1000" fill="hold"/>
                                        <p:tgtEl>
                                          <p:spTgt spid="26214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6214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8" grpId="0" animBg="1"/>
      <p:bldP spid="2621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Rectangle 15"/>
          <p:cNvSpPr>
            <a:spLocks noGrp="1" noChangeArrowheads="1"/>
          </p:cNvSpPr>
          <p:nvPr>
            <p:ph type="subTitle" idx="4294967295"/>
          </p:nvPr>
        </p:nvSpPr>
        <p:spPr>
          <a:xfrm>
            <a:off x="968188" y="1147481"/>
            <a:ext cx="11044518" cy="4504765"/>
          </a:xfrm>
          <a:ln/>
          <a:extLst>
            <a:ext uri="{909E8E84-426E-40DD-AFC4-6F175D3DCCD1}">
              <a14:hiddenFill xmlns:a14="http://schemas.microsoft.com/office/drawing/2010/main">
                <a:solidFill>
                  <a:srgbClr val="FFFFFF"/>
                </a:solidFill>
              </a14:hiddenFill>
            </a:ext>
          </a:extLst>
        </p:spPr>
        <p:txBody>
          <a:bodyPr/>
          <a:lstStyle/>
          <a:p>
            <a:pPr marL="0" indent="0">
              <a:buFontTx/>
              <a:buNone/>
            </a:pPr>
            <a:r>
              <a:rPr lang="zh-CN" altLang="ru-RU" sz="2800" b="1" dirty="0" smtClean="0">
                <a:solidFill>
                  <a:srgbClr val="800080"/>
                </a:solidFill>
                <a:latin typeface="Arial" panose="020B0604020202020204" pitchFamily="34" charset="0"/>
                <a:ea typeface="宋体" panose="02010600030101010101" pitchFamily="2" charset="-122"/>
              </a:rPr>
              <a:t>新产品</a:t>
            </a:r>
            <a:r>
              <a:rPr lang="zh-CN" altLang="en-US" sz="2800" b="1" dirty="0" smtClean="0">
                <a:solidFill>
                  <a:srgbClr val="800080"/>
                </a:solidFill>
                <a:latin typeface="Arial" panose="020B0604020202020204" pitchFamily="34" charset="0"/>
                <a:ea typeface="宋体" panose="02010600030101010101" pitchFamily="2" charset="-122"/>
              </a:rPr>
              <a:t>的</a:t>
            </a:r>
            <a:r>
              <a:rPr lang="zh-CN" altLang="ru-RU" sz="2800" b="1" dirty="0" smtClean="0">
                <a:solidFill>
                  <a:srgbClr val="800080"/>
                </a:solidFill>
                <a:latin typeface="Arial" panose="020B0604020202020204" pitchFamily="34" charset="0"/>
                <a:ea typeface="宋体" panose="02010600030101010101" pitchFamily="2" charset="-122"/>
              </a:rPr>
              <a:t>特点</a:t>
            </a:r>
            <a:endParaRPr lang="zh-CN" altLang="ru-RU" sz="2800" b="1" dirty="0"/>
          </a:p>
          <a:p>
            <a:pPr marL="0" indent="0">
              <a:buFontTx/>
              <a:buNone/>
            </a:pPr>
            <a:r>
              <a:rPr lang="zh-CN" altLang="ru-RU" sz="2800" b="1" dirty="0"/>
              <a:t>（</a:t>
            </a:r>
            <a:r>
              <a:rPr lang="ru-RU" altLang="zh-CN" sz="2800" b="1" dirty="0"/>
              <a:t>1</a:t>
            </a:r>
            <a:r>
              <a:rPr lang="zh-CN" altLang="ru-RU" sz="2800" b="1" dirty="0"/>
              <a:t>）原理、结构新</a:t>
            </a:r>
            <a:r>
              <a:rPr lang="zh-CN" altLang="ru-RU" sz="2800" b="1" dirty="0" smtClean="0"/>
              <a:t>； “</a:t>
            </a:r>
            <a:r>
              <a:rPr lang="zh-CN" altLang="ru-RU" sz="2800" b="1" dirty="0"/>
              <a:t>格力掌握核心科技”</a:t>
            </a:r>
          </a:p>
          <a:p>
            <a:pPr marL="0" indent="0">
              <a:buFontTx/>
              <a:buNone/>
            </a:pPr>
            <a:r>
              <a:rPr lang="zh-CN" altLang="ru-RU" sz="2800" b="1" dirty="0"/>
              <a:t>（</a:t>
            </a:r>
            <a:r>
              <a:rPr lang="ru-RU" altLang="zh-CN" sz="2800" b="1" dirty="0"/>
              <a:t>2</a:t>
            </a:r>
            <a:r>
              <a:rPr lang="zh-CN" altLang="ru-RU" sz="2800" b="1" dirty="0"/>
              <a:t>）材料、元件新；如金属取代木材，塑料取代金属。</a:t>
            </a:r>
          </a:p>
          <a:p>
            <a:pPr marL="0" indent="0">
              <a:buFontTx/>
              <a:buNone/>
            </a:pPr>
            <a:r>
              <a:rPr lang="zh-CN" altLang="ru-RU" sz="2800" b="1" dirty="0"/>
              <a:t>（</a:t>
            </a:r>
            <a:r>
              <a:rPr lang="ru-RU" altLang="zh-CN" sz="2800" b="1" dirty="0"/>
              <a:t>3</a:t>
            </a:r>
            <a:r>
              <a:rPr lang="zh-CN" altLang="ru-RU" sz="2800" b="1" dirty="0"/>
              <a:t>）性能新；</a:t>
            </a:r>
            <a:r>
              <a:rPr lang="zh-CN" altLang="ru-RU" sz="2800" b="1" dirty="0" smtClean="0"/>
              <a:t>如</a:t>
            </a:r>
            <a:r>
              <a:rPr lang="en-US" altLang="zh-CN" sz="2800" b="1" dirty="0" smtClean="0"/>
              <a:t>5</a:t>
            </a:r>
            <a:r>
              <a:rPr lang="ru-RU" altLang="zh-CN" sz="2800" b="1" dirty="0" smtClean="0"/>
              <a:t>G</a:t>
            </a:r>
            <a:r>
              <a:rPr lang="zh-CN" altLang="ru-RU" sz="2800" b="1" dirty="0"/>
              <a:t>手机能传输更多</a:t>
            </a:r>
            <a:r>
              <a:rPr lang="zh-CN" altLang="ru-RU" sz="2800" b="1" dirty="0" smtClean="0"/>
              <a:t>信息</a:t>
            </a:r>
            <a:r>
              <a:rPr lang="zh-CN" altLang="en-US" sz="2800" b="1" dirty="0" smtClean="0"/>
              <a:t>，速度更快</a:t>
            </a:r>
            <a:r>
              <a:rPr lang="zh-CN" altLang="ru-RU" sz="2800" b="1" dirty="0" smtClean="0"/>
              <a:t>。</a:t>
            </a:r>
            <a:endParaRPr lang="zh-CN" altLang="ru-RU" sz="2800" b="1" dirty="0"/>
          </a:p>
          <a:p>
            <a:pPr marL="0" indent="0">
              <a:buFontTx/>
              <a:buNone/>
            </a:pPr>
            <a:r>
              <a:rPr lang="zh-CN" altLang="ru-RU" sz="2800" b="1" dirty="0"/>
              <a:t>（</a:t>
            </a:r>
            <a:r>
              <a:rPr lang="ru-RU" altLang="zh-CN" sz="2800" b="1" dirty="0"/>
              <a:t>4</a:t>
            </a:r>
            <a:r>
              <a:rPr lang="zh-CN" altLang="ru-RU" sz="2800" b="1" dirty="0"/>
              <a:t>）用途新</a:t>
            </a:r>
            <a:r>
              <a:rPr lang="zh-CN" altLang="ru-RU" sz="2800" b="1" dirty="0" smtClean="0"/>
              <a:t>；</a:t>
            </a:r>
            <a:r>
              <a:rPr lang="zh-CN" altLang="en-US" sz="2800" b="1" dirty="0" smtClean="0"/>
              <a:t>如升级换代很快的智能</a:t>
            </a:r>
            <a:r>
              <a:rPr lang="zh-CN" altLang="ru-RU" sz="2800" b="1" dirty="0" smtClean="0"/>
              <a:t>手机</a:t>
            </a:r>
            <a:r>
              <a:rPr lang="zh-CN" altLang="ru-RU" sz="2800" b="1" dirty="0"/>
              <a:t>可用于录音、照相、录象等。</a:t>
            </a:r>
          </a:p>
        </p:txBody>
      </p:sp>
    </p:spTree>
    <p:extLst>
      <p:ext uri="{BB962C8B-B14F-4D97-AF65-F5344CB8AC3E}">
        <p14:creationId xmlns:p14="http://schemas.microsoft.com/office/powerpoint/2010/main" val="4768450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2">
            <a:extLst>
              <a:ext uri="{FF2B5EF4-FFF2-40B4-BE49-F238E27FC236}">
                <a16:creationId xmlns:a16="http://schemas.microsoft.com/office/drawing/2014/main" xmlns="" id="{EB4F3C76-1B5E-4C2D-9B00-B864C31067E6}"/>
              </a:ext>
            </a:extLst>
          </p:cNvPr>
          <p:cNvSpPr txBox="1">
            <a:spLocks noChangeArrowheads="1"/>
          </p:cNvSpPr>
          <p:nvPr/>
        </p:nvSpPr>
        <p:spPr bwMode="auto">
          <a:xfrm>
            <a:off x="2387601" y="0"/>
            <a:ext cx="5940425"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990033"/>
                </a:solidFill>
              </a:rPr>
              <a:t>6.3  </a:t>
            </a:r>
            <a:r>
              <a:rPr lang="zh-CN" altLang="en-US" sz="2400" b="1">
                <a:solidFill>
                  <a:srgbClr val="990033"/>
                </a:solidFill>
              </a:rPr>
              <a:t>商品包装的心理策略</a:t>
            </a:r>
          </a:p>
        </p:txBody>
      </p:sp>
      <p:sp>
        <p:nvSpPr>
          <p:cNvPr id="266243" name="Text Box 3">
            <a:extLst>
              <a:ext uri="{FF2B5EF4-FFF2-40B4-BE49-F238E27FC236}">
                <a16:creationId xmlns:a16="http://schemas.microsoft.com/office/drawing/2014/main" xmlns="" id="{BE04DC29-C813-48E5-AE9A-1C62FFFD5623}"/>
              </a:ext>
            </a:extLst>
          </p:cNvPr>
          <p:cNvSpPr txBox="1">
            <a:spLocks noChangeArrowheads="1"/>
          </p:cNvSpPr>
          <p:nvPr/>
        </p:nvSpPr>
        <p:spPr bwMode="auto">
          <a:xfrm>
            <a:off x="2387601" y="572297"/>
            <a:ext cx="561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800" b="1" dirty="0">
                <a:solidFill>
                  <a:srgbClr val="0000CC"/>
                </a:solidFill>
              </a:rPr>
              <a:t>6.3.3 </a:t>
            </a:r>
            <a:r>
              <a:rPr lang="zh-CN" altLang="en-US" sz="2800" b="1" dirty="0">
                <a:solidFill>
                  <a:srgbClr val="0000CC"/>
                </a:solidFill>
              </a:rPr>
              <a:t>商品包装设计的心理策略</a:t>
            </a:r>
          </a:p>
        </p:txBody>
      </p:sp>
      <p:sp>
        <p:nvSpPr>
          <p:cNvPr id="266244" name="Text Box 4">
            <a:extLst>
              <a:ext uri="{FF2B5EF4-FFF2-40B4-BE49-F238E27FC236}">
                <a16:creationId xmlns:a16="http://schemas.microsoft.com/office/drawing/2014/main" xmlns="" id="{2D65550D-4C0A-433B-B41E-ADF6E3ABC406}"/>
              </a:ext>
            </a:extLst>
          </p:cNvPr>
          <p:cNvSpPr txBox="1">
            <a:spLocks noChangeArrowheads="1"/>
          </p:cNvSpPr>
          <p:nvPr/>
        </p:nvSpPr>
        <p:spPr bwMode="auto">
          <a:xfrm>
            <a:off x="1028700" y="1642272"/>
            <a:ext cx="10858500" cy="4708981"/>
          </a:xfrm>
          <a:prstGeom prst="rect">
            <a:avLst/>
          </a:prstGeom>
          <a:solidFill>
            <a:srgbClr val="FF99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2000" b="1" dirty="0">
                <a:solidFill>
                  <a:srgbClr val="080808"/>
                </a:solidFill>
                <a:latin typeface="Arial" panose="020B0604020202020204" pitchFamily="34" charset="0"/>
                <a:ea typeface="宋体" panose="02010600030101010101" pitchFamily="2" charset="-122"/>
              </a:rPr>
              <a:t>消费者在性别年龄上的差异，导致生理和心理需要的不同，从而引起对商品的不同要求，随着市场细分化的发展，这种包装设计的作用越来越显著。</a:t>
            </a:r>
            <a:endParaRPr lang="en-US" altLang="zh-CN" sz="2000" b="1" dirty="0">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000" b="1" dirty="0">
                <a:solidFill>
                  <a:srgbClr val="080808"/>
                </a:solidFill>
                <a:latin typeface="Arial" panose="020B0604020202020204" pitchFamily="34" charset="0"/>
                <a:ea typeface="宋体" panose="02010600030101010101" pitchFamily="2" charset="-122"/>
              </a:rPr>
              <a:t>（</a:t>
            </a:r>
            <a:r>
              <a:rPr lang="en-US" altLang="zh-CN" sz="2000" b="1" dirty="0">
                <a:solidFill>
                  <a:srgbClr val="080808"/>
                </a:solidFill>
                <a:latin typeface="Arial" panose="020B0604020202020204" pitchFamily="34" charset="0"/>
                <a:ea typeface="宋体" panose="02010600030101010101" pitchFamily="2" charset="-122"/>
              </a:rPr>
              <a:t>1</a:t>
            </a:r>
            <a:r>
              <a:rPr lang="zh-CN" altLang="en-US" sz="2000" b="1" dirty="0">
                <a:solidFill>
                  <a:srgbClr val="080808"/>
                </a:solidFill>
                <a:latin typeface="Arial" panose="020B0604020202020204" pitchFamily="34" charset="0"/>
                <a:ea typeface="宋体" panose="02010600030101010101" pitchFamily="2" charset="-122"/>
              </a:rPr>
              <a:t>）儿童消费品包装：儿童商品要迎合孩子天真活泼的特性，包装设计要色彩鲜艳、图画生动，而且应具有知识性、趣味性。儿童的好奇心往往可以驱使他们重复购买。</a:t>
            </a:r>
            <a:endParaRPr lang="en-US" altLang="zh-CN" sz="2000" b="1" dirty="0">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000" b="1" dirty="0">
                <a:solidFill>
                  <a:srgbClr val="080808"/>
                </a:solidFill>
                <a:latin typeface="Arial" panose="020B0604020202020204" pitchFamily="34" charset="0"/>
                <a:ea typeface="宋体" panose="02010600030101010101" pitchFamily="2" charset="-122"/>
              </a:rPr>
              <a:t>（</a:t>
            </a:r>
            <a:r>
              <a:rPr lang="en-US" altLang="zh-CN" sz="2000" b="1" dirty="0">
                <a:solidFill>
                  <a:srgbClr val="080808"/>
                </a:solidFill>
                <a:latin typeface="Arial" panose="020B0604020202020204" pitchFamily="34" charset="0"/>
                <a:ea typeface="宋体" panose="02010600030101010101" pitchFamily="2" charset="-122"/>
              </a:rPr>
              <a:t>2</a:t>
            </a:r>
            <a:r>
              <a:rPr lang="zh-CN" altLang="en-US" sz="2000" b="1" dirty="0">
                <a:solidFill>
                  <a:srgbClr val="080808"/>
                </a:solidFill>
                <a:latin typeface="Arial" panose="020B0604020202020204" pitchFamily="34" charset="0"/>
                <a:ea typeface="宋体" panose="02010600030101010101" pitchFamily="2" charset="-122"/>
              </a:rPr>
              <a:t>）青年消费品包装：年轻人喜欢求异、求奇、求新、喜欢与众不同，极力寻找机会来表现自我。以这类消费者为目标市场的产品包装可以大胆采用禁忌用色，在造型上标新立异，力求突破传统、引领时尚。但是这类消费者的心理又变幻无常、难以把握，因此这种包装促销是高风险高回报。</a:t>
            </a:r>
            <a:endParaRPr lang="en-US" altLang="zh-CN" sz="2000" b="1" dirty="0">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000" b="1" dirty="0">
                <a:solidFill>
                  <a:srgbClr val="080808"/>
                </a:solidFill>
                <a:latin typeface="Arial" panose="020B0604020202020204" pitchFamily="34" charset="0"/>
                <a:ea typeface="宋体" panose="02010600030101010101" pitchFamily="2" charset="-122"/>
              </a:rPr>
              <a:t>（</a:t>
            </a:r>
            <a:r>
              <a:rPr lang="en-US" altLang="zh-CN" sz="2000" b="1" dirty="0">
                <a:solidFill>
                  <a:srgbClr val="080808"/>
                </a:solidFill>
                <a:latin typeface="Arial" panose="020B0604020202020204" pitchFamily="34" charset="0"/>
                <a:ea typeface="宋体" panose="02010600030101010101" pitchFamily="2" charset="-122"/>
              </a:rPr>
              <a:t>3</a:t>
            </a:r>
            <a:r>
              <a:rPr lang="zh-CN" altLang="en-US" sz="2000" b="1" dirty="0">
                <a:solidFill>
                  <a:srgbClr val="080808"/>
                </a:solidFill>
                <a:latin typeface="Arial" panose="020B0604020202020204" pitchFamily="34" charset="0"/>
                <a:ea typeface="宋体" panose="02010600030101010101" pitchFamily="2" charset="-122"/>
              </a:rPr>
              <a:t>）老年消费品包装：在所有年龄亚文化群体中，老男人最讲求简朴、实惠。产品包装设计必须能够满足他们的消费心理，也就是必须有实实在在的价值。</a:t>
            </a:r>
            <a:endParaRPr lang="en-US" altLang="zh-CN" sz="2000" b="1" dirty="0">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000" b="1" dirty="0">
                <a:solidFill>
                  <a:srgbClr val="080808"/>
                </a:solidFill>
                <a:latin typeface="Arial" panose="020B0604020202020204" pitchFamily="34" charset="0"/>
                <a:ea typeface="宋体" panose="02010600030101010101" pitchFamily="2" charset="-122"/>
              </a:rPr>
              <a:t>（</a:t>
            </a:r>
            <a:r>
              <a:rPr lang="en-US" altLang="zh-CN" sz="2000" b="1" dirty="0">
                <a:solidFill>
                  <a:srgbClr val="080808"/>
                </a:solidFill>
                <a:latin typeface="Arial" panose="020B0604020202020204" pitchFamily="34" charset="0"/>
                <a:ea typeface="宋体" panose="02010600030101010101" pitchFamily="2" charset="-122"/>
              </a:rPr>
              <a:t>4</a:t>
            </a:r>
            <a:r>
              <a:rPr lang="zh-CN" altLang="en-US" sz="2000" b="1" dirty="0">
                <a:solidFill>
                  <a:srgbClr val="080808"/>
                </a:solidFill>
                <a:latin typeface="Arial" panose="020B0604020202020204" pitchFamily="34" charset="0"/>
                <a:ea typeface="宋体" panose="02010600030101010101" pitchFamily="2" charset="-122"/>
              </a:rPr>
              <a:t>）男性化包装。男性消费品包装应采用粗狂、豪放的设计风格和表现手法，以满足男性消费者表现男子汉刚毅形象特征的心理要求。另外，包装设计的科学性和实用性也是男性消费者所追求的。</a:t>
            </a:r>
            <a:endParaRPr lang="en-US" altLang="zh-CN" sz="2000" b="1" dirty="0">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000" b="1" dirty="0">
                <a:solidFill>
                  <a:srgbClr val="080808"/>
                </a:solidFill>
                <a:latin typeface="Arial" panose="020B0604020202020204" pitchFamily="34" charset="0"/>
                <a:ea typeface="宋体" panose="02010600030101010101" pitchFamily="2" charset="-122"/>
              </a:rPr>
              <a:t>（</a:t>
            </a:r>
            <a:r>
              <a:rPr lang="en-US" altLang="zh-CN" sz="2000" b="1" dirty="0">
                <a:solidFill>
                  <a:srgbClr val="080808"/>
                </a:solidFill>
                <a:latin typeface="Arial" panose="020B0604020202020204" pitchFamily="34" charset="0"/>
                <a:ea typeface="宋体" panose="02010600030101010101" pitchFamily="2" charset="-122"/>
              </a:rPr>
              <a:t>5</a:t>
            </a:r>
            <a:r>
              <a:rPr lang="zh-CN" altLang="en-US" sz="2000" b="1" dirty="0">
                <a:solidFill>
                  <a:srgbClr val="080808"/>
                </a:solidFill>
                <a:latin typeface="Arial" panose="020B0604020202020204" pitchFamily="34" charset="0"/>
                <a:ea typeface="宋体" panose="02010600030101010101" pitchFamily="2" charset="-122"/>
              </a:rPr>
              <a:t>）女性化包装。女性消费品包装要突出其流行性、装饰性和艺术性。漂亮的包装对女性消费者具有极大的诱惑，常常会促使潜在购买者向现实购买者的转变。</a:t>
            </a:r>
          </a:p>
        </p:txBody>
      </p:sp>
      <p:sp>
        <p:nvSpPr>
          <p:cNvPr id="266245" name="Text Box 5">
            <a:extLst>
              <a:ext uri="{FF2B5EF4-FFF2-40B4-BE49-F238E27FC236}">
                <a16:creationId xmlns:a16="http://schemas.microsoft.com/office/drawing/2014/main" xmlns="" id="{2CD9E60D-5759-402A-9D3B-5DD8753213C3}"/>
              </a:ext>
            </a:extLst>
          </p:cNvPr>
          <p:cNvSpPr txBox="1">
            <a:spLocks noChangeArrowheads="1"/>
          </p:cNvSpPr>
          <p:nvPr/>
        </p:nvSpPr>
        <p:spPr bwMode="auto">
          <a:xfrm>
            <a:off x="2473326" y="1138241"/>
            <a:ext cx="4824412"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400" b="1">
                <a:solidFill>
                  <a:srgbClr val="800080"/>
                </a:solidFill>
                <a:latin typeface="Arial" panose="020B0604020202020204" pitchFamily="34" charset="0"/>
                <a:ea typeface="宋体" panose="02010600030101010101" pitchFamily="2" charset="-122"/>
              </a:rPr>
              <a:t>3</a:t>
            </a:r>
            <a:r>
              <a:rPr lang="zh-CN" altLang="en-US" sz="2400" b="1">
                <a:solidFill>
                  <a:srgbClr val="800080"/>
                </a:solidFill>
                <a:latin typeface="Arial" panose="020B0604020202020204" pitchFamily="34" charset="0"/>
                <a:ea typeface="宋体" panose="02010600030101010101" pitchFamily="2" charset="-122"/>
              </a:rPr>
              <a:t>．按消费者性别年龄设计包装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66245"/>
                                        </p:tgtEl>
                                        <p:attrNameLst>
                                          <p:attrName>style.visibility</p:attrName>
                                        </p:attrNameLst>
                                      </p:cBhvr>
                                      <p:to>
                                        <p:strVal val="visible"/>
                                      </p:to>
                                    </p:set>
                                    <p:anim calcmode="lin" valueType="num">
                                      <p:cBhvr>
                                        <p:cTn id="7" dur="1000" fill="hold"/>
                                        <p:tgtEl>
                                          <p:spTgt spid="266245"/>
                                        </p:tgtEl>
                                        <p:attrNameLst>
                                          <p:attrName>ppt_w</p:attrName>
                                        </p:attrNameLst>
                                      </p:cBhvr>
                                      <p:tavLst>
                                        <p:tav tm="0">
                                          <p:val>
                                            <p:fltVal val="0"/>
                                          </p:val>
                                        </p:tav>
                                        <p:tav tm="100000">
                                          <p:val>
                                            <p:strVal val="#ppt_w"/>
                                          </p:val>
                                        </p:tav>
                                      </p:tavLst>
                                    </p:anim>
                                    <p:anim calcmode="lin" valueType="num">
                                      <p:cBhvr>
                                        <p:cTn id="8" dur="1000" fill="hold"/>
                                        <p:tgtEl>
                                          <p:spTgt spid="266245"/>
                                        </p:tgtEl>
                                        <p:attrNameLst>
                                          <p:attrName>ppt_h</p:attrName>
                                        </p:attrNameLst>
                                      </p:cBhvr>
                                      <p:tavLst>
                                        <p:tav tm="0">
                                          <p:val>
                                            <p:fltVal val="0"/>
                                          </p:val>
                                        </p:tav>
                                        <p:tav tm="100000">
                                          <p:val>
                                            <p:strVal val="#ppt_h"/>
                                          </p:val>
                                        </p:tav>
                                      </p:tavLst>
                                    </p:anim>
                                    <p:anim calcmode="lin" valueType="num">
                                      <p:cBhvr>
                                        <p:cTn id="9" dur="1000" fill="hold"/>
                                        <p:tgtEl>
                                          <p:spTgt spid="266245"/>
                                        </p:tgtEl>
                                        <p:attrNameLst>
                                          <p:attrName>style.rotation</p:attrName>
                                        </p:attrNameLst>
                                      </p:cBhvr>
                                      <p:tavLst>
                                        <p:tav tm="0">
                                          <p:val>
                                            <p:fltVal val="360"/>
                                          </p:val>
                                        </p:tav>
                                        <p:tav tm="100000">
                                          <p:val>
                                            <p:fltVal val="0"/>
                                          </p:val>
                                        </p:tav>
                                      </p:tavLst>
                                    </p:anim>
                                    <p:animEffect transition="in" filter="fade">
                                      <p:cBhvr>
                                        <p:cTn id="10" dur="1000"/>
                                        <p:tgtEl>
                                          <p:spTgt spid="2662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66244"/>
                                        </p:tgtEl>
                                        <p:attrNameLst>
                                          <p:attrName>style.visibility</p:attrName>
                                        </p:attrNameLst>
                                      </p:cBhvr>
                                      <p:to>
                                        <p:strVal val="visible"/>
                                      </p:to>
                                    </p:set>
                                    <p:animEffect transition="in" filter="dissolve">
                                      <p:cBhvr>
                                        <p:cTn id="15" dur="1000"/>
                                        <p:tgtEl>
                                          <p:spTgt spid="266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animBg="1"/>
      <p:bldP spid="26624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over_4a"/>
          <p:cNvPicPr/>
          <p:nvPr/>
        </p:nvPicPr>
        <p:blipFill>
          <a:blip r:embed="rId2"/>
          <a:stretch>
            <a:fillRect/>
          </a:stretch>
        </p:blipFill>
        <p:spPr>
          <a:xfrm>
            <a:off x="1992312" y="476250"/>
            <a:ext cx="4386262" cy="6008688"/>
          </a:xfrm>
          <a:prstGeom prst="rect">
            <a:avLst/>
          </a:prstGeom>
          <a:noFill/>
          <a:ln>
            <a:noFill/>
            <a:miter lim="800000"/>
          </a:ln>
        </p:spPr>
      </p:pic>
      <p:sp>
        <p:nvSpPr>
          <p:cNvPr id="27651" name="Rectangle 5"/>
          <p:cNvSpPr/>
          <p:nvPr/>
        </p:nvSpPr>
        <p:spPr>
          <a:xfrm>
            <a:off x="7032625" y="1844675"/>
            <a:ext cx="2520950" cy="2563812"/>
          </a:xfrm>
          <a:prstGeom prst="rect">
            <a:avLst/>
          </a:prstGeom>
          <a:noFill/>
          <a:ln>
            <a:noFill/>
            <a:miter lim="800000"/>
          </a:ln>
        </p:spPr>
        <p:txBody>
          <a:bodyPr anchor="ctr" anchorCtr="0">
            <a:spAutoFit/>
          </a:bodyPr>
          <a:lstStyle>
            <a:lvl1pPr marL="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1pPr>
            <a:lvl2pPr marL="4572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2pPr>
            <a:lvl3pPr marL="9144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3pPr>
            <a:lvl4pPr marL="13716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4pPr>
            <a:lvl5pPr marL="18288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5pPr>
          </a:lstStyle>
          <a:p>
            <a:r>
              <a:rPr lang="zh-CN" altLang="en-US"/>
              <a:t>又如香奈儿 </a:t>
            </a:r>
            <a:r>
              <a:rPr lang="en-US" altLang="en-US"/>
              <a:t>Chane NO </a:t>
            </a:r>
            <a:r>
              <a:rPr lang="zh-CN" altLang="en-US"/>
              <a:t>． </a:t>
            </a:r>
            <a:r>
              <a:rPr lang="en-US" altLang="en-US"/>
              <a:t>5 </a:t>
            </a:r>
            <a:r>
              <a:rPr lang="zh-CN" altLang="en-US"/>
              <a:t>香水长方体附以利落线条的香水瓶，状如宝石切割般形态的瓶盖， </a:t>
            </a:r>
            <a:r>
              <a:rPr lang="en-US" altLang="en-US"/>
              <a:t>NO </a:t>
            </a:r>
            <a:r>
              <a:rPr lang="zh-CN" altLang="en-US"/>
              <a:t>． </a:t>
            </a:r>
            <a:r>
              <a:rPr lang="en-US" altLang="en-US"/>
              <a:t>5 </a:t>
            </a:r>
            <a:r>
              <a:rPr lang="zh-CN" altLang="en-US"/>
              <a:t>的黑色字眼呈现于白底上。简单、豪华，表现这款香水在香水品牌中的至尊地位。 </a:t>
            </a:r>
          </a:p>
        </p:txBody>
      </p:sp>
      <p:sp>
        <p:nvSpPr>
          <p:cNvPr id="27652" name="Footer Placeholder 2"/>
          <p:cNvSpPr>
            <a:spLocks noGrp="1"/>
          </p:cNvSpPr>
          <p:nvPr>
            <p:ph type="ftr" sz="quarter" idx="1"/>
          </p:nvPr>
        </p:nvSpPr>
        <p:spPr>
          <a:xfrm>
            <a:off x="3124200" y="6245225"/>
            <a:ext cx="2895600" cy="476250"/>
          </a:xfrm>
          <a:prstGeom prst="rect">
            <a:avLst/>
          </a:prstGeom>
          <a:noFill/>
          <a:ln>
            <a:noFill/>
            <a:miter lim="800000"/>
          </a:ln>
        </p:spPr>
        <p:txBody>
          <a:bodyPr/>
          <a:lstStyle>
            <a:defPPr algn="l" eaLnBrk="1" hangingPunct="1">
              <a:defRPr lang="zh-CN" altLang="en-US"/>
            </a:defPPr>
            <a:lvl1pPr marL="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1pPr>
            <a:lvl2pPr marL="742950" indent="-74295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2pPr>
            <a:lvl3pPr marL="1143000" indent="-114300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3pPr>
            <a:lvl4pPr marL="1600200" indent="-160020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4pPr>
            <a:lvl5pPr marL="2057400" indent="-205740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5pPr>
          </a:lstStyle>
          <a:p>
            <a:pPr lvl="0" algn="ctr" eaLnBrk="1" hangingPunct="1"/>
            <a:fld id="{6A8F3658-7D2C-41FB-8FD0-7501B3114BBB}" type="footer">
              <a:rPr lang="zh-CN" altLang="en-US" sz="1400" smtClean="0"/>
              <a:pPr algn="ctr"/>
              <a:t>​</a:t>
            </a:fld>
            <a:endParaRPr lang="en-US" altLang="en-US" sz="1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9" name="Rectangle 191"/>
          <p:cNvSpPr>
            <a:spLocks noGrp="1" noChangeArrowheads="1"/>
          </p:cNvSpPr>
          <p:nvPr>
            <p:ph type="title" idx="4294967295"/>
          </p:nvPr>
        </p:nvSpPr>
        <p:spPr>
          <a:xfrm>
            <a:off x="998290" y="226503"/>
            <a:ext cx="10584110" cy="870461"/>
          </a:xfrm>
          <a:ln/>
        </p:spPr>
        <p:txBody>
          <a:bodyPr/>
          <a:lstStyle/>
          <a:p>
            <a:pPr algn="l"/>
            <a:r>
              <a:rPr lang="zh-CN" altLang="ru-RU" b="1" i="0" dirty="0" smtClean="0">
                <a:solidFill>
                  <a:schemeClr val="accent2"/>
                </a:solidFill>
                <a:latin typeface="+mn-ea"/>
                <a:ea typeface="+mn-ea"/>
              </a:rPr>
              <a:t>包装</a:t>
            </a:r>
            <a:r>
              <a:rPr lang="zh-CN" altLang="ru-RU" b="1" i="0" dirty="0">
                <a:solidFill>
                  <a:schemeClr val="accent2"/>
                </a:solidFill>
                <a:latin typeface="+mn-ea"/>
                <a:ea typeface="+mn-ea"/>
              </a:rPr>
              <a:t>设计的心理策略</a:t>
            </a:r>
          </a:p>
        </p:txBody>
      </p:sp>
      <p:sp>
        <p:nvSpPr>
          <p:cNvPr id="2240" name="Rectangle 192"/>
          <p:cNvSpPr>
            <a:spLocks noGrp="1" noChangeArrowheads="1"/>
          </p:cNvSpPr>
          <p:nvPr>
            <p:ph type="body" idx="4294967295"/>
          </p:nvPr>
        </p:nvSpPr>
        <p:spPr>
          <a:xfrm>
            <a:off x="1153952" y="1239475"/>
            <a:ext cx="10160000" cy="4525963"/>
          </a:xfrm>
          <a:ln/>
        </p:spPr>
        <p:txBody>
          <a:bodyPr/>
          <a:lstStyle/>
          <a:p>
            <a:pPr>
              <a:lnSpc>
                <a:spcPct val="90000"/>
              </a:lnSpc>
              <a:buFontTx/>
              <a:buNone/>
            </a:pPr>
            <a:r>
              <a:rPr lang="ru-RU" altLang="zh-CN" dirty="0"/>
              <a:t>1.</a:t>
            </a:r>
            <a:r>
              <a:rPr lang="zh-CN" altLang="ru-RU" dirty="0"/>
              <a:t>色彩协调搭配：不同商品采用不同的颜色。</a:t>
            </a:r>
          </a:p>
          <a:p>
            <a:pPr>
              <a:lnSpc>
                <a:spcPct val="90000"/>
              </a:lnSpc>
              <a:buFontTx/>
              <a:buNone/>
            </a:pPr>
            <a:r>
              <a:rPr lang="ru-RU" altLang="zh-CN" dirty="0"/>
              <a:t>2.</a:t>
            </a:r>
            <a:r>
              <a:rPr lang="zh-CN" altLang="ru-RU" dirty="0"/>
              <a:t>符合商品性能：性质不同的商品采用不同的包装方式与材料。</a:t>
            </a:r>
          </a:p>
          <a:p>
            <a:pPr>
              <a:lnSpc>
                <a:spcPct val="90000"/>
              </a:lnSpc>
              <a:buFontTx/>
              <a:buNone/>
            </a:pPr>
            <a:r>
              <a:rPr lang="ru-RU" altLang="zh-CN" dirty="0"/>
              <a:t>3.</a:t>
            </a:r>
            <a:r>
              <a:rPr lang="zh-CN" altLang="ru-RU" dirty="0"/>
              <a:t>便利消费者：包装能方便消费者查看商品。</a:t>
            </a:r>
          </a:p>
          <a:p>
            <a:pPr>
              <a:lnSpc>
                <a:spcPct val="90000"/>
              </a:lnSpc>
              <a:buFontTx/>
              <a:buNone/>
            </a:pPr>
            <a:r>
              <a:rPr lang="ru-RU" altLang="zh-CN" dirty="0"/>
              <a:t>4.</a:t>
            </a:r>
            <a:r>
              <a:rPr lang="zh-CN" altLang="ru-RU" dirty="0"/>
              <a:t>商品系列化包装：统一系列的商品，包装相近，如方便面的碗与包、大包与小包等。</a:t>
            </a:r>
          </a:p>
        </p:txBody>
      </p:sp>
    </p:spTree>
    <p:extLst>
      <p:ext uri="{BB962C8B-B14F-4D97-AF65-F5344CB8AC3E}">
        <p14:creationId xmlns:p14="http://schemas.microsoft.com/office/powerpoint/2010/main" val="6167187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3" name="Rectangle 195"/>
          <p:cNvSpPr>
            <a:spLocks noGrp="1" noChangeArrowheads="1"/>
          </p:cNvSpPr>
          <p:nvPr>
            <p:ph type="title" idx="4294967295"/>
          </p:nvPr>
        </p:nvSpPr>
        <p:spPr>
          <a:xfrm>
            <a:off x="964734" y="226503"/>
            <a:ext cx="10617666" cy="870461"/>
          </a:xfrm>
          <a:ln/>
        </p:spPr>
        <p:txBody>
          <a:bodyPr/>
          <a:lstStyle/>
          <a:p>
            <a:pPr algn="l"/>
            <a:r>
              <a:rPr lang="zh-CN" altLang="ru-RU" b="1" i="0" dirty="0" smtClean="0">
                <a:solidFill>
                  <a:schemeClr val="accent2"/>
                </a:solidFill>
                <a:latin typeface="+mn-ea"/>
                <a:ea typeface="+mn-ea"/>
              </a:rPr>
              <a:t>具</a:t>
            </a:r>
            <a:r>
              <a:rPr lang="zh-CN" altLang="ru-RU" b="1" i="0" dirty="0">
                <a:solidFill>
                  <a:schemeClr val="accent2"/>
                </a:solidFill>
                <a:latin typeface="+mn-ea"/>
                <a:ea typeface="+mn-ea"/>
              </a:rPr>
              <a:t>针对性的设计策略</a:t>
            </a:r>
          </a:p>
        </p:txBody>
      </p:sp>
      <p:sp>
        <p:nvSpPr>
          <p:cNvPr id="2244" name="Rectangle 196"/>
          <p:cNvSpPr>
            <a:spLocks noGrp="1" noChangeArrowheads="1"/>
          </p:cNvSpPr>
          <p:nvPr>
            <p:ph type="body" idx="4294967295"/>
          </p:nvPr>
        </p:nvSpPr>
        <p:spPr>
          <a:xfrm>
            <a:off x="886436" y="1038139"/>
            <a:ext cx="11068497" cy="4676861"/>
          </a:xfrm>
          <a:ln/>
        </p:spPr>
        <p:txBody>
          <a:bodyPr/>
          <a:lstStyle/>
          <a:p>
            <a:pPr marL="0" indent="0">
              <a:lnSpc>
                <a:spcPct val="90000"/>
              </a:lnSpc>
              <a:buNone/>
            </a:pPr>
            <a:r>
              <a:rPr lang="zh-CN" altLang="ru-RU" dirty="0"/>
              <a:t>组合包装策略：同一包装放入相关的若干产品，如家庭用工具箱、药箱等。</a:t>
            </a:r>
          </a:p>
          <a:p>
            <a:pPr marL="0" indent="0">
              <a:lnSpc>
                <a:spcPct val="90000"/>
              </a:lnSpc>
              <a:buNone/>
            </a:pPr>
            <a:r>
              <a:rPr lang="zh-CN" altLang="ru-RU" dirty="0"/>
              <a:t>附赠品包装策略：在包装内或外附赠奖券、卡片、玩具、实物等。</a:t>
            </a:r>
          </a:p>
          <a:p>
            <a:pPr marL="0" indent="0">
              <a:lnSpc>
                <a:spcPct val="90000"/>
              </a:lnSpc>
              <a:buNone/>
            </a:pPr>
            <a:r>
              <a:rPr lang="zh-CN" altLang="ru-RU" dirty="0"/>
              <a:t>再使用包装策略：商品包成为日常用便携袋。</a:t>
            </a:r>
          </a:p>
          <a:p>
            <a:pPr marL="0" indent="0">
              <a:lnSpc>
                <a:spcPct val="90000"/>
              </a:lnSpc>
              <a:buNone/>
            </a:pPr>
            <a:r>
              <a:rPr lang="zh-CN" altLang="ru-RU" dirty="0"/>
              <a:t>等级包装策略：包装与商品档次相适应。</a:t>
            </a:r>
          </a:p>
          <a:p>
            <a:pPr marL="0" indent="0">
              <a:lnSpc>
                <a:spcPct val="90000"/>
              </a:lnSpc>
              <a:buNone/>
            </a:pPr>
            <a:r>
              <a:rPr lang="zh-CN" altLang="ru-RU" dirty="0"/>
              <a:t>变更包装策略：通过变更包装吸引消费者。</a:t>
            </a:r>
          </a:p>
          <a:p>
            <a:pPr marL="0" indent="0">
              <a:lnSpc>
                <a:spcPct val="90000"/>
              </a:lnSpc>
              <a:buNone/>
            </a:pPr>
            <a:r>
              <a:rPr lang="zh-CN" altLang="ru-RU" dirty="0"/>
              <a:t>数量差别包装策略：采取不同数量级别的包装，方便不同的需要。</a:t>
            </a:r>
          </a:p>
        </p:txBody>
      </p:sp>
    </p:spTree>
    <p:extLst>
      <p:ext uri="{BB962C8B-B14F-4D97-AF65-F5344CB8AC3E}">
        <p14:creationId xmlns:p14="http://schemas.microsoft.com/office/powerpoint/2010/main" val="7428187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3"/>
          <p:cNvSpPr/>
          <p:nvPr/>
        </p:nvSpPr>
        <p:spPr>
          <a:xfrm>
            <a:off x="5029201" y="2627312"/>
            <a:ext cx="2054225" cy="1792288"/>
          </a:xfrm>
          <a:custGeom>
            <a:avLst/>
            <a:gdLst>
              <a:gd name="GT0" fmla="*/ 5037 w 21600"/>
              <a:gd name="GT1" fmla="+- l GT0 0"/>
              <a:gd name="GT2" fmla="*/ 2277 h 21600"/>
              <a:gd name="GT3" fmla="+- t GT2 0"/>
              <a:gd name="GT4" fmla="*/ 16557 w 21600"/>
              <a:gd name="GT5" fmla="+- l GT4 0"/>
              <a:gd name="GT6" fmla="*/ 13677 h 21600"/>
              <a:gd name="GT7" fmla="+- t GT6 0"/>
            </a:gdLst>
            <a:ahLst/>
            <a:cxnLst>
              <a:cxn ang="0">
                <a:pos x="98224183" y="15057617"/>
              </a:cxn>
              <a:cxn ang="0">
                <a:pos x="26482576" y="74358662"/>
              </a:cxn>
              <a:cxn ang="0">
                <a:pos x="98224183" y="148717242"/>
              </a:cxn>
              <a:cxn ang="0">
                <a:pos x="168880392" y="74358662"/>
              </a:cxn>
            </a:cxnLst>
            <a:rect l="GT1" t="GT3" r="GT5" b="GT7"/>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cmpd="sng">
            <a:solidFill>
              <a:schemeClr val="tx1"/>
            </a:solidFill>
            <a:miter lim="800000"/>
          </a:ln>
        </p:spPr>
        <p:txBody>
          <a:bodyPr wrap="none" lIns="0" rIns="0" anchor="ctr" anchorCtr="1"/>
          <a:lstStyle>
            <a:lvl1pPr marL="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1pPr>
            <a:lvl2pPr marL="4572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2pPr>
            <a:lvl3pPr marL="9144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3pPr>
            <a:lvl4pPr marL="13716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4pPr>
            <a:lvl5pPr marL="18288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5pPr>
          </a:lstStyle>
          <a:p>
            <a:pPr algn="ctr" fontAlgn="ctr">
              <a:spcBef>
                <a:spcPct val="20000"/>
              </a:spcBef>
            </a:pPr>
            <a:r>
              <a:rPr lang="zh-CN" altLang="en-US" sz="2800" b="1">
                <a:latin typeface="方正小标宋简体" pitchFamily="2" charset="-122"/>
                <a:ea typeface="Times New Roman" pitchFamily="2" charset="0"/>
              </a:rPr>
              <a:t>心理策略</a:t>
            </a:r>
          </a:p>
        </p:txBody>
      </p:sp>
      <p:sp>
        <p:nvSpPr>
          <p:cNvPr id="32771" name="AutoShape 4"/>
          <p:cNvSpPr/>
          <p:nvPr/>
        </p:nvSpPr>
        <p:spPr>
          <a:xfrm>
            <a:off x="3581400" y="1484312"/>
            <a:ext cx="990600" cy="914400"/>
          </a:xfrm>
          <a:prstGeom prst="wedgeRoundRectCallout">
            <a:avLst>
              <a:gd name="adj1" fmla="val 43269"/>
              <a:gd name="adj2" fmla="val 78301"/>
              <a:gd name="adj3" fmla="val 16667"/>
            </a:avLst>
          </a:prstGeom>
          <a:gradFill rotWithShape="0">
            <a:gsLst>
              <a:gs pos="0">
                <a:schemeClr val="accent1"/>
              </a:gs>
              <a:gs pos="100000">
                <a:srgbClr val="FFFF66"/>
              </a:gs>
            </a:gsLst>
            <a:path path="rect">
              <a:fillToRect r="100000" b="100000"/>
            </a:path>
          </a:gradFill>
          <a:ln cmpd="sng">
            <a:solidFill>
              <a:schemeClr val="tx1"/>
            </a:solidFill>
            <a:miter lim="800000"/>
          </a:ln>
        </p:spPr>
        <p:txBody>
          <a:bodyPr/>
          <a:lstStyle>
            <a:lvl1pPr marL="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1pPr>
            <a:lvl2pPr marL="4572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2pPr>
            <a:lvl3pPr marL="9144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3pPr>
            <a:lvl4pPr marL="13716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4pPr>
            <a:lvl5pPr marL="18288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5pPr>
          </a:lstStyle>
          <a:p>
            <a:pPr algn="ctr"/>
            <a:r>
              <a:rPr lang="zh-CN" altLang="en-US" sz="2400" b="1">
                <a:latin typeface="Tahoma" pitchFamily="2" charset="0"/>
              </a:rPr>
              <a:t>类似包装 </a:t>
            </a:r>
          </a:p>
        </p:txBody>
      </p:sp>
      <p:sp>
        <p:nvSpPr>
          <p:cNvPr id="32772" name="AutoShape 5"/>
          <p:cNvSpPr/>
          <p:nvPr/>
        </p:nvSpPr>
        <p:spPr>
          <a:xfrm>
            <a:off x="4876800" y="1484312"/>
            <a:ext cx="990600" cy="914400"/>
          </a:xfrm>
          <a:prstGeom prst="wedgeRoundRectCallout">
            <a:avLst>
              <a:gd name="adj1" fmla="val 29806"/>
              <a:gd name="adj2" fmla="val 69968"/>
              <a:gd name="adj3" fmla="val 16667"/>
            </a:avLst>
          </a:prstGeom>
          <a:gradFill rotWithShape="0">
            <a:gsLst>
              <a:gs pos="0">
                <a:schemeClr val="accent1"/>
              </a:gs>
              <a:gs pos="100000">
                <a:srgbClr val="FFFF66"/>
              </a:gs>
            </a:gsLst>
            <a:path path="rect">
              <a:fillToRect r="100000" b="100000"/>
            </a:path>
          </a:gradFill>
          <a:ln cmpd="sng">
            <a:solidFill>
              <a:schemeClr val="tx1"/>
            </a:solidFill>
            <a:miter lim="800000"/>
          </a:ln>
        </p:spPr>
        <p:txBody>
          <a:bodyPr/>
          <a:lstStyle>
            <a:lvl1pPr marL="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1pPr>
            <a:lvl2pPr marL="4572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2pPr>
            <a:lvl3pPr marL="9144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3pPr>
            <a:lvl4pPr marL="13716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4pPr>
            <a:lvl5pPr marL="18288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5pPr>
          </a:lstStyle>
          <a:p>
            <a:pPr algn="ctr"/>
            <a:r>
              <a:rPr lang="zh-CN" altLang="en-US" sz="2400" b="1">
                <a:latin typeface="Tahoma" pitchFamily="2" charset="0"/>
              </a:rPr>
              <a:t>配套包装 </a:t>
            </a:r>
          </a:p>
        </p:txBody>
      </p:sp>
      <p:sp>
        <p:nvSpPr>
          <p:cNvPr id="32773" name="AutoShape 6"/>
          <p:cNvSpPr/>
          <p:nvPr/>
        </p:nvSpPr>
        <p:spPr>
          <a:xfrm>
            <a:off x="6096000" y="1484312"/>
            <a:ext cx="1295400" cy="914400"/>
          </a:xfrm>
          <a:prstGeom prst="wedgeRoundRectCallout">
            <a:avLst>
              <a:gd name="adj1" fmla="val -30148"/>
              <a:gd name="adj2" fmla="val 69968"/>
              <a:gd name="adj3" fmla="val 16667"/>
            </a:avLst>
          </a:prstGeom>
          <a:gradFill rotWithShape="0">
            <a:gsLst>
              <a:gs pos="0">
                <a:schemeClr val="accent1"/>
              </a:gs>
              <a:gs pos="100000">
                <a:srgbClr val="FFFF66"/>
              </a:gs>
            </a:gsLst>
            <a:path path="rect">
              <a:fillToRect r="100000" b="100000"/>
            </a:path>
          </a:gradFill>
          <a:ln cmpd="sng">
            <a:solidFill>
              <a:schemeClr val="tx1"/>
            </a:solidFill>
            <a:miter lim="800000"/>
          </a:ln>
        </p:spPr>
        <p:txBody>
          <a:bodyPr/>
          <a:lstStyle>
            <a:lvl1pPr marL="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1pPr>
            <a:lvl2pPr marL="4572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2pPr>
            <a:lvl3pPr marL="9144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3pPr>
            <a:lvl4pPr marL="13716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4pPr>
            <a:lvl5pPr marL="18288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5pPr>
          </a:lstStyle>
          <a:p>
            <a:pPr algn="ctr"/>
            <a:r>
              <a:rPr lang="zh-CN" altLang="en-US" sz="2400" b="1">
                <a:latin typeface="Tahoma" pitchFamily="2" charset="0"/>
              </a:rPr>
              <a:t>多用途包装 </a:t>
            </a:r>
          </a:p>
        </p:txBody>
      </p:sp>
      <p:sp>
        <p:nvSpPr>
          <p:cNvPr id="32774" name="AutoShape 7"/>
          <p:cNvSpPr/>
          <p:nvPr/>
        </p:nvSpPr>
        <p:spPr>
          <a:xfrm>
            <a:off x="7696200" y="1484312"/>
            <a:ext cx="1295400" cy="914400"/>
          </a:xfrm>
          <a:prstGeom prst="wedgeRoundRectCallout">
            <a:avLst>
              <a:gd name="adj1" fmla="val -41912"/>
              <a:gd name="adj2" fmla="val 69968"/>
              <a:gd name="adj3" fmla="val 16667"/>
            </a:avLst>
          </a:prstGeom>
          <a:gradFill rotWithShape="0">
            <a:gsLst>
              <a:gs pos="0">
                <a:schemeClr val="accent1"/>
              </a:gs>
              <a:gs pos="100000">
                <a:srgbClr val="FFFF66"/>
              </a:gs>
            </a:gsLst>
            <a:path path="rect">
              <a:fillToRect r="100000" b="100000"/>
            </a:path>
          </a:gradFill>
          <a:ln cmpd="sng">
            <a:solidFill>
              <a:schemeClr val="tx1"/>
            </a:solidFill>
            <a:miter lim="800000"/>
          </a:ln>
        </p:spPr>
        <p:txBody>
          <a:bodyPr/>
          <a:lstStyle>
            <a:lvl1pPr marL="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1pPr>
            <a:lvl2pPr marL="4572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2pPr>
            <a:lvl3pPr marL="9144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3pPr>
            <a:lvl4pPr marL="13716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4pPr>
            <a:lvl5pPr marL="18288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5pPr>
          </a:lstStyle>
          <a:p>
            <a:pPr algn="ctr"/>
            <a:r>
              <a:rPr lang="zh-CN" altLang="en-US" sz="2400" b="1">
                <a:latin typeface="Tahoma" pitchFamily="2" charset="0"/>
              </a:rPr>
              <a:t>附赠品包装 </a:t>
            </a:r>
          </a:p>
        </p:txBody>
      </p:sp>
      <p:sp>
        <p:nvSpPr>
          <p:cNvPr id="32775" name="AutoShape 8"/>
          <p:cNvSpPr/>
          <p:nvPr/>
        </p:nvSpPr>
        <p:spPr>
          <a:xfrm>
            <a:off x="9220200" y="1484312"/>
            <a:ext cx="990600" cy="914400"/>
          </a:xfrm>
          <a:prstGeom prst="wedgeRoundRectCallout">
            <a:avLst>
              <a:gd name="adj1" fmla="val -39421"/>
              <a:gd name="adj2" fmla="val 69968"/>
              <a:gd name="adj3" fmla="val 16667"/>
            </a:avLst>
          </a:prstGeom>
          <a:gradFill rotWithShape="0">
            <a:gsLst>
              <a:gs pos="0">
                <a:schemeClr val="accent1"/>
              </a:gs>
              <a:gs pos="100000">
                <a:srgbClr val="FFFF66"/>
              </a:gs>
            </a:gsLst>
            <a:path path="rect">
              <a:fillToRect r="100000" b="100000"/>
            </a:path>
          </a:gradFill>
          <a:ln cmpd="sng">
            <a:solidFill>
              <a:schemeClr val="tx1"/>
            </a:solidFill>
            <a:miter lim="800000"/>
          </a:ln>
        </p:spPr>
        <p:txBody>
          <a:bodyPr/>
          <a:lstStyle>
            <a:lvl1pPr marL="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1pPr>
            <a:lvl2pPr marL="4572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2pPr>
            <a:lvl3pPr marL="9144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3pPr>
            <a:lvl4pPr marL="13716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4pPr>
            <a:lvl5pPr marL="18288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5pPr>
          </a:lstStyle>
          <a:p>
            <a:pPr algn="ctr"/>
            <a:r>
              <a:rPr lang="zh-CN" altLang="en-US" sz="2400" b="1">
                <a:latin typeface="Tahoma" pitchFamily="2" charset="0"/>
              </a:rPr>
              <a:t>礼品包装 </a:t>
            </a:r>
          </a:p>
        </p:txBody>
      </p:sp>
      <p:sp>
        <p:nvSpPr>
          <p:cNvPr id="32776" name="AutoShape 9"/>
          <p:cNvSpPr/>
          <p:nvPr/>
        </p:nvSpPr>
        <p:spPr>
          <a:xfrm>
            <a:off x="7924800" y="2855912"/>
            <a:ext cx="990600" cy="914400"/>
          </a:xfrm>
          <a:prstGeom prst="wedgeRoundRectCallout">
            <a:avLst>
              <a:gd name="adj1" fmla="val -87500"/>
              <a:gd name="adj2" fmla="val 30384"/>
              <a:gd name="adj3" fmla="val 16667"/>
            </a:avLst>
          </a:prstGeom>
          <a:gradFill rotWithShape="0">
            <a:gsLst>
              <a:gs pos="0">
                <a:schemeClr val="accent1"/>
              </a:gs>
              <a:gs pos="100000">
                <a:srgbClr val="FFFF66"/>
              </a:gs>
            </a:gsLst>
            <a:path path="rect">
              <a:fillToRect r="100000" b="100000"/>
            </a:path>
          </a:gradFill>
          <a:ln cmpd="sng">
            <a:solidFill>
              <a:schemeClr val="tx1"/>
            </a:solidFill>
            <a:miter lim="800000"/>
          </a:ln>
        </p:spPr>
        <p:txBody>
          <a:bodyPr/>
          <a:lstStyle>
            <a:lvl1pPr marL="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1pPr>
            <a:lvl2pPr marL="4572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2pPr>
            <a:lvl3pPr marL="9144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3pPr>
            <a:lvl4pPr marL="13716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4pPr>
            <a:lvl5pPr marL="18288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5pPr>
          </a:lstStyle>
          <a:p>
            <a:pPr algn="ctr"/>
            <a:r>
              <a:rPr lang="zh-CN" altLang="en-US" sz="2400" b="1">
                <a:latin typeface="Tahoma" pitchFamily="2" charset="0"/>
              </a:rPr>
              <a:t>纪念包装 </a:t>
            </a:r>
          </a:p>
        </p:txBody>
      </p:sp>
      <p:sp>
        <p:nvSpPr>
          <p:cNvPr id="32777" name="AutoShape 10"/>
          <p:cNvSpPr/>
          <p:nvPr/>
        </p:nvSpPr>
        <p:spPr>
          <a:xfrm>
            <a:off x="6934200" y="4151312"/>
            <a:ext cx="990600" cy="914400"/>
          </a:xfrm>
          <a:prstGeom prst="wedgeRoundRectCallout">
            <a:avLst>
              <a:gd name="adj1" fmla="val -85579"/>
              <a:gd name="adj2" fmla="val -2949"/>
              <a:gd name="adj3" fmla="val 16667"/>
            </a:avLst>
          </a:prstGeom>
          <a:gradFill rotWithShape="0">
            <a:gsLst>
              <a:gs pos="0">
                <a:schemeClr val="accent1"/>
              </a:gs>
              <a:gs pos="100000">
                <a:srgbClr val="FFFF66"/>
              </a:gs>
            </a:gsLst>
            <a:path path="rect">
              <a:fillToRect r="100000" b="100000"/>
            </a:path>
          </a:gradFill>
          <a:ln cmpd="sng">
            <a:solidFill>
              <a:schemeClr val="tx1"/>
            </a:solidFill>
            <a:miter lim="800000"/>
          </a:ln>
        </p:spPr>
        <p:txBody>
          <a:bodyPr/>
          <a:lstStyle>
            <a:lvl1pPr marL="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1pPr>
            <a:lvl2pPr marL="4572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2pPr>
            <a:lvl3pPr marL="9144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3pPr>
            <a:lvl4pPr marL="13716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4pPr>
            <a:lvl5pPr marL="18288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5pPr>
          </a:lstStyle>
          <a:p>
            <a:pPr algn="ctr"/>
            <a:r>
              <a:rPr lang="zh-CN" altLang="en-US" sz="2400" b="1">
                <a:latin typeface="Tahoma" pitchFamily="2" charset="0"/>
              </a:rPr>
              <a:t>等级包装 </a:t>
            </a:r>
          </a:p>
        </p:txBody>
      </p:sp>
      <p:sp>
        <p:nvSpPr>
          <p:cNvPr id="32778" name="AutoShape 11"/>
          <p:cNvSpPr/>
          <p:nvPr/>
        </p:nvSpPr>
        <p:spPr>
          <a:xfrm>
            <a:off x="5562600" y="4837112"/>
            <a:ext cx="990600" cy="914400"/>
          </a:xfrm>
          <a:prstGeom prst="wedgeRoundRectCallout">
            <a:avLst>
              <a:gd name="adj1" fmla="val -2884"/>
              <a:gd name="adj2" fmla="val -88370"/>
              <a:gd name="adj3" fmla="val 16667"/>
            </a:avLst>
          </a:prstGeom>
          <a:gradFill rotWithShape="0">
            <a:gsLst>
              <a:gs pos="0">
                <a:schemeClr val="accent1"/>
              </a:gs>
              <a:gs pos="100000">
                <a:srgbClr val="FFFF66"/>
              </a:gs>
            </a:gsLst>
            <a:path path="rect">
              <a:fillToRect r="100000" b="100000"/>
            </a:path>
          </a:gradFill>
          <a:ln cmpd="sng">
            <a:solidFill>
              <a:schemeClr val="tx1"/>
            </a:solidFill>
            <a:miter lim="800000"/>
          </a:ln>
        </p:spPr>
        <p:txBody>
          <a:bodyPr/>
          <a:lstStyle>
            <a:lvl1pPr marL="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1pPr>
            <a:lvl2pPr marL="4572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2pPr>
            <a:lvl3pPr marL="9144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3pPr>
            <a:lvl4pPr marL="13716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4pPr>
            <a:lvl5pPr marL="18288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5pPr>
          </a:lstStyle>
          <a:p>
            <a:pPr algn="ctr"/>
            <a:r>
              <a:rPr lang="zh-CN" altLang="en-US" sz="2400" b="1">
                <a:latin typeface="Tahoma" pitchFamily="2" charset="0"/>
              </a:rPr>
              <a:t>简便包装 </a:t>
            </a:r>
          </a:p>
        </p:txBody>
      </p:sp>
      <p:sp>
        <p:nvSpPr>
          <p:cNvPr id="32779" name="AutoShape 12"/>
          <p:cNvSpPr/>
          <p:nvPr/>
        </p:nvSpPr>
        <p:spPr>
          <a:xfrm>
            <a:off x="3429000" y="4227512"/>
            <a:ext cx="1676400" cy="914400"/>
          </a:xfrm>
          <a:prstGeom prst="wedgeRoundRectCallout">
            <a:avLst>
              <a:gd name="adj1" fmla="val 69884"/>
              <a:gd name="adj2" fmla="val -9199"/>
              <a:gd name="adj3" fmla="val 16667"/>
            </a:avLst>
          </a:prstGeom>
          <a:gradFill rotWithShape="0">
            <a:gsLst>
              <a:gs pos="0">
                <a:schemeClr val="accent1"/>
              </a:gs>
              <a:gs pos="100000">
                <a:srgbClr val="FFFF66"/>
              </a:gs>
            </a:gsLst>
            <a:path path="rect">
              <a:fillToRect r="100000" b="100000"/>
            </a:path>
          </a:gradFill>
          <a:ln cmpd="sng">
            <a:solidFill>
              <a:schemeClr val="tx1"/>
            </a:solidFill>
            <a:miter lim="800000"/>
          </a:ln>
        </p:spPr>
        <p:txBody>
          <a:bodyPr/>
          <a:lstStyle>
            <a:lvl1pPr marL="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1pPr>
            <a:lvl2pPr marL="4572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2pPr>
            <a:lvl3pPr marL="9144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3pPr>
            <a:lvl4pPr marL="13716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4pPr>
            <a:lvl5pPr marL="18288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5pPr>
          </a:lstStyle>
          <a:p>
            <a:pPr algn="ctr"/>
            <a:r>
              <a:rPr lang="zh-CN" altLang="en-US" sz="2400" b="1">
                <a:latin typeface="Tahoma" pitchFamily="2" charset="0"/>
              </a:rPr>
              <a:t>按性别、年龄包装 </a:t>
            </a:r>
          </a:p>
        </p:txBody>
      </p:sp>
      <p:sp>
        <p:nvSpPr>
          <p:cNvPr id="32780" name="AutoShape 13"/>
          <p:cNvSpPr/>
          <p:nvPr/>
        </p:nvSpPr>
        <p:spPr>
          <a:xfrm>
            <a:off x="3124200" y="2855912"/>
            <a:ext cx="990600" cy="914400"/>
          </a:xfrm>
          <a:prstGeom prst="wedgeRoundRectCallout">
            <a:avLst>
              <a:gd name="adj1" fmla="val 77884"/>
              <a:gd name="adj2" fmla="val 38718"/>
              <a:gd name="adj3" fmla="val 16667"/>
            </a:avLst>
          </a:prstGeom>
          <a:gradFill rotWithShape="0">
            <a:gsLst>
              <a:gs pos="0">
                <a:schemeClr val="accent1"/>
              </a:gs>
              <a:gs pos="100000">
                <a:srgbClr val="FFFF66"/>
              </a:gs>
            </a:gsLst>
            <a:path path="rect">
              <a:fillToRect r="100000" b="100000"/>
            </a:path>
          </a:gradFill>
          <a:ln cmpd="sng">
            <a:solidFill>
              <a:schemeClr val="tx1"/>
            </a:solidFill>
            <a:miter lim="800000"/>
          </a:ln>
        </p:spPr>
        <p:txBody>
          <a:bodyPr/>
          <a:lstStyle>
            <a:lvl1pPr marL="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1pPr>
            <a:lvl2pPr marL="4572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2pPr>
            <a:lvl3pPr marL="9144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3pPr>
            <a:lvl4pPr marL="13716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4pPr>
            <a:lvl5pPr marL="18288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5pPr>
          </a:lstStyle>
          <a:p>
            <a:pPr algn="ctr"/>
            <a:r>
              <a:rPr lang="zh-CN" altLang="en-US" sz="2400" b="1">
                <a:latin typeface="Tahoma" pitchFamily="2" charset="0"/>
              </a:rPr>
              <a:t>环保包装 </a:t>
            </a:r>
          </a:p>
        </p:txBody>
      </p:sp>
      <p:sp>
        <p:nvSpPr>
          <p:cNvPr id="32781" name="AutoShape 14"/>
          <p:cNvSpPr/>
          <p:nvPr/>
        </p:nvSpPr>
        <p:spPr>
          <a:xfrm>
            <a:off x="2209800" y="1484312"/>
            <a:ext cx="990600" cy="914400"/>
          </a:xfrm>
          <a:prstGeom prst="wedgeRoundRectCallout">
            <a:avLst>
              <a:gd name="adj1" fmla="val 47116"/>
              <a:gd name="adj2" fmla="val 76218"/>
              <a:gd name="adj3" fmla="val 16667"/>
            </a:avLst>
          </a:prstGeom>
          <a:gradFill rotWithShape="0">
            <a:gsLst>
              <a:gs pos="0">
                <a:schemeClr val="accent1"/>
              </a:gs>
              <a:gs pos="100000">
                <a:srgbClr val="FFFF66"/>
              </a:gs>
            </a:gsLst>
            <a:path path="rect">
              <a:fillToRect r="100000" b="100000"/>
            </a:path>
          </a:gradFill>
          <a:ln cmpd="sng">
            <a:solidFill>
              <a:schemeClr val="tx1"/>
            </a:solidFill>
            <a:miter lim="800000"/>
          </a:ln>
        </p:spPr>
        <p:txBody>
          <a:bodyPr/>
          <a:lstStyle>
            <a:lvl1pPr marL="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1pPr>
            <a:lvl2pPr marL="4572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2pPr>
            <a:lvl3pPr marL="9144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3pPr>
            <a:lvl4pPr marL="13716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4pPr>
            <a:lvl5pPr marL="182880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5pPr>
          </a:lstStyle>
          <a:p>
            <a:pPr algn="ctr"/>
            <a:r>
              <a:rPr lang="zh-CN" altLang="en-US" sz="2400" b="1">
                <a:latin typeface="Tahoma" pitchFamily="2" charset="0"/>
              </a:rPr>
              <a:t>差别包装</a:t>
            </a:r>
            <a:r>
              <a:rPr lang="zh-CN" altLang="en-US">
                <a:latin typeface="Tahoma" pitchFamily="2" charset="0"/>
              </a:rPr>
              <a:t> </a:t>
            </a:r>
          </a:p>
        </p:txBody>
      </p:sp>
      <p:sp>
        <p:nvSpPr>
          <p:cNvPr id="32782" name="Footer Placeholder 2"/>
          <p:cNvSpPr>
            <a:spLocks noGrp="1"/>
          </p:cNvSpPr>
          <p:nvPr>
            <p:ph type="ftr" sz="quarter" idx="1"/>
          </p:nvPr>
        </p:nvSpPr>
        <p:spPr>
          <a:xfrm>
            <a:off x="3124200" y="6245225"/>
            <a:ext cx="2895600" cy="476250"/>
          </a:xfrm>
          <a:prstGeom prst="rect">
            <a:avLst/>
          </a:prstGeom>
          <a:noFill/>
          <a:ln>
            <a:noFill/>
            <a:miter lim="800000"/>
          </a:ln>
        </p:spPr>
        <p:txBody>
          <a:bodyPr/>
          <a:lstStyle>
            <a:defPPr algn="l" eaLnBrk="1" hangingPunct="1">
              <a:defRPr lang="zh-CN" altLang="en-US"/>
            </a:defPPr>
            <a:lvl1pPr marL="0" indent="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1pPr>
            <a:lvl2pPr marL="742950" indent="-74295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2pPr>
            <a:lvl3pPr marL="1143000" indent="-114300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3pPr>
            <a:lvl4pPr marL="1600200" indent="-160020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4pPr>
            <a:lvl5pPr marL="2057400" indent="-2057400" algn="l" defTabSz="914400" eaLnBrk="1" fontAlgn="base" hangingPunct="1">
              <a:lnSpc>
                <a:spcPct val="100000"/>
              </a:lnSpc>
              <a:spcBef>
                <a:spcPct val="0"/>
              </a:spcBef>
              <a:spcAft>
                <a:spcPct val="0"/>
              </a:spcAft>
              <a:buClrTx/>
              <a:buSzTx/>
              <a:buFont typeface="Arial"/>
              <a:buNone/>
              <a:defRPr lang="zh-CN" altLang="en-US" sz="1800" b="0" i="0" u="none">
                <a:solidFill>
                  <a:schemeClr val="tx1"/>
                </a:solidFill>
                <a:latin typeface="Arial"/>
                <a:ea typeface="宋体"/>
              </a:defRPr>
            </a:lvl5pPr>
          </a:lstStyle>
          <a:p>
            <a:pPr lvl="0" algn="ctr" eaLnBrk="1" hangingPunct="1"/>
            <a:fld id="{6A8F3658-7D2C-41FB-8FD0-7501B3114BBB}" type="footer">
              <a:rPr lang="zh-CN" altLang="en-US" sz="1400" smtClean="0"/>
              <a:pPr algn="ctr"/>
              <a:t>​</a:t>
            </a:fld>
            <a:endParaRPr lang="en-US" altLang="en-US" sz="140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15" presetClass="entr" presetSubtype="0" fill="hold" grpId="0" nodeType="afterEffect">
                                  <p:childTnLst>
                                    <p:set>
                                      <p:cBhvr additive="base">
                                        <p:cTn id="7" dur="1" fill="hold">
                                          <p:stCondLst>
                                            <p:cond delay="0"/>
                                          </p:stCondLst>
                                        </p:cTn>
                                        <p:tgtEl>
                                          <p:spTgt spid="32770"/>
                                        </p:tgtEl>
                                        <p:attrNameLst>
                                          <p:attrName>style.visibility</p:attrName>
                                        </p:attrNameLst>
                                      </p:cBhvr>
                                      <p:to>
                                        <p:strVal val="visible"/>
                                      </p:to>
                                    </p:set>
                                    <p:anim calcmode="lin" valueType="num">
                                      <p:cBhvr additive="base">
                                        <p:cTn id="8" dur="1000" fill="hold"/>
                                        <p:tgtEl>
                                          <p:spTgt spid="32770"/>
                                        </p:tgtEl>
                                        <p:attrNameLst>
                                          <p:attrName>ppt_w</p:attrName>
                                        </p:attrNameLst>
                                      </p:cBhvr>
                                      <p:tavLst>
                                        <p:tav tm="0">
                                          <p:val>
                                            <p:fltVal val="0"/>
                                          </p:val>
                                        </p:tav>
                                        <p:tav tm="100000">
                                          <p:val>
                                            <p:strVal val="#ppt_w"/>
                                          </p:val>
                                        </p:tav>
                                      </p:tavLst>
                                    </p:anim>
                                    <p:anim calcmode="lin" valueType="num">
                                      <p:cBhvr additive="base">
                                        <p:cTn id="9" dur="1000" fill="hold"/>
                                        <p:tgtEl>
                                          <p:spTgt spid="32770"/>
                                        </p:tgtEl>
                                        <p:attrNameLst>
                                          <p:attrName>ppt_h</p:attrName>
                                        </p:attrNameLst>
                                      </p:cBhvr>
                                      <p:tavLst>
                                        <p:tav tm="0">
                                          <p:val>
                                            <p:fltVal val="0"/>
                                          </p:val>
                                        </p:tav>
                                        <p:tav tm="100000">
                                          <p:val>
                                            <p:strVal val="#ppt_h"/>
                                          </p:val>
                                        </p:tav>
                                      </p:tavLst>
                                    </p:anim>
                                    <p:anim calcmode="lin" valueType="num">
                                      <p:cBhvr additive="base">
                                        <p:cTn id="10" dur="1000" fill="hold"/>
                                        <p:tgtEl>
                                          <p:spTgt spid="32770"/>
                                        </p:tgtEl>
                                        <p:attrNameLst>
                                          <p:attrName>ppt_x</p:attrName>
                                        </p:attrNameLst>
                                      </p:cBhvr>
                                      <p:tavLst>
                                        <p:tav tm="0" fmla="#ppt_x+(cos(-2*pi*(1-$))*-#ppt_x-sin(-2*pi*(1-$))*(1-#ppt_y))*(1-$)">
                                          <p:val>
                                            <p:fltVal val="0"/>
                                          </p:val>
                                        </p:tav>
                                        <p:tav tm="100000">
                                          <p:val>
                                            <p:fltVal val="1"/>
                                          </p:val>
                                        </p:tav>
                                      </p:tavLst>
                                    </p:anim>
                                    <p:anim calcmode="lin" valueType="num">
                                      <p:cBhvr additive="base">
                                        <p:cTn id="11" dur="1000" fill="hold"/>
                                        <p:tgtEl>
                                          <p:spTgt spid="327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 fill="hold" nodeType="clickPar">
                      <p:stCondLst>
                        <p:cond delay="indefinite"/>
                        <p:cond evt="onBegin" delay="0">
                          <p:tn val="11"/>
                        </p:cond>
                      </p:stCondLst>
                      <p:childTnLst>
                        <p:par>
                          <p:cTn id="13" fill="hold" nodeType="withGroup">
                            <p:stCondLst>
                              <p:cond delay="indefinite"/>
                            </p:stCondLst>
                          </p:cTn>
                        </p:par>
                        <p:par>
                          <p:cTn id="14" fill="hold" nodeType="afterGroup">
                            <p:stCondLst>
                              <p:cond delay="0"/>
                            </p:stCondLst>
                            <p:childTnLst>
                              <p:par>
                                <p:cTn id="15" presetID="9" presetClass="entr" presetSubtype="0" fill="hold" grpId="0" nodeType="clickEffect">
                                  <p:childTnLst>
                                    <p:set>
                                      <p:cBhvr additive="base">
                                        <p:cTn id="16" dur="1" fill="hold">
                                          <p:stCondLst>
                                            <p:cond delay="0"/>
                                          </p:stCondLst>
                                        </p:cTn>
                                        <p:tgtEl>
                                          <p:spTgt spid="32781"/>
                                        </p:tgtEl>
                                        <p:attrNameLst>
                                          <p:attrName>style.visibility</p:attrName>
                                        </p:attrNameLst>
                                      </p:cBhvr>
                                      <p:to>
                                        <p:strVal val="visible"/>
                                      </p:to>
                                    </p:set>
                                    <p:animEffect transition="in" filter="dissolve">
                                      <p:cBhvr additive="base">
                                        <p:cTn id="17" dur="500" fill="hold"/>
                                        <p:tgtEl>
                                          <p:spTgt spid="32781"/>
                                        </p:tgtEl>
                                      </p:cBhvr>
                                    </p:animEffect>
                                  </p:childTnLst>
                                </p:cTn>
                              </p:par>
                            </p:childTnLst>
                          </p:cTn>
                        </p:par>
                      </p:childTnLst>
                    </p:cTn>
                  </p:par>
                  <p:par>
                    <p:cTn id="18" fill="hold" nodeType="clickPar">
                      <p:stCondLst>
                        <p:cond delay="indefinite"/>
                        <p:cond evt="onBegin" delay="0">
                          <p:tn val="17"/>
                        </p:cond>
                      </p:stCondLst>
                      <p:childTnLst>
                        <p:par>
                          <p:cTn id="19" fill="hold" nodeType="withGroup">
                            <p:stCondLst>
                              <p:cond delay="indefinite"/>
                            </p:stCondLst>
                          </p:cTn>
                        </p:par>
                        <p:par>
                          <p:cTn id="20" fill="hold" nodeType="afterGroup">
                            <p:stCondLst>
                              <p:cond delay="0"/>
                            </p:stCondLst>
                            <p:childTnLst>
                              <p:par>
                                <p:cTn id="21" presetID="9" presetClass="entr" presetSubtype="0" fill="hold" grpId="0" nodeType="clickEffect">
                                  <p:childTnLst>
                                    <p:set>
                                      <p:cBhvr additive="base">
                                        <p:cTn id="22" dur="1" fill="hold">
                                          <p:stCondLst>
                                            <p:cond delay="0"/>
                                          </p:stCondLst>
                                        </p:cTn>
                                        <p:tgtEl>
                                          <p:spTgt spid="32771"/>
                                        </p:tgtEl>
                                        <p:attrNameLst>
                                          <p:attrName>style.visibility</p:attrName>
                                        </p:attrNameLst>
                                      </p:cBhvr>
                                      <p:to>
                                        <p:strVal val="visible"/>
                                      </p:to>
                                    </p:set>
                                    <p:animEffect transition="in" filter="dissolve">
                                      <p:cBhvr additive="base">
                                        <p:cTn id="23" dur="500" fill="hold"/>
                                        <p:tgtEl>
                                          <p:spTgt spid="32771"/>
                                        </p:tgtEl>
                                      </p:cBhvr>
                                    </p:animEffect>
                                  </p:childTnLst>
                                </p:cTn>
                              </p:par>
                            </p:childTnLst>
                          </p:cTn>
                        </p:par>
                      </p:childTnLst>
                    </p:cTn>
                  </p:par>
                  <p:par>
                    <p:cTn id="24" fill="hold" nodeType="clickPar">
                      <p:stCondLst>
                        <p:cond delay="indefinite"/>
                        <p:cond evt="onBegin" delay="0">
                          <p:tn val="23"/>
                        </p:cond>
                      </p:stCondLst>
                      <p:childTnLst>
                        <p:par>
                          <p:cTn id="25" fill="hold" nodeType="withGroup">
                            <p:stCondLst>
                              <p:cond delay="indefinite"/>
                            </p:stCondLst>
                          </p:cTn>
                        </p:par>
                        <p:par>
                          <p:cTn id="26" fill="hold" nodeType="afterGroup">
                            <p:stCondLst>
                              <p:cond delay="0"/>
                            </p:stCondLst>
                            <p:childTnLst>
                              <p:par>
                                <p:cTn id="27" presetID="9" presetClass="entr" presetSubtype="0" fill="hold" grpId="0" nodeType="clickEffect">
                                  <p:childTnLst>
                                    <p:set>
                                      <p:cBhvr additive="base">
                                        <p:cTn id="28" dur="1" fill="hold">
                                          <p:stCondLst>
                                            <p:cond delay="0"/>
                                          </p:stCondLst>
                                        </p:cTn>
                                        <p:tgtEl>
                                          <p:spTgt spid="32772"/>
                                        </p:tgtEl>
                                        <p:attrNameLst>
                                          <p:attrName>style.visibility</p:attrName>
                                        </p:attrNameLst>
                                      </p:cBhvr>
                                      <p:to>
                                        <p:strVal val="visible"/>
                                      </p:to>
                                    </p:set>
                                    <p:animEffect transition="in" filter="dissolve">
                                      <p:cBhvr additive="base">
                                        <p:cTn id="29" dur="500" fill="hold"/>
                                        <p:tgtEl>
                                          <p:spTgt spid="32772"/>
                                        </p:tgtEl>
                                      </p:cBhvr>
                                    </p:animEffect>
                                  </p:childTnLst>
                                </p:cTn>
                              </p:par>
                            </p:childTnLst>
                          </p:cTn>
                        </p:par>
                      </p:childTnLst>
                    </p:cTn>
                  </p:par>
                  <p:par>
                    <p:cTn id="30" fill="hold" nodeType="clickPar">
                      <p:stCondLst>
                        <p:cond delay="indefinite"/>
                        <p:cond evt="onBegin" delay="0">
                          <p:tn val="29"/>
                        </p:cond>
                      </p:stCondLst>
                      <p:childTnLst>
                        <p:par>
                          <p:cTn id="31" fill="hold" nodeType="withGroup">
                            <p:stCondLst>
                              <p:cond delay="indefinite"/>
                            </p:stCondLst>
                          </p:cTn>
                        </p:par>
                        <p:par>
                          <p:cTn id="32" fill="hold" nodeType="afterGroup">
                            <p:stCondLst>
                              <p:cond delay="0"/>
                            </p:stCondLst>
                            <p:childTnLst>
                              <p:par>
                                <p:cTn id="33" presetID="9" presetClass="entr" presetSubtype="0" fill="hold" grpId="0" nodeType="clickEffect">
                                  <p:childTnLst>
                                    <p:set>
                                      <p:cBhvr additive="base">
                                        <p:cTn id="34" dur="1" fill="hold">
                                          <p:stCondLst>
                                            <p:cond delay="0"/>
                                          </p:stCondLst>
                                        </p:cTn>
                                        <p:tgtEl>
                                          <p:spTgt spid="32773"/>
                                        </p:tgtEl>
                                        <p:attrNameLst>
                                          <p:attrName>style.visibility</p:attrName>
                                        </p:attrNameLst>
                                      </p:cBhvr>
                                      <p:to>
                                        <p:strVal val="visible"/>
                                      </p:to>
                                    </p:set>
                                    <p:animEffect transition="in" filter="dissolve">
                                      <p:cBhvr additive="base">
                                        <p:cTn id="35" dur="500" fill="hold"/>
                                        <p:tgtEl>
                                          <p:spTgt spid="32773"/>
                                        </p:tgtEl>
                                      </p:cBhvr>
                                    </p:animEffect>
                                  </p:childTnLst>
                                </p:cTn>
                              </p:par>
                            </p:childTnLst>
                          </p:cTn>
                        </p:par>
                      </p:childTnLst>
                    </p:cTn>
                  </p:par>
                  <p:par>
                    <p:cTn id="36" fill="hold" nodeType="clickPar">
                      <p:stCondLst>
                        <p:cond delay="indefinite"/>
                        <p:cond evt="onBegin" delay="0">
                          <p:tn val="35"/>
                        </p:cond>
                      </p:stCondLst>
                      <p:childTnLst>
                        <p:par>
                          <p:cTn id="37" fill="hold" nodeType="withGroup">
                            <p:stCondLst>
                              <p:cond delay="indefinite"/>
                            </p:stCondLst>
                          </p:cTn>
                        </p:par>
                        <p:par>
                          <p:cTn id="38" fill="hold" nodeType="afterGroup">
                            <p:stCondLst>
                              <p:cond delay="0"/>
                            </p:stCondLst>
                            <p:childTnLst>
                              <p:par>
                                <p:cTn id="39" presetID="9" presetClass="entr" presetSubtype="0" fill="hold" grpId="0" nodeType="clickEffect">
                                  <p:childTnLst>
                                    <p:set>
                                      <p:cBhvr additive="base">
                                        <p:cTn id="40" dur="1" fill="hold">
                                          <p:stCondLst>
                                            <p:cond delay="0"/>
                                          </p:stCondLst>
                                        </p:cTn>
                                        <p:tgtEl>
                                          <p:spTgt spid="32774"/>
                                        </p:tgtEl>
                                        <p:attrNameLst>
                                          <p:attrName>style.visibility</p:attrName>
                                        </p:attrNameLst>
                                      </p:cBhvr>
                                      <p:to>
                                        <p:strVal val="visible"/>
                                      </p:to>
                                    </p:set>
                                    <p:animEffect transition="in" filter="dissolve">
                                      <p:cBhvr additive="base">
                                        <p:cTn id="41" dur="500" fill="hold"/>
                                        <p:tgtEl>
                                          <p:spTgt spid="32774"/>
                                        </p:tgtEl>
                                      </p:cBhvr>
                                    </p:animEffect>
                                  </p:childTnLst>
                                </p:cTn>
                              </p:par>
                            </p:childTnLst>
                          </p:cTn>
                        </p:par>
                      </p:childTnLst>
                    </p:cTn>
                  </p:par>
                  <p:par>
                    <p:cTn id="42" fill="hold" nodeType="clickPar">
                      <p:stCondLst>
                        <p:cond delay="indefinite"/>
                        <p:cond evt="onBegin" delay="0">
                          <p:tn val="41"/>
                        </p:cond>
                      </p:stCondLst>
                      <p:childTnLst>
                        <p:par>
                          <p:cTn id="43" fill="hold" nodeType="withGroup">
                            <p:stCondLst>
                              <p:cond delay="indefinite"/>
                            </p:stCondLst>
                          </p:cTn>
                        </p:par>
                        <p:par>
                          <p:cTn id="44" fill="hold" nodeType="afterGroup">
                            <p:stCondLst>
                              <p:cond delay="0"/>
                            </p:stCondLst>
                            <p:childTnLst>
                              <p:par>
                                <p:cTn id="45" presetID="9" presetClass="entr" presetSubtype="0" fill="hold" grpId="0" nodeType="clickEffect">
                                  <p:childTnLst>
                                    <p:set>
                                      <p:cBhvr additive="base">
                                        <p:cTn id="46" dur="1" fill="hold">
                                          <p:stCondLst>
                                            <p:cond delay="0"/>
                                          </p:stCondLst>
                                        </p:cTn>
                                        <p:tgtEl>
                                          <p:spTgt spid="32775"/>
                                        </p:tgtEl>
                                        <p:attrNameLst>
                                          <p:attrName>style.visibility</p:attrName>
                                        </p:attrNameLst>
                                      </p:cBhvr>
                                      <p:to>
                                        <p:strVal val="visible"/>
                                      </p:to>
                                    </p:set>
                                    <p:animEffect transition="in" filter="dissolve">
                                      <p:cBhvr additive="base">
                                        <p:cTn id="47" dur="500" fill="hold"/>
                                        <p:tgtEl>
                                          <p:spTgt spid="32775"/>
                                        </p:tgtEl>
                                      </p:cBhvr>
                                    </p:animEffect>
                                  </p:childTnLst>
                                </p:cTn>
                              </p:par>
                            </p:childTnLst>
                          </p:cTn>
                        </p:par>
                      </p:childTnLst>
                    </p:cTn>
                  </p:par>
                  <p:par>
                    <p:cTn id="48" fill="hold" nodeType="clickPar">
                      <p:stCondLst>
                        <p:cond delay="indefinite"/>
                        <p:cond evt="onBegin" delay="0">
                          <p:tn val="47"/>
                        </p:cond>
                      </p:stCondLst>
                      <p:childTnLst>
                        <p:par>
                          <p:cTn id="49" fill="hold" nodeType="withGroup">
                            <p:stCondLst>
                              <p:cond delay="indefinite"/>
                            </p:stCondLst>
                          </p:cTn>
                        </p:par>
                        <p:par>
                          <p:cTn id="50" fill="hold" nodeType="afterGroup">
                            <p:stCondLst>
                              <p:cond delay="0"/>
                            </p:stCondLst>
                            <p:childTnLst>
                              <p:par>
                                <p:cTn id="51" presetID="9" presetClass="entr" presetSubtype="0" fill="hold" grpId="0" nodeType="clickEffect">
                                  <p:childTnLst>
                                    <p:set>
                                      <p:cBhvr additive="base">
                                        <p:cTn id="52" dur="1" fill="hold">
                                          <p:stCondLst>
                                            <p:cond delay="0"/>
                                          </p:stCondLst>
                                        </p:cTn>
                                        <p:tgtEl>
                                          <p:spTgt spid="32776"/>
                                        </p:tgtEl>
                                        <p:attrNameLst>
                                          <p:attrName>style.visibility</p:attrName>
                                        </p:attrNameLst>
                                      </p:cBhvr>
                                      <p:to>
                                        <p:strVal val="visible"/>
                                      </p:to>
                                    </p:set>
                                    <p:animEffect transition="in" filter="dissolve">
                                      <p:cBhvr additive="base">
                                        <p:cTn id="53" dur="500" fill="hold"/>
                                        <p:tgtEl>
                                          <p:spTgt spid="32776"/>
                                        </p:tgtEl>
                                      </p:cBhvr>
                                    </p:animEffect>
                                  </p:childTnLst>
                                </p:cTn>
                              </p:par>
                            </p:childTnLst>
                          </p:cTn>
                        </p:par>
                      </p:childTnLst>
                    </p:cTn>
                  </p:par>
                  <p:par>
                    <p:cTn id="54" fill="hold" nodeType="clickPar">
                      <p:stCondLst>
                        <p:cond delay="indefinite"/>
                        <p:cond evt="onBegin" delay="0">
                          <p:tn val="53"/>
                        </p:cond>
                      </p:stCondLst>
                      <p:childTnLst>
                        <p:par>
                          <p:cTn id="55" fill="hold" nodeType="withGroup">
                            <p:stCondLst>
                              <p:cond delay="indefinite"/>
                            </p:stCondLst>
                          </p:cTn>
                        </p:par>
                        <p:par>
                          <p:cTn id="56" fill="hold" nodeType="afterGroup">
                            <p:stCondLst>
                              <p:cond delay="0"/>
                            </p:stCondLst>
                            <p:childTnLst>
                              <p:par>
                                <p:cTn id="57" presetID="9" presetClass="entr" presetSubtype="0" fill="hold" grpId="0" nodeType="clickEffect">
                                  <p:childTnLst>
                                    <p:set>
                                      <p:cBhvr additive="base">
                                        <p:cTn id="58" dur="1" fill="hold">
                                          <p:stCondLst>
                                            <p:cond delay="0"/>
                                          </p:stCondLst>
                                        </p:cTn>
                                        <p:tgtEl>
                                          <p:spTgt spid="32777"/>
                                        </p:tgtEl>
                                        <p:attrNameLst>
                                          <p:attrName>style.visibility</p:attrName>
                                        </p:attrNameLst>
                                      </p:cBhvr>
                                      <p:to>
                                        <p:strVal val="visible"/>
                                      </p:to>
                                    </p:set>
                                    <p:animEffect transition="in" filter="dissolve">
                                      <p:cBhvr additive="base">
                                        <p:cTn id="59" dur="500" fill="hold"/>
                                        <p:tgtEl>
                                          <p:spTgt spid="32777"/>
                                        </p:tgtEl>
                                      </p:cBhvr>
                                    </p:animEffect>
                                  </p:childTnLst>
                                </p:cTn>
                              </p:par>
                            </p:childTnLst>
                          </p:cTn>
                        </p:par>
                      </p:childTnLst>
                    </p:cTn>
                  </p:par>
                  <p:par>
                    <p:cTn id="60" fill="hold" nodeType="clickPar">
                      <p:stCondLst>
                        <p:cond delay="indefinite"/>
                        <p:cond evt="onBegin" delay="0">
                          <p:tn val="59"/>
                        </p:cond>
                      </p:stCondLst>
                      <p:childTnLst>
                        <p:par>
                          <p:cTn id="61" fill="hold" nodeType="withGroup">
                            <p:stCondLst>
                              <p:cond delay="indefinite"/>
                            </p:stCondLst>
                          </p:cTn>
                        </p:par>
                        <p:par>
                          <p:cTn id="62" fill="hold" nodeType="afterGroup">
                            <p:stCondLst>
                              <p:cond delay="0"/>
                            </p:stCondLst>
                            <p:childTnLst>
                              <p:par>
                                <p:cTn id="63" presetID="9" presetClass="entr" presetSubtype="0" fill="hold" grpId="0" nodeType="clickEffect">
                                  <p:childTnLst>
                                    <p:set>
                                      <p:cBhvr additive="base">
                                        <p:cTn id="64" dur="1" fill="hold">
                                          <p:stCondLst>
                                            <p:cond delay="0"/>
                                          </p:stCondLst>
                                        </p:cTn>
                                        <p:tgtEl>
                                          <p:spTgt spid="32778"/>
                                        </p:tgtEl>
                                        <p:attrNameLst>
                                          <p:attrName>style.visibility</p:attrName>
                                        </p:attrNameLst>
                                      </p:cBhvr>
                                      <p:to>
                                        <p:strVal val="visible"/>
                                      </p:to>
                                    </p:set>
                                    <p:animEffect transition="in" filter="dissolve">
                                      <p:cBhvr additive="base">
                                        <p:cTn id="65" dur="500" fill="hold"/>
                                        <p:tgtEl>
                                          <p:spTgt spid="32778"/>
                                        </p:tgtEl>
                                      </p:cBhvr>
                                    </p:animEffect>
                                  </p:childTnLst>
                                </p:cTn>
                              </p:par>
                            </p:childTnLst>
                          </p:cTn>
                        </p:par>
                      </p:childTnLst>
                    </p:cTn>
                  </p:par>
                  <p:par>
                    <p:cTn id="66" fill="hold" nodeType="clickPar">
                      <p:stCondLst>
                        <p:cond delay="indefinite"/>
                        <p:cond evt="onBegin" delay="0">
                          <p:tn val="65"/>
                        </p:cond>
                      </p:stCondLst>
                      <p:childTnLst>
                        <p:par>
                          <p:cTn id="67" fill="hold" nodeType="withGroup">
                            <p:stCondLst>
                              <p:cond delay="indefinite"/>
                            </p:stCondLst>
                          </p:cTn>
                        </p:par>
                        <p:par>
                          <p:cTn id="68" fill="hold" nodeType="afterGroup">
                            <p:stCondLst>
                              <p:cond delay="0"/>
                            </p:stCondLst>
                            <p:childTnLst>
                              <p:par>
                                <p:cTn id="69" presetID="9" presetClass="entr" presetSubtype="0" fill="hold" grpId="0" nodeType="clickEffect">
                                  <p:childTnLst>
                                    <p:set>
                                      <p:cBhvr additive="base">
                                        <p:cTn id="70" dur="1" fill="hold">
                                          <p:stCondLst>
                                            <p:cond delay="0"/>
                                          </p:stCondLst>
                                        </p:cTn>
                                        <p:tgtEl>
                                          <p:spTgt spid="32779"/>
                                        </p:tgtEl>
                                        <p:attrNameLst>
                                          <p:attrName>style.visibility</p:attrName>
                                        </p:attrNameLst>
                                      </p:cBhvr>
                                      <p:to>
                                        <p:strVal val="visible"/>
                                      </p:to>
                                    </p:set>
                                    <p:animEffect transition="in" filter="dissolve">
                                      <p:cBhvr additive="base">
                                        <p:cTn id="71" dur="500" fill="hold"/>
                                        <p:tgtEl>
                                          <p:spTgt spid="32779"/>
                                        </p:tgtEl>
                                      </p:cBhvr>
                                    </p:animEffect>
                                  </p:childTnLst>
                                </p:cTn>
                              </p:par>
                            </p:childTnLst>
                          </p:cTn>
                        </p:par>
                      </p:childTnLst>
                    </p:cTn>
                  </p:par>
                  <p:par>
                    <p:cTn id="72" fill="hold" nodeType="clickPar">
                      <p:stCondLst>
                        <p:cond delay="indefinite"/>
                        <p:cond evt="onBegin" delay="0">
                          <p:tn val="71"/>
                        </p:cond>
                      </p:stCondLst>
                      <p:childTnLst>
                        <p:par>
                          <p:cTn id="73" fill="hold" nodeType="withGroup">
                            <p:stCondLst>
                              <p:cond delay="indefinite"/>
                            </p:stCondLst>
                          </p:cTn>
                        </p:par>
                        <p:par>
                          <p:cTn id="74" fill="hold" nodeType="afterGroup">
                            <p:stCondLst>
                              <p:cond delay="0"/>
                            </p:stCondLst>
                            <p:childTnLst>
                              <p:par>
                                <p:cTn id="75" presetID="9" presetClass="entr" presetSubtype="0" fill="hold" grpId="0" nodeType="clickEffect">
                                  <p:childTnLst>
                                    <p:set>
                                      <p:cBhvr additive="base">
                                        <p:cTn id="76" dur="1" fill="hold">
                                          <p:stCondLst>
                                            <p:cond delay="0"/>
                                          </p:stCondLst>
                                        </p:cTn>
                                        <p:tgtEl>
                                          <p:spTgt spid="32780"/>
                                        </p:tgtEl>
                                        <p:attrNameLst>
                                          <p:attrName>style.visibility</p:attrName>
                                        </p:attrNameLst>
                                      </p:cBhvr>
                                      <p:to>
                                        <p:strVal val="visible"/>
                                      </p:to>
                                    </p:set>
                                    <p:animEffect transition="in" filter="dissolve">
                                      <p:cBhvr additive="base">
                                        <p:cTn id="77" dur="500" fill="hold"/>
                                        <p:tgtEl>
                                          <p:spTgt spid="32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1" grpId="0" animBg="1"/>
      <p:bldP spid="32772" grpId="0" animBg="1"/>
      <p:bldP spid="32773" grpId="0" animBg="1"/>
      <p:bldP spid="32774" grpId="0" animBg="1"/>
      <p:bldP spid="32775" grpId="0" animBg="1"/>
      <p:bldP spid="32776" grpId="0" animBg="1"/>
      <p:bldP spid="32777" grpId="0" animBg="1"/>
      <p:bldP spid="32778" grpId="0" animBg="1"/>
      <p:bldP spid="32779" grpId="0" animBg="1"/>
      <p:bldP spid="32780" grpId="0" animBg="1"/>
      <p:bldP spid="3278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2C185536-FC7A-490B-9403-6695F8BD664A}"/>
              </a:ext>
            </a:extLst>
          </p:cNvPr>
          <p:cNvSpPr txBox="1"/>
          <p:nvPr/>
        </p:nvSpPr>
        <p:spPr>
          <a:xfrm>
            <a:off x="2028825" y="914400"/>
            <a:ext cx="3835985" cy="5353050"/>
          </a:xfrm>
          <a:prstGeom prst="rect">
            <a:avLst/>
          </a:prstGeom>
          <a:noFill/>
        </p:spPr>
        <p:txBody>
          <a:bodyPr wrap="square">
            <a:spAutoFit/>
          </a:bodyPr>
          <a:lstStyle/>
          <a:p>
            <a:r>
              <a:rPr lang="zh-CN" altLang="en-US" sz="2800" dirty="0"/>
              <a:t>商品包装肩负起“无声推销员”的使命，它是通过对消费者进行心理激励而发挥作用的。商品包装对消费者所引发的心理功能是辨认、沟通、审美和增值。消费者对包装有心理上的要求，设计包装是时按照消费者的消费习惯、消费水平、性别年龄设计包装。</a:t>
            </a:r>
          </a:p>
        </p:txBody>
      </p:sp>
      <p:pic>
        <p:nvPicPr>
          <p:cNvPr id="5" name="图片 4">
            <a:extLst>
              <a:ext uri="{FF2B5EF4-FFF2-40B4-BE49-F238E27FC236}">
                <a16:creationId xmlns:a16="http://schemas.microsoft.com/office/drawing/2014/main" xmlns="" id="{5853EFA6-68AA-47A3-8BB0-BAA5A9211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2" y="1201826"/>
            <a:ext cx="3835985" cy="3749675"/>
          </a:xfrm>
          <a:prstGeom prst="rect">
            <a:avLst/>
          </a:prstGeom>
        </p:spPr>
      </p:pic>
    </p:spTree>
    <p:extLst>
      <p:ext uri="{BB962C8B-B14F-4D97-AF65-F5344CB8AC3E}">
        <p14:creationId xmlns:p14="http://schemas.microsoft.com/office/powerpoint/2010/main" val="3733139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xmlns="" id="{75C075EF-4926-4DC8-B36E-8087D5160E9D}"/>
              </a:ext>
            </a:extLst>
          </p:cNvPr>
          <p:cNvSpPr>
            <a:spLocks noChangeArrowheads="1"/>
          </p:cNvSpPr>
          <p:nvPr/>
        </p:nvSpPr>
        <p:spPr bwMode="auto">
          <a:xfrm>
            <a:off x="2322513" y="268289"/>
            <a:ext cx="1973262" cy="396875"/>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zh-CN" altLang="en-US" sz="20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本章知识脉络</a:t>
            </a:r>
            <a:endParaRPr lang="zh-CN" altLang="en-US" sz="2000">
              <a:solidFill>
                <a:srgbClr val="000000"/>
              </a:solidFill>
              <a:latin typeface="Arial" panose="020B0604020202020204" pitchFamily="34" charset="0"/>
              <a:ea typeface="宋体" panose="02010600030101010101" pitchFamily="2" charset="-122"/>
            </a:endParaRPr>
          </a:p>
        </p:txBody>
      </p:sp>
      <p:grpSp>
        <p:nvGrpSpPr>
          <p:cNvPr id="267267" name="Group 3">
            <a:extLst>
              <a:ext uri="{FF2B5EF4-FFF2-40B4-BE49-F238E27FC236}">
                <a16:creationId xmlns:a16="http://schemas.microsoft.com/office/drawing/2014/main" xmlns="" id="{E934C990-047C-4B51-A957-D68C4AE2DA53}"/>
              </a:ext>
            </a:extLst>
          </p:cNvPr>
          <p:cNvGrpSpPr>
            <a:grpSpLocks/>
          </p:cNvGrpSpPr>
          <p:nvPr/>
        </p:nvGrpSpPr>
        <p:grpSpPr bwMode="auto">
          <a:xfrm>
            <a:off x="1809751" y="115888"/>
            <a:ext cx="8607426" cy="6553200"/>
            <a:chOff x="1980" y="3468"/>
            <a:chExt cx="8100" cy="5460"/>
          </a:xfrm>
        </p:grpSpPr>
        <p:sp>
          <p:nvSpPr>
            <p:cNvPr id="267268" name="Text Box 4">
              <a:extLst>
                <a:ext uri="{FF2B5EF4-FFF2-40B4-BE49-F238E27FC236}">
                  <a16:creationId xmlns:a16="http://schemas.microsoft.com/office/drawing/2014/main" xmlns="" id="{FFD03DC2-6056-4BBD-B704-8903E3411B64}"/>
                </a:ext>
              </a:extLst>
            </p:cNvPr>
            <p:cNvSpPr txBox="1">
              <a:spLocks noChangeArrowheads="1"/>
            </p:cNvSpPr>
            <p:nvPr/>
          </p:nvSpPr>
          <p:spPr bwMode="auto">
            <a:xfrm>
              <a:off x="6660" y="4744"/>
              <a:ext cx="3420" cy="468"/>
            </a:xfrm>
            <a:prstGeom prst="rect">
              <a:avLst/>
            </a:prstGeom>
            <a:solidFill>
              <a:srgbClr val="00CCFF"/>
            </a:solidFill>
            <a:ln w="9525">
              <a:solidFill>
                <a:srgbClr val="000000"/>
              </a:solidFill>
              <a:miter lim="800000"/>
              <a:headEnd/>
              <a:tailEnd/>
            </a:ln>
          </p:spPr>
          <p:txBody>
            <a:bodyPr/>
            <a:lstStyle/>
            <a:p>
              <a:pPr fontAlgn="base">
                <a:spcBef>
                  <a:spcPct val="0"/>
                </a:spcBef>
                <a:spcAft>
                  <a:spcPct val="0"/>
                </a:spcAft>
              </a:pPr>
              <a:r>
                <a:rPr lang="zh-CN" altLang="en-US" sz="20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新产品推广的心理策略</a:t>
              </a:r>
              <a:endParaRPr lang="zh-CN" altLang="en-US" sz="2000" b="1">
                <a:solidFill>
                  <a:srgbClr val="000000"/>
                </a:solidFill>
                <a:latin typeface="Arial" panose="020B0604020202020204" pitchFamily="34" charset="0"/>
                <a:ea typeface="宋体" panose="02010600030101010101" pitchFamily="2" charset="-122"/>
              </a:endParaRPr>
            </a:p>
          </p:txBody>
        </p:sp>
        <p:sp>
          <p:nvSpPr>
            <p:cNvPr id="267269" name="Text Box 5">
              <a:extLst>
                <a:ext uri="{FF2B5EF4-FFF2-40B4-BE49-F238E27FC236}">
                  <a16:creationId xmlns:a16="http://schemas.microsoft.com/office/drawing/2014/main" xmlns="" id="{F6374064-4E55-4A5A-9CF1-955814FF07E4}"/>
                </a:ext>
              </a:extLst>
            </p:cNvPr>
            <p:cNvSpPr txBox="1">
              <a:spLocks noChangeArrowheads="1"/>
            </p:cNvSpPr>
            <p:nvPr/>
          </p:nvSpPr>
          <p:spPr bwMode="auto">
            <a:xfrm>
              <a:off x="1980" y="4588"/>
              <a:ext cx="540" cy="2964"/>
            </a:xfrm>
            <a:prstGeom prst="rect">
              <a:avLst/>
            </a:prstGeom>
            <a:solidFill>
              <a:srgbClr val="00CCFF"/>
            </a:solidFill>
            <a:ln w="9525">
              <a:solidFill>
                <a:srgbClr val="000000"/>
              </a:solidFill>
              <a:miter lim="800000"/>
              <a:headEnd/>
              <a:tailEnd/>
            </a:ln>
          </p:spPr>
          <p:txBody>
            <a:bodyPr/>
            <a:lstStyle/>
            <a:p>
              <a:pPr algn="ctr" fontAlgn="base">
                <a:spcBef>
                  <a:spcPct val="0"/>
                </a:spcBef>
                <a:spcAft>
                  <a:spcPct val="0"/>
                </a:spcAft>
              </a:pPr>
              <a:r>
                <a:rPr lang="zh-CN" altLang="en-US" sz="20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商品因素与消费心理</a:t>
              </a:r>
              <a:endParaRPr lang="zh-CN" altLang="en-US" sz="2000" b="1">
                <a:solidFill>
                  <a:srgbClr val="000000"/>
                </a:solidFill>
                <a:latin typeface="Arial" panose="020B0604020202020204" pitchFamily="34" charset="0"/>
                <a:ea typeface="宋体" panose="02010600030101010101" pitchFamily="2" charset="-122"/>
              </a:endParaRPr>
            </a:p>
          </p:txBody>
        </p:sp>
        <p:sp>
          <p:nvSpPr>
            <p:cNvPr id="267270" name="Text Box 6">
              <a:extLst>
                <a:ext uri="{FF2B5EF4-FFF2-40B4-BE49-F238E27FC236}">
                  <a16:creationId xmlns:a16="http://schemas.microsoft.com/office/drawing/2014/main" xmlns="" id="{A18EBACF-0BE4-46E9-AD89-76C432AA0AC0}"/>
                </a:ext>
              </a:extLst>
            </p:cNvPr>
            <p:cNvSpPr txBox="1">
              <a:spLocks noChangeArrowheads="1"/>
            </p:cNvSpPr>
            <p:nvPr/>
          </p:nvSpPr>
          <p:spPr bwMode="auto">
            <a:xfrm>
              <a:off x="3420" y="5964"/>
              <a:ext cx="2340" cy="780"/>
            </a:xfrm>
            <a:prstGeom prst="rect">
              <a:avLst/>
            </a:prstGeom>
            <a:solidFill>
              <a:srgbClr val="00CCFF"/>
            </a:solidFill>
            <a:ln w="9525">
              <a:solidFill>
                <a:srgbClr val="000000"/>
              </a:solidFill>
              <a:miter lim="800000"/>
              <a:headEnd/>
              <a:tailEnd/>
            </a:ln>
          </p:spPr>
          <p:txBody>
            <a:bodyPr/>
            <a:lstStyle/>
            <a:p>
              <a:pPr fontAlgn="base">
                <a:spcBef>
                  <a:spcPct val="0"/>
                </a:spcBef>
                <a:spcAft>
                  <a:spcPct val="0"/>
                </a:spcAft>
              </a:pPr>
              <a:r>
                <a:rPr lang="zh-CN" altLang="en-US" sz="20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商品名称、商标设计的心理策略</a:t>
              </a:r>
              <a:endParaRPr lang="zh-CN" altLang="en-US" sz="2000" b="1">
                <a:solidFill>
                  <a:srgbClr val="000000"/>
                </a:solidFill>
                <a:latin typeface="Arial" panose="020B0604020202020204" pitchFamily="34" charset="0"/>
                <a:ea typeface="宋体" panose="02010600030101010101" pitchFamily="2" charset="-122"/>
              </a:endParaRPr>
            </a:p>
          </p:txBody>
        </p:sp>
        <p:sp>
          <p:nvSpPr>
            <p:cNvPr id="267271" name="Text Box 7">
              <a:extLst>
                <a:ext uri="{FF2B5EF4-FFF2-40B4-BE49-F238E27FC236}">
                  <a16:creationId xmlns:a16="http://schemas.microsoft.com/office/drawing/2014/main" xmlns="" id="{F063FFA1-208F-4CB5-9157-CBD03681F21A}"/>
                </a:ext>
              </a:extLst>
            </p:cNvPr>
            <p:cNvSpPr txBox="1">
              <a:spLocks noChangeArrowheads="1"/>
            </p:cNvSpPr>
            <p:nvPr/>
          </p:nvSpPr>
          <p:spPr bwMode="auto">
            <a:xfrm>
              <a:off x="3420" y="4092"/>
              <a:ext cx="2160" cy="752"/>
            </a:xfrm>
            <a:prstGeom prst="rect">
              <a:avLst/>
            </a:prstGeom>
            <a:solidFill>
              <a:srgbClr val="00CCFF"/>
            </a:solidFill>
            <a:ln w="9525">
              <a:solidFill>
                <a:srgbClr val="000000"/>
              </a:solidFill>
              <a:miter lim="800000"/>
              <a:headEnd/>
              <a:tailEnd/>
            </a:ln>
          </p:spPr>
          <p:txBody>
            <a:bodyPr/>
            <a:lstStyle/>
            <a:p>
              <a:pPr fontAlgn="base">
                <a:spcBef>
                  <a:spcPct val="0"/>
                </a:spcBef>
                <a:spcAft>
                  <a:spcPct val="0"/>
                </a:spcAft>
              </a:pPr>
              <a:r>
                <a:rPr lang="zh-CN" altLang="en-US" sz="20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新产品开发推广</a:t>
              </a:r>
              <a:endParaRPr lang="zh-CN" altLang="en-US" sz="2000" b="1">
                <a:solidFill>
                  <a:srgbClr val="000000"/>
                </a:solidFill>
                <a:latin typeface="Arial" panose="020B0604020202020204" pitchFamily="34" charset="0"/>
                <a:ea typeface="宋体" panose="02010600030101010101" pitchFamily="2" charset="-122"/>
              </a:endParaRPr>
            </a:p>
            <a:p>
              <a:pPr eaLnBrk="0" fontAlgn="base" hangingPunct="0">
                <a:spcBef>
                  <a:spcPct val="0"/>
                </a:spcBef>
                <a:spcAft>
                  <a:spcPct val="0"/>
                </a:spcAft>
              </a:pPr>
              <a:r>
                <a:rPr lang="zh-CN" altLang="en-US" sz="20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的心理策略</a:t>
              </a:r>
              <a:endParaRPr lang="zh-CN" altLang="en-US" sz="2000" b="1">
                <a:solidFill>
                  <a:srgbClr val="000000"/>
                </a:solidFill>
                <a:latin typeface="Arial" panose="020B0604020202020204" pitchFamily="34" charset="0"/>
                <a:ea typeface="宋体" panose="02010600030101010101" pitchFamily="2" charset="-122"/>
              </a:endParaRPr>
            </a:p>
          </p:txBody>
        </p:sp>
        <p:sp>
          <p:nvSpPr>
            <p:cNvPr id="267272" name="Text Box 8">
              <a:extLst>
                <a:ext uri="{FF2B5EF4-FFF2-40B4-BE49-F238E27FC236}">
                  <a16:creationId xmlns:a16="http://schemas.microsoft.com/office/drawing/2014/main" xmlns="" id="{95298472-D9AE-4236-A945-BFAFE47641FE}"/>
                </a:ext>
              </a:extLst>
            </p:cNvPr>
            <p:cNvSpPr txBox="1">
              <a:spLocks noChangeArrowheads="1"/>
            </p:cNvSpPr>
            <p:nvPr/>
          </p:nvSpPr>
          <p:spPr bwMode="auto">
            <a:xfrm>
              <a:off x="3420" y="7836"/>
              <a:ext cx="2340" cy="468"/>
            </a:xfrm>
            <a:prstGeom prst="rect">
              <a:avLst/>
            </a:prstGeom>
            <a:solidFill>
              <a:srgbClr val="00CCFF"/>
            </a:solidFill>
            <a:ln w="9525">
              <a:solidFill>
                <a:srgbClr val="000000"/>
              </a:solidFill>
              <a:miter lim="800000"/>
              <a:headEnd/>
              <a:tailEnd/>
            </a:ln>
          </p:spPr>
          <p:txBody>
            <a:bodyPr/>
            <a:lstStyle/>
            <a:p>
              <a:pPr fontAlgn="base">
                <a:spcBef>
                  <a:spcPct val="0"/>
                </a:spcBef>
                <a:spcAft>
                  <a:spcPct val="0"/>
                </a:spcAft>
              </a:pPr>
              <a:r>
                <a:rPr lang="zh-CN" altLang="en-US" sz="20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商品包装的心理策略</a:t>
              </a:r>
              <a:endParaRPr lang="zh-CN" altLang="en-US" sz="2000" b="1" dirty="0">
                <a:solidFill>
                  <a:srgbClr val="000000"/>
                </a:solidFill>
                <a:latin typeface="Arial" panose="020B0604020202020204" pitchFamily="34" charset="0"/>
                <a:ea typeface="宋体" panose="02010600030101010101" pitchFamily="2" charset="-122"/>
              </a:endParaRPr>
            </a:p>
          </p:txBody>
        </p:sp>
        <p:sp>
          <p:nvSpPr>
            <p:cNvPr id="267273" name="Text Box 9">
              <a:extLst>
                <a:ext uri="{FF2B5EF4-FFF2-40B4-BE49-F238E27FC236}">
                  <a16:creationId xmlns:a16="http://schemas.microsoft.com/office/drawing/2014/main" xmlns="" id="{5779A714-B3A6-4BA0-B811-7D76A564EB7C}"/>
                </a:ext>
              </a:extLst>
            </p:cNvPr>
            <p:cNvSpPr txBox="1">
              <a:spLocks noChangeArrowheads="1"/>
            </p:cNvSpPr>
            <p:nvPr/>
          </p:nvSpPr>
          <p:spPr bwMode="auto">
            <a:xfrm>
              <a:off x="6660" y="4120"/>
              <a:ext cx="3420" cy="468"/>
            </a:xfrm>
            <a:prstGeom prst="rect">
              <a:avLst/>
            </a:prstGeom>
            <a:solidFill>
              <a:srgbClr val="00CCFF"/>
            </a:solidFill>
            <a:ln w="9525">
              <a:solidFill>
                <a:srgbClr val="000000"/>
              </a:solidFill>
              <a:miter lim="800000"/>
              <a:headEnd/>
              <a:tailEnd/>
            </a:ln>
          </p:spPr>
          <p:txBody>
            <a:bodyPr/>
            <a:lstStyle/>
            <a:p>
              <a:pPr fontAlgn="base">
                <a:spcBef>
                  <a:spcPct val="0"/>
                </a:spcBef>
                <a:spcAft>
                  <a:spcPct val="0"/>
                </a:spcAft>
              </a:pPr>
              <a:r>
                <a:rPr lang="zh-CN" altLang="en-US" sz="20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新产品设计开发的心理要求</a:t>
              </a:r>
              <a:endParaRPr lang="zh-CN" altLang="en-US" sz="2000" b="1">
                <a:solidFill>
                  <a:srgbClr val="000000"/>
                </a:solidFill>
                <a:latin typeface="Arial" panose="020B0604020202020204" pitchFamily="34" charset="0"/>
                <a:ea typeface="宋体" panose="02010600030101010101" pitchFamily="2" charset="-122"/>
              </a:endParaRPr>
            </a:p>
          </p:txBody>
        </p:sp>
        <p:sp>
          <p:nvSpPr>
            <p:cNvPr id="267274" name="Text Box 10">
              <a:extLst>
                <a:ext uri="{FF2B5EF4-FFF2-40B4-BE49-F238E27FC236}">
                  <a16:creationId xmlns:a16="http://schemas.microsoft.com/office/drawing/2014/main" xmlns="" id="{6A1A1EA6-C209-4C2B-BA86-06985374C250}"/>
                </a:ext>
              </a:extLst>
            </p:cNvPr>
            <p:cNvSpPr txBox="1">
              <a:spLocks noChangeArrowheads="1"/>
            </p:cNvSpPr>
            <p:nvPr/>
          </p:nvSpPr>
          <p:spPr bwMode="auto">
            <a:xfrm>
              <a:off x="6660" y="3468"/>
              <a:ext cx="3420" cy="468"/>
            </a:xfrm>
            <a:prstGeom prst="rect">
              <a:avLst/>
            </a:prstGeom>
            <a:solidFill>
              <a:srgbClr val="00CCFF"/>
            </a:solidFill>
            <a:ln w="9525">
              <a:solidFill>
                <a:srgbClr val="000000"/>
              </a:solidFill>
              <a:miter lim="800000"/>
              <a:headEnd/>
              <a:tailEnd/>
            </a:ln>
          </p:spPr>
          <p:txBody>
            <a:bodyPr/>
            <a:lstStyle/>
            <a:p>
              <a:pPr fontAlgn="base">
                <a:spcBef>
                  <a:spcPct val="0"/>
                </a:spcBef>
                <a:spcAft>
                  <a:spcPct val="0"/>
                </a:spcAft>
              </a:pPr>
              <a:r>
                <a:rPr lang="zh-CN" altLang="en-US" sz="20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新产品的含义和分类</a:t>
              </a:r>
              <a:endParaRPr lang="zh-CN" altLang="en-US" sz="2000" b="1">
                <a:solidFill>
                  <a:srgbClr val="000000"/>
                </a:solidFill>
                <a:latin typeface="Arial" panose="020B0604020202020204" pitchFamily="34" charset="0"/>
                <a:ea typeface="宋体" panose="02010600030101010101" pitchFamily="2" charset="-122"/>
              </a:endParaRPr>
            </a:p>
          </p:txBody>
        </p:sp>
        <p:sp>
          <p:nvSpPr>
            <p:cNvPr id="267275" name="Text Box 11">
              <a:extLst>
                <a:ext uri="{FF2B5EF4-FFF2-40B4-BE49-F238E27FC236}">
                  <a16:creationId xmlns:a16="http://schemas.microsoft.com/office/drawing/2014/main" xmlns="" id="{E39DE9C2-93F3-4926-9218-C09F30EF5C8B}"/>
                </a:ext>
              </a:extLst>
            </p:cNvPr>
            <p:cNvSpPr txBox="1">
              <a:spLocks noChangeArrowheads="1"/>
            </p:cNvSpPr>
            <p:nvPr/>
          </p:nvSpPr>
          <p:spPr bwMode="auto">
            <a:xfrm>
              <a:off x="6660" y="5680"/>
              <a:ext cx="3420" cy="468"/>
            </a:xfrm>
            <a:prstGeom prst="rect">
              <a:avLst/>
            </a:prstGeom>
            <a:solidFill>
              <a:srgbClr val="00CCFF"/>
            </a:solidFill>
            <a:ln w="9525">
              <a:solidFill>
                <a:srgbClr val="000000"/>
              </a:solidFill>
              <a:miter lim="800000"/>
              <a:headEnd/>
              <a:tailEnd/>
            </a:ln>
          </p:spPr>
          <p:txBody>
            <a:bodyPr/>
            <a:lstStyle/>
            <a:p>
              <a:pPr fontAlgn="base">
                <a:spcBef>
                  <a:spcPct val="0"/>
                </a:spcBef>
                <a:spcAft>
                  <a:spcPct val="0"/>
                </a:spcAft>
              </a:pPr>
              <a:r>
                <a:rPr lang="zh-CN" altLang="en-US" sz="20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商品命名的心理效应</a:t>
              </a:r>
              <a:endParaRPr lang="zh-CN" altLang="en-US" sz="2000" b="1">
                <a:solidFill>
                  <a:srgbClr val="000000"/>
                </a:solidFill>
                <a:latin typeface="Arial" panose="020B0604020202020204" pitchFamily="34" charset="0"/>
                <a:ea typeface="宋体" panose="02010600030101010101" pitchFamily="2" charset="-122"/>
              </a:endParaRPr>
            </a:p>
          </p:txBody>
        </p:sp>
        <p:sp>
          <p:nvSpPr>
            <p:cNvPr id="267276" name="Text Box 12">
              <a:extLst>
                <a:ext uri="{FF2B5EF4-FFF2-40B4-BE49-F238E27FC236}">
                  <a16:creationId xmlns:a16="http://schemas.microsoft.com/office/drawing/2014/main" xmlns="" id="{F5756B7C-F368-46E6-965F-B8B0EA02FD18}"/>
                </a:ext>
              </a:extLst>
            </p:cNvPr>
            <p:cNvSpPr txBox="1">
              <a:spLocks noChangeArrowheads="1"/>
            </p:cNvSpPr>
            <p:nvPr/>
          </p:nvSpPr>
          <p:spPr bwMode="auto">
            <a:xfrm>
              <a:off x="6660" y="6304"/>
              <a:ext cx="3420" cy="468"/>
            </a:xfrm>
            <a:prstGeom prst="rect">
              <a:avLst/>
            </a:prstGeom>
            <a:solidFill>
              <a:srgbClr val="00CCFF"/>
            </a:solidFill>
            <a:ln w="9525">
              <a:solidFill>
                <a:srgbClr val="000000"/>
              </a:solidFill>
              <a:miter lim="800000"/>
              <a:headEnd/>
              <a:tailEnd/>
            </a:ln>
          </p:spPr>
          <p:txBody>
            <a:bodyPr/>
            <a:lstStyle/>
            <a:p>
              <a:pPr fontAlgn="base">
                <a:spcBef>
                  <a:spcPct val="0"/>
                </a:spcBef>
                <a:spcAft>
                  <a:spcPct val="0"/>
                </a:spcAft>
              </a:pPr>
              <a:r>
                <a:rPr lang="zh-CN" altLang="en-US" sz="20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品牌、商标设计的心理效应</a:t>
              </a:r>
              <a:endParaRPr lang="zh-CN" altLang="en-US" sz="2000" b="1">
                <a:solidFill>
                  <a:srgbClr val="000000"/>
                </a:solidFill>
                <a:latin typeface="Arial" panose="020B0604020202020204" pitchFamily="34" charset="0"/>
                <a:ea typeface="宋体" panose="02010600030101010101" pitchFamily="2" charset="-122"/>
              </a:endParaRPr>
            </a:p>
          </p:txBody>
        </p:sp>
        <p:sp>
          <p:nvSpPr>
            <p:cNvPr id="267277" name="Text Box 13">
              <a:extLst>
                <a:ext uri="{FF2B5EF4-FFF2-40B4-BE49-F238E27FC236}">
                  <a16:creationId xmlns:a16="http://schemas.microsoft.com/office/drawing/2014/main" xmlns="" id="{30D6FA5D-E57B-47CF-9945-BE073A624FAB}"/>
                </a:ext>
              </a:extLst>
            </p:cNvPr>
            <p:cNvSpPr txBox="1">
              <a:spLocks noChangeArrowheads="1"/>
            </p:cNvSpPr>
            <p:nvPr/>
          </p:nvSpPr>
          <p:spPr bwMode="auto">
            <a:xfrm>
              <a:off x="6660" y="7212"/>
              <a:ext cx="3420" cy="468"/>
            </a:xfrm>
            <a:prstGeom prst="rect">
              <a:avLst/>
            </a:prstGeom>
            <a:solidFill>
              <a:srgbClr val="00CCFF"/>
            </a:solidFill>
            <a:ln w="9525">
              <a:solidFill>
                <a:srgbClr val="000000"/>
              </a:solidFill>
              <a:miter lim="800000"/>
              <a:headEnd/>
              <a:tailEnd/>
            </a:ln>
          </p:spPr>
          <p:txBody>
            <a:bodyPr/>
            <a:lstStyle/>
            <a:p>
              <a:pPr fontAlgn="base">
                <a:spcBef>
                  <a:spcPct val="0"/>
                </a:spcBef>
                <a:spcAft>
                  <a:spcPct val="0"/>
                </a:spcAft>
              </a:pPr>
              <a:r>
                <a:rPr lang="zh-CN" altLang="en-US" sz="20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商品包装的含义和功能</a:t>
              </a:r>
              <a:endParaRPr lang="zh-CN" altLang="en-US" sz="2000" b="1">
                <a:solidFill>
                  <a:srgbClr val="000000"/>
                </a:solidFill>
                <a:latin typeface="Arial" panose="020B0604020202020204" pitchFamily="34" charset="0"/>
                <a:ea typeface="宋体" panose="02010600030101010101" pitchFamily="2" charset="-122"/>
              </a:endParaRPr>
            </a:p>
          </p:txBody>
        </p:sp>
        <p:sp>
          <p:nvSpPr>
            <p:cNvPr id="267278" name="Text Box 14">
              <a:extLst>
                <a:ext uri="{FF2B5EF4-FFF2-40B4-BE49-F238E27FC236}">
                  <a16:creationId xmlns:a16="http://schemas.microsoft.com/office/drawing/2014/main" xmlns="" id="{40FBEE14-C9E5-4B52-B020-4491FBDDECD6}"/>
                </a:ext>
              </a:extLst>
            </p:cNvPr>
            <p:cNvSpPr txBox="1">
              <a:spLocks noChangeArrowheads="1"/>
            </p:cNvSpPr>
            <p:nvPr/>
          </p:nvSpPr>
          <p:spPr bwMode="auto">
            <a:xfrm>
              <a:off x="6660" y="7864"/>
              <a:ext cx="3420" cy="468"/>
            </a:xfrm>
            <a:prstGeom prst="rect">
              <a:avLst/>
            </a:prstGeom>
            <a:solidFill>
              <a:srgbClr val="00CCFF"/>
            </a:solidFill>
            <a:ln w="9525">
              <a:solidFill>
                <a:srgbClr val="000000"/>
              </a:solidFill>
              <a:miter lim="800000"/>
              <a:headEnd/>
              <a:tailEnd/>
            </a:ln>
          </p:spPr>
          <p:txBody>
            <a:bodyPr/>
            <a:lstStyle/>
            <a:p>
              <a:pPr fontAlgn="base">
                <a:spcBef>
                  <a:spcPct val="0"/>
                </a:spcBef>
                <a:spcAft>
                  <a:spcPct val="0"/>
                </a:spcAft>
              </a:pPr>
              <a:r>
                <a:rPr lang="zh-CN" altLang="en-US" sz="20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商品包装设计的心理要求</a:t>
              </a:r>
              <a:endParaRPr lang="zh-CN" altLang="en-US" sz="2000" b="1">
                <a:solidFill>
                  <a:srgbClr val="000000"/>
                </a:solidFill>
                <a:latin typeface="Arial" panose="020B0604020202020204" pitchFamily="34" charset="0"/>
                <a:ea typeface="宋体" panose="02010600030101010101" pitchFamily="2" charset="-122"/>
              </a:endParaRPr>
            </a:p>
          </p:txBody>
        </p:sp>
        <p:sp>
          <p:nvSpPr>
            <p:cNvPr id="267279" name="Line 15">
              <a:extLst>
                <a:ext uri="{FF2B5EF4-FFF2-40B4-BE49-F238E27FC236}">
                  <a16:creationId xmlns:a16="http://schemas.microsoft.com/office/drawing/2014/main" xmlns="" id="{2180E6C1-DF87-406F-BCDC-AEDBCC01D5D4}"/>
                </a:ext>
              </a:extLst>
            </p:cNvPr>
            <p:cNvSpPr>
              <a:spLocks noChangeShapeType="1"/>
            </p:cNvSpPr>
            <p:nvPr/>
          </p:nvSpPr>
          <p:spPr bwMode="auto">
            <a:xfrm flipV="1">
              <a:off x="2520" y="4276"/>
              <a:ext cx="900" cy="18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67280" name="Line 16">
              <a:extLst>
                <a:ext uri="{FF2B5EF4-FFF2-40B4-BE49-F238E27FC236}">
                  <a16:creationId xmlns:a16="http://schemas.microsoft.com/office/drawing/2014/main" xmlns="" id="{11454961-3FCA-40C5-B752-C10FEE6DD17C}"/>
                </a:ext>
              </a:extLst>
            </p:cNvPr>
            <p:cNvSpPr>
              <a:spLocks noChangeShapeType="1"/>
            </p:cNvSpPr>
            <p:nvPr/>
          </p:nvSpPr>
          <p:spPr bwMode="auto">
            <a:xfrm>
              <a:off x="2520" y="6120"/>
              <a:ext cx="900" cy="20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67281" name="Line 17">
              <a:extLst>
                <a:ext uri="{FF2B5EF4-FFF2-40B4-BE49-F238E27FC236}">
                  <a16:creationId xmlns:a16="http://schemas.microsoft.com/office/drawing/2014/main" xmlns="" id="{B5D4D31D-E362-4F4D-8434-56A5A85B096F}"/>
                </a:ext>
              </a:extLst>
            </p:cNvPr>
            <p:cNvSpPr>
              <a:spLocks noChangeShapeType="1"/>
            </p:cNvSpPr>
            <p:nvPr/>
          </p:nvSpPr>
          <p:spPr bwMode="auto">
            <a:xfrm flipV="1">
              <a:off x="5580" y="3780"/>
              <a:ext cx="1080" cy="6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67282" name="Line 18">
              <a:extLst>
                <a:ext uri="{FF2B5EF4-FFF2-40B4-BE49-F238E27FC236}">
                  <a16:creationId xmlns:a16="http://schemas.microsoft.com/office/drawing/2014/main" xmlns="" id="{53921405-D1F7-4F2E-9003-BEC60F11CA71}"/>
                </a:ext>
              </a:extLst>
            </p:cNvPr>
            <p:cNvSpPr>
              <a:spLocks noChangeShapeType="1"/>
            </p:cNvSpPr>
            <p:nvPr/>
          </p:nvSpPr>
          <p:spPr bwMode="auto">
            <a:xfrm>
              <a:off x="5580" y="4404"/>
              <a:ext cx="1080" cy="6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67283" name="Line 19">
              <a:extLst>
                <a:ext uri="{FF2B5EF4-FFF2-40B4-BE49-F238E27FC236}">
                  <a16:creationId xmlns:a16="http://schemas.microsoft.com/office/drawing/2014/main" xmlns="" id="{53423695-AC8F-41AD-BCAA-66F44891857C}"/>
                </a:ext>
              </a:extLst>
            </p:cNvPr>
            <p:cNvSpPr>
              <a:spLocks noChangeShapeType="1"/>
            </p:cNvSpPr>
            <p:nvPr/>
          </p:nvSpPr>
          <p:spPr bwMode="auto">
            <a:xfrm flipV="1">
              <a:off x="5760" y="7524"/>
              <a:ext cx="900" cy="4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67284" name="Line 20">
              <a:extLst>
                <a:ext uri="{FF2B5EF4-FFF2-40B4-BE49-F238E27FC236}">
                  <a16:creationId xmlns:a16="http://schemas.microsoft.com/office/drawing/2014/main" xmlns="" id="{5ED30286-5AF8-4BC7-A2BE-5A16AAD30F77}"/>
                </a:ext>
              </a:extLst>
            </p:cNvPr>
            <p:cNvSpPr>
              <a:spLocks noChangeShapeType="1"/>
            </p:cNvSpPr>
            <p:nvPr/>
          </p:nvSpPr>
          <p:spPr bwMode="auto">
            <a:xfrm>
              <a:off x="5760" y="7992"/>
              <a:ext cx="900" cy="1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67285" name="Line 21">
              <a:extLst>
                <a:ext uri="{FF2B5EF4-FFF2-40B4-BE49-F238E27FC236}">
                  <a16:creationId xmlns:a16="http://schemas.microsoft.com/office/drawing/2014/main" xmlns="" id="{ED119E6E-7AF7-4C7B-B5AB-158E87758AA5}"/>
                </a:ext>
              </a:extLst>
            </p:cNvPr>
            <p:cNvSpPr>
              <a:spLocks noChangeShapeType="1"/>
            </p:cNvSpPr>
            <p:nvPr/>
          </p:nvSpPr>
          <p:spPr bwMode="auto">
            <a:xfrm flipV="1">
              <a:off x="5760" y="5992"/>
              <a:ext cx="900"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67286" name="Line 22">
              <a:extLst>
                <a:ext uri="{FF2B5EF4-FFF2-40B4-BE49-F238E27FC236}">
                  <a16:creationId xmlns:a16="http://schemas.microsoft.com/office/drawing/2014/main" xmlns="" id="{816965BB-42FA-4157-83EC-33E903D3410B}"/>
                </a:ext>
              </a:extLst>
            </p:cNvPr>
            <p:cNvSpPr>
              <a:spLocks noChangeShapeType="1"/>
            </p:cNvSpPr>
            <p:nvPr/>
          </p:nvSpPr>
          <p:spPr bwMode="auto">
            <a:xfrm>
              <a:off x="5760" y="6304"/>
              <a:ext cx="900"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67287" name="Line 23">
              <a:extLst>
                <a:ext uri="{FF2B5EF4-FFF2-40B4-BE49-F238E27FC236}">
                  <a16:creationId xmlns:a16="http://schemas.microsoft.com/office/drawing/2014/main" xmlns="" id="{0A099CA8-DC52-4770-A0AD-43A1873A8049}"/>
                </a:ext>
              </a:extLst>
            </p:cNvPr>
            <p:cNvSpPr>
              <a:spLocks noChangeShapeType="1"/>
            </p:cNvSpPr>
            <p:nvPr/>
          </p:nvSpPr>
          <p:spPr bwMode="auto">
            <a:xfrm>
              <a:off x="2520" y="6148"/>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67288" name="Line 24">
              <a:extLst>
                <a:ext uri="{FF2B5EF4-FFF2-40B4-BE49-F238E27FC236}">
                  <a16:creationId xmlns:a16="http://schemas.microsoft.com/office/drawing/2014/main" xmlns="" id="{EFC0B6A6-9328-47C9-80B7-5DC960EA1D93}"/>
                </a:ext>
              </a:extLst>
            </p:cNvPr>
            <p:cNvSpPr>
              <a:spLocks noChangeShapeType="1"/>
            </p:cNvSpPr>
            <p:nvPr/>
          </p:nvSpPr>
          <p:spPr bwMode="auto">
            <a:xfrm flipV="1">
              <a:off x="5580" y="4404"/>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67289" name="Text Box 25">
              <a:extLst>
                <a:ext uri="{FF2B5EF4-FFF2-40B4-BE49-F238E27FC236}">
                  <a16:creationId xmlns:a16="http://schemas.microsoft.com/office/drawing/2014/main" xmlns="" id="{54238D6D-8BB6-4474-9106-A08AD07A28D8}"/>
                </a:ext>
              </a:extLst>
            </p:cNvPr>
            <p:cNvSpPr txBox="1">
              <a:spLocks noChangeArrowheads="1"/>
            </p:cNvSpPr>
            <p:nvPr/>
          </p:nvSpPr>
          <p:spPr bwMode="auto">
            <a:xfrm>
              <a:off x="6660" y="8460"/>
              <a:ext cx="3420" cy="468"/>
            </a:xfrm>
            <a:prstGeom prst="rect">
              <a:avLst/>
            </a:prstGeom>
            <a:solidFill>
              <a:srgbClr val="00CCFF"/>
            </a:solidFill>
            <a:ln w="9525">
              <a:solidFill>
                <a:srgbClr val="000000"/>
              </a:solidFill>
              <a:miter lim="800000"/>
              <a:headEnd/>
              <a:tailEnd/>
            </a:ln>
          </p:spPr>
          <p:txBody>
            <a:bodyPr/>
            <a:lstStyle/>
            <a:p>
              <a:pPr fontAlgn="base">
                <a:spcBef>
                  <a:spcPct val="0"/>
                </a:spcBef>
                <a:spcAft>
                  <a:spcPct val="0"/>
                </a:spcAft>
              </a:pPr>
              <a:r>
                <a:rPr lang="zh-CN" altLang="en-US" sz="20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商品包装设计的心理策略</a:t>
              </a:r>
              <a:endParaRPr lang="zh-CN" altLang="en-US" sz="2000" b="1">
                <a:solidFill>
                  <a:srgbClr val="000000"/>
                </a:solidFill>
                <a:latin typeface="Arial" panose="020B0604020202020204" pitchFamily="34" charset="0"/>
                <a:ea typeface="宋体" panose="02010600030101010101" pitchFamily="2" charset="-122"/>
              </a:endParaRPr>
            </a:p>
          </p:txBody>
        </p:sp>
        <p:sp>
          <p:nvSpPr>
            <p:cNvPr id="267290" name="Line 26">
              <a:extLst>
                <a:ext uri="{FF2B5EF4-FFF2-40B4-BE49-F238E27FC236}">
                  <a16:creationId xmlns:a16="http://schemas.microsoft.com/office/drawing/2014/main" xmlns="" id="{41681134-1FD5-4DC1-89AE-E7E379E1816F}"/>
                </a:ext>
              </a:extLst>
            </p:cNvPr>
            <p:cNvSpPr>
              <a:spLocks noChangeShapeType="1"/>
            </p:cNvSpPr>
            <p:nvPr/>
          </p:nvSpPr>
          <p:spPr bwMode="auto">
            <a:xfrm>
              <a:off x="5760" y="7992"/>
              <a:ext cx="900" cy="7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67267"/>
                                        </p:tgtEl>
                                        <p:attrNameLst>
                                          <p:attrName>style.visibility</p:attrName>
                                        </p:attrNameLst>
                                      </p:cBhvr>
                                      <p:to>
                                        <p:strVal val="visible"/>
                                      </p:to>
                                    </p:set>
                                    <p:anim calcmode="lin" valueType="num">
                                      <p:cBhvr>
                                        <p:cTn id="7" dur="1000" fill="hold"/>
                                        <p:tgtEl>
                                          <p:spTgt spid="267267"/>
                                        </p:tgtEl>
                                        <p:attrNameLst>
                                          <p:attrName>ppt_w</p:attrName>
                                        </p:attrNameLst>
                                      </p:cBhvr>
                                      <p:tavLst>
                                        <p:tav tm="0">
                                          <p:val>
                                            <p:fltVal val="0"/>
                                          </p:val>
                                        </p:tav>
                                        <p:tav tm="100000">
                                          <p:val>
                                            <p:strVal val="#ppt_w"/>
                                          </p:val>
                                        </p:tav>
                                      </p:tavLst>
                                    </p:anim>
                                    <p:anim calcmode="lin" valueType="num">
                                      <p:cBhvr>
                                        <p:cTn id="8" dur="1000" fill="hold"/>
                                        <p:tgtEl>
                                          <p:spTgt spid="267267"/>
                                        </p:tgtEl>
                                        <p:attrNameLst>
                                          <p:attrName>ppt_h</p:attrName>
                                        </p:attrNameLst>
                                      </p:cBhvr>
                                      <p:tavLst>
                                        <p:tav tm="0">
                                          <p:val>
                                            <p:fltVal val="0"/>
                                          </p:val>
                                        </p:tav>
                                        <p:tav tm="100000">
                                          <p:val>
                                            <p:strVal val="#ppt_h"/>
                                          </p:val>
                                        </p:tav>
                                      </p:tavLst>
                                    </p:anim>
                                    <p:anim calcmode="lin" valueType="num">
                                      <p:cBhvr>
                                        <p:cTn id="9" dur="1000" fill="hold"/>
                                        <p:tgtEl>
                                          <p:spTgt spid="267267"/>
                                        </p:tgtEl>
                                        <p:attrNameLst>
                                          <p:attrName>style.rotation</p:attrName>
                                        </p:attrNameLst>
                                      </p:cBhvr>
                                      <p:tavLst>
                                        <p:tav tm="0">
                                          <p:val>
                                            <p:fltVal val="360"/>
                                          </p:val>
                                        </p:tav>
                                        <p:tav tm="100000">
                                          <p:val>
                                            <p:fltVal val="0"/>
                                          </p:val>
                                        </p:tav>
                                      </p:tavLst>
                                    </p:anim>
                                    <p:animEffect transition="in" filter="fade">
                                      <p:cBhvr>
                                        <p:cTn id="10" dur="1000"/>
                                        <p:tgtEl>
                                          <p:spTgt spid="267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1143001" y="2143126"/>
            <a:ext cx="9986433" cy="1569660"/>
          </a:xfrm>
          <a:prstGeom prst="rect">
            <a:avLst/>
          </a:prstGeom>
          <a:noFill/>
          <a:ln w="9525">
            <a:noFill/>
            <a:miter lim="800000"/>
            <a:headEnd/>
            <a:tailEnd/>
          </a:ln>
          <a:effectLst/>
        </p:spPr>
        <p:txBody>
          <a:bodyPr>
            <a:spAutoFit/>
          </a:bodyPr>
          <a:lstStyle/>
          <a:p>
            <a:pPr>
              <a:defRPr/>
            </a:pPr>
            <a:r>
              <a:rPr lang="en-US" altLang="zh-CN" sz="2400" b="1" dirty="0">
                <a:effectLst>
                  <a:outerShdw blurRad="38100" dist="38100" dir="2700000" algn="tl">
                    <a:srgbClr val="C0C0C0"/>
                  </a:outerShdw>
                </a:effectLst>
                <a:latin typeface="仿宋_GB2312" pitchFamily="49" charset="-122"/>
                <a:ea typeface="仿宋_GB2312" pitchFamily="49" charset="-122"/>
              </a:rPr>
              <a:t>  </a:t>
            </a:r>
            <a:r>
              <a:rPr lang="zh-CN" altLang="en-US" sz="3200" b="1" dirty="0">
                <a:latin typeface="仿宋_GB2312" pitchFamily="49" charset="-122"/>
                <a:ea typeface="仿宋_GB2312" pitchFamily="49" charset="-122"/>
              </a:rPr>
              <a:t>公司要开发适合学生群体的运动鞋新产品，要求你找出</a:t>
            </a:r>
            <a:r>
              <a:rPr lang="en-US" altLang="zh-CN" sz="3200" b="1" dirty="0">
                <a:latin typeface="仿宋_GB2312" pitchFamily="49" charset="-122"/>
                <a:ea typeface="仿宋_GB2312" pitchFamily="49" charset="-122"/>
              </a:rPr>
              <a:t>3</a:t>
            </a:r>
            <a:r>
              <a:rPr lang="zh-CN" altLang="en-US" sz="3200" b="1" dirty="0">
                <a:latin typeface="仿宋_GB2312" pitchFamily="49" charset="-122"/>
                <a:ea typeface="仿宋_GB2312" pitchFamily="49" charset="-122"/>
              </a:rPr>
              <a:t>款市场上流行的运动鞋，并拿出一份其品牌名称、标志、包装在设计过程中考虑了哪些因素的分析报告</a:t>
            </a:r>
            <a:r>
              <a:rPr lang="zh-CN" altLang="en-US" sz="2400" b="1" dirty="0">
                <a:latin typeface="仿宋_GB2312" pitchFamily="49" charset="-122"/>
                <a:ea typeface="仿宋_GB2312" pitchFamily="49" charset="-122"/>
              </a:rPr>
              <a:t>。</a:t>
            </a:r>
          </a:p>
        </p:txBody>
      </p:sp>
      <p:sp>
        <p:nvSpPr>
          <p:cNvPr id="104451" name="Text Box 6"/>
          <p:cNvSpPr txBox="1">
            <a:spLocks noChangeArrowheads="1"/>
          </p:cNvSpPr>
          <p:nvPr/>
        </p:nvSpPr>
        <p:spPr bwMode="auto">
          <a:xfrm>
            <a:off x="1102784" y="635000"/>
            <a:ext cx="3416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600" dirty="0" smtClean="0">
                <a:solidFill>
                  <a:schemeClr val="accent2"/>
                </a:solidFill>
                <a:ea typeface="经典粗黑简" pitchFamily="49" charset="-122"/>
              </a:rPr>
              <a:t>作业：实</a:t>
            </a:r>
            <a:r>
              <a:rPr lang="zh-CN" altLang="en-US" sz="3600" dirty="0">
                <a:solidFill>
                  <a:schemeClr val="accent2"/>
                </a:solidFill>
                <a:ea typeface="经典粗黑简" pitchFamily="49" charset="-122"/>
              </a:rPr>
              <a:t>训项目</a:t>
            </a:r>
          </a:p>
        </p:txBody>
      </p:sp>
    </p:spTree>
    <p:extLst>
      <p:ext uri="{BB962C8B-B14F-4D97-AF65-F5344CB8AC3E}">
        <p14:creationId xmlns:p14="http://schemas.microsoft.com/office/powerpoint/2010/main" val="2051555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WordArt 2">
            <a:extLst>
              <a:ext uri="{FF2B5EF4-FFF2-40B4-BE49-F238E27FC236}">
                <a16:creationId xmlns:a16="http://schemas.microsoft.com/office/drawing/2014/main" xmlns="" id="{95D7E91C-5DB1-4349-9E8A-1609E450D0AA}"/>
              </a:ext>
            </a:extLst>
          </p:cNvPr>
          <p:cNvSpPr>
            <a:spLocks noChangeArrowheads="1" noChangeShapeType="1" noTextEdit="1"/>
          </p:cNvSpPr>
          <p:nvPr/>
        </p:nvSpPr>
        <p:spPr bwMode="gray">
          <a:xfrm>
            <a:off x="2819400" y="3733800"/>
            <a:ext cx="4495800" cy="609600"/>
          </a:xfrm>
          <a:prstGeom prst="rect">
            <a:avLst/>
          </a:prstGeom>
        </p:spPr>
        <p:txBody>
          <a:bodyPr wrap="none" fromWordArt="1">
            <a:prstTxWarp prst="textDeflate">
              <a:avLst>
                <a:gd name="adj" fmla="val 0"/>
              </a:avLst>
            </a:prstTxWarp>
          </a:bodyPr>
          <a:lstStyle/>
          <a:p>
            <a:pPr algn="ctr" fontAlgn="base">
              <a:spcBef>
                <a:spcPct val="0"/>
              </a:spcBef>
              <a:spcAft>
                <a:spcPct val="0"/>
              </a:spcAft>
            </a:pPr>
            <a:r>
              <a:rPr lang="en-US" altLang="zh-CN" sz="3600" b="1" kern="10">
                <a:ln w="19050">
                  <a:solidFill>
                    <a:srgbClr val="FFFFFF"/>
                  </a:solidFill>
                  <a:round/>
                  <a:headEnd/>
                  <a:tailEnd/>
                </a:ln>
                <a:solidFill>
                  <a:srgbClr val="4AB1E4"/>
                </a:solidFill>
                <a:effectLst>
                  <a:outerShdw dist="53882" dir="2700000" algn="ctr" rotWithShape="0">
                    <a:srgbClr val="080808">
                      <a:alpha val="50000"/>
                    </a:srgbClr>
                  </a:outerShdw>
                </a:effectLst>
                <a:latin typeface="Arial" panose="020B0604020202020204" pitchFamily="34" charset="0"/>
                <a:ea typeface="宋体" panose="02010600030101010101" pitchFamily="2" charset="-122"/>
                <a:cs typeface="Arial" panose="020B0604020202020204" pitchFamily="34" charset="0"/>
              </a:rPr>
              <a:t>Thank You !</a:t>
            </a:r>
            <a:endParaRPr lang="zh-CN" altLang="en-US" sz="3600" b="1" kern="10">
              <a:ln w="19050">
                <a:solidFill>
                  <a:srgbClr val="FFFFFF"/>
                </a:solidFill>
                <a:round/>
                <a:headEnd/>
                <a:tailEnd/>
              </a:ln>
              <a:solidFill>
                <a:srgbClr val="4AB1E4"/>
              </a:solidFill>
              <a:effectLst>
                <a:outerShdw dist="53882" dir="2700000" algn="ctr" rotWithShape="0">
                  <a:srgbClr val="080808">
                    <a:alpha val="50000"/>
                  </a:srgbClr>
                </a:outerShdw>
              </a:effectLst>
              <a:latin typeface="Arial" panose="020B0604020202020204" pitchFamily="34" charset="0"/>
              <a:ea typeface="宋体" panose="02010600030101010101" pitchFamily="2" charset="-122"/>
              <a:cs typeface="Arial" panose="020B0604020202020204" pitchFamily="34" charset="0"/>
            </a:endParaRPr>
          </a:p>
        </p:txBody>
      </p:sp>
      <p:pic>
        <p:nvPicPr>
          <p:cNvPr id="268291" name="Picture 3">
            <a:extLst>
              <a:ext uri="{FF2B5EF4-FFF2-40B4-BE49-F238E27FC236}">
                <a16:creationId xmlns:a16="http://schemas.microsoft.com/office/drawing/2014/main" xmlns="" id="{22D815A5-1732-463C-A868-8D78E4C148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9576" y="609600"/>
            <a:ext cx="1952625" cy="2076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a:extLst>
              <a:ext uri="{FF2B5EF4-FFF2-40B4-BE49-F238E27FC236}">
                <a16:creationId xmlns:a16="http://schemas.microsoft.com/office/drawing/2014/main" xmlns="" id="{624A65AF-237D-4ADE-86F0-DCD0F1CD20A6}"/>
              </a:ext>
            </a:extLst>
          </p:cNvPr>
          <p:cNvSpPr txBox="1">
            <a:spLocks noChangeArrowheads="1"/>
          </p:cNvSpPr>
          <p:nvPr/>
        </p:nvSpPr>
        <p:spPr bwMode="auto">
          <a:xfrm>
            <a:off x="2873375" y="263526"/>
            <a:ext cx="5940425"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dirty="0">
                <a:solidFill>
                  <a:srgbClr val="990033"/>
                </a:solidFill>
              </a:rPr>
              <a:t>6.1</a:t>
            </a:r>
            <a:r>
              <a:rPr lang="zh-CN" altLang="en-US" sz="2400" b="1" dirty="0">
                <a:solidFill>
                  <a:srgbClr val="990033"/>
                </a:solidFill>
              </a:rPr>
              <a:t>新产品开发推广的心理策略</a:t>
            </a:r>
          </a:p>
        </p:txBody>
      </p:sp>
      <p:sp>
        <p:nvSpPr>
          <p:cNvPr id="232451" name="Text Box 3">
            <a:extLst>
              <a:ext uri="{FF2B5EF4-FFF2-40B4-BE49-F238E27FC236}">
                <a16:creationId xmlns:a16="http://schemas.microsoft.com/office/drawing/2014/main" xmlns="" id="{D2B3B42E-4EA1-4231-BFCA-A99AE1A4C01A}"/>
              </a:ext>
            </a:extLst>
          </p:cNvPr>
          <p:cNvSpPr txBox="1">
            <a:spLocks noChangeArrowheads="1"/>
          </p:cNvSpPr>
          <p:nvPr/>
        </p:nvSpPr>
        <p:spPr bwMode="auto">
          <a:xfrm>
            <a:off x="2784476" y="908051"/>
            <a:ext cx="48244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dirty="0">
                <a:solidFill>
                  <a:srgbClr val="0000CC"/>
                </a:solidFill>
                <a:latin typeface="Arial" panose="020B0604020202020204" pitchFamily="34" charset="0"/>
                <a:ea typeface="宋体" panose="02010600030101010101" pitchFamily="2" charset="-122"/>
              </a:rPr>
              <a:t>6.1.1 </a:t>
            </a:r>
            <a:r>
              <a:rPr lang="zh-CN" altLang="en-US" sz="2800" b="1" dirty="0">
                <a:solidFill>
                  <a:srgbClr val="0000CC"/>
                </a:solidFill>
                <a:latin typeface="Arial" panose="020B0604020202020204" pitchFamily="34" charset="0"/>
                <a:ea typeface="宋体" panose="02010600030101010101" pitchFamily="2" charset="-122"/>
              </a:rPr>
              <a:t>新产品的含义和分类</a:t>
            </a:r>
          </a:p>
        </p:txBody>
      </p:sp>
      <p:sp>
        <p:nvSpPr>
          <p:cNvPr id="232452" name="Text Box 4">
            <a:extLst>
              <a:ext uri="{FF2B5EF4-FFF2-40B4-BE49-F238E27FC236}">
                <a16:creationId xmlns:a16="http://schemas.microsoft.com/office/drawing/2014/main" xmlns="" id="{9DC470A5-9313-4091-B82F-A3B04D7A9820}"/>
              </a:ext>
            </a:extLst>
          </p:cNvPr>
          <p:cNvSpPr txBox="1">
            <a:spLocks noChangeArrowheads="1"/>
          </p:cNvSpPr>
          <p:nvPr/>
        </p:nvSpPr>
        <p:spPr bwMode="auto">
          <a:xfrm>
            <a:off x="2784476" y="1354933"/>
            <a:ext cx="3600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dirty="0">
                <a:solidFill>
                  <a:srgbClr val="800080"/>
                </a:solidFill>
                <a:latin typeface="Arial" panose="020B0604020202020204" pitchFamily="34" charset="0"/>
                <a:ea typeface="宋体" panose="02010600030101010101" pitchFamily="2" charset="-122"/>
              </a:rPr>
              <a:t>2</a:t>
            </a:r>
            <a:r>
              <a:rPr lang="zh-CN" altLang="en-US" sz="2800" b="1" dirty="0">
                <a:solidFill>
                  <a:srgbClr val="800080"/>
                </a:solidFill>
                <a:latin typeface="Arial" panose="020B0604020202020204" pitchFamily="34" charset="0"/>
                <a:ea typeface="宋体" panose="02010600030101010101" pitchFamily="2" charset="-122"/>
              </a:rPr>
              <a:t>．新产品的分类</a:t>
            </a:r>
          </a:p>
        </p:txBody>
      </p:sp>
      <p:sp>
        <p:nvSpPr>
          <p:cNvPr id="232453" name="Text Box 5">
            <a:extLst>
              <a:ext uri="{FF2B5EF4-FFF2-40B4-BE49-F238E27FC236}">
                <a16:creationId xmlns:a16="http://schemas.microsoft.com/office/drawing/2014/main" xmlns="" id="{C045AF59-75B3-411A-A352-C0918F964447}"/>
              </a:ext>
            </a:extLst>
          </p:cNvPr>
          <p:cNvSpPr txBox="1">
            <a:spLocks noChangeArrowheads="1"/>
          </p:cNvSpPr>
          <p:nvPr/>
        </p:nvSpPr>
        <p:spPr bwMode="auto">
          <a:xfrm>
            <a:off x="854075" y="1874045"/>
            <a:ext cx="11201400" cy="4401205"/>
          </a:xfrm>
          <a:prstGeom prst="rect">
            <a:avLst/>
          </a:prstGeom>
          <a:solidFill>
            <a:srgbClr val="00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2000" b="1" dirty="0">
                <a:solidFill>
                  <a:srgbClr val="080808"/>
                </a:solidFill>
                <a:latin typeface="Arial" panose="020B0604020202020204" pitchFamily="34" charset="0"/>
                <a:ea typeface="宋体" panose="02010600030101010101" pitchFamily="2" charset="-122"/>
              </a:rPr>
              <a:t>（</a:t>
            </a:r>
            <a:r>
              <a:rPr lang="en-US" altLang="zh-CN" sz="2000" b="1" dirty="0">
                <a:solidFill>
                  <a:srgbClr val="080808"/>
                </a:solidFill>
                <a:latin typeface="Arial" panose="020B0604020202020204" pitchFamily="34" charset="0"/>
                <a:ea typeface="宋体" panose="02010600030101010101" pitchFamily="2" charset="-122"/>
              </a:rPr>
              <a:t>1</a:t>
            </a:r>
            <a:r>
              <a:rPr lang="zh-CN" altLang="en-US" sz="2000" b="1" dirty="0">
                <a:solidFill>
                  <a:srgbClr val="080808"/>
                </a:solidFill>
                <a:latin typeface="Arial" panose="020B0604020202020204" pitchFamily="34" charset="0"/>
                <a:ea typeface="宋体" panose="02010600030101010101" pitchFamily="2" charset="-122"/>
              </a:rPr>
              <a:t>）全新产品：</a:t>
            </a:r>
            <a:r>
              <a:rPr lang="zh-CN" altLang="en-US" sz="2000" dirty="0">
                <a:solidFill>
                  <a:srgbClr val="080808"/>
                </a:solidFill>
                <a:latin typeface="Arial" panose="020B0604020202020204" pitchFamily="34" charset="0"/>
                <a:ea typeface="宋体" panose="02010600030101010101" pitchFamily="2" charset="-122"/>
              </a:rPr>
              <a:t>应用新原理、新技术、新材料</a:t>
            </a:r>
            <a:r>
              <a:rPr lang="en-US" altLang="zh-CN" sz="2000" dirty="0">
                <a:solidFill>
                  <a:srgbClr val="080808"/>
                </a:solidFill>
                <a:latin typeface="Arial" panose="020B0604020202020204" pitchFamily="34" charset="0"/>
                <a:ea typeface="宋体" panose="02010600030101010101" pitchFamily="2" charset="-122"/>
              </a:rPr>
              <a:t>,</a:t>
            </a:r>
            <a:r>
              <a:rPr lang="zh-CN" altLang="en-US" sz="2000" dirty="0">
                <a:solidFill>
                  <a:srgbClr val="080808"/>
                </a:solidFill>
                <a:latin typeface="Arial" panose="020B0604020202020204" pitchFamily="34" charset="0"/>
                <a:ea typeface="宋体" panose="02010600030101010101" pitchFamily="2" charset="-122"/>
              </a:rPr>
              <a:t>具有新结构、新功能的产品。该新产品在全世界首先开发</a:t>
            </a:r>
            <a:r>
              <a:rPr lang="en-US" altLang="zh-CN" sz="2000" dirty="0">
                <a:solidFill>
                  <a:srgbClr val="080808"/>
                </a:solidFill>
                <a:latin typeface="Arial" panose="020B0604020202020204" pitchFamily="34" charset="0"/>
                <a:ea typeface="宋体" panose="02010600030101010101" pitchFamily="2" charset="-122"/>
              </a:rPr>
              <a:t>,</a:t>
            </a:r>
            <a:r>
              <a:rPr lang="zh-CN" altLang="en-US" sz="2000" dirty="0">
                <a:solidFill>
                  <a:srgbClr val="080808"/>
                </a:solidFill>
                <a:latin typeface="Arial" panose="020B0604020202020204" pitchFamily="34" charset="0"/>
                <a:ea typeface="宋体" panose="02010600030101010101" pitchFamily="2" charset="-122"/>
              </a:rPr>
              <a:t>能开创全新的市场。占新产品的比例</a:t>
            </a:r>
            <a:r>
              <a:rPr lang="en-US" altLang="zh-CN" sz="2000" dirty="0">
                <a:solidFill>
                  <a:srgbClr val="080808"/>
                </a:solidFill>
                <a:latin typeface="Arial" panose="020B0604020202020204" pitchFamily="34" charset="0"/>
                <a:ea typeface="宋体" panose="02010600030101010101" pitchFamily="2" charset="-122"/>
              </a:rPr>
              <a:t>10%</a:t>
            </a:r>
            <a:r>
              <a:rPr lang="zh-CN" altLang="en-US" sz="2000" dirty="0">
                <a:solidFill>
                  <a:srgbClr val="080808"/>
                </a:solidFill>
                <a:latin typeface="Arial" panose="020B0604020202020204" pitchFamily="34" charset="0"/>
                <a:ea typeface="宋体" panose="02010600030101010101" pitchFamily="2" charset="-122"/>
              </a:rPr>
              <a:t>左右。</a:t>
            </a:r>
          </a:p>
          <a:p>
            <a:pPr fontAlgn="base">
              <a:spcBef>
                <a:spcPct val="0"/>
              </a:spcBef>
              <a:spcAft>
                <a:spcPct val="0"/>
              </a:spcAft>
            </a:pPr>
            <a:r>
              <a:rPr lang="zh-CN" altLang="en-US" sz="2000" b="1" dirty="0">
                <a:solidFill>
                  <a:srgbClr val="080808"/>
                </a:solidFill>
                <a:latin typeface="Arial" panose="020B0604020202020204" pitchFamily="34" charset="0"/>
                <a:ea typeface="宋体" panose="02010600030101010101" pitchFamily="2" charset="-122"/>
              </a:rPr>
              <a:t>（</a:t>
            </a:r>
            <a:r>
              <a:rPr lang="en-US" altLang="zh-CN" sz="2000" b="1" dirty="0">
                <a:solidFill>
                  <a:srgbClr val="080808"/>
                </a:solidFill>
                <a:latin typeface="Arial" panose="020B0604020202020204" pitchFamily="34" charset="0"/>
                <a:ea typeface="宋体" panose="02010600030101010101" pitchFamily="2" charset="-122"/>
              </a:rPr>
              <a:t>2</a:t>
            </a:r>
            <a:r>
              <a:rPr lang="zh-CN" altLang="en-US" sz="2000" b="1" dirty="0">
                <a:solidFill>
                  <a:srgbClr val="080808"/>
                </a:solidFill>
                <a:latin typeface="Arial" panose="020B0604020202020204" pitchFamily="34" charset="0"/>
                <a:ea typeface="宋体" panose="02010600030101010101" pitchFamily="2" charset="-122"/>
              </a:rPr>
              <a:t>）改进新产品：</a:t>
            </a:r>
            <a:r>
              <a:rPr lang="zh-CN" altLang="en-US" sz="2000" dirty="0">
                <a:solidFill>
                  <a:srgbClr val="080808"/>
                </a:solidFill>
                <a:latin typeface="Arial" panose="020B0604020202020204" pitchFamily="34" charset="0"/>
                <a:ea typeface="宋体" panose="02010600030101010101" pitchFamily="2" charset="-122"/>
              </a:rPr>
              <a:t>在原有老产品的基础上进行改进</a:t>
            </a:r>
            <a:r>
              <a:rPr lang="en-US" altLang="zh-CN" sz="2000" dirty="0">
                <a:solidFill>
                  <a:srgbClr val="080808"/>
                </a:solidFill>
                <a:latin typeface="Arial" panose="020B0604020202020204" pitchFamily="34" charset="0"/>
                <a:ea typeface="宋体" panose="02010600030101010101" pitchFamily="2" charset="-122"/>
              </a:rPr>
              <a:t>,</a:t>
            </a:r>
            <a:r>
              <a:rPr lang="zh-CN" altLang="en-US" sz="2000" dirty="0">
                <a:solidFill>
                  <a:srgbClr val="080808"/>
                </a:solidFill>
                <a:latin typeface="Arial" panose="020B0604020202020204" pitchFamily="34" charset="0"/>
                <a:ea typeface="宋体" panose="02010600030101010101" pitchFamily="2" charset="-122"/>
              </a:rPr>
              <a:t>使产品在结构、功能、品质、花色、款式及包装上具有新的特点和新的突破</a:t>
            </a:r>
            <a:r>
              <a:rPr lang="en-US" altLang="zh-CN" sz="2000" dirty="0">
                <a:solidFill>
                  <a:srgbClr val="080808"/>
                </a:solidFill>
                <a:latin typeface="Arial" panose="020B0604020202020204" pitchFamily="34" charset="0"/>
                <a:ea typeface="宋体" panose="02010600030101010101" pitchFamily="2" charset="-122"/>
              </a:rPr>
              <a:t>,</a:t>
            </a:r>
            <a:r>
              <a:rPr lang="zh-CN" altLang="en-US" sz="2000" dirty="0">
                <a:solidFill>
                  <a:srgbClr val="080808"/>
                </a:solidFill>
                <a:latin typeface="Arial" panose="020B0604020202020204" pitchFamily="34" charset="0"/>
                <a:ea typeface="宋体" panose="02010600030101010101" pitchFamily="2" charset="-122"/>
              </a:rPr>
              <a:t>改进后的新产品</a:t>
            </a:r>
            <a:r>
              <a:rPr lang="en-US" altLang="zh-CN" sz="2000" dirty="0">
                <a:solidFill>
                  <a:srgbClr val="080808"/>
                </a:solidFill>
                <a:latin typeface="Arial" panose="020B0604020202020204" pitchFamily="34" charset="0"/>
                <a:ea typeface="宋体" panose="02010600030101010101" pitchFamily="2" charset="-122"/>
              </a:rPr>
              <a:t>,</a:t>
            </a:r>
            <a:r>
              <a:rPr lang="zh-CN" altLang="en-US" sz="2000" dirty="0">
                <a:solidFill>
                  <a:srgbClr val="080808"/>
                </a:solidFill>
                <a:latin typeface="Arial" panose="020B0604020202020204" pitchFamily="34" charset="0"/>
                <a:ea typeface="宋体" panose="02010600030101010101" pitchFamily="2" charset="-122"/>
              </a:rPr>
              <a:t>其结构更加合理</a:t>
            </a:r>
            <a:r>
              <a:rPr lang="en-US" altLang="zh-CN" sz="2000" dirty="0">
                <a:solidFill>
                  <a:srgbClr val="080808"/>
                </a:solidFill>
                <a:latin typeface="Arial" panose="020B0604020202020204" pitchFamily="34" charset="0"/>
                <a:ea typeface="宋体" panose="02010600030101010101" pitchFamily="2" charset="-122"/>
              </a:rPr>
              <a:t>,</a:t>
            </a:r>
            <a:r>
              <a:rPr lang="zh-CN" altLang="en-US" sz="2000" dirty="0">
                <a:solidFill>
                  <a:srgbClr val="080808"/>
                </a:solidFill>
                <a:latin typeface="Arial" panose="020B0604020202020204" pitchFamily="34" charset="0"/>
                <a:ea typeface="宋体" panose="02010600030101010101" pitchFamily="2" charset="-122"/>
              </a:rPr>
              <a:t>功能更加齐全</a:t>
            </a:r>
            <a:r>
              <a:rPr lang="en-US" altLang="zh-CN" sz="2000" dirty="0">
                <a:solidFill>
                  <a:srgbClr val="080808"/>
                </a:solidFill>
                <a:latin typeface="Arial" panose="020B0604020202020204" pitchFamily="34" charset="0"/>
                <a:ea typeface="宋体" panose="02010600030101010101" pitchFamily="2" charset="-122"/>
              </a:rPr>
              <a:t>,</a:t>
            </a:r>
            <a:r>
              <a:rPr lang="zh-CN" altLang="en-US" sz="2000" dirty="0">
                <a:solidFill>
                  <a:srgbClr val="080808"/>
                </a:solidFill>
                <a:latin typeface="Arial" panose="020B0604020202020204" pitchFamily="34" charset="0"/>
                <a:ea typeface="宋体" panose="02010600030101010101" pitchFamily="2" charset="-122"/>
              </a:rPr>
              <a:t>品质更加优质</a:t>
            </a:r>
            <a:r>
              <a:rPr lang="en-US" altLang="zh-CN" sz="2000" dirty="0">
                <a:solidFill>
                  <a:srgbClr val="080808"/>
                </a:solidFill>
                <a:latin typeface="Arial" panose="020B0604020202020204" pitchFamily="34" charset="0"/>
                <a:ea typeface="宋体" panose="02010600030101010101" pitchFamily="2" charset="-122"/>
              </a:rPr>
              <a:t>,</a:t>
            </a:r>
            <a:r>
              <a:rPr lang="zh-CN" altLang="en-US" sz="2000" dirty="0">
                <a:solidFill>
                  <a:srgbClr val="080808"/>
                </a:solidFill>
                <a:latin typeface="Arial" panose="020B0604020202020204" pitchFamily="34" charset="0"/>
                <a:ea typeface="宋体" panose="02010600030101010101" pitchFamily="2" charset="-122"/>
              </a:rPr>
              <a:t>能更多地满足消费者不断变化的需要。约占新产品</a:t>
            </a:r>
            <a:r>
              <a:rPr lang="en-US" altLang="zh-CN" sz="2000" dirty="0">
                <a:solidFill>
                  <a:srgbClr val="080808"/>
                </a:solidFill>
                <a:latin typeface="Arial" panose="020B0604020202020204" pitchFamily="34" charset="0"/>
                <a:ea typeface="宋体" panose="02010600030101010101" pitchFamily="2" charset="-122"/>
              </a:rPr>
              <a:t>26%</a:t>
            </a:r>
            <a:r>
              <a:rPr lang="zh-CN" altLang="en-US" sz="2000" dirty="0">
                <a:solidFill>
                  <a:srgbClr val="080808"/>
                </a:solidFill>
                <a:latin typeface="Arial" panose="020B0604020202020204" pitchFamily="34" charset="0"/>
                <a:ea typeface="宋体" panose="02010600030101010101" pitchFamily="2" charset="-122"/>
              </a:rPr>
              <a:t>左右。</a:t>
            </a:r>
          </a:p>
          <a:p>
            <a:pPr fontAlgn="base">
              <a:spcBef>
                <a:spcPct val="0"/>
              </a:spcBef>
              <a:spcAft>
                <a:spcPct val="0"/>
              </a:spcAft>
            </a:pPr>
            <a:r>
              <a:rPr lang="zh-CN" altLang="en-US" sz="2000" b="1" dirty="0">
                <a:solidFill>
                  <a:srgbClr val="080808"/>
                </a:solidFill>
                <a:latin typeface="Arial" panose="020B0604020202020204" pitchFamily="34" charset="0"/>
                <a:ea typeface="宋体" panose="02010600030101010101" pitchFamily="2" charset="-122"/>
              </a:rPr>
              <a:t>（</a:t>
            </a:r>
            <a:r>
              <a:rPr lang="en-US" altLang="zh-CN" sz="2000" b="1" dirty="0">
                <a:solidFill>
                  <a:srgbClr val="080808"/>
                </a:solidFill>
                <a:latin typeface="Arial" panose="020B0604020202020204" pitchFamily="34" charset="0"/>
                <a:ea typeface="宋体" panose="02010600030101010101" pitchFamily="2" charset="-122"/>
              </a:rPr>
              <a:t>3</a:t>
            </a:r>
            <a:r>
              <a:rPr lang="zh-CN" altLang="en-US" sz="2000" b="1" dirty="0">
                <a:solidFill>
                  <a:srgbClr val="080808"/>
                </a:solidFill>
                <a:latin typeface="Arial" panose="020B0604020202020204" pitchFamily="34" charset="0"/>
                <a:ea typeface="宋体" panose="02010600030101010101" pitchFamily="2" charset="-122"/>
              </a:rPr>
              <a:t>）模仿型新产品：</a:t>
            </a:r>
            <a:r>
              <a:rPr lang="zh-CN" altLang="en-US" sz="2000" dirty="0">
                <a:solidFill>
                  <a:srgbClr val="080808"/>
                </a:solidFill>
                <a:latin typeface="Arial" panose="020B0604020202020204" pitchFamily="34" charset="0"/>
                <a:ea typeface="宋体" panose="02010600030101010101" pitchFamily="2" charset="-122"/>
              </a:rPr>
              <a:t>企业对国内外市场上已有的产品进行模仿生产，称为本企业的新产品。约占新产品的</a:t>
            </a:r>
            <a:r>
              <a:rPr lang="en-US" altLang="zh-CN" sz="2000" dirty="0">
                <a:solidFill>
                  <a:srgbClr val="080808"/>
                </a:solidFill>
                <a:latin typeface="Arial" panose="020B0604020202020204" pitchFamily="34" charset="0"/>
                <a:ea typeface="宋体" panose="02010600030101010101" pitchFamily="2" charset="-122"/>
              </a:rPr>
              <a:t>20%</a:t>
            </a:r>
            <a:r>
              <a:rPr lang="zh-CN" altLang="en-US" sz="2000" dirty="0">
                <a:solidFill>
                  <a:srgbClr val="080808"/>
                </a:solidFill>
                <a:latin typeface="Arial" panose="020B0604020202020204" pitchFamily="34" charset="0"/>
                <a:ea typeface="宋体" panose="02010600030101010101" pitchFamily="2" charset="-122"/>
              </a:rPr>
              <a:t>左右。</a:t>
            </a:r>
          </a:p>
          <a:p>
            <a:pPr fontAlgn="base">
              <a:spcBef>
                <a:spcPct val="0"/>
              </a:spcBef>
              <a:spcAft>
                <a:spcPct val="0"/>
              </a:spcAft>
            </a:pPr>
            <a:r>
              <a:rPr lang="zh-CN" altLang="en-US" sz="2000" b="1" dirty="0">
                <a:solidFill>
                  <a:srgbClr val="080808"/>
                </a:solidFill>
                <a:latin typeface="Arial" panose="020B0604020202020204" pitchFamily="34" charset="0"/>
                <a:ea typeface="宋体" panose="02010600030101010101" pitchFamily="2" charset="-122"/>
              </a:rPr>
              <a:t>（</a:t>
            </a:r>
            <a:r>
              <a:rPr lang="en-US" altLang="zh-CN" sz="2000" b="1" dirty="0">
                <a:solidFill>
                  <a:srgbClr val="080808"/>
                </a:solidFill>
                <a:latin typeface="Arial" panose="020B0604020202020204" pitchFamily="34" charset="0"/>
                <a:ea typeface="宋体" panose="02010600030101010101" pitchFamily="2" charset="-122"/>
              </a:rPr>
              <a:t>4</a:t>
            </a:r>
            <a:r>
              <a:rPr lang="zh-CN" altLang="en-US" sz="2000" b="1" dirty="0">
                <a:solidFill>
                  <a:srgbClr val="080808"/>
                </a:solidFill>
                <a:latin typeface="Arial" panose="020B0604020202020204" pitchFamily="34" charset="0"/>
                <a:ea typeface="宋体" panose="02010600030101010101" pitchFamily="2" charset="-122"/>
              </a:rPr>
              <a:t>）形成系列型新产品：</a:t>
            </a:r>
            <a:r>
              <a:rPr lang="zh-CN" altLang="en-US" sz="2000" dirty="0">
                <a:solidFill>
                  <a:srgbClr val="080808"/>
                </a:solidFill>
                <a:latin typeface="Arial" panose="020B0604020202020204" pitchFamily="34" charset="0"/>
                <a:ea typeface="宋体" panose="02010600030101010101" pitchFamily="2" charset="-122"/>
              </a:rPr>
              <a:t>在原有的产品大类中开发出新的品种、花色、规格等，从而与企业原有产品形成系列，扩大产品的目标市场。该类型新产品占新产品的</a:t>
            </a:r>
            <a:r>
              <a:rPr lang="en-US" altLang="zh-CN" sz="2000" dirty="0">
                <a:solidFill>
                  <a:srgbClr val="080808"/>
                </a:solidFill>
                <a:latin typeface="Arial" panose="020B0604020202020204" pitchFamily="34" charset="0"/>
                <a:ea typeface="宋体" panose="02010600030101010101" pitchFamily="2" charset="-122"/>
              </a:rPr>
              <a:t>26%</a:t>
            </a:r>
            <a:r>
              <a:rPr lang="zh-CN" altLang="en-US" sz="2000" dirty="0">
                <a:solidFill>
                  <a:srgbClr val="080808"/>
                </a:solidFill>
                <a:latin typeface="Arial" panose="020B0604020202020204" pitchFamily="34" charset="0"/>
                <a:ea typeface="宋体" panose="02010600030101010101" pitchFamily="2" charset="-122"/>
              </a:rPr>
              <a:t>左右。</a:t>
            </a:r>
            <a:endParaRPr lang="en-US" altLang="zh-CN" sz="2000" dirty="0">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000" b="1" dirty="0">
                <a:solidFill>
                  <a:srgbClr val="080808"/>
                </a:solidFill>
                <a:latin typeface="Arial" panose="020B0604020202020204" pitchFamily="34" charset="0"/>
                <a:ea typeface="宋体" panose="02010600030101010101" pitchFamily="2" charset="-122"/>
              </a:rPr>
              <a:t>（</a:t>
            </a:r>
            <a:r>
              <a:rPr lang="en-US" altLang="zh-CN" sz="2000" b="1" dirty="0">
                <a:solidFill>
                  <a:srgbClr val="080808"/>
                </a:solidFill>
                <a:latin typeface="Arial" panose="020B0604020202020204" pitchFamily="34" charset="0"/>
                <a:ea typeface="宋体" panose="02010600030101010101" pitchFamily="2" charset="-122"/>
              </a:rPr>
              <a:t>5</a:t>
            </a:r>
            <a:r>
              <a:rPr lang="zh-CN" altLang="en-US" sz="2000" b="1" dirty="0">
                <a:solidFill>
                  <a:srgbClr val="080808"/>
                </a:solidFill>
                <a:latin typeface="Arial" panose="020B0604020202020204" pitchFamily="34" charset="0"/>
                <a:ea typeface="宋体" panose="02010600030101010101" pitchFamily="2" charset="-122"/>
              </a:rPr>
              <a:t>）降低成本型新产品：</a:t>
            </a:r>
            <a:r>
              <a:rPr lang="zh-CN" altLang="en-US" sz="2000" dirty="0">
                <a:solidFill>
                  <a:srgbClr val="080808"/>
                </a:solidFill>
                <a:latin typeface="Arial" panose="020B0604020202020204" pitchFamily="34" charset="0"/>
                <a:ea typeface="宋体" panose="02010600030101010101" pitchFamily="2" charset="-122"/>
              </a:rPr>
              <a:t>以较低的成本提供同样性能的新产品，主要是指企业利用新科技，改进生产工艺或提高生产效率，削减原产品的成本，但保持原有功能不变的新产品。约占新产品</a:t>
            </a:r>
            <a:r>
              <a:rPr lang="en-US" altLang="zh-CN" sz="2000" dirty="0">
                <a:solidFill>
                  <a:srgbClr val="080808"/>
                </a:solidFill>
                <a:latin typeface="Arial" panose="020B0604020202020204" pitchFamily="34" charset="0"/>
                <a:ea typeface="宋体" panose="02010600030101010101" pitchFamily="2" charset="-122"/>
              </a:rPr>
              <a:t>11%</a:t>
            </a:r>
            <a:r>
              <a:rPr lang="zh-CN" altLang="en-US" sz="2000" dirty="0">
                <a:solidFill>
                  <a:srgbClr val="080808"/>
                </a:solidFill>
                <a:latin typeface="Arial" panose="020B0604020202020204" pitchFamily="34" charset="0"/>
                <a:ea typeface="宋体" panose="02010600030101010101" pitchFamily="2" charset="-122"/>
              </a:rPr>
              <a:t>左右。</a:t>
            </a:r>
          </a:p>
          <a:p>
            <a:pPr fontAlgn="base">
              <a:spcBef>
                <a:spcPct val="0"/>
              </a:spcBef>
              <a:spcAft>
                <a:spcPct val="0"/>
              </a:spcAft>
            </a:pPr>
            <a:r>
              <a:rPr lang="zh-CN" altLang="en-US" sz="2000" b="1" dirty="0">
                <a:solidFill>
                  <a:srgbClr val="080808"/>
                </a:solidFill>
                <a:latin typeface="Arial" panose="020B0604020202020204" pitchFamily="34" charset="0"/>
                <a:ea typeface="宋体" panose="02010600030101010101" pitchFamily="2" charset="-122"/>
              </a:rPr>
              <a:t>（</a:t>
            </a:r>
            <a:r>
              <a:rPr lang="en-US" altLang="zh-CN" sz="2000" b="1" dirty="0">
                <a:solidFill>
                  <a:srgbClr val="080808"/>
                </a:solidFill>
                <a:latin typeface="Arial" panose="020B0604020202020204" pitchFamily="34" charset="0"/>
                <a:ea typeface="宋体" panose="02010600030101010101" pitchFamily="2" charset="-122"/>
              </a:rPr>
              <a:t>6</a:t>
            </a:r>
            <a:r>
              <a:rPr lang="zh-CN" altLang="en-US" sz="2000" b="1" dirty="0">
                <a:solidFill>
                  <a:srgbClr val="080808"/>
                </a:solidFill>
                <a:latin typeface="Arial" panose="020B0604020202020204" pitchFamily="34" charset="0"/>
                <a:ea typeface="宋体" panose="02010600030101010101" pitchFamily="2" charset="-122"/>
              </a:rPr>
              <a:t>）重新定位型新产品：</a:t>
            </a:r>
            <a:r>
              <a:rPr lang="zh-CN" altLang="en-US" sz="2000" dirty="0">
                <a:solidFill>
                  <a:srgbClr val="080808"/>
                </a:solidFill>
                <a:latin typeface="Arial" panose="020B0604020202020204" pitchFamily="34" charset="0"/>
                <a:ea typeface="宋体" panose="02010600030101010101" pitchFamily="2" charset="-122"/>
              </a:rPr>
              <a:t>企业的老产品进入新的市场而被称为该市场的新产品。约占全部新产品的</a:t>
            </a:r>
            <a:r>
              <a:rPr lang="en-US" altLang="zh-CN" sz="2000" dirty="0">
                <a:solidFill>
                  <a:srgbClr val="080808"/>
                </a:solidFill>
                <a:latin typeface="Arial" panose="020B0604020202020204" pitchFamily="34" charset="0"/>
                <a:ea typeface="宋体" panose="02010600030101010101" pitchFamily="2" charset="-122"/>
              </a:rPr>
              <a:t>7%</a:t>
            </a:r>
            <a:r>
              <a:rPr lang="zh-CN" altLang="en-US" sz="2000" dirty="0">
                <a:solidFill>
                  <a:srgbClr val="080808"/>
                </a:solidFill>
                <a:latin typeface="Arial" panose="020B0604020202020204" pitchFamily="34" charset="0"/>
                <a:ea typeface="宋体" panose="02010600030101010101" pitchFamily="2" charset="-122"/>
              </a:rPr>
              <a:t>左右。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2451"/>
                                        </p:tgtEl>
                                        <p:attrNameLst>
                                          <p:attrName>style.visibility</p:attrName>
                                        </p:attrNameLst>
                                      </p:cBhvr>
                                      <p:to>
                                        <p:strVal val="visible"/>
                                      </p:to>
                                    </p:set>
                                    <p:animEffect transition="in" filter="dissolve">
                                      <p:cBhvr>
                                        <p:cTn id="7" dur="500"/>
                                        <p:tgtEl>
                                          <p:spTgt spid="2324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32452"/>
                                        </p:tgtEl>
                                        <p:attrNameLst>
                                          <p:attrName>style.visibility</p:attrName>
                                        </p:attrNameLst>
                                      </p:cBhvr>
                                      <p:to>
                                        <p:strVal val="visible"/>
                                      </p:to>
                                    </p:set>
                                    <p:animEffect transition="in" filter="wedge">
                                      <p:cBhvr>
                                        <p:cTn id="12" dur="1000"/>
                                        <p:tgtEl>
                                          <p:spTgt spid="2324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32453"/>
                                        </p:tgtEl>
                                        <p:attrNameLst>
                                          <p:attrName>style.visibility</p:attrName>
                                        </p:attrNameLst>
                                      </p:cBhvr>
                                      <p:to>
                                        <p:strVal val="visible"/>
                                      </p:to>
                                    </p:set>
                                    <p:animEffect transition="in" filter="fade">
                                      <p:cBhvr>
                                        <p:cTn id="17" dur="1000"/>
                                        <p:tgtEl>
                                          <p:spTgt spid="232453"/>
                                        </p:tgtEl>
                                      </p:cBhvr>
                                    </p:animEffect>
                                    <p:anim calcmode="lin" valueType="num">
                                      <p:cBhvr>
                                        <p:cTn id="18" dur="1000" fill="hold"/>
                                        <p:tgtEl>
                                          <p:spTgt spid="232453"/>
                                        </p:tgtEl>
                                        <p:attrNameLst>
                                          <p:attrName>ppt_x</p:attrName>
                                        </p:attrNameLst>
                                      </p:cBhvr>
                                      <p:tavLst>
                                        <p:tav tm="0">
                                          <p:val>
                                            <p:strVal val="#ppt_x"/>
                                          </p:val>
                                        </p:tav>
                                        <p:tav tm="100000">
                                          <p:val>
                                            <p:strVal val="#ppt_x"/>
                                          </p:val>
                                        </p:tav>
                                      </p:tavLst>
                                    </p:anim>
                                    <p:anim calcmode="lin" valueType="num">
                                      <p:cBhvr>
                                        <p:cTn id="19" dur="1000" fill="hold"/>
                                        <p:tgtEl>
                                          <p:spTgt spid="2324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p:bldP spid="232452" grpId="0"/>
      <p:bldP spid="2324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a:extLst>
              <a:ext uri="{FF2B5EF4-FFF2-40B4-BE49-F238E27FC236}">
                <a16:creationId xmlns:a16="http://schemas.microsoft.com/office/drawing/2014/main" xmlns="" id="{4D16648E-B6FB-4B9A-91EF-EDFBF120E660}"/>
              </a:ext>
            </a:extLst>
          </p:cNvPr>
          <p:cNvSpPr txBox="1">
            <a:spLocks noChangeArrowheads="1"/>
          </p:cNvSpPr>
          <p:nvPr/>
        </p:nvSpPr>
        <p:spPr bwMode="auto">
          <a:xfrm>
            <a:off x="3125787" y="292893"/>
            <a:ext cx="5940425" cy="457201"/>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dirty="0">
                <a:solidFill>
                  <a:srgbClr val="990033"/>
                </a:solidFill>
              </a:rPr>
              <a:t>6.1</a:t>
            </a:r>
            <a:r>
              <a:rPr lang="zh-CN" altLang="en-US" sz="2400" b="1" dirty="0">
                <a:solidFill>
                  <a:srgbClr val="990033"/>
                </a:solidFill>
              </a:rPr>
              <a:t>新产品开发推广的心理策略</a:t>
            </a:r>
          </a:p>
        </p:txBody>
      </p:sp>
      <p:sp>
        <p:nvSpPr>
          <p:cNvPr id="231427" name="Text Box 3">
            <a:extLst>
              <a:ext uri="{FF2B5EF4-FFF2-40B4-BE49-F238E27FC236}">
                <a16:creationId xmlns:a16="http://schemas.microsoft.com/office/drawing/2014/main" xmlns="" id="{DBACB29D-CF68-4E66-B5E5-607617CFF5E3}"/>
              </a:ext>
            </a:extLst>
          </p:cNvPr>
          <p:cNvSpPr txBox="1">
            <a:spLocks noChangeArrowheads="1"/>
          </p:cNvSpPr>
          <p:nvPr/>
        </p:nvSpPr>
        <p:spPr bwMode="auto">
          <a:xfrm>
            <a:off x="1774826" y="549276"/>
            <a:ext cx="4284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sp>
        <p:nvSpPr>
          <p:cNvPr id="231428" name="Text Box 4">
            <a:extLst>
              <a:ext uri="{FF2B5EF4-FFF2-40B4-BE49-F238E27FC236}">
                <a16:creationId xmlns:a16="http://schemas.microsoft.com/office/drawing/2014/main" xmlns="" id="{16E4F21D-494B-4873-AE5B-23A96A20D0F1}"/>
              </a:ext>
            </a:extLst>
          </p:cNvPr>
          <p:cNvSpPr txBox="1">
            <a:spLocks noChangeArrowheads="1"/>
          </p:cNvSpPr>
          <p:nvPr/>
        </p:nvSpPr>
        <p:spPr bwMode="auto">
          <a:xfrm>
            <a:off x="2711451" y="893763"/>
            <a:ext cx="48244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a:solidFill>
                  <a:srgbClr val="0000CC"/>
                </a:solidFill>
                <a:latin typeface="Arial" panose="020B0604020202020204" pitchFamily="34" charset="0"/>
                <a:ea typeface="宋体" panose="02010600030101010101" pitchFamily="2" charset="-122"/>
              </a:rPr>
              <a:t>6.1.1 </a:t>
            </a:r>
            <a:r>
              <a:rPr lang="zh-CN" altLang="en-US" sz="2800" b="1">
                <a:solidFill>
                  <a:srgbClr val="0000CC"/>
                </a:solidFill>
                <a:latin typeface="Arial" panose="020B0604020202020204" pitchFamily="34" charset="0"/>
                <a:ea typeface="宋体" panose="02010600030101010101" pitchFamily="2" charset="-122"/>
              </a:rPr>
              <a:t>新产品的含义和分类</a:t>
            </a:r>
          </a:p>
        </p:txBody>
      </p:sp>
      <p:sp>
        <p:nvSpPr>
          <p:cNvPr id="231429" name="Text Box 5">
            <a:extLst>
              <a:ext uri="{FF2B5EF4-FFF2-40B4-BE49-F238E27FC236}">
                <a16:creationId xmlns:a16="http://schemas.microsoft.com/office/drawing/2014/main" xmlns="" id="{4D0A4E81-2AC0-469C-9AAD-833375827D95}"/>
              </a:ext>
            </a:extLst>
          </p:cNvPr>
          <p:cNvSpPr txBox="1">
            <a:spLocks noChangeArrowheads="1"/>
          </p:cNvSpPr>
          <p:nvPr/>
        </p:nvSpPr>
        <p:spPr bwMode="auto">
          <a:xfrm>
            <a:off x="2711451" y="1370014"/>
            <a:ext cx="3600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dirty="0">
                <a:solidFill>
                  <a:srgbClr val="800080"/>
                </a:solidFill>
                <a:latin typeface="Arial" panose="020B0604020202020204" pitchFamily="34" charset="0"/>
                <a:ea typeface="宋体" panose="02010600030101010101" pitchFamily="2" charset="-122"/>
              </a:rPr>
              <a:t>3</a:t>
            </a:r>
            <a:r>
              <a:rPr lang="zh-CN" altLang="en-US" sz="2800" b="1" dirty="0">
                <a:solidFill>
                  <a:srgbClr val="800080"/>
                </a:solidFill>
                <a:latin typeface="Arial" panose="020B0604020202020204" pitchFamily="34" charset="0"/>
                <a:ea typeface="宋体" panose="02010600030101010101" pitchFamily="2" charset="-122"/>
              </a:rPr>
              <a:t>．开发意义及方式</a:t>
            </a:r>
          </a:p>
        </p:txBody>
      </p:sp>
      <p:sp>
        <p:nvSpPr>
          <p:cNvPr id="231432" name="Text Box 8">
            <a:extLst>
              <a:ext uri="{FF2B5EF4-FFF2-40B4-BE49-F238E27FC236}">
                <a16:creationId xmlns:a16="http://schemas.microsoft.com/office/drawing/2014/main" xmlns="" id="{89A87F4F-9284-46FF-98B7-FD07113C207E}"/>
              </a:ext>
            </a:extLst>
          </p:cNvPr>
          <p:cNvSpPr txBox="1">
            <a:spLocks noChangeArrowheads="1"/>
          </p:cNvSpPr>
          <p:nvPr/>
        </p:nvSpPr>
        <p:spPr bwMode="auto">
          <a:xfrm>
            <a:off x="1587501" y="1917701"/>
            <a:ext cx="9867899" cy="3630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0000"/>
              </a:lnSpc>
              <a:spcBef>
                <a:spcPct val="50000"/>
              </a:spcBef>
              <a:spcAft>
                <a:spcPct val="0"/>
              </a:spcAft>
            </a:pPr>
            <a:r>
              <a:rPr lang="en-US" altLang="zh-CN" sz="2400" b="1" dirty="0">
                <a:solidFill>
                  <a:srgbClr val="080808"/>
                </a:solidFill>
                <a:latin typeface="Arial" panose="020B0604020202020204" pitchFamily="34" charset="0"/>
                <a:ea typeface="宋体" panose="02010600030101010101" pitchFamily="2" charset="-122"/>
              </a:rPr>
              <a:t>1.</a:t>
            </a:r>
            <a:r>
              <a:rPr lang="zh-CN" altLang="en-US" sz="2400" b="1" dirty="0">
                <a:solidFill>
                  <a:srgbClr val="080808"/>
                </a:solidFill>
                <a:latin typeface="Arial" panose="020B0604020202020204" pitchFamily="34" charset="0"/>
                <a:ea typeface="宋体" panose="02010600030101010101" pitchFamily="2" charset="-122"/>
              </a:rPr>
              <a:t>开发新产品是企业生存和发展的根本保证。</a:t>
            </a:r>
          </a:p>
          <a:p>
            <a:pPr fontAlgn="base">
              <a:lnSpc>
                <a:spcPct val="120000"/>
              </a:lnSpc>
              <a:spcBef>
                <a:spcPct val="50000"/>
              </a:spcBef>
              <a:spcAft>
                <a:spcPct val="0"/>
              </a:spcAft>
            </a:pPr>
            <a:r>
              <a:rPr lang="en-US" altLang="zh-CN" sz="2400" b="1" dirty="0">
                <a:solidFill>
                  <a:srgbClr val="080808"/>
                </a:solidFill>
                <a:latin typeface="Arial" panose="020B0604020202020204" pitchFamily="34" charset="0"/>
                <a:ea typeface="宋体" panose="02010600030101010101" pitchFamily="2" charset="-122"/>
              </a:rPr>
              <a:t>2.</a:t>
            </a:r>
            <a:r>
              <a:rPr lang="zh-CN" altLang="en-US" sz="2400" b="1" dirty="0">
                <a:solidFill>
                  <a:srgbClr val="080808"/>
                </a:solidFill>
                <a:latin typeface="Arial" panose="020B0604020202020204" pitchFamily="34" charset="0"/>
                <a:ea typeface="宋体" panose="02010600030101010101" pitchFamily="2" charset="-122"/>
              </a:rPr>
              <a:t>开发新产品能够更好的满足人们日益 增长的物质和文化生活要求。</a:t>
            </a:r>
          </a:p>
          <a:p>
            <a:pPr fontAlgn="base">
              <a:lnSpc>
                <a:spcPct val="120000"/>
              </a:lnSpc>
              <a:spcBef>
                <a:spcPct val="50000"/>
              </a:spcBef>
              <a:spcAft>
                <a:spcPct val="0"/>
              </a:spcAft>
            </a:pPr>
            <a:r>
              <a:rPr lang="en-US" altLang="zh-CN" sz="2400" b="1" dirty="0">
                <a:solidFill>
                  <a:srgbClr val="080808"/>
                </a:solidFill>
                <a:latin typeface="Arial" panose="020B0604020202020204" pitchFamily="34" charset="0"/>
                <a:ea typeface="宋体" panose="02010600030101010101" pitchFamily="2" charset="-122"/>
              </a:rPr>
              <a:t>3.</a:t>
            </a:r>
            <a:r>
              <a:rPr lang="zh-CN" altLang="en-US" sz="2400" b="1" dirty="0">
                <a:solidFill>
                  <a:srgbClr val="080808"/>
                </a:solidFill>
                <a:latin typeface="Arial" panose="020B0604020202020204" pitchFamily="34" charset="0"/>
                <a:ea typeface="宋体" panose="02010600030101010101" pitchFamily="2" charset="-122"/>
              </a:rPr>
              <a:t>开发新产品是提高企业竞争能力的重要手段</a:t>
            </a:r>
          </a:p>
          <a:p>
            <a:pPr fontAlgn="base">
              <a:lnSpc>
                <a:spcPct val="120000"/>
              </a:lnSpc>
              <a:spcBef>
                <a:spcPct val="50000"/>
              </a:spcBef>
              <a:spcAft>
                <a:spcPct val="0"/>
              </a:spcAft>
            </a:pPr>
            <a:r>
              <a:rPr lang="en-US" altLang="zh-CN" sz="2400" b="1" dirty="0">
                <a:solidFill>
                  <a:srgbClr val="080808"/>
                </a:solidFill>
                <a:latin typeface="Arial" panose="020B0604020202020204" pitchFamily="34" charset="0"/>
                <a:ea typeface="宋体" panose="02010600030101010101" pitchFamily="2" charset="-122"/>
              </a:rPr>
              <a:t>4.</a:t>
            </a:r>
            <a:r>
              <a:rPr lang="zh-CN" altLang="en-US" sz="2400" b="1" dirty="0">
                <a:solidFill>
                  <a:srgbClr val="080808"/>
                </a:solidFill>
                <a:latin typeface="Arial" panose="020B0604020202020204" pitchFamily="34" charset="0"/>
                <a:ea typeface="宋体" panose="02010600030101010101" pitchFamily="2" charset="-122"/>
              </a:rPr>
              <a:t>开发新产品是提高企业经济效益的重要手段。</a:t>
            </a:r>
          </a:p>
          <a:p>
            <a:pPr fontAlgn="base">
              <a:lnSpc>
                <a:spcPct val="120000"/>
              </a:lnSpc>
              <a:spcBef>
                <a:spcPct val="50000"/>
              </a:spcBef>
              <a:spcAft>
                <a:spcPct val="0"/>
              </a:spcAft>
            </a:pPr>
            <a:r>
              <a:rPr lang="zh-CN" altLang="en-US" sz="2400" b="1" dirty="0">
                <a:solidFill>
                  <a:srgbClr val="080808"/>
                </a:solidFill>
                <a:latin typeface="Arial" panose="020B0604020202020204" pitchFamily="34" charset="0"/>
                <a:ea typeface="宋体" panose="02010600030101010101" pitchFamily="2" charset="-122"/>
              </a:rPr>
              <a:t>新产品开发的方式</a:t>
            </a:r>
          </a:p>
          <a:p>
            <a:pPr fontAlgn="base">
              <a:lnSpc>
                <a:spcPct val="120000"/>
              </a:lnSpc>
              <a:spcBef>
                <a:spcPct val="50000"/>
              </a:spcBef>
              <a:spcAft>
                <a:spcPct val="0"/>
              </a:spcAft>
            </a:pPr>
            <a:r>
              <a:rPr lang="en-US" altLang="zh-CN" sz="2400" b="1" dirty="0">
                <a:solidFill>
                  <a:srgbClr val="080808"/>
                </a:solidFill>
                <a:latin typeface="Arial" panose="020B0604020202020204" pitchFamily="34" charset="0"/>
                <a:ea typeface="宋体" panose="02010600030101010101" pitchFamily="2" charset="-122"/>
              </a:rPr>
              <a:t>1</a:t>
            </a:r>
            <a:r>
              <a:rPr lang="zh-CN" altLang="en-US" sz="2400" b="1" dirty="0">
                <a:solidFill>
                  <a:srgbClr val="080808"/>
                </a:solidFill>
                <a:latin typeface="Arial" panose="020B0604020202020204" pitchFamily="34" charset="0"/>
                <a:ea typeface="宋体" panose="02010600030101010101" pitchFamily="2" charset="-122"/>
              </a:rPr>
              <a:t>、独立研制开发  </a:t>
            </a:r>
            <a:r>
              <a:rPr lang="en-US" altLang="zh-CN" sz="2400" b="1" dirty="0">
                <a:solidFill>
                  <a:srgbClr val="080808"/>
                </a:solidFill>
                <a:latin typeface="Arial" panose="020B0604020202020204" pitchFamily="34" charset="0"/>
                <a:ea typeface="宋体" panose="02010600030101010101" pitchFamily="2" charset="-122"/>
              </a:rPr>
              <a:t>2</a:t>
            </a:r>
            <a:r>
              <a:rPr lang="zh-CN" altLang="en-US" sz="2400" b="1" dirty="0">
                <a:solidFill>
                  <a:srgbClr val="080808"/>
                </a:solidFill>
                <a:latin typeface="Arial" panose="020B0604020202020204" pitchFamily="34" charset="0"/>
                <a:ea typeface="宋体" panose="02010600030101010101" pitchFamily="2" charset="-122"/>
              </a:rPr>
              <a:t>、科技协作式  </a:t>
            </a:r>
            <a:r>
              <a:rPr lang="en-US" altLang="zh-CN" sz="2400" b="1" dirty="0">
                <a:solidFill>
                  <a:srgbClr val="080808"/>
                </a:solidFill>
                <a:latin typeface="Arial" panose="020B0604020202020204" pitchFamily="34" charset="0"/>
                <a:ea typeface="宋体" panose="02010600030101010101" pitchFamily="2" charset="-122"/>
              </a:rPr>
              <a:t>3</a:t>
            </a:r>
            <a:r>
              <a:rPr lang="zh-CN" altLang="en-US" sz="2400" b="1" dirty="0">
                <a:solidFill>
                  <a:srgbClr val="080808"/>
                </a:solidFill>
                <a:latin typeface="Arial" panose="020B0604020202020204" pitchFamily="34" charset="0"/>
                <a:ea typeface="宋体" panose="02010600030101010101" pitchFamily="2" charset="-122"/>
              </a:rPr>
              <a:t>、技术引进式</a:t>
            </a:r>
          </a:p>
        </p:txBody>
      </p:sp>
    </p:spTree>
    <p:extLst>
      <p:ext uri="{BB962C8B-B14F-4D97-AF65-F5344CB8AC3E}">
        <p14:creationId xmlns:p14="http://schemas.microsoft.com/office/powerpoint/2010/main" val="2098590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31426"/>
                                        </p:tgtEl>
                                        <p:attrNameLst>
                                          <p:attrName>style.visibility</p:attrName>
                                        </p:attrNameLst>
                                      </p:cBhvr>
                                      <p:to>
                                        <p:strVal val="visible"/>
                                      </p:to>
                                    </p:set>
                                    <p:anim calcmode="lin" valueType="num">
                                      <p:cBhvr>
                                        <p:cTn id="7" dur="500" fill="hold"/>
                                        <p:tgtEl>
                                          <p:spTgt spid="231426"/>
                                        </p:tgtEl>
                                        <p:attrNameLst>
                                          <p:attrName>ppt_x</p:attrName>
                                        </p:attrNameLst>
                                      </p:cBhvr>
                                      <p:tavLst>
                                        <p:tav tm="0">
                                          <p:val>
                                            <p:strVal val="#ppt_x-.2"/>
                                          </p:val>
                                        </p:tav>
                                        <p:tav tm="100000">
                                          <p:val>
                                            <p:strVal val="#ppt_x"/>
                                          </p:val>
                                        </p:tav>
                                      </p:tavLst>
                                    </p:anim>
                                    <p:anim calcmode="lin" valueType="num">
                                      <p:cBhvr>
                                        <p:cTn id="8" dur="500" fill="hold"/>
                                        <p:tgtEl>
                                          <p:spTgt spid="231426"/>
                                        </p:tgtEl>
                                        <p:attrNameLst>
                                          <p:attrName>ppt_y</p:attrName>
                                        </p:attrNameLst>
                                      </p:cBhvr>
                                      <p:tavLst>
                                        <p:tav tm="0">
                                          <p:val>
                                            <p:strVal val="#ppt_y"/>
                                          </p:val>
                                        </p:tav>
                                        <p:tav tm="100000">
                                          <p:val>
                                            <p:strVal val="#ppt_y"/>
                                          </p:val>
                                        </p:tav>
                                      </p:tavLst>
                                    </p:anim>
                                    <p:animEffect transition="in" filter="wipe(right)" prLst="gradientSize: 0.1">
                                      <p:cBhvr>
                                        <p:cTn id="9" dur="500"/>
                                        <p:tgtEl>
                                          <p:spTgt spid="2314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1428"/>
                                        </p:tgtEl>
                                        <p:attrNameLst>
                                          <p:attrName>style.visibility</p:attrName>
                                        </p:attrNameLst>
                                      </p:cBhvr>
                                      <p:to>
                                        <p:strVal val="visible"/>
                                      </p:to>
                                    </p:set>
                                    <p:animEffect transition="in" filter="fade">
                                      <p:cBhvr>
                                        <p:cTn id="14" dur="1000"/>
                                        <p:tgtEl>
                                          <p:spTgt spid="231428"/>
                                        </p:tgtEl>
                                      </p:cBhvr>
                                    </p:animEffect>
                                    <p:anim calcmode="lin" valueType="num">
                                      <p:cBhvr>
                                        <p:cTn id="15" dur="1000" fill="hold"/>
                                        <p:tgtEl>
                                          <p:spTgt spid="231428"/>
                                        </p:tgtEl>
                                        <p:attrNameLst>
                                          <p:attrName>ppt_x</p:attrName>
                                        </p:attrNameLst>
                                      </p:cBhvr>
                                      <p:tavLst>
                                        <p:tav tm="0">
                                          <p:val>
                                            <p:strVal val="#ppt_x"/>
                                          </p:val>
                                        </p:tav>
                                        <p:tav tm="100000">
                                          <p:val>
                                            <p:strVal val="#ppt_x"/>
                                          </p:val>
                                        </p:tav>
                                      </p:tavLst>
                                    </p:anim>
                                    <p:anim calcmode="lin" valueType="num">
                                      <p:cBhvr>
                                        <p:cTn id="16" dur="1000" fill="hold"/>
                                        <p:tgtEl>
                                          <p:spTgt spid="23142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231429"/>
                                        </p:tgtEl>
                                        <p:attrNameLst>
                                          <p:attrName>style.visibility</p:attrName>
                                        </p:attrNameLst>
                                      </p:cBhvr>
                                      <p:to>
                                        <p:strVal val="visible"/>
                                      </p:to>
                                    </p:set>
                                    <p:animEffect transition="in" filter="wedge">
                                      <p:cBhvr>
                                        <p:cTn id="21" dur="1000"/>
                                        <p:tgtEl>
                                          <p:spTgt spid="23142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231432"/>
                                        </p:tgtEl>
                                        <p:attrNameLst>
                                          <p:attrName>style.visibility</p:attrName>
                                        </p:attrNameLst>
                                      </p:cBhvr>
                                      <p:to>
                                        <p:strVal val="visible"/>
                                      </p:to>
                                    </p:set>
                                    <p:animEffect transition="in" filter="fade">
                                      <p:cBhvr>
                                        <p:cTn id="26" dur="100"/>
                                        <p:tgtEl>
                                          <p:spTgt spid="231432"/>
                                        </p:tgtEl>
                                      </p:cBhvr>
                                    </p:animEffect>
                                    <p:anim calcmode="lin" valueType="num">
                                      <p:cBhvr>
                                        <p:cTn id="27" dur="400" fill="hold"/>
                                        <p:tgtEl>
                                          <p:spTgt spid="231432"/>
                                        </p:tgtEl>
                                        <p:attrNameLst>
                                          <p:attrName>ppt_x</p:attrName>
                                        </p:attrNameLst>
                                      </p:cBhvr>
                                      <p:tavLst>
                                        <p:tav tm="0">
                                          <p:val>
                                            <p:strVal val="#ppt_x"/>
                                          </p:val>
                                        </p:tav>
                                        <p:tav tm="100000">
                                          <p:val>
                                            <p:strVal val="#ppt_x"/>
                                          </p:val>
                                        </p:tav>
                                      </p:tavLst>
                                    </p:anim>
                                    <p:anim calcmode="lin" valueType="num">
                                      <p:cBhvr>
                                        <p:cTn id="28" dur="400" fill="hold"/>
                                        <p:tgtEl>
                                          <p:spTgt spid="231432"/>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23143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23143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animBg="1"/>
      <p:bldP spid="231428" grpId="0"/>
      <p:bldP spid="231429" grpId="0"/>
      <p:bldP spid="2314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ext Box 2">
            <a:extLst>
              <a:ext uri="{FF2B5EF4-FFF2-40B4-BE49-F238E27FC236}">
                <a16:creationId xmlns:a16="http://schemas.microsoft.com/office/drawing/2014/main" xmlns="" id="{173FBBFF-0E19-4332-9618-11A11D2A0901}"/>
              </a:ext>
            </a:extLst>
          </p:cNvPr>
          <p:cNvSpPr txBox="1">
            <a:spLocks noChangeArrowheads="1"/>
          </p:cNvSpPr>
          <p:nvPr/>
        </p:nvSpPr>
        <p:spPr bwMode="auto">
          <a:xfrm>
            <a:off x="2387601" y="0"/>
            <a:ext cx="5940425" cy="45720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en-US" altLang="zh-CN" sz="2400" b="1">
                <a:solidFill>
                  <a:srgbClr val="990033"/>
                </a:solidFill>
              </a:rPr>
              <a:t>6.1</a:t>
            </a:r>
            <a:r>
              <a:rPr lang="zh-CN" altLang="en-US" sz="2400" b="1">
                <a:solidFill>
                  <a:srgbClr val="990033"/>
                </a:solidFill>
              </a:rPr>
              <a:t>新产品开发推广的心理策略</a:t>
            </a:r>
          </a:p>
        </p:txBody>
      </p:sp>
      <p:sp>
        <p:nvSpPr>
          <p:cNvPr id="233475" name="Text Box 3">
            <a:extLst>
              <a:ext uri="{FF2B5EF4-FFF2-40B4-BE49-F238E27FC236}">
                <a16:creationId xmlns:a16="http://schemas.microsoft.com/office/drawing/2014/main" xmlns="" id="{C6FDFB65-1BA8-4426-AF47-24E58660A734}"/>
              </a:ext>
            </a:extLst>
          </p:cNvPr>
          <p:cNvSpPr txBox="1">
            <a:spLocks noChangeArrowheads="1"/>
          </p:cNvSpPr>
          <p:nvPr/>
        </p:nvSpPr>
        <p:spPr bwMode="auto">
          <a:xfrm>
            <a:off x="2855914" y="908051"/>
            <a:ext cx="53990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a:solidFill>
                  <a:srgbClr val="0000CC"/>
                </a:solidFill>
                <a:latin typeface="Arial" panose="020B0604020202020204" pitchFamily="34" charset="0"/>
                <a:ea typeface="宋体" panose="02010600030101010101" pitchFamily="2" charset="-122"/>
              </a:rPr>
              <a:t>6.1.2 </a:t>
            </a:r>
            <a:r>
              <a:rPr lang="zh-CN" altLang="en-US" sz="2800" b="1">
                <a:solidFill>
                  <a:srgbClr val="0000CC"/>
                </a:solidFill>
                <a:latin typeface="Arial" panose="020B0604020202020204" pitchFamily="34" charset="0"/>
                <a:ea typeface="宋体" panose="02010600030101010101" pitchFamily="2" charset="-122"/>
              </a:rPr>
              <a:t>新产品设计开发的心理要求</a:t>
            </a:r>
          </a:p>
        </p:txBody>
      </p:sp>
      <p:sp>
        <p:nvSpPr>
          <p:cNvPr id="233476" name="Text Box 4">
            <a:extLst>
              <a:ext uri="{FF2B5EF4-FFF2-40B4-BE49-F238E27FC236}">
                <a16:creationId xmlns:a16="http://schemas.microsoft.com/office/drawing/2014/main" xmlns="" id="{10CD812D-D76F-49F8-9FBB-B1CB81DCE1E6}"/>
              </a:ext>
            </a:extLst>
          </p:cNvPr>
          <p:cNvSpPr txBox="1">
            <a:spLocks noChangeArrowheads="1"/>
          </p:cNvSpPr>
          <p:nvPr/>
        </p:nvSpPr>
        <p:spPr bwMode="auto">
          <a:xfrm>
            <a:off x="2855914" y="1989138"/>
            <a:ext cx="4175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400" b="1">
                <a:solidFill>
                  <a:srgbClr val="800080"/>
                </a:solidFill>
                <a:latin typeface="Arial" panose="020B0604020202020204" pitchFamily="34" charset="0"/>
                <a:ea typeface="宋体" panose="02010600030101010101" pitchFamily="2" charset="-122"/>
              </a:rPr>
              <a:t>1</a:t>
            </a:r>
            <a:r>
              <a:rPr lang="zh-CN" altLang="en-US" sz="2400" b="1">
                <a:solidFill>
                  <a:srgbClr val="800080"/>
                </a:solidFill>
                <a:latin typeface="Arial" panose="020B0604020202020204" pitchFamily="34" charset="0"/>
                <a:ea typeface="宋体" panose="02010600030101010101" pitchFamily="2" charset="-122"/>
              </a:rPr>
              <a:t>．新产品开发的基本要求</a:t>
            </a:r>
          </a:p>
        </p:txBody>
      </p:sp>
      <p:sp>
        <p:nvSpPr>
          <p:cNvPr id="233477" name="Text Box 5">
            <a:extLst>
              <a:ext uri="{FF2B5EF4-FFF2-40B4-BE49-F238E27FC236}">
                <a16:creationId xmlns:a16="http://schemas.microsoft.com/office/drawing/2014/main" xmlns="" id="{DE37A3E9-93A2-49A4-82D5-1F5C7598658C}"/>
              </a:ext>
            </a:extLst>
          </p:cNvPr>
          <p:cNvSpPr txBox="1">
            <a:spLocks noChangeArrowheads="1"/>
          </p:cNvSpPr>
          <p:nvPr/>
        </p:nvSpPr>
        <p:spPr bwMode="auto">
          <a:xfrm>
            <a:off x="3143250" y="2924175"/>
            <a:ext cx="3816350" cy="2677656"/>
          </a:xfrm>
          <a:prstGeom prst="rect">
            <a:avLst/>
          </a:pr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a:t>
            </a:r>
            <a:r>
              <a:rPr lang="en-US" altLang="zh-CN" sz="2400" b="1">
                <a:solidFill>
                  <a:srgbClr val="080808"/>
                </a:solidFill>
                <a:latin typeface="Arial" panose="020B0604020202020204" pitchFamily="34" charset="0"/>
                <a:ea typeface="宋体" panose="02010600030101010101" pitchFamily="2" charset="-122"/>
              </a:rPr>
              <a:t>1) </a:t>
            </a:r>
            <a:r>
              <a:rPr lang="zh-CN" altLang="en-US" sz="2400" b="1">
                <a:solidFill>
                  <a:srgbClr val="080808"/>
                </a:solidFill>
                <a:latin typeface="Arial" panose="020B0604020202020204" pitchFamily="34" charset="0"/>
                <a:ea typeface="宋体" panose="02010600030101010101" pitchFamily="2" charset="-122"/>
              </a:rPr>
              <a:t>要有需求</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a:t>
            </a:r>
            <a:r>
              <a:rPr lang="en-US" altLang="zh-CN" sz="2400" b="1">
                <a:solidFill>
                  <a:srgbClr val="080808"/>
                </a:solidFill>
                <a:latin typeface="Arial" panose="020B0604020202020204" pitchFamily="34" charset="0"/>
                <a:ea typeface="宋体" panose="02010600030101010101" pitchFamily="2" charset="-122"/>
              </a:rPr>
              <a:t>2) </a:t>
            </a:r>
            <a:r>
              <a:rPr lang="zh-CN" altLang="en-US" sz="2400" b="1">
                <a:solidFill>
                  <a:srgbClr val="080808"/>
                </a:solidFill>
                <a:latin typeface="Arial" panose="020B0604020202020204" pitchFamily="34" charset="0"/>
                <a:ea typeface="宋体" panose="02010600030101010101" pitchFamily="2" charset="-122"/>
              </a:rPr>
              <a:t>要有特色</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a:t>
            </a:r>
            <a:r>
              <a:rPr lang="en-US" altLang="zh-CN" sz="2400" b="1">
                <a:solidFill>
                  <a:srgbClr val="080808"/>
                </a:solidFill>
                <a:latin typeface="Arial" panose="020B0604020202020204" pitchFamily="34" charset="0"/>
                <a:ea typeface="宋体" panose="02010600030101010101" pitchFamily="2" charset="-122"/>
              </a:rPr>
              <a:t>3) </a:t>
            </a:r>
            <a:r>
              <a:rPr lang="zh-CN" altLang="en-US" sz="2400" b="1">
                <a:solidFill>
                  <a:srgbClr val="080808"/>
                </a:solidFill>
                <a:latin typeface="Arial" panose="020B0604020202020204" pitchFamily="34" charset="0"/>
                <a:ea typeface="宋体" panose="02010600030101010101" pitchFamily="2" charset="-122"/>
              </a:rPr>
              <a:t>要有能力</a:t>
            </a:r>
          </a:p>
          <a:p>
            <a:pPr fontAlgn="base">
              <a:spcBef>
                <a:spcPct val="0"/>
              </a:spcBef>
              <a:spcAft>
                <a:spcPct val="0"/>
              </a:spcAft>
            </a:pPr>
            <a:endParaRPr lang="zh-CN" altLang="en-US" sz="2400" b="1">
              <a:solidFill>
                <a:srgbClr val="080808"/>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a:solidFill>
                  <a:srgbClr val="080808"/>
                </a:solidFill>
                <a:latin typeface="Arial" panose="020B0604020202020204" pitchFamily="34" charset="0"/>
                <a:ea typeface="宋体" panose="02010600030101010101" pitchFamily="2" charset="-122"/>
              </a:rPr>
              <a:t>（</a:t>
            </a:r>
            <a:r>
              <a:rPr lang="en-US" altLang="zh-CN" sz="2400" b="1">
                <a:solidFill>
                  <a:srgbClr val="080808"/>
                </a:solidFill>
                <a:latin typeface="Arial" panose="020B0604020202020204" pitchFamily="34" charset="0"/>
                <a:ea typeface="宋体" panose="02010600030101010101" pitchFamily="2" charset="-122"/>
              </a:rPr>
              <a:t>4) </a:t>
            </a:r>
            <a:r>
              <a:rPr lang="zh-CN" altLang="en-US" sz="2400" b="1">
                <a:solidFill>
                  <a:srgbClr val="080808"/>
                </a:solidFill>
                <a:latin typeface="Arial" panose="020B0604020202020204" pitchFamily="34" charset="0"/>
                <a:ea typeface="宋体" panose="02010600030101010101" pitchFamily="2" charset="-122"/>
              </a:rPr>
              <a:t>要有效益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3475"/>
                                        </p:tgtEl>
                                        <p:attrNameLst>
                                          <p:attrName>style.visibility</p:attrName>
                                        </p:attrNameLst>
                                      </p:cBhvr>
                                      <p:to>
                                        <p:strVal val="visible"/>
                                      </p:to>
                                    </p:set>
                                    <p:animEffect transition="in" filter="fade">
                                      <p:cBhvr>
                                        <p:cTn id="7" dur="1000"/>
                                        <p:tgtEl>
                                          <p:spTgt spid="233475"/>
                                        </p:tgtEl>
                                      </p:cBhvr>
                                    </p:animEffect>
                                    <p:anim calcmode="lin" valueType="num">
                                      <p:cBhvr>
                                        <p:cTn id="8" dur="1000" fill="hold"/>
                                        <p:tgtEl>
                                          <p:spTgt spid="233475"/>
                                        </p:tgtEl>
                                        <p:attrNameLst>
                                          <p:attrName>ppt_x</p:attrName>
                                        </p:attrNameLst>
                                      </p:cBhvr>
                                      <p:tavLst>
                                        <p:tav tm="0">
                                          <p:val>
                                            <p:strVal val="#ppt_x"/>
                                          </p:val>
                                        </p:tav>
                                        <p:tav tm="100000">
                                          <p:val>
                                            <p:strVal val="#ppt_x"/>
                                          </p:val>
                                        </p:tav>
                                      </p:tavLst>
                                    </p:anim>
                                    <p:anim calcmode="lin" valueType="num">
                                      <p:cBhvr>
                                        <p:cTn id="9" dur="1000" fill="hold"/>
                                        <p:tgtEl>
                                          <p:spTgt spid="23347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33476"/>
                                        </p:tgtEl>
                                        <p:attrNameLst>
                                          <p:attrName>style.visibility</p:attrName>
                                        </p:attrNameLst>
                                      </p:cBhvr>
                                      <p:to>
                                        <p:strVal val="visible"/>
                                      </p:to>
                                    </p:set>
                                    <p:animEffect transition="in" filter="wedge">
                                      <p:cBhvr>
                                        <p:cTn id="14" dur="1000"/>
                                        <p:tgtEl>
                                          <p:spTgt spid="23347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33477"/>
                                        </p:tgtEl>
                                        <p:attrNameLst>
                                          <p:attrName>style.visibility</p:attrName>
                                        </p:attrNameLst>
                                      </p:cBhvr>
                                      <p:to>
                                        <p:strVal val="visible"/>
                                      </p:to>
                                    </p:set>
                                    <p:animEffect transition="in" filter="circle(in)">
                                      <p:cBhvr>
                                        <p:cTn id="19" dur="1000"/>
                                        <p:tgtEl>
                                          <p:spTgt spid="233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p:bldP spid="233476" grpId="0"/>
      <p:bldP spid="233477" grpId="0" animBg="1"/>
    </p:bldLst>
  </p:timing>
</p:sld>
</file>

<file path=ppt/theme/theme1.xml><?xml version="1.0" encoding="utf-8"?>
<a:theme xmlns:a="http://schemas.openxmlformats.org/drawingml/2006/main" name="2_Default Design">
  <a:themeElements>
    <a:clrScheme name="2_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2_Default Design">
      <a:majorFont>
        <a:latin typeface="华文彩云"/>
        <a:ea typeface="华文彩云"/>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2_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2_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6018</Words>
  <Application>Microsoft Office PowerPoint</Application>
  <PresentationFormat>自定义</PresentationFormat>
  <Paragraphs>435</Paragraphs>
  <Slides>68</Slides>
  <Notes>0</Notes>
  <HiddenSlides>0</HiddenSlides>
  <MMClips>0</MMClips>
  <ScaleCrop>false</ScaleCrop>
  <HeadingPairs>
    <vt:vector size="4" baseType="variant">
      <vt:variant>
        <vt:lpstr>主题</vt:lpstr>
      </vt:variant>
      <vt:variant>
        <vt:i4>1</vt:i4>
      </vt:variant>
      <vt:variant>
        <vt:lpstr>幻灯片标题</vt:lpstr>
      </vt:variant>
      <vt:variant>
        <vt:i4>68</vt:i4>
      </vt:variant>
    </vt:vector>
  </HeadingPairs>
  <TitlesOfParts>
    <vt:vector size="69" baseType="lpstr">
      <vt:lpstr>2_Default Design</vt:lpstr>
      <vt:lpstr> 消费心理学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新产品购买者分析</vt:lpstr>
      <vt:lpstr>新产品购买者分析</vt:lpstr>
      <vt:lpstr>新产品购买者分析</vt:lpstr>
      <vt:lpstr>新产品购买者分析</vt:lpstr>
      <vt:lpstr>消费者对新商品拒绝接受心理分析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包装设计的心理策略</vt:lpstr>
      <vt:lpstr>具针对性的设计策略</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消费心理学 电子教案</dc:title>
  <dc:creator>丁 超</dc:creator>
  <cp:lastModifiedBy>15166</cp:lastModifiedBy>
  <cp:revision>15</cp:revision>
  <dcterms:created xsi:type="dcterms:W3CDTF">2020-03-10T23:22:58Z</dcterms:created>
  <dcterms:modified xsi:type="dcterms:W3CDTF">2020-10-28T02:52:44Z</dcterms:modified>
</cp:coreProperties>
</file>