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0" r:id="rId2"/>
    <p:sldId id="465" r:id="rId3"/>
    <p:sldId id="423" r:id="rId4"/>
    <p:sldId id="424" r:id="rId5"/>
    <p:sldId id="425" r:id="rId6"/>
    <p:sldId id="426" r:id="rId7"/>
    <p:sldId id="427" r:id="rId8"/>
    <p:sldId id="428" r:id="rId9"/>
    <p:sldId id="466" r:id="rId10"/>
    <p:sldId id="467" r:id="rId11"/>
    <p:sldId id="483" r:id="rId12"/>
    <p:sldId id="430" r:id="rId13"/>
    <p:sldId id="468" r:id="rId14"/>
    <p:sldId id="469" r:id="rId15"/>
    <p:sldId id="470" r:id="rId16"/>
    <p:sldId id="471" r:id="rId17"/>
    <p:sldId id="472" r:id="rId18"/>
    <p:sldId id="473" r:id="rId19"/>
    <p:sldId id="431" r:id="rId20"/>
    <p:sldId id="474" r:id="rId21"/>
    <p:sldId id="432" r:id="rId22"/>
    <p:sldId id="433" r:id="rId23"/>
    <p:sldId id="434" r:id="rId24"/>
    <p:sldId id="435" r:id="rId25"/>
    <p:sldId id="436" r:id="rId26"/>
    <p:sldId id="475" r:id="rId27"/>
    <p:sldId id="437" r:id="rId28"/>
    <p:sldId id="438" r:id="rId29"/>
    <p:sldId id="439" r:id="rId30"/>
    <p:sldId id="442" r:id="rId31"/>
    <p:sldId id="443" r:id="rId32"/>
    <p:sldId id="444" r:id="rId33"/>
    <p:sldId id="445" r:id="rId34"/>
    <p:sldId id="446" r:id="rId35"/>
    <p:sldId id="447" r:id="rId36"/>
    <p:sldId id="448" r:id="rId37"/>
    <p:sldId id="449" r:id="rId38"/>
    <p:sldId id="450" r:id="rId39"/>
    <p:sldId id="451" r:id="rId40"/>
    <p:sldId id="476" r:id="rId41"/>
    <p:sldId id="452" r:id="rId42"/>
    <p:sldId id="453" r:id="rId43"/>
    <p:sldId id="454" r:id="rId44"/>
    <p:sldId id="477" r:id="rId45"/>
    <p:sldId id="457" r:id="rId46"/>
    <p:sldId id="458" r:id="rId47"/>
    <p:sldId id="478" r:id="rId48"/>
    <p:sldId id="459" r:id="rId49"/>
    <p:sldId id="460" r:id="rId50"/>
    <p:sldId id="462" r:id="rId51"/>
    <p:sldId id="461" r:id="rId52"/>
    <p:sldId id="479" r:id="rId53"/>
    <p:sldId id="480" r:id="rId54"/>
    <p:sldId id="481" r:id="rId55"/>
    <p:sldId id="482" r:id="rId56"/>
    <p:sldId id="484" r:id="rId57"/>
    <p:sldId id="485" r:id="rId58"/>
    <p:sldId id="486" r:id="rId59"/>
    <p:sldId id="487" r:id="rId60"/>
    <p:sldId id="488" r:id="rId61"/>
    <p:sldId id="489" r:id="rId62"/>
    <p:sldId id="490" r:id="rId63"/>
    <p:sldId id="491" r:id="rId64"/>
    <p:sldId id="492" r:id="rId65"/>
    <p:sldId id="463" r:id="rId66"/>
    <p:sldId id="493" r:id="rId67"/>
    <p:sldId id="464"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7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xmlns="" id="{2357A67D-B42E-492C-BF85-148B7CC1B198}"/>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178179" name="Group 3">
            <a:extLst>
              <a:ext uri="{FF2B5EF4-FFF2-40B4-BE49-F238E27FC236}">
                <a16:creationId xmlns:a16="http://schemas.microsoft.com/office/drawing/2014/main" xmlns="" id="{D85D8F11-050B-4882-B033-A3EE8007327F}"/>
              </a:ext>
            </a:extLst>
          </p:cNvPr>
          <p:cNvGrpSpPr>
            <a:grpSpLocks/>
          </p:cNvGrpSpPr>
          <p:nvPr/>
        </p:nvGrpSpPr>
        <p:grpSpPr bwMode="auto">
          <a:xfrm>
            <a:off x="203200" y="381000"/>
            <a:ext cx="9118600" cy="3733800"/>
            <a:chOff x="664" y="1951"/>
            <a:chExt cx="4308" cy="2120"/>
          </a:xfrm>
        </p:grpSpPr>
        <p:sp>
          <p:nvSpPr>
            <p:cNvPr id="178180" name="Freeform 4">
              <a:extLst>
                <a:ext uri="{FF2B5EF4-FFF2-40B4-BE49-F238E27FC236}">
                  <a16:creationId xmlns:a16="http://schemas.microsoft.com/office/drawing/2014/main" xmlns="" id="{6048D754-01CC-4C6C-B73D-0B11227F586F}"/>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1" name="Freeform 5">
              <a:extLst>
                <a:ext uri="{FF2B5EF4-FFF2-40B4-BE49-F238E27FC236}">
                  <a16:creationId xmlns:a16="http://schemas.microsoft.com/office/drawing/2014/main" xmlns="" id="{45610904-89F9-497A-A20A-A746A859BBE4}"/>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2" name="Freeform 6">
              <a:extLst>
                <a:ext uri="{FF2B5EF4-FFF2-40B4-BE49-F238E27FC236}">
                  <a16:creationId xmlns:a16="http://schemas.microsoft.com/office/drawing/2014/main" xmlns="" id="{A6175F30-3821-41EF-8061-3A7F852E4B31}"/>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3" name="Freeform 7">
              <a:extLst>
                <a:ext uri="{FF2B5EF4-FFF2-40B4-BE49-F238E27FC236}">
                  <a16:creationId xmlns:a16="http://schemas.microsoft.com/office/drawing/2014/main" xmlns="" id="{23755127-504B-4361-AC82-143CEFDE73D4}"/>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4" name="Freeform 8">
              <a:extLst>
                <a:ext uri="{FF2B5EF4-FFF2-40B4-BE49-F238E27FC236}">
                  <a16:creationId xmlns:a16="http://schemas.microsoft.com/office/drawing/2014/main" xmlns="" id="{ABC81146-CA36-4884-85CE-237F9C2025AA}"/>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5" name="Freeform 9">
              <a:extLst>
                <a:ext uri="{FF2B5EF4-FFF2-40B4-BE49-F238E27FC236}">
                  <a16:creationId xmlns:a16="http://schemas.microsoft.com/office/drawing/2014/main" xmlns="" id="{78B21DC0-985A-4A17-8B43-22A7260150D4}"/>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6" name="Freeform 10">
              <a:extLst>
                <a:ext uri="{FF2B5EF4-FFF2-40B4-BE49-F238E27FC236}">
                  <a16:creationId xmlns:a16="http://schemas.microsoft.com/office/drawing/2014/main" xmlns="" id="{DE4DAD58-E683-4A29-AE66-C5AA4470C369}"/>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7" name="Freeform 11">
              <a:extLst>
                <a:ext uri="{FF2B5EF4-FFF2-40B4-BE49-F238E27FC236}">
                  <a16:creationId xmlns:a16="http://schemas.microsoft.com/office/drawing/2014/main" xmlns="" id="{B40EF33D-D355-43A0-9599-E8EF2AD17D7F}"/>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8" name="Freeform 12">
              <a:extLst>
                <a:ext uri="{FF2B5EF4-FFF2-40B4-BE49-F238E27FC236}">
                  <a16:creationId xmlns:a16="http://schemas.microsoft.com/office/drawing/2014/main" xmlns="" id="{DBA7E55C-BB5B-4A36-836C-EBB4213C43CA}"/>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9" name="Freeform 13">
              <a:extLst>
                <a:ext uri="{FF2B5EF4-FFF2-40B4-BE49-F238E27FC236}">
                  <a16:creationId xmlns:a16="http://schemas.microsoft.com/office/drawing/2014/main" xmlns="" id="{F9AA93FA-ED02-4918-AFA9-3949917C2624}"/>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0" name="Freeform 14">
              <a:extLst>
                <a:ext uri="{FF2B5EF4-FFF2-40B4-BE49-F238E27FC236}">
                  <a16:creationId xmlns:a16="http://schemas.microsoft.com/office/drawing/2014/main" xmlns="" id="{E997265B-D198-4FA7-8819-EBAAAE7A7733}"/>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1" name="Freeform 15">
              <a:extLst>
                <a:ext uri="{FF2B5EF4-FFF2-40B4-BE49-F238E27FC236}">
                  <a16:creationId xmlns:a16="http://schemas.microsoft.com/office/drawing/2014/main" xmlns="" id="{1F45B7A6-DE1D-4889-B2C6-0AECA79F509D}"/>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2" name="Freeform 16">
              <a:extLst>
                <a:ext uri="{FF2B5EF4-FFF2-40B4-BE49-F238E27FC236}">
                  <a16:creationId xmlns:a16="http://schemas.microsoft.com/office/drawing/2014/main" xmlns="" id="{5BBD08B8-9B85-49D5-8119-178FBA283306}"/>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3" name="Freeform 17">
              <a:extLst>
                <a:ext uri="{FF2B5EF4-FFF2-40B4-BE49-F238E27FC236}">
                  <a16:creationId xmlns:a16="http://schemas.microsoft.com/office/drawing/2014/main" xmlns="" id="{FEDD229E-F000-4EA0-B5E1-6A88AF72B984}"/>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4" name="Freeform 18">
              <a:extLst>
                <a:ext uri="{FF2B5EF4-FFF2-40B4-BE49-F238E27FC236}">
                  <a16:creationId xmlns:a16="http://schemas.microsoft.com/office/drawing/2014/main" xmlns="" id="{10A271DD-8953-4676-91CD-148427F8B4E0}"/>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5" name="Freeform 19">
              <a:extLst>
                <a:ext uri="{FF2B5EF4-FFF2-40B4-BE49-F238E27FC236}">
                  <a16:creationId xmlns:a16="http://schemas.microsoft.com/office/drawing/2014/main" xmlns="" id="{5CD158C1-BC3B-45CE-B4D6-F731456BD6FA}"/>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6" name="Freeform 20">
              <a:extLst>
                <a:ext uri="{FF2B5EF4-FFF2-40B4-BE49-F238E27FC236}">
                  <a16:creationId xmlns:a16="http://schemas.microsoft.com/office/drawing/2014/main" xmlns="" id="{9183E981-5C0F-4F10-9ECB-5D6FD8459133}"/>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7" name="Freeform 21">
              <a:extLst>
                <a:ext uri="{FF2B5EF4-FFF2-40B4-BE49-F238E27FC236}">
                  <a16:creationId xmlns:a16="http://schemas.microsoft.com/office/drawing/2014/main" xmlns="" id="{13AE0F39-2439-43C6-AC11-1131390B0E18}"/>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8" name="Freeform 22">
              <a:extLst>
                <a:ext uri="{FF2B5EF4-FFF2-40B4-BE49-F238E27FC236}">
                  <a16:creationId xmlns:a16="http://schemas.microsoft.com/office/drawing/2014/main" xmlns="" id="{B9F96A04-3167-425C-B4D2-44C37F15BDA1}"/>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9" name="Freeform 23">
              <a:extLst>
                <a:ext uri="{FF2B5EF4-FFF2-40B4-BE49-F238E27FC236}">
                  <a16:creationId xmlns:a16="http://schemas.microsoft.com/office/drawing/2014/main" xmlns="" id="{4E9B2EB0-69C4-4475-B9D6-0BF25D90CCAE}"/>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0" name="Freeform 24">
              <a:extLst>
                <a:ext uri="{FF2B5EF4-FFF2-40B4-BE49-F238E27FC236}">
                  <a16:creationId xmlns:a16="http://schemas.microsoft.com/office/drawing/2014/main" xmlns="" id="{F467762F-5C69-4BE8-9FAA-254CA0BC6435}"/>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1" name="Freeform 25">
              <a:extLst>
                <a:ext uri="{FF2B5EF4-FFF2-40B4-BE49-F238E27FC236}">
                  <a16:creationId xmlns:a16="http://schemas.microsoft.com/office/drawing/2014/main" xmlns="" id="{F9D8036F-1B65-4B99-B116-0C4EB108BB14}"/>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2" name="Freeform 26">
              <a:extLst>
                <a:ext uri="{FF2B5EF4-FFF2-40B4-BE49-F238E27FC236}">
                  <a16:creationId xmlns:a16="http://schemas.microsoft.com/office/drawing/2014/main" xmlns="" id="{CC0AEE12-058C-4AF0-B805-03D6DFB9C358}"/>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3" name="Freeform 27">
              <a:extLst>
                <a:ext uri="{FF2B5EF4-FFF2-40B4-BE49-F238E27FC236}">
                  <a16:creationId xmlns:a16="http://schemas.microsoft.com/office/drawing/2014/main" xmlns="" id="{3BFE38E0-BA32-438D-8D40-636EEF0BDAC5}"/>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4" name="Freeform 28">
              <a:extLst>
                <a:ext uri="{FF2B5EF4-FFF2-40B4-BE49-F238E27FC236}">
                  <a16:creationId xmlns:a16="http://schemas.microsoft.com/office/drawing/2014/main" xmlns="" id="{64795450-3C9F-479C-8C3F-6CB9443D7789}"/>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5" name="Freeform 29">
              <a:extLst>
                <a:ext uri="{FF2B5EF4-FFF2-40B4-BE49-F238E27FC236}">
                  <a16:creationId xmlns:a16="http://schemas.microsoft.com/office/drawing/2014/main" xmlns="" id="{F9349B58-388A-4642-94B5-BCDD0269235B}"/>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6" name="Freeform 30">
              <a:extLst>
                <a:ext uri="{FF2B5EF4-FFF2-40B4-BE49-F238E27FC236}">
                  <a16:creationId xmlns:a16="http://schemas.microsoft.com/office/drawing/2014/main" xmlns="" id="{9E627CF6-849A-43E2-971F-413EFC3016D0}"/>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7" name="Freeform 31">
              <a:extLst>
                <a:ext uri="{FF2B5EF4-FFF2-40B4-BE49-F238E27FC236}">
                  <a16:creationId xmlns:a16="http://schemas.microsoft.com/office/drawing/2014/main" xmlns="" id="{42EA4E70-0986-470C-87CF-EF358125D7A5}"/>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8" name="Freeform 32">
              <a:extLst>
                <a:ext uri="{FF2B5EF4-FFF2-40B4-BE49-F238E27FC236}">
                  <a16:creationId xmlns:a16="http://schemas.microsoft.com/office/drawing/2014/main" xmlns="" id="{A4200CE1-1ABF-4B1C-AC85-12608E1C4CC1}"/>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9" name="Freeform 33">
              <a:extLst>
                <a:ext uri="{FF2B5EF4-FFF2-40B4-BE49-F238E27FC236}">
                  <a16:creationId xmlns:a16="http://schemas.microsoft.com/office/drawing/2014/main" xmlns="" id="{8578B360-BEDE-41F4-936D-8EAE030FFC8C}"/>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0" name="Freeform 34">
              <a:extLst>
                <a:ext uri="{FF2B5EF4-FFF2-40B4-BE49-F238E27FC236}">
                  <a16:creationId xmlns:a16="http://schemas.microsoft.com/office/drawing/2014/main" xmlns="" id="{4EBEFB82-D93B-49AF-A6B8-A744E5EA3139}"/>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1" name="Freeform 35">
              <a:extLst>
                <a:ext uri="{FF2B5EF4-FFF2-40B4-BE49-F238E27FC236}">
                  <a16:creationId xmlns:a16="http://schemas.microsoft.com/office/drawing/2014/main" xmlns="" id="{3E17E14D-77D6-46AB-84C1-D396F0767F38}"/>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2" name="Freeform 36">
              <a:extLst>
                <a:ext uri="{FF2B5EF4-FFF2-40B4-BE49-F238E27FC236}">
                  <a16:creationId xmlns:a16="http://schemas.microsoft.com/office/drawing/2014/main" xmlns="" id="{06173445-AD71-4E0C-A04D-536F19AC6130}"/>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3" name="Freeform 37">
              <a:extLst>
                <a:ext uri="{FF2B5EF4-FFF2-40B4-BE49-F238E27FC236}">
                  <a16:creationId xmlns:a16="http://schemas.microsoft.com/office/drawing/2014/main" xmlns="" id="{AED21461-D6BB-4D8C-92B3-BE2793FF4009}"/>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4" name="Freeform 38">
              <a:extLst>
                <a:ext uri="{FF2B5EF4-FFF2-40B4-BE49-F238E27FC236}">
                  <a16:creationId xmlns:a16="http://schemas.microsoft.com/office/drawing/2014/main" xmlns="" id="{50B37330-26FD-4137-9203-779DE99B5CD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178215" name="Freeform 39">
              <a:extLst>
                <a:ext uri="{FF2B5EF4-FFF2-40B4-BE49-F238E27FC236}">
                  <a16:creationId xmlns:a16="http://schemas.microsoft.com/office/drawing/2014/main" xmlns="" id="{FF9EB60D-D339-4F54-B9FE-48C2D2E14B5A}"/>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6" name="Freeform 40">
              <a:extLst>
                <a:ext uri="{FF2B5EF4-FFF2-40B4-BE49-F238E27FC236}">
                  <a16:creationId xmlns:a16="http://schemas.microsoft.com/office/drawing/2014/main" xmlns="" id="{DA1BA5B3-580B-46B1-9D76-FF5592B5F8DE}"/>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7" name="Freeform 41">
              <a:extLst>
                <a:ext uri="{FF2B5EF4-FFF2-40B4-BE49-F238E27FC236}">
                  <a16:creationId xmlns:a16="http://schemas.microsoft.com/office/drawing/2014/main" xmlns="" id="{22B29CD8-8EDD-4207-9DE6-EC5424BB381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8" name="Freeform 42">
              <a:extLst>
                <a:ext uri="{FF2B5EF4-FFF2-40B4-BE49-F238E27FC236}">
                  <a16:creationId xmlns:a16="http://schemas.microsoft.com/office/drawing/2014/main" xmlns="" id="{5DDD2678-26A0-43B3-8678-5031C0C70CBD}"/>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9" name="Freeform 43">
              <a:extLst>
                <a:ext uri="{FF2B5EF4-FFF2-40B4-BE49-F238E27FC236}">
                  <a16:creationId xmlns:a16="http://schemas.microsoft.com/office/drawing/2014/main" xmlns="" id="{25A9BB88-80F9-4060-8D74-1776327B760D}"/>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0" name="Freeform 44">
              <a:extLst>
                <a:ext uri="{FF2B5EF4-FFF2-40B4-BE49-F238E27FC236}">
                  <a16:creationId xmlns:a16="http://schemas.microsoft.com/office/drawing/2014/main" xmlns="" id="{A384FA0E-D4BB-4D1D-A4AD-A39AC4263E29}"/>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1" name="Freeform 45">
              <a:extLst>
                <a:ext uri="{FF2B5EF4-FFF2-40B4-BE49-F238E27FC236}">
                  <a16:creationId xmlns:a16="http://schemas.microsoft.com/office/drawing/2014/main" xmlns="" id="{BFBDDB73-0D09-4BF9-8B6B-4207712DA1DD}"/>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2" name="Freeform 46">
              <a:extLst>
                <a:ext uri="{FF2B5EF4-FFF2-40B4-BE49-F238E27FC236}">
                  <a16:creationId xmlns:a16="http://schemas.microsoft.com/office/drawing/2014/main" xmlns="" id="{4AC1FAD1-2546-4542-94F8-F9C757A363D1}"/>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3" name="Freeform 47">
              <a:extLst>
                <a:ext uri="{FF2B5EF4-FFF2-40B4-BE49-F238E27FC236}">
                  <a16:creationId xmlns:a16="http://schemas.microsoft.com/office/drawing/2014/main" xmlns="" id="{D0BB3B1E-8FF6-4B5A-A258-3B597CF0EB1F}"/>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4" name="Freeform 48">
              <a:extLst>
                <a:ext uri="{FF2B5EF4-FFF2-40B4-BE49-F238E27FC236}">
                  <a16:creationId xmlns:a16="http://schemas.microsoft.com/office/drawing/2014/main" xmlns="" id="{B8F8EAFE-4B3C-4C40-B406-5147FFB2CD58}"/>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5" name="Freeform 49">
              <a:extLst>
                <a:ext uri="{FF2B5EF4-FFF2-40B4-BE49-F238E27FC236}">
                  <a16:creationId xmlns:a16="http://schemas.microsoft.com/office/drawing/2014/main" xmlns="" id="{095B13CA-87B0-40FE-9678-55EB2B51A584}"/>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6" name="Freeform 50">
              <a:extLst>
                <a:ext uri="{FF2B5EF4-FFF2-40B4-BE49-F238E27FC236}">
                  <a16:creationId xmlns:a16="http://schemas.microsoft.com/office/drawing/2014/main" xmlns="" id="{FA7F9A1F-FB54-414E-8538-DD8AC9B82A99}"/>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7" name="Freeform 51">
              <a:extLst>
                <a:ext uri="{FF2B5EF4-FFF2-40B4-BE49-F238E27FC236}">
                  <a16:creationId xmlns:a16="http://schemas.microsoft.com/office/drawing/2014/main" xmlns="" id="{E66B9695-D515-469A-B4D6-412691985C1D}"/>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8" name="Freeform 52">
              <a:extLst>
                <a:ext uri="{FF2B5EF4-FFF2-40B4-BE49-F238E27FC236}">
                  <a16:creationId xmlns:a16="http://schemas.microsoft.com/office/drawing/2014/main" xmlns="" id="{4FBE1A0B-C208-4A44-9140-B93B3645E157}"/>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9" name="Freeform 53">
              <a:extLst>
                <a:ext uri="{FF2B5EF4-FFF2-40B4-BE49-F238E27FC236}">
                  <a16:creationId xmlns:a16="http://schemas.microsoft.com/office/drawing/2014/main" xmlns="" id="{4B43AE9C-912A-45C3-AE26-FCF9DAE50DF4}"/>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0" name="Freeform 54">
              <a:extLst>
                <a:ext uri="{FF2B5EF4-FFF2-40B4-BE49-F238E27FC236}">
                  <a16:creationId xmlns:a16="http://schemas.microsoft.com/office/drawing/2014/main" xmlns="" id="{971D7F65-A438-4DCB-938B-EB9939ED63FB}"/>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1" name="Freeform 55">
              <a:extLst>
                <a:ext uri="{FF2B5EF4-FFF2-40B4-BE49-F238E27FC236}">
                  <a16:creationId xmlns:a16="http://schemas.microsoft.com/office/drawing/2014/main" xmlns="" id="{6DDD59F3-FE61-4BBC-8622-A697E7B7AC93}"/>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2" name="Freeform 56">
              <a:extLst>
                <a:ext uri="{FF2B5EF4-FFF2-40B4-BE49-F238E27FC236}">
                  <a16:creationId xmlns:a16="http://schemas.microsoft.com/office/drawing/2014/main" xmlns="" id="{CBCB6B81-4067-43FA-91D7-C3D0C72FD8F1}"/>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3" name="Freeform 57">
              <a:extLst>
                <a:ext uri="{FF2B5EF4-FFF2-40B4-BE49-F238E27FC236}">
                  <a16:creationId xmlns:a16="http://schemas.microsoft.com/office/drawing/2014/main" xmlns="" id="{48CA045C-0B57-40E1-BAC1-DC9F88280513}"/>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4" name="Freeform 58">
              <a:extLst>
                <a:ext uri="{FF2B5EF4-FFF2-40B4-BE49-F238E27FC236}">
                  <a16:creationId xmlns:a16="http://schemas.microsoft.com/office/drawing/2014/main" xmlns="" id="{C85D23E8-2C8E-4ED5-B03B-B060CA9F4123}"/>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5" name="Freeform 59">
              <a:extLst>
                <a:ext uri="{FF2B5EF4-FFF2-40B4-BE49-F238E27FC236}">
                  <a16:creationId xmlns:a16="http://schemas.microsoft.com/office/drawing/2014/main" xmlns="" id="{B33F28B2-9882-43EB-86B0-F73477384682}"/>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6" name="Freeform 60">
              <a:extLst>
                <a:ext uri="{FF2B5EF4-FFF2-40B4-BE49-F238E27FC236}">
                  <a16:creationId xmlns:a16="http://schemas.microsoft.com/office/drawing/2014/main" xmlns="" id="{C4D1C3EE-3D28-41A8-938E-2C4089C4D33F}"/>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7" name="Freeform 61">
              <a:extLst>
                <a:ext uri="{FF2B5EF4-FFF2-40B4-BE49-F238E27FC236}">
                  <a16:creationId xmlns:a16="http://schemas.microsoft.com/office/drawing/2014/main" xmlns="" id="{5A973BA4-FC50-4E7B-89C6-8D11B92CE5DE}"/>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8" name="Freeform 62">
              <a:extLst>
                <a:ext uri="{FF2B5EF4-FFF2-40B4-BE49-F238E27FC236}">
                  <a16:creationId xmlns:a16="http://schemas.microsoft.com/office/drawing/2014/main" xmlns="" id="{6CAE174D-9517-4418-B82E-B377BD4A807D}"/>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9" name="Freeform 63">
              <a:extLst>
                <a:ext uri="{FF2B5EF4-FFF2-40B4-BE49-F238E27FC236}">
                  <a16:creationId xmlns:a16="http://schemas.microsoft.com/office/drawing/2014/main" xmlns="" id="{D0E4A4EA-9D4A-4E84-9833-8F529FC955E8}"/>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0" name="Freeform 64">
              <a:extLst>
                <a:ext uri="{FF2B5EF4-FFF2-40B4-BE49-F238E27FC236}">
                  <a16:creationId xmlns:a16="http://schemas.microsoft.com/office/drawing/2014/main" xmlns="" id="{6738B126-DE25-4986-AB4E-3789D538AA97}"/>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1" name="Freeform 65">
              <a:extLst>
                <a:ext uri="{FF2B5EF4-FFF2-40B4-BE49-F238E27FC236}">
                  <a16:creationId xmlns:a16="http://schemas.microsoft.com/office/drawing/2014/main" xmlns="" id="{9C7923FF-6AEE-4606-A4FE-6033757BC7E0}"/>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2" name="Freeform 66">
              <a:extLst>
                <a:ext uri="{FF2B5EF4-FFF2-40B4-BE49-F238E27FC236}">
                  <a16:creationId xmlns:a16="http://schemas.microsoft.com/office/drawing/2014/main" xmlns="" id="{44409F4A-DE9F-4C13-BFEE-52D4278F99CF}"/>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3" name="Freeform 67">
              <a:extLst>
                <a:ext uri="{FF2B5EF4-FFF2-40B4-BE49-F238E27FC236}">
                  <a16:creationId xmlns:a16="http://schemas.microsoft.com/office/drawing/2014/main" xmlns="" id="{B8D6B039-E566-4A87-B9A8-67D47E09A41C}"/>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4" name="Freeform 68">
              <a:extLst>
                <a:ext uri="{FF2B5EF4-FFF2-40B4-BE49-F238E27FC236}">
                  <a16:creationId xmlns:a16="http://schemas.microsoft.com/office/drawing/2014/main" xmlns="" id="{D878F808-7C24-4FC5-9661-E483BD183A96}"/>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5" name="Freeform 69">
              <a:extLst>
                <a:ext uri="{FF2B5EF4-FFF2-40B4-BE49-F238E27FC236}">
                  <a16:creationId xmlns:a16="http://schemas.microsoft.com/office/drawing/2014/main" xmlns="" id="{AE09B47B-F816-4B3B-AED9-33EFDFEF8DC7}"/>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6" name="Freeform 70">
              <a:extLst>
                <a:ext uri="{FF2B5EF4-FFF2-40B4-BE49-F238E27FC236}">
                  <a16:creationId xmlns:a16="http://schemas.microsoft.com/office/drawing/2014/main" xmlns="" id="{0606978F-D80F-4A52-8BF0-22BA64FF7083}"/>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7" name="Freeform 71">
              <a:extLst>
                <a:ext uri="{FF2B5EF4-FFF2-40B4-BE49-F238E27FC236}">
                  <a16:creationId xmlns:a16="http://schemas.microsoft.com/office/drawing/2014/main" xmlns="" id="{3F0CC22D-20FA-49FF-B059-8014C745D358}"/>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8" name="Freeform 72">
              <a:extLst>
                <a:ext uri="{FF2B5EF4-FFF2-40B4-BE49-F238E27FC236}">
                  <a16:creationId xmlns:a16="http://schemas.microsoft.com/office/drawing/2014/main" xmlns="" id="{6BE862AB-1E18-4CAA-B480-F34C59AE041F}"/>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9" name="Freeform 73">
              <a:extLst>
                <a:ext uri="{FF2B5EF4-FFF2-40B4-BE49-F238E27FC236}">
                  <a16:creationId xmlns:a16="http://schemas.microsoft.com/office/drawing/2014/main" xmlns="" id="{2AD5A2AF-151C-4037-989B-BC7DA6EEFFAD}"/>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0" name="Freeform 74">
              <a:extLst>
                <a:ext uri="{FF2B5EF4-FFF2-40B4-BE49-F238E27FC236}">
                  <a16:creationId xmlns:a16="http://schemas.microsoft.com/office/drawing/2014/main" xmlns="" id="{6051F23E-5776-4783-A2A9-A99479703D0B}"/>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1" name="Freeform 75">
              <a:extLst>
                <a:ext uri="{FF2B5EF4-FFF2-40B4-BE49-F238E27FC236}">
                  <a16:creationId xmlns:a16="http://schemas.microsoft.com/office/drawing/2014/main" xmlns="" id="{29317E4D-0BE3-4154-81C5-02965403BAA5}"/>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2" name="Freeform 76">
              <a:extLst>
                <a:ext uri="{FF2B5EF4-FFF2-40B4-BE49-F238E27FC236}">
                  <a16:creationId xmlns:a16="http://schemas.microsoft.com/office/drawing/2014/main" xmlns="" id="{1D822F12-77A2-469C-BD0E-508AB262F8F7}"/>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3" name="Freeform 77">
              <a:extLst>
                <a:ext uri="{FF2B5EF4-FFF2-40B4-BE49-F238E27FC236}">
                  <a16:creationId xmlns:a16="http://schemas.microsoft.com/office/drawing/2014/main" xmlns="" id="{67A17134-1FA1-4252-9493-5C513D46B353}"/>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4" name="Freeform 78">
              <a:extLst>
                <a:ext uri="{FF2B5EF4-FFF2-40B4-BE49-F238E27FC236}">
                  <a16:creationId xmlns:a16="http://schemas.microsoft.com/office/drawing/2014/main" xmlns="" id="{C50CB771-E7AC-4FA1-9BBF-1F724604E860}"/>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5" name="Freeform 79">
              <a:extLst>
                <a:ext uri="{FF2B5EF4-FFF2-40B4-BE49-F238E27FC236}">
                  <a16:creationId xmlns:a16="http://schemas.microsoft.com/office/drawing/2014/main" xmlns="" id="{9E5D1948-A9ED-45B3-95BC-8E7FBD3C2399}"/>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6" name="Freeform 80">
              <a:extLst>
                <a:ext uri="{FF2B5EF4-FFF2-40B4-BE49-F238E27FC236}">
                  <a16:creationId xmlns:a16="http://schemas.microsoft.com/office/drawing/2014/main" xmlns="" id="{3A73F86C-72CF-43DE-9894-417B4368D37E}"/>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7" name="Freeform 81">
              <a:extLst>
                <a:ext uri="{FF2B5EF4-FFF2-40B4-BE49-F238E27FC236}">
                  <a16:creationId xmlns:a16="http://schemas.microsoft.com/office/drawing/2014/main" xmlns="" id="{12DFB8F6-37AC-48E2-8664-C2A8FEFB145B}"/>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8" name="Freeform 82">
              <a:extLst>
                <a:ext uri="{FF2B5EF4-FFF2-40B4-BE49-F238E27FC236}">
                  <a16:creationId xmlns:a16="http://schemas.microsoft.com/office/drawing/2014/main" xmlns="" id="{D2F23710-E829-40CC-9E76-ABA04723884E}"/>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9" name="Freeform 83">
              <a:extLst>
                <a:ext uri="{FF2B5EF4-FFF2-40B4-BE49-F238E27FC236}">
                  <a16:creationId xmlns:a16="http://schemas.microsoft.com/office/drawing/2014/main" xmlns="" id="{EB220CB2-DEA5-4BC2-BE6D-F828DE674642}"/>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0" name="Freeform 84">
              <a:extLst>
                <a:ext uri="{FF2B5EF4-FFF2-40B4-BE49-F238E27FC236}">
                  <a16:creationId xmlns:a16="http://schemas.microsoft.com/office/drawing/2014/main" xmlns="" id="{E41BBD46-D761-4D15-B7E3-0D0DC85BFAD4}"/>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1" name="Freeform 85">
              <a:extLst>
                <a:ext uri="{FF2B5EF4-FFF2-40B4-BE49-F238E27FC236}">
                  <a16:creationId xmlns:a16="http://schemas.microsoft.com/office/drawing/2014/main" xmlns="" id="{BEC4C585-BFA4-4797-99DE-6A0AA1B4B5C1}"/>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2" name="Freeform 86">
              <a:extLst>
                <a:ext uri="{FF2B5EF4-FFF2-40B4-BE49-F238E27FC236}">
                  <a16:creationId xmlns:a16="http://schemas.microsoft.com/office/drawing/2014/main" xmlns="" id="{21C2DDD9-D5EA-4003-B6E7-89956F42DB24}"/>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3" name="Freeform 87">
              <a:extLst>
                <a:ext uri="{FF2B5EF4-FFF2-40B4-BE49-F238E27FC236}">
                  <a16:creationId xmlns:a16="http://schemas.microsoft.com/office/drawing/2014/main" xmlns="" id="{F655D55A-614F-4881-9946-AFFA6973B7F5}"/>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4" name="Freeform 88">
              <a:extLst>
                <a:ext uri="{FF2B5EF4-FFF2-40B4-BE49-F238E27FC236}">
                  <a16:creationId xmlns:a16="http://schemas.microsoft.com/office/drawing/2014/main" xmlns="" id="{B7837EB6-DC17-41CD-B296-EEC3D2A6511F}"/>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5" name="Freeform 89">
              <a:extLst>
                <a:ext uri="{FF2B5EF4-FFF2-40B4-BE49-F238E27FC236}">
                  <a16:creationId xmlns:a16="http://schemas.microsoft.com/office/drawing/2014/main" xmlns="" id="{363E3A89-74DF-4AD4-9C9D-92447EB80335}"/>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6" name="Freeform 90">
              <a:extLst>
                <a:ext uri="{FF2B5EF4-FFF2-40B4-BE49-F238E27FC236}">
                  <a16:creationId xmlns:a16="http://schemas.microsoft.com/office/drawing/2014/main" xmlns="" id="{DE625A65-6526-4576-BE3E-BF93026C4780}"/>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7" name="Freeform 91">
              <a:extLst>
                <a:ext uri="{FF2B5EF4-FFF2-40B4-BE49-F238E27FC236}">
                  <a16:creationId xmlns:a16="http://schemas.microsoft.com/office/drawing/2014/main" xmlns="" id="{1E4145FE-F4E8-4E0B-BA1D-1A2F2AA418EF}"/>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8" name="Freeform 92">
              <a:extLst>
                <a:ext uri="{FF2B5EF4-FFF2-40B4-BE49-F238E27FC236}">
                  <a16:creationId xmlns:a16="http://schemas.microsoft.com/office/drawing/2014/main" xmlns="" id="{BD5F0384-22C9-4980-AF7D-D888E7E9FD6D}"/>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9" name="Freeform 93">
              <a:extLst>
                <a:ext uri="{FF2B5EF4-FFF2-40B4-BE49-F238E27FC236}">
                  <a16:creationId xmlns:a16="http://schemas.microsoft.com/office/drawing/2014/main" xmlns="" id="{610EBFA4-B3C2-4515-8224-7038EAF10604}"/>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0" name="Freeform 94">
              <a:extLst>
                <a:ext uri="{FF2B5EF4-FFF2-40B4-BE49-F238E27FC236}">
                  <a16:creationId xmlns:a16="http://schemas.microsoft.com/office/drawing/2014/main" xmlns="" id="{3BC55499-9C30-4AE5-897F-FF2C7582ACCB}"/>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1" name="Freeform 95">
              <a:extLst>
                <a:ext uri="{FF2B5EF4-FFF2-40B4-BE49-F238E27FC236}">
                  <a16:creationId xmlns:a16="http://schemas.microsoft.com/office/drawing/2014/main" xmlns="" id="{2F438CEB-14CD-4E86-A7E5-925C0435C4C8}"/>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2" name="Freeform 96">
              <a:extLst>
                <a:ext uri="{FF2B5EF4-FFF2-40B4-BE49-F238E27FC236}">
                  <a16:creationId xmlns:a16="http://schemas.microsoft.com/office/drawing/2014/main" xmlns="" id="{D2092E7E-5779-4020-ADFF-7E04494A2791}"/>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3" name="Freeform 97">
              <a:extLst>
                <a:ext uri="{FF2B5EF4-FFF2-40B4-BE49-F238E27FC236}">
                  <a16:creationId xmlns:a16="http://schemas.microsoft.com/office/drawing/2014/main" xmlns="" id="{752CA1D6-92C0-4A49-9A09-5C68776BD939}"/>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4" name="Freeform 98">
              <a:extLst>
                <a:ext uri="{FF2B5EF4-FFF2-40B4-BE49-F238E27FC236}">
                  <a16:creationId xmlns:a16="http://schemas.microsoft.com/office/drawing/2014/main" xmlns="" id="{00CFD751-28B9-4E93-9D84-0C9EF7059D6F}"/>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5" name="Freeform 99">
              <a:extLst>
                <a:ext uri="{FF2B5EF4-FFF2-40B4-BE49-F238E27FC236}">
                  <a16:creationId xmlns:a16="http://schemas.microsoft.com/office/drawing/2014/main" xmlns="" id="{5D6370D9-9355-459D-BC23-C50B756AE338}"/>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6" name="Freeform 100">
              <a:extLst>
                <a:ext uri="{FF2B5EF4-FFF2-40B4-BE49-F238E27FC236}">
                  <a16:creationId xmlns:a16="http://schemas.microsoft.com/office/drawing/2014/main" xmlns="" id="{C293B6EA-8BC7-4968-A2E9-343F884EDA34}"/>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7" name="Freeform 101">
              <a:extLst>
                <a:ext uri="{FF2B5EF4-FFF2-40B4-BE49-F238E27FC236}">
                  <a16:creationId xmlns:a16="http://schemas.microsoft.com/office/drawing/2014/main" xmlns="" id="{30A77FE0-6539-4CC3-816E-BE39E6082A71}"/>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8" name="Freeform 102">
              <a:extLst>
                <a:ext uri="{FF2B5EF4-FFF2-40B4-BE49-F238E27FC236}">
                  <a16:creationId xmlns:a16="http://schemas.microsoft.com/office/drawing/2014/main" xmlns="" id="{55B6A62D-737C-4E50-A138-444D511AB612}"/>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9" name="Freeform 103">
              <a:extLst>
                <a:ext uri="{FF2B5EF4-FFF2-40B4-BE49-F238E27FC236}">
                  <a16:creationId xmlns:a16="http://schemas.microsoft.com/office/drawing/2014/main" xmlns="" id="{19AF687B-FC63-453E-9AB2-1A5531AD5FEC}"/>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0" name="Freeform 104">
              <a:extLst>
                <a:ext uri="{FF2B5EF4-FFF2-40B4-BE49-F238E27FC236}">
                  <a16:creationId xmlns:a16="http://schemas.microsoft.com/office/drawing/2014/main" xmlns="" id="{E89B2871-4567-4B07-86A4-26B8A54D7342}"/>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1" name="Freeform 105">
              <a:extLst>
                <a:ext uri="{FF2B5EF4-FFF2-40B4-BE49-F238E27FC236}">
                  <a16:creationId xmlns:a16="http://schemas.microsoft.com/office/drawing/2014/main" xmlns="" id="{8039E893-6132-492F-A465-D54536A7F7F5}"/>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2" name="Freeform 106">
              <a:extLst>
                <a:ext uri="{FF2B5EF4-FFF2-40B4-BE49-F238E27FC236}">
                  <a16:creationId xmlns:a16="http://schemas.microsoft.com/office/drawing/2014/main" xmlns="" id="{C389A81B-A127-46EA-9A92-1B99F4560467}"/>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3" name="Freeform 107">
              <a:extLst>
                <a:ext uri="{FF2B5EF4-FFF2-40B4-BE49-F238E27FC236}">
                  <a16:creationId xmlns:a16="http://schemas.microsoft.com/office/drawing/2014/main" xmlns="" id="{14BFF030-4CDF-4BB4-89F7-E56AA80F9015}"/>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4" name="Freeform 108">
              <a:extLst>
                <a:ext uri="{FF2B5EF4-FFF2-40B4-BE49-F238E27FC236}">
                  <a16:creationId xmlns:a16="http://schemas.microsoft.com/office/drawing/2014/main" xmlns="" id="{42E19762-9528-4392-B4C9-4A34ECB154B9}"/>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5" name="Freeform 109">
              <a:extLst>
                <a:ext uri="{FF2B5EF4-FFF2-40B4-BE49-F238E27FC236}">
                  <a16:creationId xmlns:a16="http://schemas.microsoft.com/office/drawing/2014/main" xmlns="" id="{82144957-1AB7-4D4C-B9CA-42AE5EBC184B}"/>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6" name="Freeform 110">
              <a:extLst>
                <a:ext uri="{FF2B5EF4-FFF2-40B4-BE49-F238E27FC236}">
                  <a16:creationId xmlns:a16="http://schemas.microsoft.com/office/drawing/2014/main" xmlns="" id="{3DE37AE1-E082-4E38-9681-F1CED5725F44}"/>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7" name="Freeform 111">
              <a:extLst>
                <a:ext uri="{FF2B5EF4-FFF2-40B4-BE49-F238E27FC236}">
                  <a16:creationId xmlns:a16="http://schemas.microsoft.com/office/drawing/2014/main" xmlns="" id="{4605145C-C70A-4FDB-8051-61B0484FEA0B}"/>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178288" name="Rectangle 112">
            <a:extLst>
              <a:ext uri="{FF2B5EF4-FFF2-40B4-BE49-F238E27FC236}">
                <a16:creationId xmlns:a16="http://schemas.microsoft.com/office/drawing/2014/main" xmlns="" id="{9ABADC31-92E2-478D-BA93-CDAAF215A60A}"/>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178289" name="Rectangle 113">
            <a:extLst>
              <a:ext uri="{FF2B5EF4-FFF2-40B4-BE49-F238E27FC236}">
                <a16:creationId xmlns:a16="http://schemas.microsoft.com/office/drawing/2014/main" xmlns="" id="{F1376EEF-E40E-45C7-A1C6-25A3740FEBE8}"/>
              </a:ext>
            </a:extLst>
          </p:cNvPr>
          <p:cNvSpPr>
            <a:spLocks noGrp="1" noChangeArrowheads="1"/>
          </p:cNvSpPr>
          <p:nvPr>
            <p:ph type="sldNum" sz="quarter" idx="4"/>
          </p:nvPr>
        </p:nvSpPr>
        <p:spPr>
          <a:xfrm>
            <a:off x="4876800" y="6477001"/>
            <a:ext cx="2844800" cy="168275"/>
          </a:xfrm>
        </p:spPr>
        <p:txBody>
          <a:bodyPr/>
          <a:lstStyle>
            <a:lvl1pPr algn="ctr">
              <a:defRPr/>
            </a:lvl1pPr>
          </a:lstStyle>
          <a:p>
            <a:fld id="{635A0CE7-196F-4913-B294-923D189D1DB2}" type="slidenum">
              <a:rPr lang="en-US" altLang="zh-CN"/>
              <a:pPr/>
              <a:t>‹#›</a:t>
            </a:fld>
            <a:endParaRPr lang="en-US" altLang="zh-CN"/>
          </a:p>
        </p:txBody>
      </p:sp>
      <p:pic>
        <p:nvPicPr>
          <p:cNvPr id="178290" name="Picture 114">
            <a:extLst>
              <a:ext uri="{FF2B5EF4-FFF2-40B4-BE49-F238E27FC236}">
                <a16:creationId xmlns:a16="http://schemas.microsoft.com/office/drawing/2014/main" xmlns="" id="{E16F3EDA-B705-4B78-97D2-0B4D5404C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178291" name="Picture 115">
            <a:extLst>
              <a:ext uri="{FF2B5EF4-FFF2-40B4-BE49-F238E27FC236}">
                <a16:creationId xmlns:a16="http://schemas.microsoft.com/office/drawing/2014/main" xmlns="" id="{2BB2153A-7B7E-4601-A256-027A59629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178292" name="Picture 116">
            <a:extLst>
              <a:ext uri="{FF2B5EF4-FFF2-40B4-BE49-F238E27FC236}">
                <a16:creationId xmlns:a16="http://schemas.microsoft.com/office/drawing/2014/main" xmlns="" id="{ECBA37C5-0AC4-43D1-A8E1-6FB651264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178293" name="Rectangle 117">
            <a:extLst>
              <a:ext uri="{FF2B5EF4-FFF2-40B4-BE49-F238E27FC236}">
                <a16:creationId xmlns:a16="http://schemas.microsoft.com/office/drawing/2014/main" xmlns="" id="{AD8F8272-F318-4DD4-B97F-2319B26C5BBB}"/>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178294" name="Rectangle 118">
            <a:extLst>
              <a:ext uri="{FF2B5EF4-FFF2-40B4-BE49-F238E27FC236}">
                <a16:creationId xmlns:a16="http://schemas.microsoft.com/office/drawing/2014/main" xmlns="" id="{2B13CEC1-C0E2-446E-B873-D676C56D82BF}"/>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178295" name="Text Box 119">
            <a:extLst>
              <a:ext uri="{FF2B5EF4-FFF2-40B4-BE49-F238E27FC236}">
                <a16:creationId xmlns:a16="http://schemas.microsoft.com/office/drawing/2014/main" xmlns="" id="{51009C02-D96B-427D-A162-775F37C005AC}"/>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178296" name="Picture 120">
            <a:extLst>
              <a:ext uri="{FF2B5EF4-FFF2-40B4-BE49-F238E27FC236}">
                <a16:creationId xmlns:a16="http://schemas.microsoft.com/office/drawing/2014/main" xmlns="" id="{7BAC2CA1-9274-4921-B794-DA3DF0A44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8297" name="Picture 121">
            <a:extLst>
              <a:ext uri="{FF2B5EF4-FFF2-40B4-BE49-F238E27FC236}">
                <a16:creationId xmlns:a16="http://schemas.microsoft.com/office/drawing/2014/main" xmlns="" id="{C1BB653A-8D01-4523-9A87-7E1A6DBFB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78298" name="Picture 122">
            <a:extLst>
              <a:ext uri="{FF2B5EF4-FFF2-40B4-BE49-F238E27FC236}">
                <a16:creationId xmlns:a16="http://schemas.microsoft.com/office/drawing/2014/main" xmlns="" id="{E8412ADC-AF4A-43FA-90AB-6DD062E916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97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par>
                                <p:cTn id="8" presetID="10" presetClass="entr" presetSubtype="0" fill="hold" nodeType="withEffect">
                                  <p:stCondLst>
                                    <p:cond delay="0"/>
                                  </p:stCondLst>
                                  <p:childTnLst>
                                    <p:set>
                                      <p:cBhvr>
                                        <p:cTn id="9" dur="1" fill="hold">
                                          <p:stCondLst>
                                            <p:cond delay="0"/>
                                          </p:stCondLst>
                                        </p:cTn>
                                        <p:tgtEl>
                                          <p:spTgt spid="178290"/>
                                        </p:tgtEl>
                                        <p:attrNameLst>
                                          <p:attrName>style.visibility</p:attrName>
                                        </p:attrNameLst>
                                      </p:cBhvr>
                                      <p:to>
                                        <p:strVal val="visible"/>
                                      </p:to>
                                    </p:set>
                                    <p:animEffect transition="in" filter="fade">
                                      <p:cBhvr>
                                        <p:cTn id="10" dur="2000"/>
                                        <p:tgtEl>
                                          <p:spTgt spid="178290"/>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8296"/>
                                        </p:tgtEl>
                                        <p:attrNameLst>
                                          <p:attrName>style.visibility</p:attrName>
                                        </p:attrNameLst>
                                      </p:cBhvr>
                                      <p:to>
                                        <p:strVal val="visible"/>
                                      </p:to>
                                    </p:set>
                                    <p:animEffect transition="in" filter="fade">
                                      <p:cBhvr>
                                        <p:cTn id="14" dur="1000"/>
                                        <p:tgtEl>
                                          <p:spTgt spid="178296"/>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178298"/>
                                        </p:tgtEl>
                                        <p:attrNameLst>
                                          <p:attrName>style.visibility</p:attrName>
                                        </p:attrNameLst>
                                      </p:cBhvr>
                                      <p:to>
                                        <p:strVal val="visible"/>
                                      </p:to>
                                    </p:set>
                                    <p:animEffect transition="in" filter="wipe(down)">
                                      <p:cBhvr>
                                        <p:cTn id="18" dur="500"/>
                                        <p:tgtEl>
                                          <p:spTgt spid="178298"/>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178297"/>
                                        </p:tgtEl>
                                        <p:attrNameLst>
                                          <p:attrName>style.visibility</p:attrName>
                                        </p:attrNameLst>
                                      </p:cBhvr>
                                      <p:to>
                                        <p:strVal val="visible"/>
                                      </p:to>
                                    </p:set>
                                    <p:animEffect transition="in" filter="wipe(down)">
                                      <p:cBhvr>
                                        <p:cTn id="22" dur="500"/>
                                        <p:tgtEl>
                                          <p:spTgt spid="178297"/>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78291"/>
                                        </p:tgtEl>
                                        <p:attrNameLst>
                                          <p:attrName>style.visibility</p:attrName>
                                        </p:attrNameLst>
                                      </p:cBhvr>
                                      <p:to>
                                        <p:strVal val="visible"/>
                                      </p:to>
                                    </p:set>
                                    <p:animEffect transition="in" filter="wipe(down)">
                                      <p:cBhvr>
                                        <p:cTn id="26" dur="500"/>
                                        <p:tgtEl>
                                          <p:spTgt spid="178291"/>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178292"/>
                                        </p:tgtEl>
                                        <p:attrNameLst>
                                          <p:attrName>style.visibility</p:attrName>
                                        </p:attrNameLst>
                                      </p:cBhvr>
                                      <p:to>
                                        <p:strVal val="visible"/>
                                      </p:to>
                                    </p:set>
                                    <p:animEffect transition="in" filter="wipe(down)">
                                      <p:cBhvr>
                                        <p:cTn id="30" dur="1000"/>
                                        <p:tgtEl>
                                          <p:spTgt spid="178292"/>
                                        </p:tgtEl>
                                      </p:cBhvr>
                                    </p:animEffect>
                                  </p:childTnLst>
                                </p:cTn>
                              </p:par>
                              <p:par>
                                <p:cTn id="31" presetID="10" presetClass="entr" presetSubtype="0" fill="hold" nodeType="withEffect">
                                  <p:stCondLst>
                                    <p:cond delay="800"/>
                                  </p:stCondLst>
                                  <p:childTnLst>
                                    <p:set>
                                      <p:cBhvr>
                                        <p:cTn id="32" dur="1" fill="hold">
                                          <p:stCondLst>
                                            <p:cond delay="0"/>
                                          </p:stCondLst>
                                        </p:cTn>
                                        <p:tgtEl>
                                          <p:spTgt spid="178179"/>
                                        </p:tgtEl>
                                        <p:attrNameLst>
                                          <p:attrName>style.visibility</p:attrName>
                                        </p:attrNameLst>
                                      </p:cBhvr>
                                      <p:to>
                                        <p:strVal val="visible"/>
                                      </p:to>
                                    </p:set>
                                    <p:animEffect transition="in" filter="fade">
                                      <p:cBhvr>
                                        <p:cTn id="33" dur="2000"/>
                                        <p:tgtEl>
                                          <p:spTgt spid="178179"/>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178293"/>
                                        </p:tgtEl>
                                        <p:attrNameLst>
                                          <p:attrName>style.visibility</p:attrName>
                                        </p:attrNameLst>
                                      </p:cBhvr>
                                      <p:to>
                                        <p:strVal val="visible"/>
                                      </p:to>
                                    </p:set>
                                    <p:animEffect transition="in" filter="wipe(left)">
                                      <p:cBhvr>
                                        <p:cTn id="37" dur="1000"/>
                                        <p:tgtEl>
                                          <p:spTgt spid="178293"/>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178294">
                                            <p:txEl>
                                              <p:pRg st="0" end="0"/>
                                            </p:txEl>
                                          </p:spTgt>
                                        </p:tgtEl>
                                        <p:attrNameLst>
                                          <p:attrName>style.visibility</p:attrName>
                                        </p:attrNameLst>
                                      </p:cBhvr>
                                      <p:to>
                                        <p:strVal val="visible"/>
                                      </p:to>
                                    </p:set>
                                    <p:animEffect transition="in" filter="wipe(left)">
                                      <p:cBhvr>
                                        <p:cTn id="41" dur="1000"/>
                                        <p:tgtEl>
                                          <p:spTgt spid="178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93" grpId="0"/>
      <p:bldP spid="178294" grpId="0" build="p">
        <p:tmplLst>
          <p:tmpl lvl="1">
            <p:tnLst>
              <p:par>
                <p:cTn presetID="22" presetClass="entr" presetSubtype="8" fill="hold" nodeType="afterEffect">
                  <p:stCondLst>
                    <p:cond delay="0"/>
                  </p:stCondLst>
                  <p:childTnLst>
                    <p:set>
                      <p:cBhvr>
                        <p:cTn dur="1" fill="hold">
                          <p:stCondLst>
                            <p:cond delay="0"/>
                          </p:stCondLst>
                        </p:cTn>
                        <p:tgtEl>
                          <p:spTgt spid="178294"/>
                        </p:tgtEl>
                        <p:attrNameLst>
                          <p:attrName>style.visibility</p:attrName>
                        </p:attrNameLst>
                      </p:cBhvr>
                      <p:to>
                        <p:strVal val="visible"/>
                      </p:to>
                    </p:set>
                    <p:animEffect transition="in" filter="wipe(left)">
                      <p:cBhvr>
                        <p:cTn dur="1000"/>
                        <p:tgtEl>
                          <p:spTgt spid="17829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7842C3-DA14-4921-A9F2-18F04737C1F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81E411D-085E-4FBD-8B12-3673AEC8E04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025FC86-8435-4AF6-A49E-8E7D01505AE6}"/>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9869374A-0942-49FC-846B-A3581EA787D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CCAF2A52-7AF3-43B3-92F6-26BDDA4A3861}"/>
              </a:ext>
            </a:extLst>
          </p:cNvPr>
          <p:cNvSpPr>
            <a:spLocks noGrp="1"/>
          </p:cNvSpPr>
          <p:nvPr>
            <p:ph type="sldNum" sz="quarter" idx="12"/>
          </p:nvPr>
        </p:nvSpPr>
        <p:spPr/>
        <p:txBody>
          <a:bodyPr/>
          <a:lstStyle>
            <a:lvl1pPr>
              <a:defRPr/>
            </a:lvl1pPr>
          </a:lstStyle>
          <a:p>
            <a:fld id="{BD1E31D1-D31A-4817-8825-A72DBF7EB432}" type="slidenum">
              <a:rPr lang="en-US" altLang="zh-CN"/>
              <a:pPr/>
              <a:t>‹#›</a:t>
            </a:fld>
            <a:endParaRPr lang="en-US" altLang="zh-CN"/>
          </a:p>
        </p:txBody>
      </p:sp>
    </p:spTree>
    <p:extLst>
      <p:ext uri="{BB962C8B-B14F-4D97-AF65-F5344CB8AC3E}">
        <p14:creationId xmlns:p14="http://schemas.microsoft.com/office/powerpoint/2010/main" val="133757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B061C1D-5E6B-480E-8AD7-892D7979666E}"/>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7B7F907-DF5A-4601-825A-5C13BE77D908}"/>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F01D23-30DC-407F-A667-B5A490437E8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E5DE88F5-C06D-4F74-8B49-9013CC14B4A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119F90DC-49E7-42E7-9844-D81EA2AEF1F0}"/>
              </a:ext>
            </a:extLst>
          </p:cNvPr>
          <p:cNvSpPr>
            <a:spLocks noGrp="1"/>
          </p:cNvSpPr>
          <p:nvPr>
            <p:ph type="sldNum" sz="quarter" idx="12"/>
          </p:nvPr>
        </p:nvSpPr>
        <p:spPr/>
        <p:txBody>
          <a:bodyPr/>
          <a:lstStyle>
            <a:lvl1pPr>
              <a:defRPr/>
            </a:lvl1pPr>
          </a:lstStyle>
          <a:p>
            <a:fld id="{03880F1D-E843-469C-ABF3-1CFD7C420FBC}" type="slidenum">
              <a:rPr lang="en-US" altLang="zh-CN"/>
              <a:pPr/>
              <a:t>‹#›</a:t>
            </a:fld>
            <a:endParaRPr lang="en-US" altLang="zh-CN"/>
          </a:p>
        </p:txBody>
      </p:sp>
    </p:spTree>
    <p:extLst>
      <p:ext uri="{BB962C8B-B14F-4D97-AF65-F5344CB8AC3E}">
        <p14:creationId xmlns:p14="http://schemas.microsoft.com/office/powerpoint/2010/main" val="287460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FAC7C2-1DE7-499A-B130-C80F770E3CB6}"/>
              </a:ext>
            </a:extLst>
          </p:cNvPr>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6BB7704-19ED-46C5-8781-8D930A59AB8E}"/>
              </a:ext>
            </a:extLst>
          </p:cNvPr>
          <p:cNvSpPr>
            <a:spLocks noGrp="1"/>
          </p:cNvSpPr>
          <p:nvPr>
            <p:ph type="body"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F09B822A-5912-44C8-AF07-1BE89723B0F6}"/>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CF99F079-3B23-4F84-B10A-8BF3F458BD41}"/>
              </a:ext>
            </a:extLst>
          </p:cNvPr>
          <p:cNvSpPr>
            <a:spLocks noGrp="1"/>
          </p:cNvSpPr>
          <p:nvPr>
            <p:ph type="dt" sz="half" idx="10"/>
          </p:nvPr>
        </p:nvSpPr>
        <p:spPr>
          <a:xfrm>
            <a:off x="508000" y="6613526"/>
            <a:ext cx="2844800" cy="244475"/>
          </a:xfrm>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E0A7B18E-8ED7-41C3-BFA9-19D30FE10510}"/>
              </a:ext>
            </a:extLst>
          </p:cNvPr>
          <p:cNvSpPr>
            <a:spLocks noGrp="1"/>
          </p:cNvSpPr>
          <p:nvPr>
            <p:ph type="ftr" sz="quarter" idx="11"/>
          </p:nvPr>
        </p:nvSpPr>
        <p:spPr>
          <a:xfrm>
            <a:off x="3454400" y="6096000"/>
            <a:ext cx="5181600" cy="609600"/>
          </a:xfrm>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FC7DD84C-A023-431F-B0E9-28B5439C8E83}"/>
              </a:ext>
            </a:extLst>
          </p:cNvPr>
          <p:cNvSpPr>
            <a:spLocks noGrp="1"/>
          </p:cNvSpPr>
          <p:nvPr>
            <p:ph type="sldNum" sz="quarter" idx="12"/>
          </p:nvPr>
        </p:nvSpPr>
        <p:spPr>
          <a:xfrm>
            <a:off x="8737600" y="6537326"/>
            <a:ext cx="2844800" cy="244475"/>
          </a:xfrm>
        </p:spPr>
        <p:txBody>
          <a:bodyPr/>
          <a:lstStyle>
            <a:lvl1pPr>
              <a:defRPr/>
            </a:lvl1pPr>
          </a:lstStyle>
          <a:p>
            <a:fld id="{E0582292-2911-4B51-9305-AC05FD39A019}" type="slidenum">
              <a:rPr lang="en-US" altLang="zh-CN"/>
              <a:pPr/>
              <a:t>‹#›</a:t>
            </a:fld>
            <a:endParaRPr lang="en-US" altLang="zh-CN"/>
          </a:p>
        </p:txBody>
      </p:sp>
    </p:spTree>
    <p:extLst>
      <p:ext uri="{BB962C8B-B14F-4D97-AF65-F5344CB8AC3E}">
        <p14:creationId xmlns:p14="http://schemas.microsoft.com/office/powerpoint/2010/main" val="251570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0BB281-37CD-4EA5-A3D8-4C5E1465DC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99F3370-DD47-4786-B43C-D3353B59F9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C374291-DA3C-42A9-BFA2-C1C76F452881}"/>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BF4EBBA9-6506-4966-8204-4826775845E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B30EC8D4-AF68-4513-800E-103CE36B3712}"/>
              </a:ext>
            </a:extLst>
          </p:cNvPr>
          <p:cNvSpPr>
            <a:spLocks noGrp="1"/>
          </p:cNvSpPr>
          <p:nvPr>
            <p:ph type="sldNum" sz="quarter" idx="12"/>
          </p:nvPr>
        </p:nvSpPr>
        <p:spPr/>
        <p:txBody>
          <a:bodyPr/>
          <a:lstStyle>
            <a:lvl1pPr>
              <a:defRPr/>
            </a:lvl1pPr>
          </a:lstStyle>
          <a:p>
            <a:fld id="{36F920B8-0490-45D0-9A6F-FA61742183B0}" type="slidenum">
              <a:rPr lang="en-US" altLang="zh-CN"/>
              <a:pPr/>
              <a:t>‹#›</a:t>
            </a:fld>
            <a:endParaRPr lang="en-US" altLang="zh-CN"/>
          </a:p>
        </p:txBody>
      </p:sp>
    </p:spTree>
    <p:extLst>
      <p:ext uri="{BB962C8B-B14F-4D97-AF65-F5344CB8AC3E}">
        <p14:creationId xmlns:p14="http://schemas.microsoft.com/office/powerpoint/2010/main" val="3189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9001F9-6F03-4AA5-9A32-64E5F805E68A}"/>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D945FAA-ACDD-42FA-8CEF-7B33601C924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A9F850FD-E55A-4073-B7B9-34D3295B7D9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6595AFD6-000C-4944-8AAC-1104E7B7D02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016FC345-4C15-4AD0-A548-DBEC6F4A207B}"/>
              </a:ext>
            </a:extLst>
          </p:cNvPr>
          <p:cNvSpPr>
            <a:spLocks noGrp="1"/>
          </p:cNvSpPr>
          <p:nvPr>
            <p:ph type="sldNum" sz="quarter" idx="12"/>
          </p:nvPr>
        </p:nvSpPr>
        <p:spPr/>
        <p:txBody>
          <a:bodyPr/>
          <a:lstStyle>
            <a:lvl1pPr>
              <a:defRPr/>
            </a:lvl1pPr>
          </a:lstStyle>
          <a:p>
            <a:fld id="{712F7534-6028-4B71-ABD1-D4FAC045D0D8}" type="slidenum">
              <a:rPr lang="en-US" altLang="zh-CN"/>
              <a:pPr/>
              <a:t>‹#›</a:t>
            </a:fld>
            <a:endParaRPr lang="en-US" altLang="zh-CN"/>
          </a:p>
        </p:txBody>
      </p:sp>
    </p:spTree>
    <p:extLst>
      <p:ext uri="{BB962C8B-B14F-4D97-AF65-F5344CB8AC3E}">
        <p14:creationId xmlns:p14="http://schemas.microsoft.com/office/powerpoint/2010/main" val="281968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CBAE8-AD07-4B87-A2B8-CE7B4CC225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85E9E0F-3B43-487E-85EA-06B32AE6C8BC}"/>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A0D4B79-58B4-4151-81C2-D3477C169053}"/>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01FCC7C-898D-4A79-AD1E-61B64DB5AC7F}"/>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267BB6B3-1EFE-4150-B0B0-453F6C2F919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8FB148CC-4E33-4EEC-BC54-73EB82AD7759}"/>
              </a:ext>
            </a:extLst>
          </p:cNvPr>
          <p:cNvSpPr>
            <a:spLocks noGrp="1"/>
          </p:cNvSpPr>
          <p:nvPr>
            <p:ph type="sldNum" sz="quarter" idx="12"/>
          </p:nvPr>
        </p:nvSpPr>
        <p:spPr/>
        <p:txBody>
          <a:bodyPr/>
          <a:lstStyle>
            <a:lvl1pPr>
              <a:defRPr/>
            </a:lvl1pPr>
          </a:lstStyle>
          <a:p>
            <a:fld id="{0FB20199-DE65-4154-AB76-755B054F018E}" type="slidenum">
              <a:rPr lang="en-US" altLang="zh-CN"/>
              <a:pPr/>
              <a:t>‹#›</a:t>
            </a:fld>
            <a:endParaRPr lang="en-US" altLang="zh-CN"/>
          </a:p>
        </p:txBody>
      </p:sp>
    </p:spTree>
    <p:extLst>
      <p:ext uri="{BB962C8B-B14F-4D97-AF65-F5344CB8AC3E}">
        <p14:creationId xmlns:p14="http://schemas.microsoft.com/office/powerpoint/2010/main" val="360097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5D52B4-96D3-4482-955A-FDA9CF00AE9E}"/>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514396F-4D3D-4C7F-824D-4696A557704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9E916FD3-4991-4D18-9742-E7C1B6942340}"/>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5B146755-F2EF-4A10-AC9C-8B42846FB92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06EEBCF-5C9D-4858-A287-AB9EFD04034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DC6D92B-EBE8-46DC-AAED-FD93FDFEBDDA}"/>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a16="http://schemas.microsoft.com/office/drawing/2014/main" xmlns="" id="{6B798E87-E9FA-4A63-B2BA-3EEEDCD72D28}"/>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xmlns="" id="{D5EB9E38-448A-4DBD-8A9A-03CA31F12286}"/>
              </a:ext>
            </a:extLst>
          </p:cNvPr>
          <p:cNvSpPr>
            <a:spLocks noGrp="1"/>
          </p:cNvSpPr>
          <p:nvPr>
            <p:ph type="sldNum" sz="quarter" idx="12"/>
          </p:nvPr>
        </p:nvSpPr>
        <p:spPr/>
        <p:txBody>
          <a:bodyPr/>
          <a:lstStyle>
            <a:lvl1pPr>
              <a:defRPr/>
            </a:lvl1pPr>
          </a:lstStyle>
          <a:p>
            <a:fld id="{33D40E5C-4ADF-443E-A440-094FA9DD50FF}" type="slidenum">
              <a:rPr lang="en-US" altLang="zh-CN"/>
              <a:pPr/>
              <a:t>‹#›</a:t>
            </a:fld>
            <a:endParaRPr lang="en-US" altLang="zh-CN"/>
          </a:p>
        </p:txBody>
      </p:sp>
    </p:spTree>
    <p:extLst>
      <p:ext uri="{BB962C8B-B14F-4D97-AF65-F5344CB8AC3E}">
        <p14:creationId xmlns:p14="http://schemas.microsoft.com/office/powerpoint/2010/main" val="1497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EEF413-9496-4191-9030-E679F1C68F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025E013-9EB6-4508-A766-CB40352BDB1A}"/>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a16="http://schemas.microsoft.com/office/drawing/2014/main" xmlns="" id="{274105B3-0B7D-43E8-9BA3-B35EC4CFEDC9}"/>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xmlns="" id="{C3175ED7-94FA-49B2-84D0-3BC352C60627}"/>
              </a:ext>
            </a:extLst>
          </p:cNvPr>
          <p:cNvSpPr>
            <a:spLocks noGrp="1"/>
          </p:cNvSpPr>
          <p:nvPr>
            <p:ph type="sldNum" sz="quarter" idx="12"/>
          </p:nvPr>
        </p:nvSpPr>
        <p:spPr/>
        <p:txBody>
          <a:bodyPr/>
          <a:lstStyle>
            <a:lvl1pPr>
              <a:defRPr/>
            </a:lvl1pPr>
          </a:lstStyle>
          <a:p>
            <a:fld id="{21698D76-4882-4CAE-A6FD-AF330315A3C0}" type="slidenum">
              <a:rPr lang="en-US" altLang="zh-CN"/>
              <a:pPr/>
              <a:t>‹#›</a:t>
            </a:fld>
            <a:endParaRPr lang="en-US" altLang="zh-CN"/>
          </a:p>
        </p:txBody>
      </p:sp>
    </p:spTree>
    <p:extLst>
      <p:ext uri="{BB962C8B-B14F-4D97-AF65-F5344CB8AC3E}">
        <p14:creationId xmlns:p14="http://schemas.microsoft.com/office/powerpoint/2010/main" val="301552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B5E688E-7113-445E-8235-D683F0F339C2}"/>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a16="http://schemas.microsoft.com/office/drawing/2014/main" xmlns="" id="{A988D3ED-99B6-47D1-95B8-8216181B030F}"/>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xmlns="" id="{E27E8BAF-B14A-48FB-8812-F5CB421FBD52}"/>
              </a:ext>
            </a:extLst>
          </p:cNvPr>
          <p:cNvSpPr>
            <a:spLocks noGrp="1"/>
          </p:cNvSpPr>
          <p:nvPr>
            <p:ph type="sldNum" sz="quarter" idx="12"/>
          </p:nvPr>
        </p:nvSpPr>
        <p:spPr/>
        <p:txBody>
          <a:bodyPr/>
          <a:lstStyle>
            <a:lvl1pPr>
              <a:defRPr/>
            </a:lvl1pPr>
          </a:lstStyle>
          <a:p>
            <a:fld id="{17F6C716-25B0-46CF-988B-1E737314F292}" type="slidenum">
              <a:rPr lang="en-US" altLang="zh-CN"/>
              <a:pPr/>
              <a:t>‹#›</a:t>
            </a:fld>
            <a:endParaRPr lang="en-US" altLang="zh-CN"/>
          </a:p>
        </p:txBody>
      </p:sp>
    </p:spTree>
    <p:extLst>
      <p:ext uri="{BB962C8B-B14F-4D97-AF65-F5344CB8AC3E}">
        <p14:creationId xmlns:p14="http://schemas.microsoft.com/office/powerpoint/2010/main" val="7132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1E6336-07E4-4425-970E-3FB4C88650F3}"/>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829FAE2-4F92-4D1C-AE3A-4B497671E87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46F1971-2204-4AC1-B769-5E13133FC4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DE2E79A-4DC4-48DC-8809-F1A924EEE4D3}"/>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6C06BA21-1356-4F3B-91F6-254DB97AA0EA}"/>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D6F9F3D7-3F81-4B6D-9C1A-7FFBA5EDC2A1}"/>
              </a:ext>
            </a:extLst>
          </p:cNvPr>
          <p:cNvSpPr>
            <a:spLocks noGrp="1"/>
          </p:cNvSpPr>
          <p:nvPr>
            <p:ph type="sldNum" sz="quarter" idx="12"/>
          </p:nvPr>
        </p:nvSpPr>
        <p:spPr/>
        <p:txBody>
          <a:bodyPr/>
          <a:lstStyle>
            <a:lvl1pPr>
              <a:defRPr/>
            </a:lvl1pPr>
          </a:lstStyle>
          <a:p>
            <a:fld id="{F73C5634-5832-4FC2-A798-2346B525716C}" type="slidenum">
              <a:rPr lang="en-US" altLang="zh-CN"/>
              <a:pPr/>
              <a:t>‹#›</a:t>
            </a:fld>
            <a:endParaRPr lang="en-US" altLang="zh-CN"/>
          </a:p>
        </p:txBody>
      </p:sp>
    </p:spTree>
    <p:extLst>
      <p:ext uri="{BB962C8B-B14F-4D97-AF65-F5344CB8AC3E}">
        <p14:creationId xmlns:p14="http://schemas.microsoft.com/office/powerpoint/2010/main" val="200967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612876-9966-431D-92DA-47BCC20DA0F1}"/>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05E399BD-2A92-47D5-9BD5-2DDFF65129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2B3A40-7342-4E9E-BEA7-5E417C0AF83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CF86CE9-92CB-4D4C-9F26-618CA6E8B1F5}"/>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F8F83DCB-0B30-4957-A5D3-CEE17708B14E}"/>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FFA197D5-6B31-46FE-A91D-A6610D91ECDF}"/>
              </a:ext>
            </a:extLst>
          </p:cNvPr>
          <p:cNvSpPr>
            <a:spLocks noGrp="1"/>
          </p:cNvSpPr>
          <p:nvPr>
            <p:ph type="sldNum" sz="quarter" idx="12"/>
          </p:nvPr>
        </p:nvSpPr>
        <p:spPr/>
        <p:txBody>
          <a:bodyPr/>
          <a:lstStyle>
            <a:lvl1pPr>
              <a:defRPr/>
            </a:lvl1pPr>
          </a:lstStyle>
          <a:p>
            <a:fld id="{307687ED-8F4A-4289-A747-7F73AC9B4FB3}" type="slidenum">
              <a:rPr lang="en-US" altLang="zh-CN"/>
              <a:pPr/>
              <a:t>‹#›</a:t>
            </a:fld>
            <a:endParaRPr lang="en-US" altLang="zh-CN"/>
          </a:p>
        </p:txBody>
      </p:sp>
    </p:spTree>
    <p:extLst>
      <p:ext uri="{BB962C8B-B14F-4D97-AF65-F5344CB8AC3E}">
        <p14:creationId xmlns:p14="http://schemas.microsoft.com/office/powerpoint/2010/main" val="300413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2">
            <a:extLst>
              <a:ext uri="{FF2B5EF4-FFF2-40B4-BE49-F238E27FC236}">
                <a16:creationId xmlns:a16="http://schemas.microsoft.com/office/drawing/2014/main" xmlns="" id="{687A1541-EBE1-4CA3-9C31-A85638C21E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77155" name="Rectangle 3">
            <a:extLst>
              <a:ext uri="{FF2B5EF4-FFF2-40B4-BE49-F238E27FC236}">
                <a16:creationId xmlns:a16="http://schemas.microsoft.com/office/drawing/2014/main" xmlns="" id="{9070CC1C-EFB5-4B19-9B88-072A9F60FED0}"/>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77156" name="Rectangle 4">
            <a:extLst>
              <a:ext uri="{FF2B5EF4-FFF2-40B4-BE49-F238E27FC236}">
                <a16:creationId xmlns:a16="http://schemas.microsoft.com/office/drawing/2014/main" xmlns="" id="{8E3DFD95-CC25-49E2-BFC0-C86D4656FF08}"/>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7157" name="Rectangle 5">
            <a:extLst>
              <a:ext uri="{FF2B5EF4-FFF2-40B4-BE49-F238E27FC236}">
                <a16:creationId xmlns:a16="http://schemas.microsoft.com/office/drawing/2014/main" xmlns="" id="{4BAC636B-8A93-436D-9527-C55FE7565865}"/>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177158" name="Rectangle 6">
            <a:extLst>
              <a:ext uri="{FF2B5EF4-FFF2-40B4-BE49-F238E27FC236}">
                <a16:creationId xmlns:a16="http://schemas.microsoft.com/office/drawing/2014/main" xmlns="" id="{D5EBB133-9300-4758-8A63-7E4FEAF6A4C4}"/>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177159" name="Rectangle 7">
            <a:extLst>
              <a:ext uri="{FF2B5EF4-FFF2-40B4-BE49-F238E27FC236}">
                <a16:creationId xmlns:a16="http://schemas.microsoft.com/office/drawing/2014/main" xmlns="" id="{1BE8454D-815F-42B6-840A-F46C25EF35F0}"/>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611997DB-764A-4179-8870-46CA81E7329B}" type="slidenum">
              <a:rPr lang="en-US" altLang="zh-CN"/>
              <a:pPr/>
              <a:t>‹#›</a:t>
            </a:fld>
            <a:endParaRPr lang="en-US" altLang="zh-CN"/>
          </a:p>
        </p:txBody>
      </p:sp>
      <p:pic>
        <p:nvPicPr>
          <p:cNvPr id="177160" name="Picture 8">
            <a:extLst>
              <a:ext uri="{FF2B5EF4-FFF2-40B4-BE49-F238E27FC236}">
                <a16:creationId xmlns:a16="http://schemas.microsoft.com/office/drawing/2014/main" xmlns="" id="{6CD36FB5-4912-429F-BF83-39FF25D7F58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177161" name="Picture 9">
            <a:extLst>
              <a:ext uri="{FF2B5EF4-FFF2-40B4-BE49-F238E27FC236}">
                <a16:creationId xmlns:a16="http://schemas.microsoft.com/office/drawing/2014/main" xmlns="" id="{C66B4167-A95A-45E5-A879-56D9441587E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77162" name="Picture 10">
            <a:extLst>
              <a:ext uri="{FF2B5EF4-FFF2-40B4-BE49-F238E27FC236}">
                <a16:creationId xmlns:a16="http://schemas.microsoft.com/office/drawing/2014/main" xmlns="" id="{BE6F7440-FBE5-4C90-A72D-9193CCDCF12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177163" name="Picture 11">
            <a:extLst>
              <a:ext uri="{FF2B5EF4-FFF2-40B4-BE49-F238E27FC236}">
                <a16:creationId xmlns:a16="http://schemas.microsoft.com/office/drawing/2014/main" xmlns="" id="{9A4FC478-2CB8-4E67-B742-13F2711EB3B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177164" name="Picture 12">
            <a:extLst>
              <a:ext uri="{FF2B5EF4-FFF2-40B4-BE49-F238E27FC236}">
                <a16:creationId xmlns:a16="http://schemas.microsoft.com/office/drawing/2014/main" xmlns="" id="{86CA0CFD-2286-4A16-A49F-722D032EE35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177165" name="Picture 13">
            <a:extLst>
              <a:ext uri="{FF2B5EF4-FFF2-40B4-BE49-F238E27FC236}">
                <a16:creationId xmlns:a16="http://schemas.microsoft.com/office/drawing/2014/main" xmlns="" id="{3E5FEF1C-446D-48FF-8757-D60BD9570E9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177166" name="Picture 14">
            <a:extLst>
              <a:ext uri="{FF2B5EF4-FFF2-40B4-BE49-F238E27FC236}">
                <a16:creationId xmlns:a16="http://schemas.microsoft.com/office/drawing/2014/main" xmlns="" id="{C2C61FB5-0A67-43AC-AB2D-109BC705249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177167" name="Rectangle 15">
            <a:extLst>
              <a:ext uri="{FF2B5EF4-FFF2-40B4-BE49-F238E27FC236}">
                <a16:creationId xmlns:a16="http://schemas.microsoft.com/office/drawing/2014/main" xmlns="" id="{3A504BAA-E1E2-4FCC-B31B-98917A727566}"/>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177168" name="Text Box 16">
            <a:extLst>
              <a:ext uri="{FF2B5EF4-FFF2-40B4-BE49-F238E27FC236}">
                <a16:creationId xmlns:a16="http://schemas.microsoft.com/office/drawing/2014/main" xmlns="" id="{E341808D-23B1-4698-8192-5BF537CDDACE}"/>
              </a:ext>
            </a:extLst>
          </p:cNvPr>
          <p:cNvSpPr txBox="1">
            <a:spLocks noChangeArrowheads="1"/>
          </p:cNvSpPr>
          <p:nvPr/>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3455697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77166"/>
                                        </p:tgtEl>
                                        <p:attrNameLst>
                                          <p:attrName>style.visibility</p:attrName>
                                        </p:attrNameLst>
                                      </p:cBhvr>
                                      <p:to>
                                        <p:strVal val="visible"/>
                                      </p:to>
                                    </p:set>
                                    <p:animEffect transition="in" filter="wipe(down)">
                                      <p:cBhvr>
                                        <p:cTn id="7" dur="1000"/>
                                        <p:tgtEl>
                                          <p:spTgt spid="177166"/>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77167"/>
                                        </p:tgtEl>
                                        <p:attrNameLst>
                                          <p:attrName>style.visibility</p:attrName>
                                        </p:attrNameLst>
                                      </p:cBhvr>
                                      <p:to>
                                        <p:strVal val="visible"/>
                                      </p:to>
                                    </p:set>
                                    <p:animEffect transition="in" filter="wipe(left)">
                                      <p:cBhvr>
                                        <p:cTn id="10" dur="1000"/>
                                        <p:tgtEl>
                                          <p:spTgt spid="17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7"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xmlns="" id="{745DE093-5520-4722-96D6-1BD2A2BC2C2A}"/>
              </a:ext>
            </a:extLst>
          </p:cNvPr>
          <p:cNvSpPr>
            <a:spLocks noGrp="1" noChangeArrowheads="1"/>
          </p:cNvSpPr>
          <p:nvPr>
            <p:ph type="ctrTitle"/>
          </p:nvPr>
        </p:nvSpPr>
        <p:spPr>
          <a:xfrm>
            <a:off x="1919288" y="4724401"/>
            <a:ext cx="6121400" cy="1008063"/>
          </a:xfrm>
        </p:spPr>
        <p:txBody>
          <a:bodyPr/>
          <a:lstStyle/>
          <a:p>
            <a:r>
              <a:rPr lang="zh-CN" altLang="en-US" dirty="0"/>
              <a:t>第</a:t>
            </a:r>
            <a:r>
              <a:rPr lang="en-US" altLang="zh-CN" dirty="0"/>
              <a:t>5</a:t>
            </a:r>
            <a:r>
              <a:rPr lang="zh-CN" altLang="en-US" dirty="0"/>
              <a:t>章 </a:t>
            </a:r>
            <a:br>
              <a:rPr lang="zh-CN" altLang="en-US" dirty="0"/>
            </a:br>
            <a:r>
              <a:rPr lang="zh-CN" altLang="en-US" dirty="0"/>
              <a:t>消费者群体与消费心理</a:t>
            </a:r>
          </a:p>
        </p:txBody>
      </p:sp>
      <p:sp>
        <p:nvSpPr>
          <p:cNvPr id="179203" name="Text Box 3">
            <a:extLst>
              <a:ext uri="{FF2B5EF4-FFF2-40B4-BE49-F238E27FC236}">
                <a16:creationId xmlns:a16="http://schemas.microsoft.com/office/drawing/2014/main" xmlns="" id="{8B985D8C-7503-4C45-B927-6749AF9B598A}"/>
              </a:ext>
            </a:extLst>
          </p:cNvPr>
          <p:cNvSpPr txBox="1">
            <a:spLocks noChangeArrowheads="1"/>
          </p:cNvSpPr>
          <p:nvPr/>
        </p:nvSpPr>
        <p:spPr bwMode="auto">
          <a:xfrm>
            <a:off x="2424114" y="1557338"/>
            <a:ext cx="3743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zh-CN" altLang="en-US" sz="5400" b="1" dirty="0">
                <a:solidFill>
                  <a:srgbClr val="FFFFFF"/>
                </a:solidFill>
                <a:latin typeface="Arial" panose="020B0604020202020204" pitchFamily="34" charset="0"/>
                <a:ea typeface="华文彩云" panose="02010600030101010101" pitchFamily="2" charset="-122"/>
              </a:rPr>
              <a:t>消费心理学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 fill="hold"/>
                                        <p:tgtEl>
                                          <p:spTgt spid="179202"/>
                                        </p:tgtEl>
                                        <p:attrNameLst>
                                          <p:attrName>ppt_x</p:attrName>
                                        </p:attrNameLst>
                                      </p:cBhvr>
                                      <p:tavLst>
                                        <p:tav tm="0">
                                          <p:val>
                                            <p:strVal val="#ppt_x"/>
                                          </p:val>
                                        </p:tav>
                                        <p:tav tm="100000">
                                          <p:val>
                                            <p:strVal val="#ppt_x"/>
                                          </p:val>
                                        </p:tav>
                                      </p:tavLst>
                                    </p:anim>
                                    <p:anim calcmode="lin" valueType="num">
                                      <p:cBhvr additive="base">
                                        <p:cTn id="8" dur="500" fill="hold"/>
                                        <p:tgtEl>
                                          <p:spTgt spid="1792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043964" y="829112"/>
            <a:ext cx="9484219" cy="5412297"/>
          </a:xfrm>
        </p:spPr>
        <p:txBody>
          <a:bodyPr/>
          <a:lstStyle/>
          <a:p>
            <a:pPr>
              <a:buFont typeface="Wingdings" pitchFamily="2" charset="2"/>
              <a:buNone/>
            </a:pPr>
            <a:r>
              <a:rPr lang="zh-CN" altLang="en-US" b="1" dirty="0">
                <a:ea typeface="仿宋_GB2312" pitchFamily="49" charset="-122"/>
              </a:rPr>
              <a:t>（二）按照个体与群体的关系划分</a:t>
            </a:r>
          </a:p>
          <a:p>
            <a:pPr>
              <a:buFont typeface="Wingdings" pitchFamily="2" charset="2"/>
              <a:buNone/>
            </a:pPr>
            <a:r>
              <a:rPr lang="zh-CN" altLang="en-US" dirty="0">
                <a:ea typeface="仿宋_GB2312" pitchFamily="49" charset="-122"/>
              </a:rPr>
              <a:t>　</a:t>
            </a:r>
            <a:r>
              <a:rPr lang="zh-CN" altLang="en-US" sz="2800" dirty="0">
                <a:ea typeface="仿宋_GB2312" pitchFamily="49" charset="-122"/>
              </a:rPr>
              <a:t>１、成员资格或隶属关系：</a:t>
            </a:r>
            <a:r>
              <a:rPr lang="zh-CN" altLang="en-US" sz="2400" dirty="0">
                <a:ea typeface="仿宋_GB2312" pitchFamily="49" charset="-122"/>
              </a:rPr>
              <a:t>所属群体和非所属群体</a:t>
            </a:r>
          </a:p>
          <a:p>
            <a:pPr>
              <a:buFont typeface="Wingdings" pitchFamily="2" charset="2"/>
              <a:buNone/>
            </a:pPr>
            <a:r>
              <a:rPr lang="zh-CN" altLang="en-US" sz="2800" dirty="0">
                <a:ea typeface="仿宋_GB2312" pitchFamily="49" charset="-122"/>
              </a:rPr>
              <a:t>　２、接触类型</a:t>
            </a:r>
          </a:p>
          <a:p>
            <a:pPr>
              <a:buFont typeface="Wingdings" pitchFamily="2" charset="2"/>
              <a:buNone/>
            </a:pPr>
            <a:r>
              <a:rPr lang="zh-CN" altLang="en-US" sz="2400" dirty="0">
                <a:ea typeface="仿宋_GB2312" pitchFamily="49" charset="-122"/>
              </a:rPr>
              <a:t>　　　接触频繁程度：首要群体与次要群体</a:t>
            </a:r>
          </a:p>
          <a:p>
            <a:pPr>
              <a:buFont typeface="Wingdings" pitchFamily="2" charset="2"/>
              <a:buNone/>
            </a:pPr>
            <a:r>
              <a:rPr lang="zh-CN" altLang="en-US" sz="2400" dirty="0">
                <a:ea typeface="仿宋_GB2312" pitchFamily="49" charset="-122"/>
              </a:rPr>
              <a:t>　　　接触时间长短：长期群体与临时群体</a:t>
            </a:r>
          </a:p>
          <a:p>
            <a:pPr>
              <a:buFont typeface="Wingdings" pitchFamily="2" charset="2"/>
              <a:buNone/>
            </a:pPr>
            <a:r>
              <a:rPr lang="zh-CN" altLang="en-US" sz="2800" dirty="0">
                <a:ea typeface="仿宋_GB2312" pitchFamily="49" charset="-122"/>
              </a:rPr>
              <a:t>　３、吸引力：</a:t>
            </a:r>
            <a:r>
              <a:rPr lang="zh-CN" altLang="en-US" sz="2400" dirty="0">
                <a:ea typeface="仿宋_GB2312" pitchFamily="49" charset="-122"/>
              </a:rPr>
              <a:t>正面参照群体与反面参照群体</a:t>
            </a:r>
          </a:p>
          <a:p>
            <a:pPr>
              <a:buFont typeface="Wingdings" pitchFamily="2" charset="2"/>
              <a:buNone/>
            </a:pPr>
            <a:r>
              <a:rPr lang="zh-CN" altLang="en-US" sz="2800" dirty="0">
                <a:ea typeface="仿宋_GB2312" pitchFamily="49" charset="-122"/>
              </a:rPr>
              <a:t>　４、隶属关系与吸引力的结合</a:t>
            </a:r>
          </a:p>
          <a:p>
            <a:pPr>
              <a:buFont typeface="Wingdings" pitchFamily="2" charset="2"/>
              <a:buNone/>
            </a:pPr>
            <a:r>
              <a:rPr lang="zh-CN" altLang="en-US" sz="2400" dirty="0">
                <a:ea typeface="仿宋_GB2312" pitchFamily="49" charset="-122"/>
              </a:rPr>
              <a:t>　　　回避性参照群体（反面、非隶属）</a:t>
            </a:r>
          </a:p>
          <a:p>
            <a:pPr>
              <a:buFont typeface="Wingdings" pitchFamily="2" charset="2"/>
              <a:buNone/>
            </a:pPr>
            <a:r>
              <a:rPr lang="zh-CN" altLang="en-US" sz="2400" dirty="0">
                <a:ea typeface="仿宋_GB2312" pitchFamily="49" charset="-122"/>
              </a:rPr>
              <a:t>　　　否认性参照群体（反面、隶属）</a:t>
            </a:r>
          </a:p>
          <a:p>
            <a:pPr>
              <a:buFont typeface="Wingdings" pitchFamily="2" charset="2"/>
              <a:buNone/>
            </a:pPr>
            <a:r>
              <a:rPr lang="zh-CN" altLang="en-US" sz="2400" dirty="0">
                <a:ea typeface="仿宋_GB2312" pitchFamily="49" charset="-122"/>
              </a:rPr>
              <a:t>　　　接触性参照群体（正面、隶属）</a:t>
            </a:r>
          </a:p>
          <a:p>
            <a:pPr>
              <a:buFont typeface="Wingdings" pitchFamily="2" charset="2"/>
              <a:buNone/>
            </a:pPr>
            <a:r>
              <a:rPr lang="zh-CN" altLang="en-US" sz="2400" dirty="0">
                <a:ea typeface="仿宋_GB2312" pitchFamily="49" charset="-122"/>
              </a:rPr>
              <a:t>　　　渴望性对照群体（正面、非隶属）</a:t>
            </a:r>
          </a:p>
        </p:txBody>
      </p:sp>
      <p:sp>
        <p:nvSpPr>
          <p:cNvPr id="14341" name="Rectangle 5"/>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媒闺鹏牙脸东茸跋实殆除沮俐仅傍榴嗜省药兑跳矩揉淘倪躲数老舟居器叫第九章 消费者群体与消费心理第九章 消费者群体与消费心理</a:t>
            </a:r>
          </a:p>
        </p:txBody>
      </p:sp>
    </p:spTree>
    <p:extLst>
      <p:ext uri="{BB962C8B-B14F-4D97-AF65-F5344CB8AC3E}">
        <p14:creationId xmlns:p14="http://schemas.microsoft.com/office/powerpoint/2010/main" val="22991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3215" y="708170"/>
            <a:ext cx="10972800" cy="5340292"/>
          </a:xfrm>
        </p:spPr>
        <p:txBody>
          <a:bodyPr/>
          <a:lstStyle/>
          <a:p>
            <a:pPr marL="0" indent="0">
              <a:buNone/>
            </a:pPr>
            <a:r>
              <a:rPr lang="zh-CN" altLang="en-US" sz="2400" b="1" dirty="0"/>
              <a:t>消费者群体的心理特征</a:t>
            </a:r>
          </a:p>
          <a:p>
            <a:pPr marL="0" indent="0">
              <a:buNone/>
            </a:pPr>
            <a:r>
              <a:rPr lang="zh-CN" altLang="en-US" sz="2400" dirty="0"/>
              <a:t>消费者市场人数众多，范围广泛，消费者的心理由于受到各种因素的影响而千变万化，但从总体上分析还是存在着一定的趋向性和规律性。药品消费者群体的心理特征主要表现在：</a:t>
            </a:r>
          </a:p>
          <a:p>
            <a:pPr marL="0" indent="0">
              <a:buNone/>
            </a:pPr>
            <a:r>
              <a:rPr lang="zh-CN" altLang="en-US" sz="2400" dirty="0"/>
              <a:t>（</a:t>
            </a:r>
            <a:r>
              <a:rPr lang="en-US" altLang="zh-CN" sz="2400" dirty="0"/>
              <a:t>1</a:t>
            </a:r>
            <a:r>
              <a:rPr lang="zh-CN" altLang="en-US" sz="2400" dirty="0"/>
              <a:t>）感染性消费心理：“感染”是群体性的影响，即群体中一部分成员的消费心理或消费行为激起另一部分成员产生同样的反应。</a:t>
            </a:r>
          </a:p>
          <a:p>
            <a:pPr marL="0" indent="0">
              <a:buNone/>
            </a:pPr>
            <a:r>
              <a:rPr lang="zh-CN" altLang="en-US" sz="2400" dirty="0"/>
              <a:t>（</a:t>
            </a:r>
            <a:r>
              <a:rPr lang="en-US" altLang="zh-CN" sz="2400" dirty="0"/>
              <a:t>2</a:t>
            </a:r>
            <a:r>
              <a:rPr lang="zh-CN" altLang="en-US" sz="2400" dirty="0"/>
              <a:t>）从众性消费心理：研究表明，很多人都有从众心理。</a:t>
            </a:r>
          </a:p>
          <a:p>
            <a:pPr marL="0" indent="0">
              <a:buNone/>
            </a:pPr>
            <a:r>
              <a:rPr lang="zh-CN" altLang="en-US" sz="2400" dirty="0"/>
              <a:t>（</a:t>
            </a:r>
            <a:r>
              <a:rPr lang="en-US" altLang="zh-CN" sz="2400" dirty="0"/>
              <a:t>3</a:t>
            </a:r>
            <a:r>
              <a:rPr lang="zh-CN" altLang="en-US" sz="2400" dirty="0"/>
              <a:t>）参照性消费心理：参照群体是个体在购买或者消费决定中的参照框架，其作用是促使个体形成一般的或者特殊的消费态度、消费心理或特殊的消费行为导向。</a:t>
            </a:r>
          </a:p>
          <a:p>
            <a:pPr marL="0" indent="0">
              <a:buNone/>
            </a:pPr>
            <a:r>
              <a:rPr lang="zh-CN" altLang="en-US" sz="2400" dirty="0"/>
              <a:t>（</a:t>
            </a:r>
            <a:r>
              <a:rPr lang="en-US" altLang="zh-CN" sz="2400" dirty="0"/>
              <a:t>4</a:t>
            </a:r>
            <a:r>
              <a:rPr lang="zh-CN" altLang="en-US" sz="2400" dirty="0"/>
              <a:t>）多样性消费心理：消费者的消费心理各有特点，并有不同的类型。</a:t>
            </a:r>
          </a:p>
          <a:p>
            <a:pPr marL="0" indent="0">
              <a:buNone/>
            </a:pPr>
            <a:r>
              <a:rPr lang="zh-CN" altLang="en-US" sz="2400" dirty="0"/>
              <a:t>（</a:t>
            </a:r>
            <a:r>
              <a:rPr lang="en-US" altLang="zh-CN" sz="2400" dirty="0"/>
              <a:t>5</a:t>
            </a:r>
            <a:r>
              <a:rPr lang="zh-CN" altLang="en-US" sz="2400" dirty="0"/>
              <a:t>）发展性消费心理：随着社会经济的发展和人们生活水平的不断提高，消费者对医药产品和医药市场服务的需求也在不断的发展和变化。</a:t>
            </a:r>
          </a:p>
        </p:txBody>
      </p:sp>
    </p:spTree>
    <p:extLst>
      <p:ext uri="{BB962C8B-B14F-4D97-AF65-F5344CB8AC3E}">
        <p14:creationId xmlns:p14="http://schemas.microsoft.com/office/powerpoint/2010/main" val="194602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a:extLst>
              <a:ext uri="{FF2B5EF4-FFF2-40B4-BE49-F238E27FC236}">
                <a16:creationId xmlns:a16="http://schemas.microsoft.com/office/drawing/2014/main" xmlns="" id="{EA14E9B0-D0D4-4407-A810-45B79EC42BD2}"/>
              </a:ext>
            </a:extLst>
          </p:cNvPr>
          <p:cNvSpPr txBox="1">
            <a:spLocks noChangeArrowheads="1"/>
          </p:cNvSpPr>
          <p:nvPr/>
        </p:nvSpPr>
        <p:spPr bwMode="auto">
          <a:xfrm>
            <a:off x="2187575" y="315914"/>
            <a:ext cx="5995988"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dirty="0">
                <a:solidFill>
                  <a:srgbClr val="080808"/>
                </a:solidFill>
                <a:latin typeface="Tahoma" panose="020B0604030504040204" pitchFamily="34" charset="0"/>
              </a:rPr>
              <a:t>5.1</a:t>
            </a:r>
            <a:r>
              <a:rPr lang="zh-CN" altLang="en-US" sz="3200" b="1" dirty="0">
                <a:solidFill>
                  <a:srgbClr val="080808"/>
                </a:solidFill>
                <a:latin typeface="Tahoma" panose="020B0604030504040204" pitchFamily="34" charset="0"/>
              </a:rPr>
              <a:t>消费者群体心理概述</a:t>
            </a:r>
          </a:p>
        </p:txBody>
      </p:sp>
      <p:sp>
        <p:nvSpPr>
          <p:cNvPr id="189443" name="Text Box 3">
            <a:extLst>
              <a:ext uri="{FF2B5EF4-FFF2-40B4-BE49-F238E27FC236}">
                <a16:creationId xmlns:a16="http://schemas.microsoft.com/office/drawing/2014/main" xmlns="" id="{7BA2806C-6341-4231-A7E1-F064CF0DA2CB}"/>
              </a:ext>
            </a:extLst>
          </p:cNvPr>
          <p:cNvSpPr txBox="1">
            <a:spLocks noChangeArrowheads="1"/>
          </p:cNvSpPr>
          <p:nvPr/>
        </p:nvSpPr>
        <p:spPr bwMode="auto">
          <a:xfrm>
            <a:off x="2352676" y="1052513"/>
            <a:ext cx="648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5.1.2 </a:t>
            </a:r>
            <a:r>
              <a:rPr lang="zh-CN" altLang="en-US" sz="2800" b="1">
                <a:solidFill>
                  <a:srgbClr val="0000FF"/>
                </a:solidFill>
                <a:latin typeface="Tahoma" panose="020B0604030504040204" pitchFamily="34" charset="0"/>
                <a:ea typeface="宋体" panose="02010600030101010101" pitchFamily="2" charset="-122"/>
              </a:rPr>
              <a:t>群体对消费者心理的影响</a:t>
            </a:r>
          </a:p>
        </p:txBody>
      </p:sp>
      <p:sp>
        <p:nvSpPr>
          <p:cNvPr id="189444" name="Text Box 4">
            <a:extLst>
              <a:ext uri="{FF2B5EF4-FFF2-40B4-BE49-F238E27FC236}">
                <a16:creationId xmlns:a16="http://schemas.microsoft.com/office/drawing/2014/main" xmlns="" id="{916C74D7-8770-4F2D-B9D0-EA5BAD7052FF}"/>
              </a:ext>
            </a:extLst>
          </p:cNvPr>
          <p:cNvSpPr txBox="1">
            <a:spLocks noChangeArrowheads="1"/>
          </p:cNvSpPr>
          <p:nvPr/>
        </p:nvSpPr>
        <p:spPr bwMode="auto">
          <a:xfrm>
            <a:off x="1778466" y="1571625"/>
            <a:ext cx="8690995" cy="489364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（一）消费者群体规范的形成</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在群体规范的形成过程中，模仿、暗示、遵从等心理机制具有十分重要的作用。</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暗示：一种间接而含蓄的影响他们的方式；</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模仿：指再现他人行为的做法；</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遵从：指为了回应实际存在的或想象中的的群体压力而改变信念或行动。</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遵从现象对个体的影响表现为：去个性化、社会惰化、风险转移。</a:t>
            </a:r>
            <a:endParaRPr lang="en-US" altLang="zh-CN" sz="2400" b="1" dirty="0">
              <a:solidFill>
                <a:srgbClr val="660066"/>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（二）消费者群体规范与消费行为</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１、不成文规范对消费行为的影响</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２、成文规范对消费行为的影响</a:t>
            </a:r>
          </a:p>
          <a:p>
            <a:pPr fontAlgn="base">
              <a:spcBef>
                <a:spcPct val="0"/>
              </a:spcBef>
              <a:spcAft>
                <a:spcPct val="0"/>
              </a:spcAft>
            </a:pPr>
            <a:r>
              <a:rPr lang="zh-CN" altLang="en-US" sz="2400" b="1" dirty="0">
                <a:solidFill>
                  <a:srgbClr val="660066"/>
                </a:solidFill>
                <a:latin typeface="Tahoma" panose="020B0604030504040204" pitchFamily="34" charset="0"/>
                <a:ea typeface="宋体"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94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89444"/>
                                        </p:tgtEl>
                                        <p:attrNameLst>
                                          <p:attrName>style.visibility</p:attrName>
                                        </p:attrNameLst>
                                      </p:cBhvr>
                                      <p:to>
                                        <p:strVal val="visible"/>
                                      </p:to>
                                    </p:set>
                                    <p:animEffect transition="in" filter="fade">
                                      <p:cBhvr>
                                        <p:cTn id="14" dur="1000"/>
                                        <p:tgtEl>
                                          <p:spTgt spid="189444"/>
                                        </p:tgtEl>
                                      </p:cBhvr>
                                    </p:animEffect>
                                    <p:anim calcmode="lin" valueType="num">
                                      <p:cBhvr>
                                        <p:cTn id="15" dur="1000" fill="hold"/>
                                        <p:tgtEl>
                                          <p:spTgt spid="189444"/>
                                        </p:tgtEl>
                                        <p:attrNameLst>
                                          <p:attrName>ppt_x</p:attrName>
                                        </p:attrNameLst>
                                      </p:cBhvr>
                                      <p:tavLst>
                                        <p:tav tm="0">
                                          <p:val>
                                            <p:strVal val="#ppt_x"/>
                                          </p:val>
                                        </p:tav>
                                        <p:tav tm="100000">
                                          <p:val>
                                            <p:strVal val="#ppt_x"/>
                                          </p:val>
                                        </p:tav>
                                      </p:tavLst>
                                    </p:anim>
                                    <p:anim calcmode="lin" valueType="num">
                                      <p:cBhvr>
                                        <p:cTn id="16" dur="900" decel="100000" fill="hold"/>
                                        <p:tgtEl>
                                          <p:spTgt spid="18944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894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3" grpId="0"/>
      <p:bldP spid="1894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02BFCDF2-FA71-4C8E-B0ED-B17880CE7A45}"/>
              </a:ext>
            </a:extLst>
          </p:cNvPr>
          <p:cNvSpPr txBox="1">
            <a:spLocks noGrp="1" noChangeArrowheads="1"/>
          </p:cNvSpPr>
          <p:nvPr>
            <p:ph idx="1"/>
          </p:nvPr>
        </p:nvSpPr>
        <p:spPr bwMode="auto">
          <a:xfrm>
            <a:off x="1096161" y="1119231"/>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dirty="0">
                <a:solidFill>
                  <a:srgbClr val="0000FF"/>
                </a:solidFill>
                <a:latin typeface="Tahoma" panose="020B0604030504040204" pitchFamily="34" charset="0"/>
                <a:ea typeface="宋体" panose="02010600030101010101" pitchFamily="2" charset="-122"/>
              </a:rPr>
              <a:t>5.1.3 </a:t>
            </a:r>
            <a:r>
              <a:rPr lang="zh-CN" altLang="en-US" sz="2800" b="1" dirty="0">
                <a:solidFill>
                  <a:srgbClr val="0000FF"/>
                </a:solidFill>
                <a:latin typeface="Tahoma" panose="020B0604030504040204" pitchFamily="34" charset="0"/>
                <a:ea typeface="宋体" panose="02010600030101010101" pitchFamily="2" charset="-122"/>
              </a:rPr>
              <a:t>决定群体影响力的因素</a:t>
            </a:r>
          </a:p>
        </p:txBody>
      </p:sp>
      <p:sp>
        <p:nvSpPr>
          <p:cNvPr id="6" name="AutoShape 6">
            <a:extLst>
              <a:ext uri="{FF2B5EF4-FFF2-40B4-BE49-F238E27FC236}">
                <a16:creationId xmlns:a16="http://schemas.microsoft.com/office/drawing/2014/main" xmlns="" id="{794C8F78-BB7D-4B11-BB3A-255B02B4000B}"/>
              </a:ext>
            </a:extLst>
          </p:cNvPr>
          <p:cNvSpPr>
            <a:spLocks noChangeArrowheads="1"/>
          </p:cNvSpPr>
          <p:nvPr/>
        </p:nvSpPr>
        <p:spPr bwMode="auto">
          <a:xfrm>
            <a:off x="2086339" y="2054954"/>
            <a:ext cx="4032250" cy="2303463"/>
          </a:xfrm>
          <a:prstGeom prst="foldedCorner">
            <a:avLst>
              <a:gd name="adj" fmla="val 2728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7" name="Text Box 7">
            <a:extLst>
              <a:ext uri="{FF2B5EF4-FFF2-40B4-BE49-F238E27FC236}">
                <a16:creationId xmlns:a16="http://schemas.microsoft.com/office/drawing/2014/main" xmlns="" id="{45AE825B-7A18-47CE-B9A8-3C93E41C22FF}"/>
              </a:ext>
            </a:extLst>
          </p:cNvPr>
          <p:cNvSpPr txBox="1">
            <a:spLocks noChangeArrowheads="1"/>
          </p:cNvSpPr>
          <p:nvPr/>
        </p:nvSpPr>
        <p:spPr bwMode="auto">
          <a:xfrm>
            <a:off x="2373676" y="2270853"/>
            <a:ext cx="35878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a:solidFill>
                  <a:srgbClr val="080808"/>
                </a:solidFill>
                <a:latin typeface="Tahoma" panose="020B0604030504040204" pitchFamily="34" charset="0"/>
              </a:rPr>
              <a:t>商品的特性</a:t>
            </a:r>
          </a:p>
          <a:p>
            <a:pPr fontAlgn="base">
              <a:spcBef>
                <a:spcPct val="0"/>
              </a:spcBef>
              <a:spcAft>
                <a:spcPct val="0"/>
              </a:spcAft>
            </a:pPr>
            <a:r>
              <a:rPr lang="zh-CN" altLang="en-US" sz="2400" b="1">
                <a:solidFill>
                  <a:srgbClr val="080808"/>
                </a:solidFill>
                <a:latin typeface="Tahoma" panose="020B0604030504040204" pitchFamily="34" charset="0"/>
              </a:rPr>
              <a:t>消费者对群体的忠诚程度</a:t>
            </a:r>
          </a:p>
          <a:p>
            <a:pPr fontAlgn="base">
              <a:spcBef>
                <a:spcPct val="0"/>
              </a:spcBef>
              <a:spcAft>
                <a:spcPct val="0"/>
              </a:spcAft>
            </a:pPr>
            <a:r>
              <a:rPr lang="zh-CN" altLang="en-US" sz="2400" b="1">
                <a:solidFill>
                  <a:srgbClr val="080808"/>
                </a:solidFill>
                <a:latin typeface="Tahoma" panose="020B0604030504040204" pitchFamily="34" charset="0"/>
              </a:rPr>
              <a:t>群体特征</a:t>
            </a:r>
          </a:p>
          <a:p>
            <a:pPr fontAlgn="base">
              <a:spcBef>
                <a:spcPct val="0"/>
              </a:spcBef>
              <a:spcAft>
                <a:spcPct val="0"/>
              </a:spcAft>
            </a:pPr>
            <a:r>
              <a:rPr lang="zh-CN" altLang="en-US" sz="2400" b="1">
                <a:solidFill>
                  <a:srgbClr val="080808"/>
                </a:solidFill>
                <a:latin typeface="Tahoma" panose="020B0604030504040204" pitchFamily="34" charset="0"/>
              </a:rPr>
              <a:t>消费者的个体特征</a:t>
            </a:r>
          </a:p>
        </p:txBody>
      </p:sp>
    </p:spTree>
    <p:extLst>
      <p:ext uri="{BB962C8B-B14F-4D97-AF65-F5344CB8AC3E}">
        <p14:creationId xmlns:p14="http://schemas.microsoft.com/office/powerpoint/2010/main" val="22568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117600" y="1102453"/>
            <a:ext cx="11074400" cy="4267200"/>
          </a:xfrm>
        </p:spPr>
        <p:txBody>
          <a:bodyPr/>
          <a:lstStyle/>
          <a:p>
            <a:pPr lvl="0">
              <a:spcBef>
                <a:spcPct val="0"/>
              </a:spcBef>
              <a:buClr>
                <a:srgbClr val="5BBE4E"/>
              </a:buClr>
            </a:pPr>
            <a:r>
              <a:rPr lang="en-US" altLang="zh-CN" sz="2800" b="1" dirty="0">
                <a:solidFill>
                  <a:srgbClr val="0000FF"/>
                </a:solidFill>
                <a:latin typeface="Tahoma" panose="020B0604030504040204" pitchFamily="34" charset="0"/>
                <a:ea typeface="宋体" panose="02010600030101010101" pitchFamily="2" charset="-122"/>
              </a:rPr>
              <a:t>5.1.4 </a:t>
            </a:r>
            <a:r>
              <a:rPr lang="zh-CN" altLang="en-US" sz="2800" b="1" dirty="0">
                <a:solidFill>
                  <a:srgbClr val="0000FF"/>
                </a:solidFill>
                <a:latin typeface="Tahoma" panose="020B0604030504040204" pitchFamily="34" charset="0"/>
                <a:ea typeface="宋体" panose="02010600030101010101" pitchFamily="2" charset="-122"/>
              </a:rPr>
              <a:t>参照群体对消费行为影响的心理机制</a:t>
            </a:r>
          </a:p>
          <a:p>
            <a:pPr>
              <a:buFont typeface="Wingdings" pitchFamily="2" charset="2"/>
              <a:buNone/>
            </a:pPr>
            <a:endParaRPr lang="zh-CN" altLang="en-US" sz="1000" b="1" dirty="0"/>
          </a:p>
          <a:p>
            <a:pPr>
              <a:buFont typeface="Wingdings" pitchFamily="2" charset="2"/>
              <a:buNone/>
            </a:pPr>
            <a:r>
              <a:rPr lang="zh-CN" altLang="en-US" sz="2800" dirty="0">
                <a:ea typeface="仿宋_GB2312" pitchFamily="49" charset="-122"/>
              </a:rPr>
              <a:t>　（一）参照群体影响的方式</a:t>
            </a:r>
          </a:p>
          <a:p>
            <a:pPr>
              <a:buFont typeface="Wingdings" pitchFamily="2" charset="2"/>
              <a:buNone/>
            </a:pPr>
            <a:endParaRPr lang="zh-CN" altLang="en-US" sz="1000" dirty="0">
              <a:ea typeface="仿宋_GB2312" pitchFamily="49" charset="-122"/>
            </a:endParaRPr>
          </a:p>
          <a:p>
            <a:pPr>
              <a:buFont typeface="Wingdings" pitchFamily="2" charset="2"/>
              <a:buNone/>
            </a:pPr>
            <a:r>
              <a:rPr lang="zh-CN" altLang="en-US" sz="2800" dirty="0">
                <a:ea typeface="仿宋_GB2312" pitchFamily="49" charset="-122"/>
              </a:rPr>
              <a:t>　　１、信息性影响</a:t>
            </a:r>
          </a:p>
          <a:p>
            <a:pPr>
              <a:buFont typeface="Wingdings" pitchFamily="2" charset="2"/>
              <a:buNone/>
            </a:pPr>
            <a:r>
              <a:rPr lang="zh-CN" altLang="en-US" sz="2800" dirty="0">
                <a:ea typeface="仿宋_GB2312" pitchFamily="49" charset="-122"/>
              </a:rPr>
              <a:t>　　２、规范性影响</a:t>
            </a:r>
          </a:p>
          <a:p>
            <a:pPr>
              <a:buFont typeface="Wingdings" pitchFamily="2" charset="2"/>
              <a:buNone/>
            </a:pPr>
            <a:r>
              <a:rPr lang="zh-CN" altLang="en-US" sz="2800" dirty="0">
                <a:ea typeface="仿宋_GB2312" pitchFamily="49" charset="-122"/>
              </a:rPr>
              <a:t>　　３、价值表达的影响</a:t>
            </a:r>
          </a:p>
        </p:txBody>
      </p:sp>
      <p:sp>
        <p:nvSpPr>
          <p:cNvPr id="17412"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杰迈韶捕蠕著邵哉债缩奶整锭峰帘揩傲鸡础慷颈茫汐斡暴灯秸汪滔椭揽鲜第九章 消费者群体与消费心理第九章 消费者群体与消费心理</a:t>
            </a:r>
          </a:p>
        </p:txBody>
      </p:sp>
    </p:spTree>
    <p:extLst>
      <p:ext uri="{BB962C8B-B14F-4D97-AF65-F5344CB8AC3E}">
        <p14:creationId xmlns:p14="http://schemas.microsoft.com/office/powerpoint/2010/main" val="72456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917196" y="1031846"/>
            <a:ext cx="10558943" cy="4163037"/>
          </a:xfrm>
        </p:spPr>
        <p:txBody>
          <a:bodyPr/>
          <a:lstStyle/>
          <a:p>
            <a:pPr>
              <a:buFont typeface="Wingdings" pitchFamily="2" charset="2"/>
              <a:buNone/>
            </a:pPr>
            <a:r>
              <a:rPr lang="zh-CN" altLang="en-US" sz="2800" b="1" dirty="0">
                <a:ea typeface="仿宋_GB2312" pitchFamily="49" charset="-122"/>
              </a:rPr>
              <a:t>（二）参照群体影响的因素</a:t>
            </a:r>
          </a:p>
          <a:p>
            <a:pPr>
              <a:buFont typeface="Wingdings" pitchFamily="2" charset="2"/>
              <a:buNone/>
            </a:pPr>
            <a:endParaRPr lang="zh-CN" altLang="en-US" sz="1000" b="1" dirty="0">
              <a:ea typeface="仿宋_GB2312" pitchFamily="49" charset="-122"/>
            </a:endParaRPr>
          </a:p>
          <a:p>
            <a:pPr>
              <a:buFont typeface="Wingdings" pitchFamily="2" charset="2"/>
              <a:buNone/>
            </a:pPr>
            <a:r>
              <a:rPr lang="zh-CN" altLang="en-US" sz="2800" dirty="0">
                <a:ea typeface="仿宋_GB2312" pitchFamily="49" charset="-122"/>
              </a:rPr>
              <a:t>　１、参照群体的特征</a:t>
            </a:r>
          </a:p>
          <a:p>
            <a:pPr>
              <a:buFont typeface="Wingdings" pitchFamily="2" charset="2"/>
              <a:buNone/>
            </a:pPr>
            <a:r>
              <a:rPr lang="zh-CN" altLang="en-US" sz="2400" dirty="0">
                <a:ea typeface="仿宋_GB2312" pitchFamily="49" charset="-122"/>
              </a:rPr>
              <a:t>　　　如权威性、合法性、强制性、回报性</a:t>
            </a:r>
          </a:p>
          <a:p>
            <a:pPr>
              <a:buFont typeface="Wingdings" pitchFamily="2" charset="2"/>
              <a:buNone/>
            </a:pPr>
            <a:r>
              <a:rPr lang="zh-CN" altLang="en-US" sz="2800" dirty="0">
                <a:ea typeface="仿宋_GB2312" pitchFamily="49" charset="-122"/>
              </a:rPr>
              <a:t>　２、消费者的个性特征</a:t>
            </a:r>
          </a:p>
          <a:p>
            <a:pPr>
              <a:buFont typeface="Wingdings" pitchFamily="2" charset="2"/>
              <a:buNone/>
            </a:pPr>
            <a:r>
              <a:rPr lang="zh-CN" altLang="en-US" sz="2400" dirty="0">
                <a:ea typeface="仿宋_GB2312" pitchFamily="49" charset="-122"/>
              </a:rPr>
              <a:t>　　　如个性倾向、依赖性、服从性、自信心</a:t>
            </a:r>
          </a:p>
          <a:p>
            <a:pPr>
              <a:buFont typeface="Wingdings" pitchFamily="2" charset="2"/>
              <a:buNone/>
            </a:pPr>
            <a:r>
              <a:rPr lang="zh-CN" altLang="en-US" sz="2800" dirty="0">
                <a:ea typeface="仿宋_GB2312" pitchFamily="49" charset="-122"/>
              </a:rPr>
              <a:t>　３、商品的特性</a:t>
            </a:r>
          </a:p>
          <a:p>
            <a:pPr>
              <a:buFont typeface="Wingdings" pitchFamily="2" charset="2"/>
              <a:buNone/>
            </a:pPr>
            <a:r>
              <a:rPr lang="zh-CN" altLang="en-US" sz="2400" dirty="0">
                <a:ea typeface="仿宋_GB2312" pitchFamily="49" charset="-122"/>
              </a:rPr>
              <a:t>　　　如商品的品种和品牌</a:t>
            </a:r>
          </a:p>
          <a:p>
            <a:pPr>
              <a:buFont typeface="Wingdings" pitchFamily="2" charset="2"/>
              <a:buNone/>
            </a:pPr>
            <a:r>
              <a:rPr lang="zh-CN" altLang="en-US" sz="2800" dirty="0">
                <a:ea typeface="仿宋_GB2312" pitchFamily="49" charset="-122"/>
              </a:rPr>
              <a:t>　４、信息沟通状况</a:t>
            </a:r>
          </a:p>
        </p:txBody>
      </p:sp>
      <p:sp>
        <p:nvSpPr>
          <p:cNvPr id="18436"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津栈捡蛮退睦尊顶惠寺饼纤热沮侯啸郡锁废覆沙鼠逼造坚洪缮缆惩术酿束第九章 消费者群体与消费心理第九章 消费者群体与消费心理</a:t>
            </a:r>
          </a:p>
        </p:txBody>
      </p:sp>
    </p:spTree>
    <p:extLst>
      <p:ext uri="{BB962C8B-B14F-4D97-AF65-F5344CB8AC3E}">
        <p14:creationId xmlns:p14="http://schemas.microsoft.com/office/powerpoint/2010/main" val="360740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922867" y="1182847"/>
            <a:ext cx="10653940" cy="4001549"/>
          </a:xfrm>
        </p:spPr>
        <p:txBody>
          <a:bodyPr/>
          <a:lstStyle/>
          <a:p>
            <a:pPr>
              <a:buFont typeface="Wingdings" pitchFamily="2" charset="2"/>
              <a:buNone/>
            </a:pPr>
            <a:r>
              <a:rPr lang="zh-CN" altLang="en-US" b="1" dirty="0">
                <a:ea typeface="仿宋_GB2312" pitchFamily="49" charset="-122"/>
              </a:rPr>
              <a:t>（三）建立在参照群体影响基础上的营销策略</a:t>
            </a:r>
          </a:p>
          <a:p>
            <a:pPr>
              <a:buFont typeface="Wingdings" pitchFamily="2" charset="2"/>
              <a:buNone/>
            </a:pPr>
            <a:endParaRPr lang="zh-CN" altLang="en-US" sz="1200" b="1" dirty="0">
              <a:ea typeface="仿宋_GB2312" pitchFamily="49" charset="-122"/>
            </a:endParaRPr>
          </a:p>
          <a:p>
            <a:pPr>
              <a:buFont typeface="Wingdings" pitchFamily="2" charset="2"/>
              <a:buNone/>
            </a:pPr>
            <a:r>
              <a:rPr lang="zh-CN" altLang="en-US" dirty="0">
                <a:ea typeface="仿宋_GB2312" pitchFamily="49" charset="-122"/>
              </a:rPr>
              <a:t>　１、群体影响在人员推销中的应用</a:t>
            </a:r>
          </a:p>
          <a:p>
            <a:pPr>
              <a:buFont typeface="Wingdings" pitchFamily="2" charset="2"/>
              <a:buNone/>
            </a:pPr>
            <a:r>
              <a:rPr lang="zh-CN" altLang="en-US" dirty="0">
                <a:ea typeface="仿宋_GB2312" pitchFamily="49" charset="-122"/>
              </a:rPr>
              <a:t>　２、群体影响在广告中的应用</a:t>
            </a:r>
          </a:p>
          <a:p>
            <a:pPr>
              <a:buFont typeface="Wingdings" pitchFamily="2" charset="2"/>
              <a:buNone/>
            </a:pPr>
            <a:r>
              <a:rPr lang="zh-CN" altLang="en-US" dirty="0">
                <a:ea typeface="仿宋_GB2312" pitchFamily="49" charset="-122"/>
              </a:rPr>
              <a:t>　　　－信息性影响广告</a:t>
            </a:r>
          </a:p>
          <a:p>
            <a:pPr>
              <a:buFont typeface="Wingdings" pitchFamily="2" charset="2"/>
              <a:buNone/>
            </a:pPr>
            <a:r>
              <a:rPr lang="zh-CN" altLang="en-US" dirty="0">
                <a:ea typeface="仿宋_GB2312" pitchFamily="49" charset="-122"/>
              </a:rPr>
              <a:t>　　　－规范性影响广告</a:t>
            </a:r>
          </a:p>
          <a:p>
            <a:pPr>
              <a:buFont typeface="Wingdings" pitchFamily="2" charset="2"/>
              <a:buNone/>
            </a:pPr>
            <a:r>
              <a:rPr lang="zh-CN" altLang="en-US" dirty="0">
                <a:ea typeface="仿宋_GB2312" pitchFamily="49" charset="-122"/>
              </a:rPr>
              <a:t>　　　－价值表现广告</a:t>
            </a:r>
          </a:p>
        </p:txBody>
      </p:sp>
      <p:sp>
        <p:nvSpPr>
          <p:cNvPr id="19460"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赏争阜异列甜锦来脑蛔钮利煽雁丫岁腻拐满迁烟江陶背菜窥譬控颤俭慨转第九章 消费者群体与消费心理第九章 消费者群体与消费心理</a:t>
            </a:r>
          </a:p>
        </p:txBody>
      </p:sp>
    </p:spTree>
    <p:extLst>
      <p:ext uri="{BB962C8B-B14F-4D97-AF65-F5344CB8AC3E}">
        <p14:creationId xmlns:p14="http://schemas.microsoft.com/office/powerpoint/2010/main" val="201544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Text Box 4">
            <a:extLst>
              <a:ext uri="{FF2B5EF4-FFF2-40B4-BE49-F238E27FC236}">
                <a16:creationId xmlns:a16="http://schemas.microsoft.com/office/drawing/2014/main" xmlns="" id="{8FC0D780-0205-4A20-9F53-C5F2112597A4}"/>
              </a:ext>
            </a:extLst>
          </p:cNvPr>
          <p:cNvSpPr txBox="1">
            <a:spLocks noChangeArrowheads="1"/>
          </p:cNvSpPr>
          <p:nvPr/>
        </p:nvSpPr>
        <p:spPr bwMode="auto">
          <a:xfrm>
            <a:off x="2208213" y="260350"/>
            <a:ext cx="5040312"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0469" name="Text Box 5">
            <a:extLst>
              <a:ext uri="{FF2B5EF4-FFF2-40B4-BE49-F238E27FC236}">
                <a16:creationId xmlns:a16="http://schemas.microsoft.com/office/drawing/2014/main" xmlns="" id="{D61FF49E-B9BE-4DC3-B76C-24F563277FA0}"/>
              </a:ext>
            </a:extLst>
          </p:cNvPr>
          <p:cNvSpPr txBox="1">
            <a:spLocks noChangeArrowheads="1"/>
          </p:cNvSpPr>
          <p:nvPr/>
        </p:nvSpPr>
        <p:spPr bwMode="auto">
          <a:xfrm>
            <a:off x="2208214" y="908051"/>
            <a:ext cx="6789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5.2.1</a:t>
            </a:r>
            <a:r>
              <a:rPr lang="zh-CN" altLang="en-US" sz="2800" b="1">
                <a:solidFill>
                  <a:srgbClr val="0000FF"/>
                </a:solidFill>
                <a:latin typeface="Tahoma" panose="020B0604030504040204" pitchFamily="34" charset="0"/>
                <a:ea typeface="宋体" panose="02010600030101010101" pitchFamily="2" charset="-122"/>
              </a:rPr>
              <a:t>家庭结构和家庭消费的基本特征</a:t>
            </a:r>
            <a:r>
              <a:rPr lang="zh-CN" altLang="en-US" sz="2800">
                <a:solidFill>
                  <a:srgbClr val="080808"/>
                </a:solidFill>
                <a:latin typeface="Tahoma" panose="020B0604030504040204" pitchFamily="34" charset="0"/>
                <a:ea typeface="宋体" panose="02010600030101010101" pitchFamily="2" charset="-122"/>
              </a:rPr>
              <a:t> </a:t>
            </a:r>
          </a:p>
        </p:txBody>
      </p:sp>
      <p:sp>
        <p:nvSpPr>
          <p:cNvPr id="2" name="矩形 1"/>
          <p:cNvSpPr/>
          <p:nvPr/>
        </p:nvSpPr>
        <p:spPr>
          <a:xfrm>
            <a:off x="2376878" y="1427164"/>
            <a:ext cx="4257003" cy="3908762"/>
          </a:xfrm>
          <a:prstGeom prst="rect">
            <a:avLst/>
          </a:prstGeom>
        </p:spPr>
        <p:txBody>
          <a:bodyPr wrap="square">
            <a:spAutoFit/>
          </a:bodyPr>
          <a:lstStyle/>
          <a:p>
            <a:endParaRPr lang="zh-CN" altLang="en-US" sz="3200" dirty="0"/>
          </a:p>
          <a:p>
            <a:r>
              <a:rPr lang="zh-CN" altLang="en-US" sz="3200" dirty="0"/>
              <a:t>　　家庭是以婚姻、血缘或有收养关系的成员为基础组成的一种社会生活组织形式或社会单位。</a:t>
            </a:r>
          </a:p>
          <a:p>
            <a:endParaRPr lang="zh-CN" altLang="en-US" sz="2800" dirty="0"/>
          </a:p>
          <a:p>
            <a:r>
              <a:rPr lang="zh-CN" altLang="en-US" sz="2800" dirty="0"/>
              <a:t>　　</a:t>
            </a:r>
          </a:p>
        </p:txBody>
      </p:sp>
      <p:pic>
        <p:nvPicPr>
          <p:cNvPr id="1026" name="Picture 2" descr="C:\Users\15166\AppData\Local\Microsoft\Windows\INetCache\IE\VKDQ0GFC\family-1976162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172" y="2053769"/>
            <a:ext cx="4070536" cy="319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00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046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430789" y="755009"/>
            <a:ext cx="11176000" cy="5334000"/>
          </a:xfrm>
        </p:spPr>
        <p:txBody>
          <a:bodyPr/>
          <a:lstStyle/>
          <a:p>
            <a:pPr>
              <a:buFont typeface="Wingdings" pitchFamily="2" charset="2"/>
              <a:buNone/>
            </a:pPr>
            <a:r>
              <a:rPr lang="zh-CN" altLang="en-US" b="1" dirty="0"/>
              <a:t>影响消费行为的家庭因素</a:t>
            </a:r>
          </a:p>
          <a:p>
            <a:pPr>
              <a:buFont typeface="Wingdings" pitchFamily="2" charset="2"/>
              <a:buNone/>
            </a:pPr>
            <a:endParaRPr lang="zh-CN" altLang="en-US" sz="1000" b="1" dirty="0"/>
          </a:p>
          <a:p>
            <a:pPr>
              <a:buFont typeface="Wingdings" pitchFamily="2" charset="2"/>
              <a:buNone/>
            </a:pPr>
            <a:r>
              <a:rPr lang="zh-CN" altLang="en-US" sz="2800" dirty="0">
                <a:ea typeface="仿宋_GB2312" pitchFamily="49" charset="-122"/>
              </a:rPr>
              <a:t>　（一）家庭结构</a:t>
            </a:r>
          </a:p>
          <a:p>
            <a:pPr>
              <a:buFont typeface="Wingdings" pitchFamily="2" charset="2"/>
              <a:buNone/>
            </a:pPr>
            <a:r>
              <a:rPr lang="zh-CN" altLang="en-US" sz="2800" dirty="0">
                <a:ea typeface="仿宋_GB2312" pitchFamily="49" charset="-122"/>
              </a:rPr>
              <a:t>　　　１、家庭类型</a:t>
            </a:r>
          </a:p>
          <a:p>
            <a:pPr>
              <a:buFont typeface="Wingdings" pitchFamily="2" charset="2"/>
              <a:buNone/>
            </a:pPr>
            <a:r>
              <a:rPr lang="zh-CN" altLang="en-US" sz="2800" dirty="0">
                <a:ea typeface="仿宋_GB2312" pitchFamily="49" charset="-122"/>
              </a:rPr>
              <a:t>　　　２、家庭人口数量</a:t>
            </a:r>
          </a:p>
          <a:p>
            <a:pPr>
              <a:buFont typeface="Wingdings" pitchFamily="2" charset="2"/>
              <a:buNone/>
            </a:pPr>
            <a:r>
              <a:rPr lang="zh-CN" altLang="en-US" sz="2800" dirty="0">
                <a:ea typeface="仿宋_GB2312" pitchFamily="49" charset="-122"/>
              </a:rPr>
              <a:t>　　　３、家庭成员的受教育程度</a:t>
            </a:r>
          </a:p>
          <a:p>
            <a:pPr>
              <a:buFont typeface="Wingdings" pitchFamily="2" charset="2"/>
              <a:buNone/>
            </a:pPr>
            <a:r>
              <a:rPr lang="zh-CN" altLang="en-US" sz="2800" dirty="0">
                <a:ea typeface="仿宋_GB2312" pitchFamily="49" charset="-122"/>
              </a:rPr>
              <a:t>　（二）家庭收入</a:t>
            </a:r>
          </a:p>
          <a:p>
            <a:pPr>
              <a:buFont typeface="Wingdings" pitchFamily="2" charset="2"/>
              <a:buNone/>
            </a:pPr>
            <a:r>
              <a:rPr lang="zh-CN" altLang="en-US" sz="2800" dirty="0">
                <a:ea typeface="仿宋_GB2312" pitchFamily="49" charset="-122"/>
              </a:rPr>
              <a:t>　（三）家庭消费计划</a:t>
            </a:r>
          </a:p>
          <a:p>
            <a:pPr>
              <a:buFont typeface="Wingdings" pitchFamily="2" charset="2"/>
              <a:buNone/>
            </a:pPr>
            <a:r>
              <a:rPr lang="zh-CN" altLang="en-US" sz="2800" dirty="0">
                <a:ea typeface="仿宋_GB2312" pitchFamily="49" charset="-122"/>
              </a:rPr>
              <a:t>　（四）家庭生命周期</a:t>
            </a:r>
          </a:p>
          <a:p>
            <a:pPr>
              <a:buFont typeface="Wingdings" pitchFamily="2" charset="2"/>
              <a:buNone/>
            </a:pPr>
            <a:r>
              <a:rPr lang="zh-CN" altLang="en-US" sz="2800" dirty="0">
                <a:ea typeface="仿宋_GB2312" pitchFamily="49" charset="-122"/>
              </a:rPr>
              <a:t>　（五）家庭购买决策类型</a:t>
            </a:r>
          </a:p>
        </p:txBody>
      </p:sp>
      <p:sp>
        <p:nvSpPr>
          <p:cNvPr id="21508"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纽韧姿洋此诗腆偿武纹跌蛤泊擦队烟蚤谢巳细楞嗓支撅写馆醚迟义篱牢讨第九章 消费者群体与消费心理第九章 消费者群体与消费心理</a:t>
            </a:r>
          </a:p>
        </p:txBody>
      </p:sp>
    </p:spTree>
    <p:extLst>
      <p:ext uri="{BB962C8B-B14F-4D97-AF65-F5344CB8AC3E}">
        <p14:creationId xmlns:p14="http://schemas.microsoft.com/office/powerpoint/2010/main" val="840972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xmlns="" id="{7F040446-5146-452D-A9B6-338DA8DB8647}"/>
              </a:ext>
            </a:extLst>
          </p:cNvPr>
          <p:cNvSpPr>
            <a:spLocks noChangeArrowheads="1"/>
          </p:cNvSpPr>
          <p:nvPr/>
        </p:nvSpPr>
        <p:spPr bwMode="auto">
          <a:xfrm>
            <a:off x="2568575" y="4437064"/>
            <a:ext cx="7200900" cy="18002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0467" name="AutoShape 3">
            <a:extLst>
              <a:ext uri="{FF2B5EF4-FFF2-40B4-BE49-F238E27FC236}">
                <a16:creationId xmlns:a16="http://schemas.microsoft.com/office/drawing/2014/main" xmlns="" id="{47F02B33-A8C2-4393-B668-EEDF02BB421B}"/>
              </a:ext>
            </a:extLst>
          </p:cNvPr>
          <p:cNvSpPr>
            <a:spLocks noChangeArrowheads="1"/>
          </p:cNvSpPr>
          <p:nvPr/>
        </p:nvSpPr>
        <p:spPr bwMode="auto">
          <a:xfrm>
            <a:off x="6167439" y="2420938"/>
            <a:ext cx="4321175" cy="609600"/>
          </a:xfrm>
          <a:prstGeom prst="wedgeRectCallout">
            <a:avLst>
              <a:gd name="adj1" fmla="val -77625"/>
              <a:gd name="adj2" fmla="val 2179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0468" name="Text Box 4">
            <a:extLst>
              <a:ext uri="{FF2B5EF4-FFF2-40B4-BE49-F238E27FC236}">
                <a16:creationId xmlns:a16="http://schemas.microsoft.com/office/drawing/2014/main" xmlns="" id="{8FC0D780-0205-4A20-9F53-C5F2112597A4}"/>
              </a:ext>
            </a:extLst>
          </p:cNvPr>
          <p:cNvSpPr txBox="1">
            <a:spLocks noChangeArrowheads="1"/>
          </p:cNvSpPr>
          <p:nvPr/>
        </p:nvSpPr>
        <p:spPr bwMode="auto">
          <a:xfrm>
            <a:off x="2208213" y="260350"/>
            <a:ext cx="5040312"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0469" name="Text Box 5">
            <a:extLst>
              <a:ext uri="{FF2B5EF4-FFF2-40B4-BE49-F238E27FC236}">
                <a16:creationId xmlns:a16="http://schemas.microsoft.com/office/drawing/2014/main" xmlns="" id="{D61FF49E-B9BE-4DC3-B76C-24F563277FA0}"/>
              </a:ext>
            </a:extLst>
          </p:cNvPr>
          <p:cNvSpPr txBox="1">
            <a:spLocks noChangeArrowheads="1"/>
          </p:cNvSpPr>
          <p:nvPr/>
        </p:nvSpPr>
        <p:spPr bwMode="auto">
          <a:xfrm>
            <a:off x="2208214" y="908051"/>
            <a:ext cx="6789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5.2.1</a:t>
            </a:r>
            <a:r>
              <a:rPr lang="zh-CN" altLang="en-US" sz="2800" b="1">
                <a:solidFill>
                  <a:srgbClr val="0000FF"/>
                </a:solidFill>
                <a:latin typeface="Tahoma" panose="020B0604030504040204" pitchFamily="34" charset="0"/>
                <a:ea typeface="宋体" panose="02010600030101010101" pitchFamily="2" charset="-122"/>
              </a:rPr>
              <a:t>家庭结构和家庭消费的基本特征</a:t>
            </a:r>
            <a:r>
              <a:rPr lang="zh-CN" altLang="en-US" sz="2800">
                <a:solidFill>
                  <a:srgbClr val="080808"/>
                </a:solidFill>
                <a:latin typeface="Tahoma" panose="020B0604030504040204" pitchFamily="34" charset="0"/>
                <a:ea typeface="宋体" panose="02010600030101010101" pitchFamily="2" charset="-122"/>
              </a:rPr>
              <a:t> </a:t>
            </a:r>
          </a:p>
        </p:txBody>
      </p:sp>
      <p:sp>
        <p:nvSpPr>
          <p:cNvPr id="190470" name="Text Box 6">
            <a:extLst>
              <a:ext uri="{FF2B5EF4-FFF2-40B4-BE49-F238E27FC236}">
                <a16:creationId xmlns:a16="http://schemas.microsoft.com/office/drawing/2014/main" xmlns="" id="{294C01B5-EE4E-49B4-814D-3DC0ECED1022}"/>
              </a:ext>
            </a:extLst>
          </p:cNvPr>
          <p:cNvSpPr txBox="1">
            <a:spLocks noChangeArrowheads="1"/>
          </p:cNvSpPr>
          <p:nvPr/>
        </p:nvSpPr>
        <p:spPr bwMode="auto">
          <a:xfrm>
            <a:off x="2927351" y="1628776"/>
            <a:ext cx="2084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b="1">
                <a:solidFill>
                  <a:srgbClr val="080808"/>
                </a:solidFill>
                <a:latin typeface="Tahoma" panose="020B0604030504040204" pitchFamily="34" charset="0"/>
                <a:ea typeface="宋体" panose="02010600030101010101" pitchFamily="2" charset="-122"/>
              </a:rPr>
              <a:t> </a:t>
            </a:r>
            <a:r>
              <a:rPr lang="en-US" altLang="zh-CN" sz="2400" b="1">
                <a:solidFill>
                  <a:srgbClr val="660066"/>
                </a:solidFill>
                <a:latin typeface="Tahoma" panose="020B0604030504040204" pitchFamily="34" charset="0"/>
                <a:ea typeface="宋体" panose="02010600030101010101" pitchFamily="2" charset="-122"/>
              </a:rPr>
              <a:t>1</a:t>
            </a:r>
            <a:r>
              <a:rPr lang="zh-CN" altLang="en-US" sz="2400" b="1">
                <a:solidFill>
                  <a:srgbClr val="660066"/>
                </a:solidFill>
                <a:latin typeface="Tahoma" panose="020B0604030504040204" pitchFamily="34" charset="0"/>
                <a:ea typeface="宋体" panose="02010600030101010101" pitchFamily="2" charset="-122"/>
              </a:rPr>
              <a:t>．家庭结构</a:t>
            </a:r>
            <a:r>
              <a:rPr lang="zh-CN" altLang="en-US" sz="2400" b="1">
                <a:solidFill>
                  <a:srgbClr val="080808"/>
                </a:solidFill>
                <a:latin typeface="Tahoma" panose="020B0604030504040204" pitchFamily="34" charset="0"/>
                <a:ea typeface="宋体" panose="02010600030101010101" pitchFamily="2" charset="-122"/>
              </a:rPr>
              <a:t> </a:t>
            </a:r>
          </a:p>
        </p:txBody>
      </p:sp>
      <p:sp>
        <p:nvSpPr>
          <p:cNvPr id="190471" name="Text Box 7">
            <a:extLst>
              <a:ext uri="{FF2B5EF4-FFF2-40B4-BE49-F238E27FC236}">
                <a16:creationId xmlns:a16="http://schemas.microsoft.com/office/drawing/2014/main" xmlns="" id="{EB7DCD3D-D5FD-4E5A-81E1-B759A6BD5B57}"/>
              </a:ext>
            </a:extLst>
          </p:cNvPr>
          <p:cNvSpPr txBox="1">
            <a:spLocks noChangeArrowheads="1"/>
          </p:cNvSpPr>
          <p:nvPr/>
        </p:nvSpPr>
        <p:spPr bwMode="auto">
          <a:xfrm>
            <a:off x="3071814" y="2276475"/>
            <a:ext cx="21307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一是主干家庭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二是核心家庭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三是单身家庭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四是单亲家庭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五是丁克家庭 </a:t>
            </a:r>
          </a:p>
        </p:txBody>
      </p:sp>
      <p:sp>
        <p:nvSpPr>
          <p:cNvPr id="190472" name="Text Box 8">
            <a:extLst>
              <a:ext uri="{FF2B5EF4-FFF2-40B4-BE49-F238E27FC236}">
                <a16:creationId xmlns:a16="http://schemas.microsoft.com/office/drawing/2014/main" xmlns="" id="{B2632275-E564-422D-A82B-6D3BB0E7A8FD}"/>
              </a:ext>
            </a:extLst>
          </p:cNvPr>
          <p:cNvSpPr txBox="1">
            <a:spLocks noChangeArrowheads="1"/>
          </p:cNvSpPr>
          <p:nvPr/>
        </p:nvSpPr>
        <p:spPr bwMode="auto">
          <a:xfrm>
            <a:off x="6165851" y="2492375"/>
            <a:ext cx="45720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高收入、无子女的夫妇组成的家庭等。</a:t>
            </a:r>
          </a:p>
        </p:txBody>
      </p:sp>
      <p:sp>
        <p:nvSpPr>
          <p:cNvPr id="190473" name="Text Box 9">
            <a:extLst>
              <a:ext uri="{FF2B5EF4-FFF2-40B4-BE49-F238E27FC236}">
                <a16:creationId xmlns:a16="http://schemas.microsoft.com/office/drawing/2014/main" xmlns="" id="{845FCCAF-3D80-47A4-B8B4-EA6C5F0F2F58}"/>
              </a:ext>
            </a:extLst>
          </p:cNvPr>
          <p:cNvSpPr txBox="1">
            <a:spLocks noChangeArrowheads="1"/>
          </p:cNvSpPr>
          <p:nvPr/>
        </p:nvSpPr>
        <p:spPr bwMode="auto">
          <a:xfrm>
            <a:off x="2651125" y="4581525"/>
            <a:ext cx="69878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我国家庭结构具有两个显著的特点：</a:t>
            </a:r>
          </a:p>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一是家庭规模趋于小型化，</a:t>
            </a:r>
            <a:r>
              <a:rPr lang="zh-CN" altLang="en-US" b="1" dirty="0">
                <a:solidFill>
                  <a:srgbClr val="080808"/>
                </a:solidFill>
                <a:latin typeface="Arial" panose="020B0604020202020204" pitchFamily="34" charset="0"/>
                <a:ea typeface="宋体" panose="02010600030101010101" pitchFamily="2" charset="-122"/>
              </a:rPr>
              <a:t>“</a:t>
            </a:r>
            <a:r>
              <a:rPr lang="zh-CN" altLang="en-US" b="1" dirty="0">
                <a:solidFill>
                  <a:srgbClr val="080808"/>
                </a:solidFill>
                <a:latin typeface="Tahoma" panose="020B0604030504040204" pitchFamily="34" charset="0"/>
                <a:ea typeface="宋体" panose="02010600030101010101" pitchFamily="2" charset="-122"/>
              </a:rPr>
              <a:t>三</a:t>
            </a:r>
            <a:r>
              <a:rPr lang="en-US" altLang="zh-CN" b="1" dirty="0">
                <a:solidFill>
                  <a:srgbClr val="080808"/>
                </a:solidFill>
                <a:latin typeface="Tahoma" panose="020B0604030504040204" pitchFamily="34" charset="0"/>
                <a:ea typeface="宋体" panose="02010600030101010101" pitchFamily="2" charset="-122"/>
              </a:rPr>
              <a:t>/</a:t>
            </a:r>
            <a:r>
              <a:rPr lang="zh-CN" altLang="en-US" b="1" dirty="0">
                <a:solidFill>
                  <a:srgbClr val="080808"/>
                </a:solidFill>
                <a:latin typeface="Tahoma" panose="020B0604030504040204" pitchFamily="34" charset="0"/>
                <a:ea typeface="宋体" panose="02010600030101010101" pitchFamily="2" charset="-122"/>
              </a:rPr>
              <a:t>四口之家</a:t>
            </a:r>
            <a:r>
              <a:rPr lang="zh-CN" altLang="en-US" b="1" dirty="0">
                <a:solidFill>
                  <a:srgbClr val="080808"/>
                </a:solidFill>
                <a:latin typeface="Arial" panose="020B0604020202020204" pitchFamily="34" charset="0"/>
                <a:ea typeface="宋体" panose="02010600030101010101" pitchFamily="2" charset="-122"/>
              </a:rPr>
              <a:t>”</a:t>
            </a:r>
            <a:r>
              <a:rPr lang="zh-CN" altLang="en-US" b="1" dirty="0">
                <a:solidFill>
                  <a:srgbClr val="080808"/>
                </a:solidFill>
                <a:latin typeface="Tahoma" panose="020B0604030504040204" pitchFamily="34" charset="0"/>
                <a:ea typeface="宋体" panose="02010600030101010101" pitchFamily="2" charset="-122"/>
              </a:rPr>
              <a:t>的家庭模式十分普遍；</a:t>
            </a:r>
          </a:p>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二是具有现代社会特色的丁克家庭、单亲家庭、单身家庭等所占的比例在逐步提高。</a:t>
            </a:r>
            <a:r>
              <a:rPr lang="zh-CN" altLang="en-US" sz="2400" b="1" dirty="0">
                <a:solidFill>
                  <a:srgbClr val="080808"/>
                </a:solidFill>
                <a:latin typeface="Tahoma" panose="020B0604030504040204" pitchFamily="34" charset="0"/>
                <a:ea typeface="宋体"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046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04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0470"/>
                                        </p:tgtEl>
                                        <p:attrNameLst>
                                          <p:attrName>style.visibility</p:attrName>
                                        </p:attrNameLst>
                                      </p:cBhvr>
                                      <p:to>
                                        <p:strVal val="visible"/>
                                      </p:to>
                                    </p:set>
                                    <p:anim calcmode="lin" valueType="num">
                                      <p:cBhvr additive="base">
                                        <p:cTn id="14" dur="500" fill="hold"/>
                                        <p:tgtEl>
                                          <p:spTgt spid="190470"/>
                                        </p:tgtEl>
                                        <p:attrNameLst>
                                          <p:attrName>ppt_x</p:attrName>
                                        </p:attrNameLst>
                                      </p:cBhvr>
                                      <p:tavLst>
                                        <p:tav tm="0">
                                          <p:val>
                                            <p:strVal val="0-#ppt_w/2"/>
                                          </p:val>
                                        </p:tav>
                                        <p:tav tm="100000">
                                          <p:val>
                                            <p:strVal val="#ppt_x"/>
                                          </p:val>
                                        </p:tav>
                                      </p:tavLst>
                                    </p:anim>
                                    <p:anim calcmode="lin" valueType="num">
                                      <p:cBhvr additive="base">
                                        <p:cTn id="15" dur="500" fill="hold"/>
                                        <p:tgtEl>
                                          <p:spTgt spid="19047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047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046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0472"/>
                                        </p:tgtEl>
                                        <p:attrNameLst>
                                          <p:attrName>style.visibility</p:attrName>
                                        </p:attrNameLst>
                                      </p:cBhvr>
                                      <p:to>
                                        <p:strVal val="visible"/>
                                      </p:to>
                                    </p:set>
                                    <p:anim to="" calcmode="lin" valueType="num">
                                      <p:cBhvr>
                                        <p:cTn id="28" dur="1" fill="hold"/>
                                        <p:tgtEl>
                                          <p:spTgt spid="190472"/>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3"/>
                                        </p:tgtEl>
                                        <p:attrNameLst>
                                          <p:attrName>style.visibility</p:attrName>
                                        </p:attrNameLst>
                                      </p:cBhvr>
                                      <p:to>
                                        <p:strVal val="visible"/>
                                      </p:to>
                                    </p:set>
                                  </p:childTnLst>
                                </p:cTn>
                              </p:par>
                            </p:childTnLst>
                          </p:cTn>
                        </p:par>
                        <p:par>
                          <p:cTn id="33" fill="hold" nodeType="afterGroup">
                            <p:stCondLst>
                              <p:cond delay="0"/>
                            </p:stCondLst>
                            <p:childTnLst>
                              <p:par>
                                <p:cTn id="34" presetID="24" presetClass="entr" presetSubtype="0" fill="hold" grpId="1" nodeType="afterEffect">
                                  <p:stCondLst>
                                    <p:cond delay="0"/>
                                  </p:stCondLst>
                                  <p:childTnLst>
                                    <p:set>
                                      <p:cBhvr>
                                        <p:cTn id="35" dur="1" fill="hold">
                                          <p:stCondLst>
                                            <p:cond delay="0"/>
                                          </p:stCondLst>
                                        </p:cTn>
                                        <p:tgtEl>
                                          <p:spTgt spid="190473"/>
                                        </p:tgtEl>
                                        <p:attrNameLst>
                                          <p:attrName>style.visibility</p:attrName>
                                        </p:attrNameLst>
                                      </p:cBhvr>
                                      <p:to>
                                        <p:strVal val="visible"/>
                                      </p:to>
                                    </p:set>
                                    <p:anim to="" calcmode="lin" valueType="num">
                                      <p:cBhvr>
                                        <p:cTn id="36" dur="1" fill="hold"/>
                                        <p:tgtEl>
                                          <p:spTgt spid="1904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p:bldP spid="190468" grpId="0" animBg="1"/>
      <p:bldP spid="190469" grpId="0"/>
      <p:bldP spid="190470" grpId="0"/>
      <p:bldP spid="190471" grpId="0"/>
      <p:bldP spid="190472" grpId="0"/>
      <p:bldP spid="190473" grpId="0"/>
      <p:bldP spid="19047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8717" y="934673"/>
            <a:ext cx="10972800" cy="5029200"/>
          </a:xfrm>
        </p:spPr>
        <p:txBody>
          <a:bodyPr/>
          <a:lstStyle/>
          <a:p>
            <a:r>
              <a:rPr lang="zh-CN" altLang="en-US" dirty="0"/>
              <a:t>消费者在市场中所表现的各种消费心理现象，是由</a:t>
            </a:r>
            <a:r>
              <a:rPr lang="zh-CN" altLang="en-US" u="sng" dirty="0"/>
              <a:t>社会因素和个人因素</a:t>
            </a:r>
            <a:r>
              <a:rPr lang="zh-CN" altLang="en-US" dirty="0"/>
              <a:t>复合形成的。它的不同状态主要由人们的</a:t>
            </a:r>
            <a:r>
              <a:rPr lang="zh-CN" altLang="en-US" u="sng" dirty="0"/>
              <a:t>性别、年龄、职业、经济收入、文化习惯等</a:t>
            </a:r>
            <a:r>
              <a:rPr lang="zh-CN" altLang="en-US" dirty="0"/>
              <a:t>差异所决定。这些因素的作用，使消费者形成了互有区别的群体市场心理。</a:t>
            </a:r>
            <a:endParaRPr lang="en-US" altLang="zh-CN" dirty="0"/>
          </a:p>
          <a:p>
            <a:r>
              <a:rPr lang="zh-CN" altLang="en-US" dirty="0"/>
              <a:t>科学地认识各种消费者群体心理形成及变化的规律，对不同的市场心理状态进行分析，形成明确的消费者群体市场心理概观，使营销更有针对性。</a:t>
            </a:r>
          </a:p>
        </p:txBody>
      </p:sp>
    </p:spTree>
    <p:extLst>
      <p:ext uri="{BB962C8B-B14F-4D97-AF65-F5344CB8AC3E}">
        <p14:creationId xmlns:p14="http://schemas.microsoft.com/office/powerpoint/2010/main" val="62740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16000" y="358528"/>
            <a:ext cx="11013813" cy="5782213"/>
          </a:xfrm>
        </p:spPr>
        <p:txBody>
          <a:bodyPr/>
          <a:lstStyle/>
          <a:p>
            <a:pPr algn="l"/>
            <a:r>
              <a:rPr lang="zh-CN" altLang="en-US" sz="2400" i="0" dirty="0">
                <a:ea typeface="华文新魏" pitchFamily="2" charset="-122"/>
              </a:rPr>
              <a:t>－单身阶段：</a:t>
            </a:r>
            <a:r>
              <a:rPr lang="zh-CN" altLang="en-US" sz="2400" i="0" dirty="0">
                <a:ea typeface="仿宋_GB2312" pitchFamily="49" charset="-122"/>
              </a:rPr>
              <a:t>年轻、单身，时尚消费、个性消费。　　</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－新婚阶段：</a:t>
            </a:r>
            <a:r>
              <a:rPr lang="zh-CN" altLang="en-US" sz="2400" i="0" dirty="0">
                <a:ea typeface="仿宋_GB2312" pitchFamily="49" charset="-122"/>
              </a:rPr>
              <a:t>年轻夫妻，无子女，经济条件较好。消费能力强，对大件商品、耐用品的需求欲望强烈。</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－满巢一阶段：</a:t>
            </a:r>
            <a:r>
              <a:rPr lang="zh-CN" altLang="en-US" sz="2400" i="0" dirty="0">
                <a:ea typeface="仿宋_GB2312" pitchFamily="49" charset="-122"/>
              </a:rPr>
              <a:t>年轻夫妻，有６岁以下子女，家庭用品购买的高峰期。注重储蓄，购买较多的儿童用品。</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－满巢二阶段：</a:t>
            </a:r>
            <a:r>
              <a:rPr lang="zh-CN" altLang="en-US" sz="2400" i="0" dirty="0">
                <a:ea typeface="仿宋_GB2312" pitchFamily="49" charset="-122"/>
              </a:rPr>
              <a:t>年轻夫妻，有６岁以上未成年子女。购买趋向理智型，注重档次较高的商品及子女的教育投资。</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－满巢三阶段：</a:t>
            </a:r>
            <a:r>
              <a:rPr lang="zh-CN" altLang="en-US" sz="2400" i="0" dirty="0">
                <a:ea typeface="仿宋_GB2312" pitchFamily="49" charset="-122"/>
              </a:rPr>
              <a:t>年长夫妇与尚未独立的成年子女同住。经济状况较好。注重储蓄，购买冷静理智。</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－空巢阶段：</a:t>
            </a:r>
            <a:r>
              <a:rPr lang="zh-CN" altLang="en-US" sz="2400" i="0" dirty="0">
                <a:ea typeface="仿宋_GB2312" pitchFamily="49" charset="-122"/>
              </a:rPr>
              <a:t>年长夫妇，子女离家独立。前期收入较高，购买力达到高峰期，较多购买老年人用品，后期退休收入减少。</a:t>
            </a:r>
            <a:br>
              <a:rPr lang="zh-CN" altLang="en-US" sz="2400" i="0" dirty="0">
                <a:ea typeface="仿宋_GB2312" pitchFamily="49" charset="-122"/>
              </a:rPr>
            </a:br>
            <a:r>
              <a:rPr lang="zh-CN" altLang="en-US" sz="2400" i="0" dirty="0">
                <a:ea typeface="仿宋_GB2312" pitchFamily="49" charset="-122"/>
              </a:rPr>
              <a:t>　　</a:t>
            </a:r>
            <a:r>
              <a:rPr lang="zh-CN" altLang="en-US" sz="2400" i="0" dirty="0">
                <a:ea typeface="华文新魏" pitchFamily="2" charset="-122"/>
              </a:rPr>
              <a:t>－孤独阶段</a:t>
            </a:r>
            <a:r>
              <a:rPr lang="zh-CN" altLang="en-US" sz="2400" i="0" dirty="0">
                <a:ea typeface="仿宋_GB2312" pitchFamily="49" charset="-122"/>
              </a:rPr>
              <a:t>：单身老人独居，收入减少，特别重视情感、关注等心理需求和医疗护理需要。</a:t>
            </a:r>
          </a:p>
        </p:txBody>
      </p:sp>
      <p:sp>
        <p:nvSpPr>
          <p:cNvPr id="22531"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瘸跟搽玖昭浊话札讯披怀酌实聋祝养爪犁胰微姻帖培坚惺詹甄蝗疙火九觉第九章 消费者群体与消费心理第九章 消费者群体与消费心理</a:t>
            </a:r>
          </a:p>
        </p:txBody>
      </p:sp>
    </p:spTree>
    <p:extLst>
      <p:ext uri="{BB962C8B-B14F-4D97-AF65-F5344CB8AC3E}">
        <p14:creationId xmlns:p14="http://schemas.microsoft.com/office/powerpoint/2010/main" val="408946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AutoShape 2">
            <a:extLst>
              <a:ext uri="{FF2B5EF4-FFF2-40B4-BE49-F238E27FC236}">
                <a16:creationId xmlns:a16="http://schemas.microsoft.com/office/drawing/2014/main" xmlns="" id="{37B78140-A7C9-4032-A0D2-9EEE67DC9714}"/>
              </a:ext>
            </a:extLst>
          </p:cNvPr>
          <p:cNvSpPr>
            <a:spLocks noChangeArrowheads="1"/>
          </p:cNvSpPr>
          <p:nvPr/>
        </p:nvSpPr>
        <p:spPr bwMode="auto">
          <a:xfrm>
            <a:off x="1495454" y="2338494"/>
            <a:ext cx="8101551" cy="2335525"/>
          </a:xfrm>
          <a:prstGeom prst="wedgeRoundRectCallout">
            <a:avLst>
              <a:gd name="adj1" fmla="val -21083"/>
              <a:gd name="adj2" fmla="val -7086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1491" name="Text Box 3">
            <a:extLst>
              <a:ext uri="{FF2B5EF4-FFF2-40B4-BE49-F238E27FC236}">
                <a16:creationId xmlns:a16="http://schemas.microsoft.com/office/drawing/2014/main" xmlns="" id="{27E354AC-456B-42BD-982B-9E62344D78A0}"/>
              </a:ext>
            </a:extLst>
          </p:cNvPr>
          <p:cNvSpPr txBox="1">
            <a:spLocks noChangeArrowheads="1"/>
          </p:cNvSpPr>
          <p:nvPr/>
        </p:nvSpPr>
        <p:spPr bwMode="auto">
          <a:xfrm>
            <a:off x="2405064" y="100014"/>
            <a:ext cx="4484687"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1492" name="Text Box 4">
            <a:extLst>
              <a:ext uri="{FF2B5EF4-FFF2-40B4-BE49-F238E27FC236}">
                <a16:creationId xmlns:a16="http://schemas.microsoft.com/office/drawing/2014/main" xmlns="" id="{597B5B4A-D5CB-4EDA-A6D1-DECE194A8D62}"/>
              </a:ext>
            </a:extLst>
          </p:cNvPr>
          <p:cNvSpPr txBox="1">
            <a:spLocks noChangeArrowheads="1"/>
          </p:cNvSpPr>
          <p:nvPr/>
        </p:nvSpPr>
        <p:spPr bwMode="auto">
          <a:xfrm>
            <a:off x="2424114" y="765175"/>
            <a:ext cx="68405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5.2.1</a:t>
            </a:r>
            <a:r>
              <a:rPr lang="zh-CN" altLang="en-US" sz="2800" b="1">
                <a:solidFill>
                  <a:srgbClr val="0000FF"/>
                </a:solidFill>
                <a:latin typeface="Tahoma" panose="020B0604030504040204" pitchFamily="34" charset="0"/>
                <a:ea typeface="宋体" panose="02010600030101010101" pitchFamily="2" charset="-122"/>
              </a:rPr>
              <a:t>家庭结构和家庭消费的基本特征</a:t>
            </a:r>
            <a:r>
              <a:rPr lang="zh-CN" altLang="en-US" sz="2800">
                <a:solidFill>
                  <a:srgbClr val="080808"/>
                </a:solidFill>
                <a:latin typeface="Tahoma" panose="020B0604030504040204" pitchFamily="34" charset="0"/>
                <a:ea typeface="宋体" panose="02010600030101010101" pitchFamily="2" charset="-122"/>
              </a:rPr>
              <a:t> </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191493" name="Text Box 5">
            <a:extLst>
              <a:ext uri="{FF2B5EF4-FFF2-40B4-BE49-F238E27FC236}">
                <a16:creationId xmlns:a16="http://schemas.microsoft.com/office/drawing/2014/main" xmlns="" id="{E3037695-060A-425A-9DDF-40A1670DF1DD}"/>
              </a:ext>
            </a:extLst>
          </p:cNvPr>
          <p:cNvSpPr txBox="1">
            <a:spLocks noChangeArrowheads="1"/>
          </p:cNvSpPr>
          <p:nvPr/>
        </p:nvSpPr>
        <p:spPr bwMode="auto">
          <a:xfrm>
            <a:off x="2855913" y="1484314"/>
            <a:ext cx="3474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．家庭消费的基本特征</a:t>
            </a:r>
          </a:p>
        </p:txBody>
      </p:sp>
      <p:sp>
        <p:nvSpPr>
          <p:cNvPr id="191494" name="Text Box 6">
            <a:extLst>
              <a:ext uri="{FF2B5EF4-FFF2-40B4-BE49-F238E27FC236}">
                <a16:creationId xmlns:a16="http://schemas.microsoft.com/office/drawing/2014/main" xmlns="" id="{F8A1187B-DE1B-4C33-8861-14E7190272D4}"/>
              </a:ext>
            </a:extLst>
          </p:cNvPr>
          <p:cNvSpPr txBox="1">
            <a:spLocks noChangeArrowheads="1"/>
          </p:cNvSpPr>
          <p:nvPr/>
        </p:nvSpPr>
        <p:spPr bwMode="auto">
          <a:xfrm>
            <a:off x="1593908" y="2508308"/>
            <a:ext cx="82535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1</a:t>
            </a:r>
            <a:r>
              <a:rPr lang="zh-CN" altLang="en-US" sz="2000" b="1" dirty="0">
                <a:solidFill>
                  <a:srgbClr val="080808"/>
                </a:solidFill>
                <a:latin typeface="Tahoma" panose="020B0604030504040204" pitchFamily="34" charset="0"/>
                <a:ea typeface="宋体" panose="02010600030101010101" pitchFamily="2" charset="-122"/>
              </a:rPr>
              <a:t>）广泛性</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2</a:t>
            </a:r>
            <a:r>
              <a:rPr lang="zh-CN" altLang="en-US" sz="2000" b="1" dirty="0">
                <a:solidFill>
                  <a:srgbClr val="080808"/>
                </a:solidFill>
                <a:latin typeface="Tahoma" panose="020B0604030504040204" pitchFamily="34" charset="0"/>
                <a:ea typeface="宋体" panose="02010600030101010101" pitchFamily="2" charset="-122"/>
              </a:rPr>
              <a:t>）阶段性：处在不同发展阶段的家庭在消费活动方面存在明显的差异，但也表现出一定的规律性。</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3</a:t>
            </a:r>
            <a:r>
              <a:rPr lang="zh-CN" altLang="en-US" sz="2000" b="1" dirty="0">
                <a:solidFill>
                  <a:srgbClr val="080808"/>
                </a:solidFill>
                <a:latin typeface="Tahoma" panose="020B0604030504040204" pitchFamily="34" charset="0"/>
                <a:ea typeface="宋体" panose="02010600030101010101" pitchFamily="2" charset="-122"/>
              </a:rPr>
              <a:t>）稳定性：家庭日常消费支出存在着相对稳定的比例关系。</a:t>
            </a:r>
            <a:endParaRPr lang="en-US" altLang="zh-CN" sz="20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4</a:t>
            </a:r>
            <a:r>
              <a:rPr lang="zh-CN" altLang="en-US" sz="2000" b="1" dirty="0">
                <a:solidFill>
                  <a:srgbClr val="080808"/>
                </a:solidFill>
                <a:latin typeface="Tahoma" panose="020B0604030504040204" pitchFamily="34" charset="0"/>
                <a:ea typeface="宋体" panose="02010600030101010101" pitchFamily="2" charset="-122"/>
              </a:rPr>
              <a:t>）传承性：大多数家庭都能维持融洽而紧密的关系，具有自身特色的家庭消费观念与消费习惯具有很强的遗传性功能。</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149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14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1493"/>
                                        </p:tgtEl>
                                        <p:attrNameLst>
                                          <p:attrName>style.visibility</p:attrName>
                                        </p:attrNameLst>
                                      </p:cBhvr>
                                      <p:to>
                                        <p:strVal val="visible"/>
                                      </p:to>
                                    </p:set>
                                    <p:anim calcmode="lin" valueType="num">
                                      <p:cBhvr additive="base">
                                        <p:cTn id="14" dur="500" fill="hold"/>
                                        <p:tgtEl>
                                          <p:spTgt spid="191493"/>
                                        </p:tgtEl>
                                        <p:attrNameLst>
                                          <p:attrName>ppt_x</p:attrName>
                                        </p:attrNameLst>
                                      </p:cBhvr>
                                      <p:tavLst>
                                        <p:tav tm="0">
                                          <p:val>
                                            <p:strVal val="0-#ppt_w/2"/>
                                          </p:val>
                                        </p:tav>
                                        <p:tav tm="100000">
                                          <p:val>
                                            <p:strVal val="#ppt_x"/>
                                          </p:val>
                                        </p:tav>
                                      </p:tavLst>
                                    </p:anim>
                                    <p:anim calcmode="lin" valueType="num">
                                      <p:cBhvr additive="base">
                                        <p:cTn id="15" dur="500" fill="hold"/>
                                        <p:tgtEl>
                                          <p:spTgt spid="19149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1490"/>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1494"/>
                                        </p:tgtEl>
                                        <p:attrNameLst>
                                          <p:attrName>style.visibility</p:attrName>
                                        </p:attrNameLst>
                                      </p:cBhvr>
                                      <p:to>
                                        <p:strVal val="visible"/>
                                      </p:to>
                                    </p:set>
                                    <p:anim to="" calcmode="lin" valueType="num">
                                      <p:cBhvr>
                                        <p:cTn id="23" dur="1" fill="hold"/>
                                        <p:tgtEl>
                                          <p:spTgt spid="1914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p:bldP spid="191491" grpId="0" animBg="1"/>
      <p:bldP spid="191492" grpId="0"/>
      <p:bldP spid="191493" grpId="0"/>
      <p:bldP spid="1914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a:extLst>
              <a:ext uri="{FF2B5EF4-FFF2-40B4-BE49-F238E27FC236}">
                <a16:creationId xmlns:a16="http://schemas.microsoft.com/office/drawing/2014/main" xmlns="" id="{84CEB39E-5522-4B98-8F20-2C2B59012829}"/>
              </a:ext>
            </a:extLst>
          </p:cNvPr>
          <p:cNvSpPr>
            <a:spLocks noChangeArrowheads="1"/>
          </p:cNvSpPr>
          <p:nvPr/>
        </p:nvSpPr>
        <p:spPr bwMode="auto">
          <a:xfrm>
            <a:off x="2566989" y="5157789"/>
            <a:ext cx="6192837" cy="896937"/>
          </a:xfrm>
          <a:prstGeom prst="wedgeRoundRectCallout">
            <a:avLst>
              <a:gd name="adj1" fmla="val -19597"/>
              <a:gd name="adj2" fmla="val -191060"/>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2515" name="AutoShape 3">
            <a:extLst>
              <a:ext uri="{FF2B5EF4-FFF2-40B4-BE49-F238E27FC236}">
                <a16:creationId xmlns:a16="http://schemas.microsoft.com/office/drawing/2014/main" xmlns="" id="{F0BC455B-8422-4F3B-A9DB-361ACC5B5899}"/>
              </a:ext>
            </a:extLst>
          </p:cNvPr>
          <p:cNvSpPr>
            <a:spLocks noChangeArrowheads="1"/>
          </p:cNvSpPr>
          <p:nvPr/>
        </p:nvSpPr>
        <p:spPr bwMode="auto">
          <a:xfrm>
            <a:off x="4814888" y="2565400"/>
            <a:ext cx="5364162" cy="863600"/>
          </a:xfrm>
          <a:prstGeom prst="wedgeRoundRectCallout">
            <a:avLst>
              <a:gd name="adj1" fmla="val -62727"/>
              <a:gd name="adj2" fmla="val -8933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2516" name="Text Box 4">
            <a:extLst>
              <a:ext uri="{FF2B5EF4-FFF2-40B4-BE49-F238E27FC236}">
                <a16:creationId xmlns:a16="http://schemas.microsoft.com/office/drawing/2014/main" xmlns="" id="{1775AEE3-7B24-4415-8094-11F8E8BB35E9}"/>
              </a:ext>
            </a:extLst>
          </p:cNvPr>
          <p:cNvSpPr txBox="1">
            <a:spLocks noChangeArrowheads="1"/>
          </p:cNvSpPr>
          <p:nvPr/>
        </p:nvSpPr>
        <p:spPr bwMode="auto">
          <a:xfrm>
            <a:off x="2468564" y="171450"/>
            <a:ext cx="4916487"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2517" name="Text Box 5">
            <a:extLst>
              <a:ext uri="{FF2B5EF4-FFF2-40B4-BE49-F238E27FC236}">
                <a16:creationId xmlns:a16="http://schemas.microsoft.com/office/drawing/2014/main" xmlns="" id="{6282A662-2C21-44A0-8A11-C83A12BE5129}"/>
              </a:ext>
            </a:extLst>
          </p:cNvPr>
          <p:cNvSpPr txBox="1">
            <a:spLocks noChangeArrowheads="1"/>
          </p:cNvSpPr>
          <p:nvPr/>
        </p:nvSpPr>
        <p:spPr bwMode="auto">
          <a:xfrm>
            <a:off x="2487614" y="981076"/>
            <a:ext cx="5121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5.2.2 </a:t>
            </a:r>
            <a:r>
              <a:rPr lang="zh-CN" altLang="en-US" sz="2800" b="1">
                <a:solidFill>
                  <a:srgbClr val="0000FF"/>
                </a:solidFill>
                <a:latin typeface="Tahoma" panose="020B0604030504040204" pitchFamily="34" charset="0"/>
                <a:ea typeface="宋体" panose="02010600030101010101" pitchFamily="2" charset="-122"/>
              </a:rPr>
              <a:t>家庭生命周期与消费心理</a:t>
            </a:r>
          </a:p>
        </p:txBody>
      </p:sp>
      <p:sp>
        <p:nvSpPr>
          <p:cNvPr id="192518" name="Text Box 6">
            <a:extLst>
              <a:ext uri="{FF2B5EF4-FFF2-40B4-BE49-F238E27FC236}">
                <a16:creationId xmlns:a16="http://schemas.microsoft.com/office/drawing/2014/main" xmlns="" id="{1A28F7EB-4463-4564-B53D-511218F3573E}"/>
              </a:ext>
            </a:extLst>
          </p:cNvPr>
          <p:cNvSpPr txBox="1">
            <a:spLocks noChangeArrowheads="1"/>
          </p:cNvSpPr>
          <p:nvPr/>
        </p:nvSpPr>
        <p:spPr bwMode="auto">
          <a:xfrm>
            <a:off x="2835276" y="1785939"/>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1</a:t>
            </a:r>
            <a:r>
              <a:rPr lang="zh-CN" altLang="en-US" sz="2400" b="1">
                <a:solidFill>
                  <a:srgbClr val="660066"/>
                </a:solidFill>
                <a:latin typeface="Tahoma" panose="020B0604030504040204" pitchFamily="34" charset="0"/>
                <a:ea typeface="宋体" panose="02010600030101010101" pitchFamily="2" charset="-122"/>
              </a:rPr>
              <a:t>．单身阶段</a:t>
            </a:r>
          </a:p>
        </p:txBody>
      </p:sp>
      <p:sp>
        <p:nvSpPr>
          <p:cNvPr id="192519" name="Text Box 7">
            <a:extLst>
              <a:ext uri="{FF2B5EF4-FFF2-40B4-BE49-F238E27FC236}">
                <a16:creationId xmlns:a16="http://schemas.microsoft.com/office/drawing/2014/main" xmlns="" id="{905E5DBC-FA9A-4D25-A163-8ECB88D197A1}"/>
              </a:ext>
            </a:extLst>
          </p:cNvPr>
          <p:cNvSpPr txBox="1">
            <a:spLocks noChangeArrowheads="1"/>
          </p:cNvSpPr>
          <p:nvPr/>
        </p:nvSpPr>
        <p:spPr bwMode="auto">
          <a:xfrm>
            <a:off x="4800601" y="2606676"/>
            <a:ext cx="5453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对其消费支出具有高度的自主性，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消费心理多以自我为中心 </a:t>
            </a:r>
          </a:p>
        </p:txBody>
      </p:sp>
      <p:sp>
        <p:nvSpPr>
          <p:cNvPr id="192520" name="Text Box 8">
            <a:extLst>
              <a:ext uri="{FF2B5EF4-FFF2-40B4-BE49-F238E27FC236}">
                <a16:creationId xmlns:a16="http://schemas.microsoft.com/office/drawing/2014/main" xmlns="" id="{720B9C20-5AA8-47C6-A48F-63C5FC560502}"/>
              </a:ext>
            </a:extLst>
          </p:cNvPr>
          <p:cNvSpPr txBox="1">
            <a:spLocks noChangeArrowheads="1"/>
          </p:cNvSpPr>
          <p:nvPr/>
        </p:nvSpPr>
        <p:spPr bwMode="auto">
          <a:xfrm>
            <a:off x="2855914" y="3573464"/>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．新婚阶段</a:t>
            </a:r>
          </a:p>
        </p:txBody>
      </p:sp>
      <p:sp>
        <p:nvSpPr>
          <p:cNvPr id="192521" name="Text Box 9">
            <a:extLst>
              <a:ext uri="{FF2B5EF4-FFF2-40B4-BE49-F238E27FC236}">
                <a16:creationId xmlns:a16="http://schemas.microsoft.com/office/drawing/2014/main" xmlns="" id="{9E090AD1-F653-4085-A7CA-E4D0D4EE1D6B}"/>
              </a:ext>
            </a:extLst>
          </p:cNvPr>
          <p:cNvSpPr txBox="1">
            <a:spLocks noChangeArrowheads="1"/>
          </p:cNvSpPr>
          <p:nvPr/>
        </p:nvSpPr>
        <p:spPr bwMode="auto">
          <a:xfrm>
            <a:off x="2665413" y="5226050"/>
            <a:ext cx="609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一般家庭组建之初会有大规模的突击性消费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25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25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2518"/>
                                        </p:tgtEl>
                                        <p:attrNameLst>
                                          <p:attrName>style.visibility</p:attrName>
                                        </p:attrNameLst>
                                      </p:cBhvr>
                                      <p:to>
                                        <p:strVal val="visible"/>
                                      </p:to>
                                    </p:set>
                                    <p:anim calcmode="lin" valueType="num">
                                      <p:cBhvr additive="base">
                                        <p:cTn id="14" dur="500" fill="hold"/>
                                        <p:tgtEl>
                                          <p:spTgt spid="192518"/>
                                        </p:tgtEl>
                                        <p:attrNameLst>
                                          <p:attrName>ppt_x</p:attrName>
                                        </p:attrNameLst>
                                      </p:cBhvr>
                                      <p:tavLst>
                                        <p:tav tm="0">
                                          <p:val>
                                            <p:strVal val="0-#ppt_w/2"/>
                                          </p:val>
                                        </p:tav>
                                        <p:tav tm="100000">
                                          <p:val>
                                            <p:strVal val="#ppt_x"/>
                                          </p:val>
                                        </p:tav>
                                      </p:tavLst>
                                    </p:anim>
                                    <p:anim calcmode="lin" valueType="num">
                                      <p:cBhvr additive="base">
                                        <p:cTn id="15" dur="500" fill="hold"/>
                                        <p:tgtEl>
                                          <p:spTgt spid="19251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2515"/>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2519"/>
                                        </p:tgtEl>
                                        <p:attrNameLst>
                                          <p:attrName>style.visibility</p:attrName>
                                        </p:attrNameLst>
                                      </p:cBhvr>
                                      <p:to>
                                        <p:strVal val="visible"/>
                                      </p:to>
                                    </p:set>
                                    <p:anim to="" calcmode="lin" valueType="num">
                                      <p:cBhvr>
                                        <p:cTn id="23" dur="1" fill="hold"/>
                                        <p:tgtEl>
                                          <p:spTgt spid="192519"/>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2520"/>
                                        </p:tgtEl>
                                        <p:attrNameLst>
                                          <p:attrName>style.visibility</p:attrName>
                                        </p:attrNameLst>
                                      </p:cBhvr>
                                      <p:to>
                                        <p:strVal val="visible"/>
                                      </p:to>
                                    </p:set>
                                    <p:anim calcmode="lin" valueType="num">
                                      <p:cBhvr additive="base">
                                        <p:cTn id="28" dur="500" fill="hold"/>
                                        <p:tgtEl>
                                          <p:spTgt spid="192520"/>
                                        </p:tgtEl>
                                        <p:attrNameLst>
                                          <p:attrName>ppt_x</p:attrName>
                                        </p:attrNameLst>
                                      </p:cBhvr>
                                      <p:tavLst>
                                        <p:tav tm="0">
                                          <p:val>
                                            <p:strVal val="0-#ppt_w/2"/>
                                          </p:val>
                                        </p:tav>
                                        <p:tav tm="100000">
                                          <p:val>
                                            <p:strVal val="#ppt_x"/>
                                          </p:val>
                                        </p:tav>
                                      </p:tavLst>
                                    </p:anim>
                                    <p:anim calcmode="lin" valueType="num">
                                      <p:cBhvr additive="base">
                                        <p:cTn id="29" dur="500" fill="hold"/>
                                        <p:tgtEl>
                                          <p:spTgt spid="19252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2514"/>
                                        </p:tgtEl>
                                        <p:attrNameLst>
                                          <p:attrName>style.visibility</p:attrName>
                                        </p:attrNameLst>
                                      </p:cBhvr>
                                      <p:to>
                                        <p:strVal val="visible"/>
                                      </p:to>
                                    </p:set>
                                  </p:childTnLst>
                                </p:cTn>
                              </p:par>
                            </p:childTnLst>
                          </p:cTn>
                        </p:par>
                        <p:par>
                          <p:cTn id="34" fill="hold" nodeType="afterGroup">
                            <p:stCondLst>
                              <p:cond delay="0"/>
                            </p:stCondLst>
                            <p:childTnLst>
                              <p:par>
                                <p:cTn id="35" presetID="24" presetClass="entr" presetSubtype="0" fill="hold" grpId="0" nodeType="afterEffect">
                                  <p:stCondLst>
                                    <p:cond delay="0"/>
                                  </p:stCondLst>
                                  <p:childTnLst>
                                    <p:set>
                                      <p:cBhvr>
                                        <p:cTn id="36" dur="1" fill="hold">
                                          <p:stCondLst>
                                            <p:cond delay="0"/>
                                          </p:stCondLst>
                                        </p:cTn>
                                        <p:tgtEl>
                                          <p:spTgt spid="192521"/>
                                        </p:tgtEl>
                                        <p:attrNameLst>
                                          <p:attrName>style.visibility</p:attrName>
                                        </p:attrNameLst>
                                      </p:cBhvr>
                                      <p:to>
                                        <p:strVal val="visible"/>
                                      </p:to>
                                    </p:set>
                                    <p:anim to="" calcmode="lin" valueType="num">
                                      <p:cBhvr>
                                        <p:cTn id="37" dur="1" fill="hold"/>
                                        <p:tgtEl>
                                          <p:spTgt spid="1925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nimBg="1"/>
      <p:bldP spid="192515" grpId="0" animBg="1"/>
      <p:bldP spid="192516" grpId="0" animBg="1"/>
      <p:bldP spid="192517" grpId="0"/>
      <p:bldP spid="192518" grpId="0"/>
      <p:bldP spid="192519" grpId="0"/>
      <p:bldP spid="192520" grpId="0"/>
      <p:bldP spid="1925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a:extLst>
              <a:ext uri="{FF2B5EF4-FFF2-40B4-BE49-F238E27FC236}">
                <a16:creationId xmlns:a16="http://schemas.microsoft.com/office/drawing/2014/main" xmlns="" id="{42E469FC-A1EE-4931-945C-F13B3588987B}"/>
              </a:ext>
            </a:extLst>
          </p:cNvPr>
          <p:cNvSpPr>
            <a:spLocks noChangeArrowheads="1"/>
          </p:cNvSpPr>
          <p:nvPr/>
        </p:nvSpPr>
        <p:spPr bwMode="auto">
          <a:xfrm>
            <a:off x="2351089" y="5229226"/>
            <a:ext cx="8137525" cy="1368425"/>
          </a:xfrm>
          <a:prstGeom prst="wedgeRoundRectCallout">
            <a:avLst>
              <a:gd name="adj1" fmla="val 36287"/>
              <a:gd name="adj2" fmla="val -209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3539" name="AutoShape 3">
            <a:extLst>
              <a:ext uri="{FF2B5EF4-FFF2-40B4-BE49-F238E27FC236}">
                <a16:creationId xmlns:a16="http://schemas.microsoft.com/office/drawing/2014/main" xmlns="" id="{DAB5AFE7-FBC4-47B9-B704-502001B0CDF1}"/>
              </a:ext>
            </a:extLst>
          </p:cNvPr>
          <p:cNvSpPr>
            <a:spLocks noChangeArrowheads="1"/>
          </p:cNvSpPr>
          <p:nvPr/>
        </p:nvSpPr>
        <p:spPr bwMode="auto">
          <a:xfrm>
            <a:off x="2422525" y="2636839"/>
            <a:ext cx="4897438" cy="1584325"/>
          </a:xfrm>
          <a:prstGeom prst="wedgeRoundRectCallout">
            <a:avLst>
              <a:gd name="adj1" fmla="val -24102"/>
              <a:gd name="adj2" fmla="val -96792"/>
              <a:gd name="adj3" fmla="val 16667"/>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3540" name="Text Box 4">
            <a:extLst>
              <a:ext uri="{FF2B5EF4-FFF2-40B4-BE49-F238E27FC236}">
                <a16:creationId xmlns:a16="http://schemas.microsoft.com/office/drawing/2014/main" xmlns="" id="{D48078B9-3B37-4D47-AB9F-2C7E4D260608}"/>
              </a:ext>
            </a:extLst>
          </p:cNvPr>
          <p:cNvSpPr txBox="1">
            <a:spLocks noChangeArrowheads="1"/>
          </p:cNvSpPr>
          <p:nvPr/>
        </p:nvSpPr>
        <p:spPr bwMode="auto">
          <a:xfrm>
            <a:off x="2208213" y="115889"/>
            <a:ext cx="4824412"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3541" name="Text Box 5">
            <a:extLst>
              <a:ext uri="{FF2B5EF4-FFF2-40B4-BE49-F238E27FC236}">
                <a16:creationId xmlns:a16="http://schemas.microsoft.com/office/drawing/2014/main" xmlns="" id="{9764958E-50D5-4293-8BF5-92C7634102F0}"/>
              </a:ext>
            </a:extLst>
          </p:cNvPr>
          <p:cNvSpPr txBox="1">
            <a:spLocks noChangeArrowheads="1"/>
          </p:cNvSpPr>
          <p:nvPr/>
        </p:nvSpPr>
        <p:spPr bwMode="auto">
          <a:xfrm>
            <a:off x="2208214" y="836614"/>
            <a:ext cx="51700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5.2.2 </a:t>
            </a:r>
            <a:r>
              <a:rPr lang="zh-CN" altLang="en-US" sz="2800" b="1">
                <a:solidFill>
                  <a:srgbClr val="0000FF"/>
                </a:solidFill>
                <a:latin typeface="Tahoma" panose="020B0604030504040204" pitchFamily="34" charset="0"/>
                <a:ea typeface="宋体" panose="02010600030101010101" pitchFamily="2" charset="-122"/>
              </a:rPr>
              <a:t>家庭生命周期与消费心理</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193542" name="Text Box 6">
            <a:extLst>
              <a:ext uri="{FF2B5EF4-FFF2-40B4-BE49-F238E27FC236}">
                <a16:creationId xmlns:a16="http://schemas.microsoft.com/office/drawing/2014/main" xmlns="" id="{DC47935A-E10A-42B6-9814-60BD69ED4000}"/>
              </a:ext>
            </a:extLst>
          </p:cNvPr>
          <p:cNvSpPr txBox="1">
            <a:spLocks noChangeArrowheads="1"/>
          </p:cNvSpPr>
          <p:nvPr/>
        </p:nvSpPr>
        <p:spPr bwMode="auto">
          <a:xfrm>
            <a:off x="2711450" y="1554164"/>
            <a:ext cx="2236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3</a:t>
            </a:r>
            <a:r>
              <a:rPr lang="zh-CN" altLang="en-US" sz="2400" b="1">
                <a:solidFill>
                  <a:srgbClr val="660066"/>
                </a:solidFill>
                <a:latin typeface="Tahoma" panose="020B0604030504040204" pitchFamily="34" charset="0"/>
                <a:ea typeface="宋体" panose="02010600030101010101" pitchFamily="2" charset="-122"/>
              </a:rPr>
              <a:t>．少子女阶段</a:t>
            </a:r>
          </a:p>
        </p:txBody>
      </p:sp>
      <p:sp>
        <p:nvSpPr>
          <p:cNvPr id="193543" name="Text Box 7">
            <a:extLst>
              <a:ext uri="{FF2B5EF4-FFF2-40B4-BE49-F238E27FC236}">
                <a16:creationId xmlns:a16="http://schemas.microsoft.com/office/drawing/2014/main" xmlns="" id="{96F86A1B-2E1A-4086-A4D5-9DD270FF494F}"/>
              </a:ext>
            </a:extLst>
          </p:cNvPr>
          <p:cNvSpPr txBox="1">
            <a:spLocks noChangeArrowheads="1"/>
          </p:cNvSpPr>
          <p:nvPr/>
        </p:nvSpPr>
        <p:spPr bwMode="auto">
          <a:xfrm>
            <a:off x="2351089" y="2659063"/>
            <a:ext cx="496482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家庭消费多是以子女的一般生活</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费用、教育、保健费用为主，教育</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投资的比重逐年加大。夫妻对自身</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消费表现出务实的消费心理。 </a:t>
            </a:r>
          </a:p>
        </p:txBody>
      </p:sp>
      <p:sp>
        <p:nvSpPr>
          <p:cNvPr id="193544" name="Text Box 8">
            <a:extLst>
              <a:ext uri="{FF2B5EF4-FFF2-40B4-BE49-F238E27FC236}">
                <a16:creationId xmlns:a16="http://schemas.microsoft.com/office/drawing/2014/main" xmlns="" id="{41D5870E-43BD-4374-89D0-2E5A7CAB8970}"/>
              </a:ext>
            </a:extLst>
          </p:cNvPr>
          <p:cNvSpPr txBox="1">
            <a:spLocks noChangeArrowheads="1"/>
          </p:cNvSpPr>
          <p:nvPr/>
        </p:nvSpPr>
        <p:spPr bwMode="auto">
          <a:xfrm>
            <a:off x="7372350" y="2649539"/>
            <a:ext cx="2236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4</a:t>
            </a:r>
            <a:r>
              <a:rPr lang="zh-CN" altLang="en-US" sz="2400" b="1">
                <a:solidFill>
                  <a:srgbClr val="660066"/>
                </a:solidFill>
                <a:latin typeface="Tahoma" panose="020B0604030504040204" pitchFamily="34" charset="0"/>
                <a:ea typeface="宋体" panose="02010600030101010101" pitchFamily="2" charset="-122"/>
              </a:rPr>
              <a:t>．多子女阶段</a:t>
            </a:r>
          </a:p>
        </p:txBody>
      </p:sp>
      <p:sp>
        <p:nvSpPr>
          <p:cNvPr id="193545" name="Text Box 9">
            <a:extLst>
              <a:ext uri="{FF2B5EF4-FFF2-40B4-BE49-F238E27FC236}">
                <a16:creationId xmlns:a16="http://schemas.microsoft.com/office/drawing/2014/main" xmlns="" id="{48931E77-B462-4ECC-AC86-3835FFA32D75}"/>
              </a:ext>
            </a:extLst>
          </p:cNvPr>
          <p:cNvSpPr txBox="1">
            <a:spLocks noChangeArrowheads="1"/>
          </p:cNvSpPr>
          <p:nvPr/>
        </p:nvSpPr>
        <p:spPr bwMode="auto">
          <a:xfrm>
            <a:off x="2424114" y="5229226"/>
            <a:ext cx="82285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这一时期家庭消费开始逐步由比较紧张转向宽松，家庭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日常消费最突出的是求实心理，而预防性储蓄意识的增强是</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这一时期最明显的特点。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354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3542"/>
                                        </p:tgtEl>
                                        <p:attrNameLst>
                                          <p:attrName>style.visibility</p:attrName>
                                        </p:attrNameLst>
                                      </p:cBhvr>
                                      <p:to>
                                        <p:strVal val="visible"/>
                                      </p:to>
                                    </p:set>
                                    <p:anim calcmode="lin" valueType="num">
                                      <p:cBhvr additive="base">
                                        <p:cTn id="14" dur="500" fill="hold"/>
                                        <p:tgtEl>
                                          <p:spTgt spid="193542"/>
                                        </p:tgtEl>
                                        <p:attrNameLst>
                                          <p:attrName>ppt_x</p:attrName>
                                        </p:attrNameLst>
                                      </p:cBhvr>
                                      <p:tavLst>
                                        <p:tav tm="0">
                                          <p:val>
                                            <p:strVal val="0-#ppt_w/2"/>
                                          </p:val>
                                        </p:tav>
                                        <p:tav tm="100000">
                                          <p:val>
                                            <p:strVal val="#ppt_x"/>
                                          </p:val>
                                        </p:tav>
                                      </p:tavLst>
                                    </p:anim>
                                    <p:anim calcmode="lin" valueType="num">
                                      <p:cBhvr additive="base">
                                        <p:cTn id="15"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3539"/>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3543"/>
                                        </p:tgtEl>
                                        <p:attrNameLst>
                                          <p:attrName>style.visibility</p:attrName>
                                        </p:attrNameLst>
                                      </p:cBhvr>
                                      <p:to>
                                        <p:strVal val="visible"/>
                                      </p:to>
                                    </p:set>
                                    <p:anim to="" calcmode="lin" valueType="num">
                                      <p:cBhvr>
                                        <p:cTn id="23" dur="1" fill="hold"/>
                                        <p:tgtEl>
                                          <p:spTgt spid="193543"/>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3544"/>
                                        </p:tgtEl>
                                        <p:attrNameLst>
                                          <p:attrName>style.visibility</p:attrName>
                                        </p:attrNameLst>
                                      </p:cBhvr>
                                      <p:to>
                                        <p:strVal val="visible"/>
                                      </p:to>
                                    </p:set>
                                    <p:anim calcmode="lin" valueType="num">
                                      <p:cBhvr additive="base">
                                        <p:cTn id="28" dur="500" fill="hold"/>
                                        <p:tgtEl>
                                          <p:spTgt spid="193544"/>
                                        </p:tgtEl>
                                        <p:attrNameLst>
                                          <p:attrName>ppt_x</p:attrName>
                                        </p:attrNameLst>
                                      </p:cBhvr>
                                      <p:tavLst>
                                        <p:tav tm="0">
                                          <p:val>
                                            <p:strVal val="#ppt_x"/>
                                          </p:val>
                                        </p:tav>
                                        <p:tav tm="100000">
                                          <p:val>
                                            <p:strVal val="#ppt_x"/>
                                          </p:val>
                                        </p:tav>
                                      </p:tavLst>
                                    </p:anim>
                                    <p:anim calcmode="lin" valueType="num">
                                      <p:cBhvr additive="base">
                                        <p:cTn id="29" dur="500" fill="hold"/>
                                        <p:tgtEl>
                                          <p:spTgt spid="19354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3538"/>
                                        </p:tgtEl>
                                        <p:attrNameLst>
                                          <p:attrName>style.visibility</p:attrName>
                                        </p:attrNameLst>
                                      </p:cBhvr>
                                      <p:to>
                                        <p:strVal val="visible"/>
                                      </p:to>
                                    </p:set>
                                  </p:childTnLst>
                                </p:cTn>
                              </p:par>
                            </p:childTnLst>
                          </p:cTn>
                        </p:par>
                        <p:par>
                          <p:cTn id="34" fill="hold" nodeType="afterGroup">
                            <p:stCondLst>
                              <p:cond delay="0"/>
                            </p:stCondLst>
                            <p:childTnLst>
                              <p:par>
                                <p:cTn id="35" presetID="24" presetClass="entr" presetSubtype="0" fill="hold" grpId="0" nodeType="afterEffect">
                                  <p:stCondLst>
                                    <p:cond delay="0"/>
                                  </p:stCondLst>
                                  <p:childTnLst>
                                    <p:set>
                                      <p:cBhvr>
                                        <p:cTn id="36" dur="1" fill="hold">
                                          <p:stCondLst>
                                            <p:cond delay="0"/>
                                          </p:stCondLst>
                                        </p:cTn>
                                        <p:tgtEl>
                                          <p:spTgt spid="193545"/>
                                        </p:tgtEl>
                                        <p:attrNameLst>
                                          <p:attrName>style.visibility</p:attrName>
                                        </p:attrNameLst>
                                      </p:cBhvr>
                                      <p:to>
                                        <p:strVal val="visible"/>
                                      </p:to>
                                    </p:set>
                                    <p:anim to="" calcmode="lin" valueType="num">
                                      <p:cBhvr>
                                        <p:cTn id="37" dur="1" fill="hold"/>
                                        <p:tgtEl>
                                          <p:spTgt spid="1935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nimBg="1"/>
      <p:bldP spid="193539" grpId="0" animBg="1"/>
      <p:bldP spid="193540" grpId="0" animBg="1"/>
      <p:bldP spid="193541" grpId="0"/>
      <p:bldP spid="193542" grpId="0"/>
      <p:bldP spid="193543" grpId="0"/>
      <p:bldP spid="193544" grpId="0"/>
      <p:bldP spid="1935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AutoShape 2">
            <a:extLst>
              <a:ext uri="{FF2B5EF4-FFF2-40B4-BE49-F238E27FC236}">
                <a16:creationId xmlns:a16="http://schemas.microsoft.com/office/drawing/2014/main" xmlns="" id="{69A357FC-73EF-458D-9251-B974A5F29D1B}"/>
              </a:ext>
            </a:extLst>
          </p:cNvPr>
          <p:cNvSpPr>
            <a:spLocks noChangeArrowheads="1"/>
          </p:cNvSpPr>
          <p:nvPr/>
        </p:nvSpPr>
        <p:spPr bwMode="auto">
          <a:xfrm>
            <a:off x="2208214" y="4724400"/>
            <a:ext cx="8135937" cy="1728788"/>
          </a:xfrm>
          <a:prstGeom prst="flowChartAlternateProcess">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4563" name="AutoShape 3">
            <a:extLst>
              <a:ext uri="{FF2B5EF4-FFF2-40B4-BE49-F238E27FC236}">
                <a16:creationId xmlns:a16="http://schemas.microsoft.com/office/drawing/2014/main" xmlns="" id="{B7AAB06D-D0C3-4EF7-AD06-FF119BA84AA6}"/>
              </a:ext>
            </a:extLst>
          </p:cNvPr>
          <p:cNvSpPr>
            <a:spLocks noChangeArrowheads="1"/>
          </p:cNvSpPr>
          <p:nvPr/>
        </p:nvSpPr>
        <p:spPr bwMode="auto">
          <a:xfrm>
            <a:off x="2532063" y="2276476"/>
            <a:ext cx="6659562" cy="1584325"/>
          </a:xfrm>
          <a:prstGeom prst="wedgeEllipseCallout">
            <a:avLst>
              <a:gd name="adj1" fmla="val 53551"/>
              <a:gd name="adj2" fmla="val -638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4564" name="Text Box 4">
            <a:extLst>
              <a:ext uri="{FF2B5EF4-FFF2-40B4-BE49-F238E27FC236}">
                <a16:creationId xmlns:a16="http://schemas.microsoft.com/office/drawing/2014/main" xmlns="" id="{3080959C-B14A-42F4-B61C-C9B14EF28AF1}"/>
              </a:ext>
            </a:extLst>
          </p:cNvPr>
          <p:cNvSpPr txBox="1">
            <a:spLocks noChangeArrowheads="1"/>
          </p:cNvSpPr>
          <p:nvPr/>
        </p:nvSpPr>
        <p:spPr bwMode="auto">
          <a:xfrm>
            <a:off x="2208213" y="188914"/>
            <a:ext cx="5543550"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4565" name="Text Box 5">
            <a:extLst>
              <a:ext uri="{FF2B5EF4-FFF2-40B4-BE49-F238E27FC236}">
                <a16:creationId xmlns:a16="http://schemas.microsoft.com/office/drawing/2014/main" xmlns="" id="{32AE6D40-070C-4584-8BD3-45DC1795DDDC}"/>
              </a:ext>
            </a:extLst>
          </p:cNvPr>
          <p:cNvSpPr txBox="1">
            <a:spLocks noChangeArrowheads="1"/>
          </p:cNvSpPr>
          <p:nvPr/>
        </p:nvSpPr>
        <p:spPr bwMode="auto">
          <a:xfrm>
            <a:off x="2208213" y="836614"/>
            <a:ext cx="72009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5.2.2 </a:t>
            </a:r>
            <a:r>
              <a:rPr lang="zh-CN" altLang="en-US" sz="2800" b="1">
                <a:solidFill>
                  <a:srgbClr val="0000FF"/>
                </a:solidFill>
                <a:latin typeface="Tahoma" panose="020B0604030504040204" pitchFamily="34" charset="0"/>
                <a:ea typeface="宋体" panose="02010600030101010101" pitchFamily="2" charset="-122"/>
              </a:rPr>
              <a:t>家庭生命周期与消费心理</a:t>
            </a:r>
          </a:p>
          <a:p>
            <a:pPr fontAlgn="base">
              <a:spcBef>
                <a:spcPct val="0"/>
              </a:spcBef>
              <a:spcAft>
                <a:spcPct val="0"/>
              </a:spcAft>
            </a:pPr>
            <a:endParaRPr lang="zh-CN" altLang="en-US" sz="280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194566" name="Text Box 6">
            <a:extLst>
              <a:ext uri="{FF2B5EF4-FFF2-40B4-BE49-F238E27FC236}">
                <a16:creationId xmlns:a16="http://schemas.microsoft.com/office/drawing/2014/main" xmlns="" id="{EE413882-C621-4A39-A23C-3A4C85BCB08C}"/>
              </a:ext>
            </a:extLst>
          </p:cNvPr>
          <p:cNvSpPr txBox="1">
            <a:spLocks noChangeArrowheads="1"/>
          </p:cNvSpPr>
          <p:nvPr/>
        </p:nvSpPr>
        <p:spPr bwMode="auto">
          <a:xfrm>
            <a:off x="7967663" y="1628776"/>
            <a:ext cx="25458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5</a:t>
            </a:r>
            <a:r>
              <a:rPr lang="zh-CN" altLang="en-US" sz="2400" b="1">
                <a:solidFill>
                  <a:srgbClr val="660066"/>
                </a:solidFill>
                <a:latin typeface="Tahoma" panose="020B0604030504040204" pitchFamily="34" charset="0"/>
                <a:ea typeface="宋体" panose="02010600030101010101" pitchFamily="2" charset="-122"/>
              </a:rPr>
              <a:t>．子女成年阶段</a:t>
            </a:r>
          </a:p>
        </p:txBody>
      </p:sp>
      <p:sp>
        <p:nvSpPr>
          <p:cNvPr id="194567" name="Text Box 7">
            <a:extLst>
              <a:ext uri="{FF2B5EF4-FFF2-40B4-BE49-F238E27FC236}">
                <a16:creationId xmlns:a16="http://schemas.microsoft.com/office/drawing/2014/main" xmlns="" id="{2AB83EC1-3F73-4EF3-BE0B-66B94CAD642C}"/>
              </a:ext>
            </a:extLst>
          </p:cNvPr>
          <p:cNvSpPr txBox="1">
            <a:spLocks noChangeArrowheads="1"/>
          </p:cNvSpPr>
          <p:nvPr/>
        </p:nvSpPr>
        <p:spPr bwMode="auto">
          <a:xfrm>
            <a:off x="2927350" y="2620964"/>
            <a:ext cx="62547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      </a:t>
            </a:r>
            <a:r>
              <a:rPr lang="zh-CN" altLang="en-US" sz="2000" b="1">
                <a:solidFill>
                  <a:srgbClr val="080808"/>
                </a:solidFill>
                <a:latin typeface="Tahoma" panose="020B0604030504040204" pitchFamily="34" charset="0"/>
                <a:ea typeface="宋体" panose="02010600030101010101" pitchFamily="2" charset="-122"/>
              </a:rPr>
              <a:t>总体消费水平很高，注重储蓄，购买冷静、理智。</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家庭消费主要用于两个方面：一是满足整个家庭成员</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的消费需要，二是为子女结婚而进行的家庭储蓄。</a:t>
            </a:r>
          </a:p>
        </p:txBody>
      </p:sp>
      <p:sp>
        <p:nvSpPr>
          <p:cNvPr id="194568" name="Text Box 8">
            <a:extLst>
              <a:ext uri="{FF2B5EF4-FFF2-40B4-BE49-F238E27FC236}">
                <a16:creationId xmlns:a16="http://schemas.microsoft.com/office/drawing/2014/main" xmlns="" id="{0DFDEEB0-CA6B-42E4-A092-4C1A2721E232}"/>
              </a:ext>
            </a:extLst>
          </p:cNvPr>
          <p:cNvSpPr txBox="1">
            <a:spLocks noChangeArrowheads="1"/>
          </p:cNvSpPr>
          <p:nvPr/>
        </p:nvSpPr>
        <p:spPr bwMode="auto">
          <a:xfrm>
            <a:off x="2116139" y="4305301"/>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6</a:t>
            </a:r>
            <a:r>
              <a:rPr lang="zh-CN" altLang="en-US" sz="2400" b="1">
                <a:solidFill>
                  <a:srgbClr val="660066"/>
                </a:solidFill>
                <a:latin typeface="Tahoma" panose="020B0604030504040204" pitchFamily="34" charset="0"/>
                <a:ea typeface="宋体" panose="02010600030101010101" pitchFamily="2" charset="-122"/>
              </a:rPr>
              <a:t>．老年阶段</a:t>
            </a:r>
          </a:p>
        </p:txBody>
      </p:sp>
      <p:sp>
        <p:nvSpPr>
          <p:cNvPr id="194569" name="Text Box 9">
            <a:extLst>
              <a:ext uri="{FF2B5EF4-FFF2-40B4-BE49-F238E27FC236}">
                <a16:creationId xmlns:a16="http://schemas.microsoft.com/office/drawing/2014/main" xmlns="" id="{C27CD906-B691-467B-B49E-36E01922EAD7}"/>
              </a:ext>
            </a:extLst>
          </p:cNvPr>
          <p:cNvSpPr txBox="1">
            <a:spLocks noChangeArrowheads="1"/>
          </p:cNvSpPr>
          <p:nvPr/>
        </p:nvSpPr>
        <p:spPr bwMode="auto">
          <a:xfrm>
            <a:off x="2279650" y="4941889"/>
            <a:ext cx="7920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其消费观念往往表现为两种类型：一类是继续以子女甚至下一代为消费的着眼点，但实际支出比例大为下降；另一类则基本上与子女无过</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多经济来往，消费也趋向以营养、保健、舒适为主，对自我教育方面的消费也很感兴趣，更多地体现自我的消费情趣。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56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4566"/>
                                        </p:tgtEl>
                                        <p:attrNameLst>
                                          <p:attrName>style.visibility</p:attrName>
                                        </p:attrNameLst>
                                      </p:cBhvr>
                                      <p:to>
                                        <p:strVal val="visible"/>
                                      </p:to>
                                    </p:set>
                                    <p:anim calcmode="lin" valueType="num">
                                      <p:cBhvr additive="base">
                                        <p:cTn id="14" dur="500" fill="hold"/>
                                        <p:tgtEl>
                                          <p:spTgt spid="194566"/>
                                        </p:tgtEl>
                                        <p:attrNameLst>
                                          <p:attrName>ppt_x</p:attrName>
                                        </p:attrNameLst>
                                      </p:cBhvr>
                                      <p:tavLst>
                                        <p:tav tm="0">
                                          <p:val>
                                            <p:strVal val="0-#ppt_w/2"/>
                                          </p:val>
                                        </p:tav>
                                        <p:tav tm="100000">
                                          <p:val>
                                            <p:strVal val="#ppt_x"/>
                                          </p:val>
                                        </p:tav>
                                      </p:tavLst>
                                    </p:anim>
                                    <p:anim calcmode="lin" valueType="num">
                                      <p:cBhvr additive="base">
                                        <p:cTn id="15" dur="500" fill="hold"/>
                                        <p:tgtEl>
                                          <p:spTgt spid="19456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4563"/>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4567"/>
                                        </p:tgtEl>
                                        <p:attrNameLst>
                                          <p:attrName>style.visibility</p:attrName>
                                        </p:attrNameLst>
                                      </p:cBhvr>
                                      <p:to>
                                        <p:strVal val="visible"/>
                                      </p:to>
                                    </p:set>
                                    <p:anim to="" calcmode="lin" valueType="num">
                                      <p:cBhvr>
                                        <p:cTn id="23" dur="1" fill="hold"/>
                                        <p:tgtEl>
                                          <p:spTgt spid="194567"/>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4568"/>
                                        </p:tgtEl>
                                        <p:attrNameLst>
                                          <p:attrName>style.visibility</p:attrName>
                                        </p:attrNameLst>
                                      </p:cBhvr>
                                      <p:to>
                                        <p:strVal val="visible"/>
                                      </p:to>
                                    </p:set>
                                    <p:anim calcmode="lin" valueType="num">
                                      <p:cBhvr additive="base">
                                        <p:cTn id="28" dur="500" fill="hold"/>
                                        <p:tgtEl>
                                          <p:spTgt spid="194568"/>
                                        </p:tgtEl>
                                        <p:attrNameLst>
                                          <p:attrName>ppt_x</p:attrName>
                                        </p:attrNameLst>
                                      </p:cBhvr>
                                      <p:tavLst>
                                        <p:tav tm="0">
                                          <p:val>
                                            <p:strVal val="0-#ppt_w/2"/>
                                          </p:val>
                                        </p:tav>
                                        <p:tav tm="100000">
                                          <p:val>
                                            <p:strVal val="#ppt_x"/>
                                          </p:val>
                                        </p:tav>
                                      </p:tavLst>
                                    </p:anim>
                                    <p:anim calcmode="lin" valueType="num">
                                      <p:cBhvr additive="base">
                                        <p:cTn id="29" dur="500" fill="hold"/>
                                        <p:tgtEl>
                                          <p:spTgt spid="19456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94562"/>
                                        </p:tgtEl>
                                        <p:attrNameLst>
                                          <p:attrName>style.visibility</p:attrName>
                                        </p:attrNameLst>
                                      </p:cBhvr>
                                      <p:to>
                                        <p:strVal val="visible"/>
                                      </p:to>
                                    </p:set>
                                  </p:childTnLst>
                                </p:cTn>
                              </p:par>
                            </p:childTnLst>
                          </p:cTn>
                        </p:par>
                        <p:par>
                          <p:cTn id="34" fill="hold" nodeType="afterGroup">
                            <p:stCondLst>
                              <p:cond delay="0"/>
                            </p:stCondLst>
                            <p:childTnLst>
                              <p:par>
                                <p:cTn id="35" presetID="24" presetClass="entr" presetSubtype="0" fill="hold" grpId="0" nodeType="afterEffect">
                                  <p:stCondLst>
                                    <p:cond delay="0"/>
                                  </p:stCondLst>
                                  <p:childTnLst>
                                    <p:set>
                                      <p:cBhvr>
                                        <p:cTn id="36" dur="1" fill="hold">
                                          <p:stCondLst>
                                            <p:cond delay="0"/>
                                          </p:stCondLst>
                                        </p:cTn>
                                        <p:tgtEl>
                                          <p:spTgt spid="194569"/>
                                        </p:tgtEl>
                                        <p:attrNameLst>
                                          <p:attrName>style.visibility</p:attrName>
                                        </p:attrNameLst>
                                      </p:cBhvr>
                                      <p:to>
                                        <p:strVal val="visible"/>
                                      </p:to>
                                    </p:set>
                                    <p:anim to="" calcmode="lin" valueType="num">
                                      <p:cBhvr>
                                        <p:cTn id="37" dur="1" fill="hold"/>
                                        <p:tgtEl>
                                          <p:spTgt spid="1945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animBg="1"/>
      <p:bldP spid="194565" grpId="0"/>
      <p:bldP spid="194566" grpId="0"/>
      <p:bldP spid="194567" grpId="0"/>
      <p:bldP spid="194568" grpId="0"/>
      <p:bldP spid="1945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AutoShape 2">
            <a:extLst>
              <a:ext uri="{FF2B5EF4-FFF2-40B4-BE49-F238E27FC236}">
                <a16:creationId xmlns:a16="http://schemas.microsoft.com/office/drawing/2014/main" xmlns="" id="{217B8DC2-23C8-423C-8348-A1CA6FF4E9BF}"/>
              </a:ext>
            </a:extLst>
          </p:cNvPr>
          <p:cNvSpPr>
            <a:spLocks noChangeArrowheads="1"/>
          </p:cNvSpPr>
          <p:nvPr/>
        </p:nvSpPr>
        <p:spPr bwMode="auto">
          <a:xfrm>
            <a:off x="3503614" y="3500438"/>
            <a:ext cx="6840537" cy="2305050"/>
          </a:xfrm>
          <a:prstGeom prst="cloudCallout">
            <a:avLst>
              <a:gd name="adj1" fmla="val -44500"/>
              <a:gd name="adj2" fmla="val -9738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5587" name="Text Box 3">
            <a:extLst>
              <a:ext uri="{FF2B5EF4-FFF2-40B4-BE49-F238E27FC236}">
                <a16:creationId xmlns:a16="http://schemas.microsoft.com/office/drawing/2014/main" xmlns="" id="{F44A3B94-17FE-48DA-9673-FD4E89F41B57}"/>
              </a:ext>
            </a:extLst>
          </p:cNvPr>
          <p:cNvSpPr txBox="1">
            <a:spLocks noChangeArrowheads="1"/>
          </p:cNvSpPr>
          <p:nvPr/>
        </p:nvSpPr>
        <p:spPr bwMode="auto">
          <a:xfrm>
            <a:off x="2187576" y="171450"/>
            <a:ext cx="6069013"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5588" name="Text Box 4">
            <a:extLst>
              <a:ext uri="{FF2B5EF4-FFF2-40B4-BE49-F238E27FC236}">
                <a16:creationId xmlns:a16="http://schemas.microsoft.com/office/drawing/2014/main" xmlns="" id="{17B701D0-C286-42B0-8F47-F1CD79108F75}"/>
              </a:ext>
            </a:extLst>
          </p:cNvPr>
          <p:cNvSpPr txBox="1">
            <a:spLocks noChangeArrowheads="1"/>
          </p:cNvSpPr>
          <p:nvPr/>
        </p:nvSpPr>
        <p:spPr bwMode="auto">
          <a:xfrm>
            <a:off x="2135189" y="981076"/>
            <a:ext cx="5976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5.2.2 </a:t>
            </a:r>
            <a:r>
              <a:rPr lang="zh-CN" altLang="en-US" sz="2800" b="1">
                <a:solidFill>
                  <a:srgbClr val="0000FF"/>
                </a:solidFill>
                <a:latin typeface="Tahoma" panose="020B0604030504040204" pitchFamily="34" charset="0"/>
                <a:ea typeface="宋体" panose="02010600030101010101" pitchFamily="2" charset="-122"/>
              </a:rPr>
              <a:t>家庭生命周期与消费心理</a:t>
            </a:r>
          </a:p>
        </p:txBody>
      </p:sp>
      <p:sp>
        <p:nvSpPr>
          <p:cNvPr id="195589" name="Text Box 5">
            <a:extLst>
              <a:ext uri="{FF2B5EF4-FFF2-40B4-BE49-F238E27FC236}">
                <a16:creationId xmlns:a16="http://schemas.microsoft.com/office/drawing/2014/main" xmlns="" id="{DE11C4FA-2378-4641-9FCA-3FE27B443D23}"/>
              </a:ext>
            </a:extLst>
          </p:cNvPr>
          <p:cNvSpPr txBox="1">
            <a:spLocks noChangeArrowheads="1"/>
          </p:cNvSpPr>
          <p:nvPr/>
        </p:nvSpPr>
        <p:spPr bwMode="auto">
          <a:xfrm>
            <a:off x="2835276" y="1928814"/>
            <a:ext cx="1927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7</a:t>
            </a:r>
            <a:r>
              <a:rPr lang="zh-CN" altLang="en-US" sz="2400" b="1">
                <a:solidFill>
                  <a:srgbClr val="660066"/>
                </a:solidFill>
                <a:latin typeface="Tahoma" panose="020B0604030504040204" pitchFamily="34" charset="0"/>
                <a:ea typeface="宋体" panose="02010600030101010101" pitchFamily="2" charset="-122"/>
              </a:rPr>
              <a:t>．鳏寡阶段</a:t>
            </a:r>
          </a:p>
        </p:txBody>
      </p:sp>
      <p:sp>
        <p:nvSpPr>
          <p:cNvPr id="195590" name="Text Box 6">
            <a:extLst>
              <a:ext uri="{FF2B5EF4-FFF2-40B4-BE49-F238E27FC236}">
                <a16:creationId xmlns:a16="http://schemas.microsoft.com/office/drawing/2014/main" xmlns="" id="{8FE56BFF-0C6B-49A8-8BEC-DD7829BE6E16}"/>
              </a:ext>
            </a:extLst>
          </p:cNvPr>
          <p:cNvSpPr txBox="1">
            <a:spLocks noChangeArrowheads="1"/>
          </p:cNvSpPr>
          <p:nvPr/>
        </p:nvSpPr>
        <p:spPr bwMode="auto">
          <a:xfrm>
            <a:off x="3648075" y="4084639"/>
            <a:ext cx="6910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消费内容单一，观念保守，消费多用于保健、</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医疗、劳务方面，特别注重情感、关注等需要及</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安全保障。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558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5589"/>
                                        </p:tgtEl>
                                        <p:attrNameLst>
                                          <p:attrName>style.visibility</p:attrName>
                                        </p:attrNameLst>
                                      </p:cBhvr>
                                      <p:to>
                                        <p:strVal val="visible"/>
                                      </p:to>
                                    </p:set>
                                    <p:anim calcmode="lin" valueType="num">
                                      <p:cBhvr additive="base">
                                        <p:cTn id="14" dur="500" fill="hold"/>
                                        <p:tgtEl>
                                          <p:spTgt spid="195589"/>
                                        </p:tgtEl>
                                        <p:attrNameLst>
                                          <p:attrName>ppt_x</p:attrName>
                                        </p:attrNameLst>
                                      </p:cBhvr>
                                      <p:tavLst>
                                        <p:tav tm="0">
                                          <p:val>
                                            <p:strVal val="0-#ppt_w/2"/>
                                          </p:val>
                                        </p:tav>
                                        <p:tav tm="100000">
                                          <p:val>
                                            <p:strVal val="#ppt_x"/>
                                          </p:val>
                                        </p:tav>
                                      </p:tavLst>
                                    </p:anim>
                                    <p:anim calcmode="lin" valueType="num">
                                      <p:cBhvr additive="base">
                                        <p:cTn id="15" dur="500" fill="hold"/>
                                        <p:tgtEl>
                                          <p:spTgt spid="19558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5586"/>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5590"/>
                                        </p:tgtEl>
                                        <p:attrNameLst>
                                          <p:attrName>style.visibility</p:attrName>
                                        </p:attrNameLst>
                                      </p:cBhvr>
                                      <p:to>
                                        <p:strVal val="visible"/>
                                      </p:to>
                                    </p:set>
                                    <p:anim to="" calcmode="lin" valueType="num">
                                      <p:cBhvr>
                                        <p:cTn id="23" dur="1" fill="hold"/>
                                        <p:tgtEl>
                                          <p:spTgt spid="1955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nimBg="1"/>
      <p:bldP spid="195587" grpId="0" animBg="1"/>
      <p:bldP spid="195588" grpId="0"/>
      <p:bldP spid="195589" grpId="0"/>
      <p:bldP spid="1955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8000" y="914400"/>
            <a:ext cx="10972800" cy="838200"/>
          </a:xfrm>
        </p:spPr>
        <p:txBody>
          <a:bodyPr/>
          <a:lstStyle/>
          <a:p>
            <a:r>
              <a:rPr lang="zh-CN" altLang="en-US" sz="3200" b="1" i="0" dirty="0"/>
              <a:t>非传统的家庭生命周期</a:t>
            </a:r>
          </a:p>
        </p:txBody>
      </p:sp>
      <p:sp>
        <p:nvSpPr>
          <p:cNvPr id="23555" name="Rectangle 3"/>
          <p:cNvSpPr>
            <a:spLocks noGrp="1" noChangeArrowheads="1"/>
          </p:cNvSpPr>
          <p:nvPr>
            <p:ph type="body" idx="1"/>
          </p:nvPr>
        </p:nvSpPr>
        <p:spPr>
          <a:xfrm>
            <a:off x="986117" y="1739153"/>
            <a:ext cx="10972800" cy="3886200"/>
          </a:xfrm>
        </p:spPr>
        <p:txBody>
          <a:bodyPr/>
          <a:lstStyle/>
          <a:p>
            <a:pPr>
              <a:buFont typeface="Wingdings" pitchFamily="2" charset="2"/>
              <a:buNone/>
            </a:pPr>
            <a:r>
              <a:rPr lang="zh-CN" altLang="en-US" dirty="0">
                <a:ea typeface="仿宋_GB2312" pitchFamily="49" charset="-122"/>
              </a:rPr>
              <a:t>　　随着社会的多元化，以及对婚姻本身看法的改变，现代家庭结构出下了以下趋势：</a:t>
            </a:r>
          </a:p>
          <a:p>
            <a:pPr>
              <a:buFont typeface="Wingdings" pitchFamily="2" charset="2"/>
              <a:buNone/>
            </a:pPr>
            <a:r>
              <a:rPr lang="zh-CN" altLang="en-US" dirty="0">
                <a:ea typeface="仿宋_GB2312" pitchFamily="49" charset="-122"/>
              </a:rPr>
              <a:t>　　１、每个家庭中的孩子数目越来越少；</a:t>
            </a:r>
          </a:p>
          <a:p>
            <a:pPr>
              <a:buFont typeface="Wingdings" pitchFamily="2" charset="2"/>
              <a:buNone/>
            </a:pPr>
            <a:r>
              <a:rPr lang="zh-CN" altLang="en-US" dirty="0">
                <a:ea typeface="仿宋_GB2312" pitchFamily="49" charset="-122"/>
              </a:rPr>
              <a:t>　　２、离婚率有所上升；</a:t>
            </a:r>
          </a:p>
          <a:p>
            <a:pPr>
              <a:buFont typeface="Wingdings" pitchFamily="2" charset="2"/>
              <a:buNone/>
            </a:pPr>
            <a:r>
              <a:rPr lang="zh-CN" altLang="en-US" dirty="0">
                <a:ea typeface="仿宋_GB2312" pitchFamily="49" charset="-122"/>
              </a:rPr>
              <a:t>　　３、单身的状况越来越多见。</a:t>
            </a:r>
          </a:p>
        </p:txBody>
      </p:sp>
      <p:sp>
        <p:nvSpPr>
          <p:cNvPr id="23556"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衰炼伟慈卵磁芒隐早对摧追晓钮跌侍祈何供蛰叫蜕甚粘只遮轨膝脖凌搔灰第九章 消费者群体与消费心理第九章 消费者群体与消费心理</a:t>
            </a:r>
          </a:p>
        </p:txBody>
      </p:sp>
    </p:spTree>
    <p:extLst>
      <p:ext uri="{BB962C8B-B14F-4D97-AF65-F5344CB8AC3E}">
        <p14:creationId xmlns:p14="http://schemas.microsoft.com/office/powerpoint/2010/main" val="212918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Oval 2">
            <a:extLst>
              <a:ext uri="{FF2B5EF4-FFF2-40B4-BE49-F238E27FC236}">
                <a16:creationId xmlns:a16="http://schemas.microsoft.com/office/drawing/2014/main" xmlns="" id="{9681CAAD-B32E-4116-BD30-DE5A4A78B3A9}"/>
              </a:ext>
            </a:extLst>
          </p:cNvPr>
          <p:cNvSpPr>
            <a:spLocks noChangeArrowheads="1"/>
          </p:cNvSpPr>
          <p:nvPr/>
        </p:nvSpPr>
        <p:spPr bwMode="auto">
          <a:xfrm>
            <a:off x="3359151" y="2852739"/>
            <a:ext cx="4176713" cy="2663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6611" name="Text Box 3">
            <a:extLst>
              <a:ext uri="{FF2B5EF4-FFF2-40B4-BE49-F238E27FC236}">
                <a16:creationId xmlns:a16="http://schemas.microsoft.com/office/drawing/2014/main" xmlns="" id="{0E30D183-E5B0-47CA-A9EF-E94ED210E465}"/>
              </a:ext>
            </a:extLst>
          </p:cNvPr>
          <p:cNvSpPr txBox="1">
            <a:spLocks noChangeArrowheads="1"/>
          </p:cNvSpPr>
          <p:nvPr/>
        </p:nvSpPr>
        <p:spPr bwMode="auto">
          <a:xfrm>
            <a:off x="2208213" y="981076"/>
            <a:ext cx="6767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5.2.3 </a:t>
            </a:r>
            <a:r>
              <a:rPr lang="zh-CN" altLang="en-US" sz="2800" b="1">
                <a:solidFill>
                  <a:srgbClr val="0000FF"/>
                </a:solidFill>
                <a:latin typeface="Tahoma" panose="020B0604030504040204" pitchFamily="34" charset="0"/>
                <a:ea typeface="宋体" panose="02010600030101010101" pitchFamily="2" charset="-122"/>
              </a:rPr>
              <a:t>家庭购买决策与消费心理</a:t>
            </a:r>
          </a:p>
        </p:txBody>
      </p:sp>
      <p:sp>
        <p:nvSpPr>
          <p:cNvPr id="196612" name="Text Box 4">
            <a:extLst>
              <a:ext uri="{FF2B5EF4-FFF2-40B4-BE49-F238E27FC236}">
                <a16:creationId xmlns:a16="http://schemas.microsoft.com/office/drawing/2014/main" xmlns="" id="{6FB95144-2BAB-4749-B7CF-ABFD5F0752DA}"/>
              </a:ext>
            </a:extLst>
          </p:cNvPr>
          <p:cNvSpPr txBox="1">
            <a:spLocks noChangeArrowheads="1"/>
          </p:cNvSpPr>
          <p:nvPr/>
        </p:nvSpPr>
        <p:spPr bwMode="auto">
          <a:xfrm>
            <a:off x="2208214" y="188914"/>
            <a:ext cx="5183187"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6613" name="Text Box 5">
            <a:extLst>
              <a:ext uri="{FF2B5EF4-FFF2-40B4-BE49-F238E27FC236}">
                <a16:creationId xmlns:a16="http://schemas.microsoft.com/office/drawing/2014/main" xmlns="" id="{1596D5BA-04D2-420B-8A96-9F4DA0ED4381}"/>
              </a:ext>
            </a:extLst>
          </p:cNvPr>
          <p:cNvSpPr txBox="1">
            <a:spLocks noChangeArrowheads="1"/>
          </p:cNvSpPr>
          <p:nvPr/>
        </p:nvSpPr>
        <p:spPr bwMode="auto">
          <a:xfrm>
            <a:off x="2690814" y="1785939"/>
            <a:ext cx="3344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 1</a:t>
            </a:r>
            <a:r>
              <a:rPr lang="zh-CN" altLang="en-US" sz="2400" b="1">
                <a:solidFill>
                  <a:srgbClr val="660066"/>
                </a:solidFill>
                <a:latin typeface="Tahoma" panose="020B0604030504040204" pitchFamily="34" charset="0"/>
                <a:ea typeface="宋体" panose="02010600030101010101" pitchFamily="2" charset="-122"/>
              </a:rPr>
              <a:t>．家庭消费角色分工</a:t>
            </a:r>
            <a:r>
              <a:rPr lang="zh-CN" altLang="en-US" sz="2400" b="1">
                <a:solidFill>
                  <a:srgbClr val="080808"/>
                </a:solidFill>
                <a:latin typeface="Tahoma" panose="020B0604030504040204" pitchFamily="34" charset="0"/>
                <a:ea typeface="宋体" panose="02010600030101010101" pitchFamily="2" charset="-122"/>
              </a:rPr>
              <a:t> </a:t>
            </a:r>
          </a:p>
        </p:txBody>
      </p:sp>
      <p:sp>
        <p:nvSpPr>
          <p:cNvPr id="196614" name="Text Box 6">
            <a:extLst>
              <a:ext uri="{FF2B5EF4-FFF2-40B4-BE49-F238E27FC236}">
                <a16:creationId xmlns:a16="http://schemas.microsoft.com/office/drawing/2014/main" xmlns="" id="{6E9DD11E-CA35-41CA-A2C2-91FA70C04934}"/>
              </a:ext>
            </a:extLst>
          </p:cNvPr>
          <p:cNvSpPr txBox="1">
            <a:spLocks noChangeArrowheads="1"/>
          </p:cNvSpPr>
          <p:nvPr/>
        </p:nvSpPr>
        <p:spPr bwMode="auto">
          <a:xfrm>
            <a:off x="4295776" y="3284538"/>
            <a:ext cx="19271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）倡议者</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）影响者</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）决策者</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）购买者</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5</a:t>
            </a:r>
            <a:r>
              <a:rPr lang="zh-CN" altLang="en-US" sz="2400" b="1">
                <a:solidFill>
                  <a:srgbClr val="080808"/>
                </a:solidFill>
                <a:latin typeface="Tahoma" panose="020B0604030504040204" pitchFamily="34" charset="0"/>
                <a:ea typeface="宋体" panose="02010600030101010101" pitchFamily="2" charset="-122"/>
              </a:rPr>
              <a:t>）使用者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6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96611"/>
                                        </p:tgtEl>
                                        <p:attrNameLst>
                                          <p:attrName>style.visibility</p:attrName>
                                        </p:attrNameLst>
                                      </p:cBhvr>
                                      <p:to>
                                        <p:strVal val="visible"/>
                                      </p:to>
                                    </p:set>
                                    <p:anim calcmode="lin" valueType="num">
                                      <p:cBhvr additive="base">
                                        <p:cTn id="11" dur="500" fill="hold"/>
                                        <p:tgtEl>
                                          <p:spTgt spid="196611"/>
                                        </p:tgtEl>
                                        <p:attrNameLst>
                                          <p:attrName>ppt_x</p:attrName>
                                        </p:attrNameLst>
                                      </p:cBhvr>
                                      <p:tavLst>
                                        <p:tav tm="0">
                                          <p:val>
                                            <p:strVal val="0-#ppt_w/2"/>
                                          </p:val>
                                        </p:tav>
                                        <p:tav tm="100000">
                                          <p:val>
                                            <p:strVal val="#ppt_x"/>
                                          </p:val>
                                        </p:tav>
                                      </p:tavLst>
                                    </p:anim>
                                    <p:anim calcmode="lin" valueType="num">
                                      <p:cBhvr additive="base">
                                        <p:cTn id="12" dur="500" fill="hold"/>
                                        <p:tgtEl>
                                          <p:spTgt spid="19661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6613"/>
                                        </p:tgtEl>
                                        <p:attrNameLst>
                                          <p:attrName>style.visibility</p:attrName>
                                        </p:attrNameLst>
                                      </p:cBhvr>
                                      <p:to>
                                        <p:strVal val="visible"/>
                                      </p:to>
                                    </p:set>
                                    <p:anim calcmode="lin" valueType="num">
                                      <p:cBhvr additive="base">
                                        <p:cTn id="17" dur="500" fill="hold"/>
                                        <p:tgtEl>
                                          <p:spTgt spid="196613"/>
                                        </p:tgtEl>
                                        <p:attrNameLst>
                                          <p:attrName>ppt_x</p:attrName>
                                        </p:attrNameLst>
                                      </p:cBhvr>
                                      <p:tavLst>
                                        <p:tav tm="0">
                                          <p:val>
                                            <p:strVal val="0-#ppt_w/2"/>
                                          </p:val>
                                        </p:tav>
                                        <p:tav tm="100000">
                                          <p:val>
                                            <p:strVal val="#ppt_x"/>
                                          </p:val>
                                        </p:tav>
                                      </p:tavLst>
                                    </p:anim>
                                    <p:anim calcmode="lin" valueType="num">
                                      <p:cBhvr additive="base">
                                        <p:cTn id="18" dur="500" fill="hold"/>
                                        <p:tgtEl>
                                          <p:spTgt spid="19661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6610"/>
                                        </p:tgtEl>
                                        <p:attrNameLst>
                                          <p:attrName>style.visibility</p:attrName>
                                        </p:attrNameLst>
                                      </p:cBhvr>
                                      <p:to>
                                        <p:strVal val="visible"/>
                                      </p:to>
                                    </p:set>
                                  </p:childTnLst>
                                </p:cTn>
                              </p:par>
                            </p:childTnLst>
                          </p:cTn>
                        </p:par>
                        <p:par>
                          <p:cTn id="23" fill="hold" nodeType="afterGroup">
                            <p:stCondLst>
                              <p:cond delay="0"/>
                            </p:stCondLst>
                            <p:childTnLst>
                              <p:par>
                                <p:cTn id="24" presetID="24" presetClass="entr" presetSubtype="0" fill="hold" grpId="0" nodeType="afterEffect">
                                  <p:stCondLst>
                                    <p:cond delay="0"/>
                                  </p:stCondLst>
                                  <p:childTnLst>
                                    <p:set>
                                      <p:cBhvr>
                                        <p:cTn id="25" dur="1" fill="hold">
                                          <p:stCondLst>
                                            <p:cond delay="0"/>
                                          </p:stCondLst>
                                        </p:cTn>
                                        <p:tgtEl>
                                          <p:spTgt spid="196614"/>
                                        </p:tgtEl>
                                        <p:attrNameLst>
                                          <p:attrName>style.visibility</p:attrName>
                                        </p:attrNameLst>
                                      </p:cBhvr>
                                      <p:to>
                                        <p:strVal val="visible"/>
                                      </p:to>
                                    </p:set>
                                    <p:anim to="" calcmode="lin" valueType="num">
                                      <p:cBhvr>
                                        <p:cTn id="26" dur="1" fill="hold"/>
                                        <p:tgtEl>
                                          <p:spTgt spid="1966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P spid="196612" grpId="0" animBg="1"/>
      <p:bldP spid="196613" grpId="0"/>
      <p:bldP spid="1966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AutoShape 2">
            <a:extLst>
              <a:ext uri="{FF2B5EF4-FFF2-40B4-BE49-F238E27FC236}">
                <a16:creationId xmlns:a16="http://schemas.microsoft.com/office/drawing/2014/main" xmlns="" id="{F2FF4C7F-2FDD-425C-9834-D309993668F7}"/>
              </a:ext>
            </a:extLst>
          </p:cNvPr>
          <p:cNvSpPr>
            <a:spLocks noChangeArrowheads="1"/>
          </p:cNvSpPr>
          <p:nvPr/>
        </p:nvSpPr>
        <p:spPr bwMode="auto">
          <a:xfrm>
            <a:off x="2208213" y="5013326"/>
            <a:ext cx="8424862" cy="1368425"/>
          </a:xfrm>
          <a:prstGeom prst="flowChartAlternateProcess">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7635" name="AutoShape 3">
            <a:extLst>
              <a:ext uri="{FF2B5EF4-FFF2-40B4-BE49-F238E27FC236}">
                <a16:creationId xmlns:a16="http://schemas.microsoft.com/office/drawing/2014/main" xmlns="" id="{6AF727A5-8937-4D10-A7D4-6780F6631609}"/>
              </a:ext>
            </a:extLst>
          </p:cNvPr>
          <p:cNvSpPr>
            <a:spLocks noChangeArrowheads="1"/>
          </p:cNvSpPr>
          <p:nvPr/>
        </p:nvSpPr>
        <p:spPr bwMode="auto">
          <a:xfrm>
            <a:off x="2481264" y="188913"/>
            <a:ext cx="2376487" cy="1130300"/>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7636" name="Text Box 4">
            <a:extLst>
              <a:ext uri="{FF2B5EF4-FFF2-40B4-BE49-F238E27FC236}">
                <a16:creationId xmlns:a16="http://schemas.microsoft.com/office/drawing/2014/main" xmlns="" id="{0E4E3D5B-345E-409A-A1DF-B07AE4FF8DAD}"/>
              </a:ext>
            </a:extLst>
          </p:cNvPr>
          <p:cNvSpPr txBox="1">
            <a:spLocks noChangeArrowheads="1"/>
          </p:cNvSpPr>
          <p:nvPr/>
        </p:nvSpPr>
        <p:spPr bwMode="auto">
          <a:xfrm>
            <a:off x="2474913" y="4826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7637" name="Text Box 5">
            <a:extLst>
              <a:ext uri="{FF2B5EF4-FFF2-40B4-BE49-F238E27FC236}">
                <a16:creationId xmlns:a16="http://schemas.microsoft.com/office/drawing/2014/main" xmlns="" id="{3A319A69-A7DE-42E9-BDBB-7F5DE3DD6DE5}"/>
              </a:ext>
            </a:extLst>
          </p:cNvPr>
          <p:cNvSpPr txBox="1">
            <a:spLocks noChangeArrowheads="1"/>
          </p:cNvSpPr>
          <p:nvPr/>
        </p:nvSpPr>
        <p:spPr bwMode="auto">
          <a:xfrm>
            <a:off x="2605089" y="436563"/>
            <a:ext cx="3044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a:solidFill>
                  <a:srgbClr val="080808"/>
                </a:solidFill>
                <a:latin typeface="Tahoma" panose="020B0604030504040204" pitchFamily="34" charset="0"/>
                <a:ea typeface="宋体" panose="02010600030101010101" pitchFamily="2" charset="-122"/>
              </a:rPr>
              <a:t>【</a:t>
            </a:r>
            <a:r>
              <a:rPr lang="zh-CN" altLang="en-US" sz="2800" b="1">
                <a:solidFill>
                  <a:srgbClr val="080808"/>
                </a:solidFill>
                <a:latin typeface="Tahoma" panose="020B0604030504040204" pitchFamily="34" charset="0"/>
                <a:ea typeface="宋体" panose="02010600030101010101" pitchFamily="2" charset="-122"/>
              </a:rPr>
              <a:t>案例</a:t>
            </a:r>
            <a:r>
              <a:rPr lang="en-US" altLang="zh-CN" sz="2800" b="1">
                <a:solidFill>
                  <a:srgbClr val="080808"/>
                </a:solidFill>
                <a:latin typeface="Tahoma" panose="020B0604030504040204" pitchFamily="34" charset="0"/>
                <a:ea typeface="宋体" panose="02010600030101010101" pitchFamily="2" charset="-122"/>
              </a:rPr>
              <a:t>5-1</a:t>
            </a:r>
            <a:r>
              <a:rPr lang="en-US" altLang="zh-CN" sz="2800">
                <a:solidFill>
                  <a:srgbClr val="080808"/>
                </a:solidFill>
                <a:latin typeface="Tahoma" panose="020B0604030504040204" pitchFamily="34" charset="0"/>
                <a:ea typeface="宋体" panose="02010600030101010101" pitchFamily="2" charset="-122"/>
              </a:rPr>
              <a:t>】</a:t>
            </a:r>
          </a:p>
        </p:txBody>
      </p:sp>
      <p:sp>
        <p:nvSpPr>
          <p:cNvPr id="197638" name="Text Box 6">
            <a:extLst>
              <a:ext uri="{FF2B5EF4-FFF2-40B4-BE49-F238E27FC236}">
                <a16:creationId xmlns:a16="http://schemas.microsoft.com/office/drawing/2014/main" xmlns="" id="{C0E50D2B-C62E-451D-B0ED-71151C43EF4B}"/>
              </a:ext>
            </a:extLst>
          </p:cNvPr>
          <p:cNvSpPr txBox="1">
            <a:spLocks noChangeArrowheads="1"/>
          </p:cNvSpPr>
          <p:nvPr/>
        </p:nvSpPr>
        <p:spPr bwMode="auto">
          <a:xfrm>
            <a:off x="2409826" y="1484314"/>
            <a:ext cx="822853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800" b="1">
                <a:solidFill>
                  <a:srgbClr val="080808"/>
                </a:solidFill>
                <a:latin typeface="Tahoma" panose="020B0604030504040204" pitchFamily="34" charset="0"/>
                <a:ea typeface="宋体" panose="02010600030101010101" pitchFamily="2" charset="-122"/>
              </a:rPr>
              <a:t>儿童玩具的购买</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背景资料：</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某儿童玩具厂为了在暑期加大一种智力玩具的销量，煞</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费苦心的在产品上捆绑了一种时下在小学生中非常流行的飞</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镖玩具，以期博得他们的青睐。但结果令他们非常失望，销</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售额还不如以前。后来，他们通过调查才发现原来有许多家</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长认为这种飞镖玩具的安全性有问题。</a:t>
            </a:r>
          </a:p>
          <a:p>
            <a:pPr fontAlgn="base">
              <a:spcBef>
                <a:spcPct val="0"/>
              </a:spcBef>
              <a:spcAft>
                <a:spcPct val="0"/>
              </a:spcAft>
            </a:pPr>
            <a:endParaRPr lang="zh-CN" altLang="en-US" sz="2400" b="1">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问题：</a:t>
            </a:r>
            <a:r>
              <a:rPr lang="zh-CN" altLang="en-US" sz="2400" b="1">
                <a:solidFill>
                  <a:srgbClr val="080808"/>
                </a:solidFill>
                <a:latin typeface="Tahoma" panose="020B0604030504040204" pitchFamily="34" charset="0"/>
                <a:ea typeface="宋体" panose="02010600030101010101" pitchFamily="2" charset="-122"/>
              </a:rPr>
              <a:t>请问这是为什么？</a:t>
            </a:r>
          </a:p>
        </p:txBody>
      </p:sp>
      <p:sp>
        <p:nvSpPr>
          <p:cNvPr id="197639" name="Text Box 7">
            <a:extLst>
              <a:ext uri="{FF2B5EF4-FFF2-40B4-BE49-F238E27FC236}">
                <a16:creationId xmlns:a16="http://schemas.microsoft.com/office/drawing/2014/main" xmlns="" id="{F9AD138D-2ED1-4259-967C-B47945179EC0}"/>
              </a:ext>
            </a:extLst>
          </p:cNvPr>
          <p:cNvSpPr txBox="1">
            <a:spLocks noChangeArrowheads="1"/>
          </p:cNvSpPr>
          <p:nvPr/>
        </p:nvSpPr>
        <p:spPr bwMode="auto">
          <a:xfrm>
            <a:off x="2208214" y="5084764"/>
            <a:ext cx="84216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分析提示：除产品的安全问题以外，还有一个原因是忽略了消费决策者的作用。因为使用玩具的是儿童，但做出购买决策的是家长。当然它的赠品本身就有安全隐患问题。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 calcmode="lin" valueType="num">
                                      <p:cBhvr additive="base">
                                        <p:cTn id="7" dur="500" fill="hold"/>
                                        <p:tgtEl>
                                          <p:spTgt spid="197637"/>
                                        </p:tgtEl>
                                        <p:attrNameLst>
                                          <p:attrName>ppt_x</p:attrName>
                                        </p:attrNameLst>
                                      </p:cBhvr>
                                      <p:tavLst>
                                        <p:tav tm="0">
                                          <p:val>
                                            <p:strVal val="0-#ppt_w/2"/>
                                          </p:val>
                                        </p:tav>
                                        <p:tav tm="100000">
                                          <p:val>
                                            <p:strVal val="#ppt_x"/>
                                          </p:val>
                                        </p:tav>
                                      </p:tavLst>
                                    </p:anim>
                                    <p:anim calcmode="lin" valueType="num">
                                      <p:cBhvr additive="base">
                                        <p:cTn id="8" dur="500" fill="hold"/>
                                        <p:tgtEl>
                                          <p:spTgt spid="19763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7635"/>
                                        </p:tgtEl>
                                        <p:attrNameLst>
                                          <p:attrName>style.visibility</p:attrName>
                                        </p:attrNameLst>
                                      </p:cBhvr>
                                      <p:to>
                                        <p:strVal val="visible"/>
                                      </p:to>
                                    </p:set>
                                    <p:anim calcmode="lin" valueType="num">
                                      <p:cBhvr additive="base">
                                        <p:cTn id="11" dur="500" fill="hold"/>
                                        <p:tgtEl>
                                          <p:spTgt spid="197635"/>
                                        </p:tgtEl>
                                        <p:attrNameLst>
                                          <p:attrName>ppt_x</p:attrName>
                                        </p:attrNameLst>
                                      </p:cBhvr>
                                      <p:tavLst>
                                        <p:tav tm="0">
                                          <p:val>
                                            <p:strVal val="0-#ppt_w/2"/>
                                          </p:val>
                                        </p:tav>
                                        <p:tav tm="100000">
                                          <p:val>
                                            <p:strVal val="#ppt_x"/>
                                          </p:val>
                                        </p:tav>
                                      </p:tavLst>
                                    </p:anim>
                                    <p:anim calcmode="lin" valueType="num">
                                      <p:cBhvr additive="base">
                                        <p:cTn id="12" dur="500" fill="hold"/>
                                        <p:tgtEl>
                                          <p:spTgt spid="19763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97638"/>
                                        </p:tgtEl>
                                        <p:attrNameLst>
                                          <p:attrName>style.visibility</p:attrName>
                                        </p:attrNameLst>
                                      </p:cBhvr>
                                      <p:to>
                                        <p:strVal val="visible"/>
                                      </p:to>
                                    </p:set>
                                    <p:animEffect transition="in" filter="wedge">
                                      <p:cBhvr>
                                        <p:cTn id="17" dur="2000"/>
                                        <p:tgtEl>
                                          <p:spTgt spid="197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97634"/>
                                        </p:tgtEl>
                                        <p:attrNameLst>
                                          <p:attrName>style.visibility</p:attrName>
                                        </p:attrNameLst>
                                      </p:cBhvr>
                                      <p:to>
                                        <p:strVal val="visible"/>
                                      </p:to>
                                    </p:set>
                                  </p:childTnLst>
                                </p:cTn>
                              </p:par>
                            </p:childTnLst>
                          </p:cTn>
                        </p:par>
                        <p:par>
                          <p:cTn id="22" fill="hold" nodeType="afterGroup">
                            <p:stCondLst>
                              <p:cond delay="0"/>
                            </p:stCondLst>
                            <p:childTnLst>
                              <p:par>
                                <p:cTn id="23" presetID="24" presetClass="entr" presetSubtype="0" fill="hold" grpId="0" nodeType="afterEffect">
                                  <p:stCondLst>
                                    <p:cond delay="0"/>
                                  </p:stCondLst>
                                  <p:childTnLst>
                                    <p:set>
                                      <p:cBhvr>
                                        <p:cTn id="24" dur="1" fill="hold">
                                          <p:stCondLst>
                                            <p:cond delay="0"/>
                                          </p:stCondLst>
                                        </p:cTn>
                                        <p:tgtEl>
                                          <p:spTgt spid="197639"/>
                                        </p:tgtEl>
                                        <p:attrNameLst>
                                          <p:attrName>style.visibility</p:attrName>
                                        </p:attrNameLst>
                                      </p:cBhvr>
                                      <p:to>
                                        <p:strVal val="visible"/>
                                      </p:to>
                                    </p:set>
                                    <p:anim to="" calcmode="lin" valueType="num">
                                      <p:cBhvr>
                                        <p:cTn id="25" dur="1" fill="hold"/>
                                        <p:tgtEl>
                                          <p:spTgt spid="1976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97638" grpId="0"/>
      <p:bldP spid="1976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2">
            <a:extLst>
              <a:ext uri="{FF2B5EF4-FFF2-40B4-BE49-F238E27FC236}">
                <a16:creationId xmlns:a16="http://schemas.microsoft.com/office/drawing/2014/main" xmlns="" id="{005B5816-E260-438D-8E3B-FD8EC7354983}"/>
              </a:ext>
            </a:extLst>
          </p:cNvPr>
          <p:cNvSpPr>
            <a:spLocks noChangeArrowheads="1"/>
          </p:cNvSpPr>
          <p:nvPr/>
        </p:nvSpPr>
        <p:spPr bwMode="auto">
          <a:xfrm>
            <a:off x="2855914" y="2060576"/>
            <a:ext cx="6624637" cy="4321175"/>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198659" name="Text Box 3">
            <a:extLst>
              <a:ext uri="{FF2B5EF4-FFF2-40B4-BE49-F238E27FC236}">
                <a16:creationId xmlns:a16="http://schemas.microsoft.com/office/drawing/2014/main" xmlns="" id="{30A37A03-A349-45B0-A7AF-D774579BB8B5}"/>
              </a:ext>
            </a:extLst>
          </p:cNvPr>
          <p:cNvSpPr txBox="1">
            <a:spLocks noChangeArrowheads="1"/>
          </p:cNvSpPr>
          <p:nvPr/>
        </p:nvSpPr>
        <p:spPr bwMode="auto">
          <a:xfrm>
            <a:off x="2187575" y="242889"/>
            <a:ext cx="4916488"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198660" name="Text Box 4">
            <a:extLst>
              <a:ext uri="{FF2B5EF4-FFF2-40B4-BE49-F238E27FC236}">
                <a16:creationId xmlns:a16="http://schemas.microsoft.com/office/drawing/2014/main" xmlns="" id="{1ADCDA2B-71DE-4457-8568-A05463832112}"/>
              </a:ext>
            </a:extLst>
          </p:cNvPr>
          <p:cNvSpPr txBox="1">
            <a:spLocks noChangeArrowheads="1"/>
          </p:cNvSpPr>
          <p:nvPr/>
        </p:nvSpPr>
        <p:spPr bwMode="auto">
          <a:xfrm>
            <a:off x="2208214" y="908050"/>
            <a:ext cx="6048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5.2.3 </a:t>
            </a:r>
            <a:r>
              <a:rPr lang="zh-CN" altLang="en-US" sz="2800" b="1">
                <a:solidFill>
                  <a:srgbClr val="0000FF"/>
                </a:solidFill>
                <a:latin typeface="Tahoma" panose="020B0604030504040204" pitchFamily="34" charset="0"/>
                <a:ea typeface="宋体" panose="02010600030101010101" pitchFamily="2" charset="-122"/>
              </a:rPr>
              <a:t>家庭购买决策与消费心理</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198661" name="Text Box 5">
            <a:extLst>
              <a:ext uri="{FF2B5EF4-FFF2-40B4-BE49-F238E27FC236}">
                <a16:creationId xmlns:a16="http://schemas.microsoft.com/office/drawing/2014/main" xmlns="" id="{A93A64BC-8E81-4334-ABE1-3CD1DB3B52DB}"/>
              </a:ext>
            </a:extLst>
          </p:cNvPr>
          <p:cNvSpPr txBox="1">
            <a:spLocks noChangeArrowheads="1"/>
          </p:cNvSpPr>
          <p:nvPr/>
        </p:nvSpPr>
        <p:spPr bwMode="auto">
          <a:xfrm>
            <a:off x="2908301" y="1641476"/>
            <a:ext cx="3254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．家庭购买决策类型</a:t>
            </a:r>
            <a:r>
              <a:rPr lang="zh-CN" altLang="en-US" sz="2400" b="1">
                <a:solidFill>
                  <a:srgbClr val="080808"/>
                </a:solidFill>
                <a:latin typeface="Tahoma" panose="020B0604030504040204" pitchFamily="34" charset="0"/>
                <a:ea typeface="宋体" panose="02010600030101010101" pitchFamily="2" charset="-122"/>
              </a:rPr>
              <a:t> </a:t>
            </a:r>
          </a:p>
        </p:txBody>
      </p:sp>
      <p:sp>
        <p:nvSpPr>
          <p:cNvPr id="198662" name="Text Box 6">
            <a:extLst>
              <a:ext uri="{FF2B5EF4-FFF2-40B4-BE49-F238E27FC236}">
                <a16:creationId xmlns:a16="http://schemas.microsoft.com/office/drawing/2014/main" xmlns="" id="{1B3E55FA-6D9D-424B-B361-19419622023B}"/>
              </a:ext>
            </a:extLst>
          </p:cNvPr>
          <p:cNvSpPr txBox="1">
            <a:spLocks noChangeArrowheads="1"/>
          </p:cNvSpPr>
          <p:nvPr/>
        </p:nvSpPr>
        <p:spPr bwMode="auto">
          <a:xfrm>
            <a:off x="3411538" y="26416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98663" name="Text Box 7">
            <a:extLst>
              <a:ext uri="{FF2B5EF4-FFF2-40B4-BE49-F238E27FC236}">
                <a16:creationId xmlns:a16="http://schemas.microsoft.com/office/drawing/2014/main" xmlns="" id="{E66097A0-30E3-46DB-8572-A44DA1BA36F5}"/>
              </a:ext>
            </a:extLst>
          </p:cNvPr>
          <p:cNvSpPr txBox="1">
            <a:spLocks noChangeArrowheads="1"/>
          </p:cNvSpPr>
          <p:nvPr/>
        </p:nvSpPr>
        <p:spPr bwMode="auto">
          <a:xfrm>
            <a:off x="4440239" y="3500438"/>
            <a:ext cx="25923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）丈夫决策型</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）妻子决策型</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）共同决策型</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）各自做主型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865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866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98661"/>
                                        </p:tgtEl>
                                        <p:attrNameLst>
                                          <p:attrName>style.visibility</p:attrName>
                                        </p:attrNameLst>
                                      </p:cBhvr>
                                      <p:to>
                                        <p:strVal val="visible"/>
                                      </p:to>
                                    </p:set>
                                    <p:anim calcmode="lin" valueType="num">
                                      <p:cBhvr additive="base">
                                        <p:cTn id="14" dur="500" fill="hold"/>
                                        <p:tgtEl>
                                          <p:spTgt spid="198661"/>
                                        </p:tgtEl>
                                        <p:attrNameLst>
                                          <p:attrName>ppt_x</p:attrName>
                                        </p:attrNameLst>
                                      </p:cBhvr>
                                      <p:tavLst>
                                        <p:tav tm="0">
                                          <p:val>
                                            <p:strVal val="0-#ppt_w/2"/>
                                          </p:val>
                                        </p:tav>
                                        <p:tav tm="100000">
                                          <p:val>
                                            <p:strVal val="#ppt_x"/>
                                          </p:val>
                                        </p:tav>
                                      </p:tavLst>
                                    </p:anim>
                                    <p:anim calcmode="lin" valueType="num">
                                      <p:cBhvr additive="base">
                                        <p:cTn id="15"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8658"/>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8663"/>
                                        </p:tgtEl>
                                        <p:attrNameLst>
                                          <p:attrName>style.visibility</p:attrName>
                                        </p:attrNameLst>
                                      </p:cBhvr>
                                      <p:to>
                                        <p:strVal val="visible"/>
                                      </p:to>
                                    </p:set>
                                    <p:anim to="" calcmode="lin" valueType="num">
                                      <p:cBhvr>
                                        <p:cTn id="23" dur="1" fill="hold"/>
                                        <p:tgtEl>
                                          <p:spTgt spid="1986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nimBg="1"/>
      <p:bldP spid="198660" grpId="0"/>
      <p:bldP spid="198661" grpId="0"/>
      <p:bldP spid="1986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a:extLst>
              <a:ext uri="{FF2B5EF4-FFF2-40B4-BE49-F238E27FC236}">
                <a16:creationId xmlns:a16="http://schemas.microsoft.com/office/drawing/2014/main" xmlns="" id="{AFF5732A-76FF-4454-AC41-0B6F4059AF67}"/>
              </a:ext>
            </a:extLst>
          </p:cNvPr>
          <p:cNvSpPr>
            <a:spLocks noChangeArrowheads="1"/>
          </p:cNvSpPr>
          <p:nvPr/>
        </p:nvSpPr>
        <p:spPr bwMode="auto">
          <a:xfrm>
            <a:off x="4151314" y="188913"/>
            <a:ext cx="3240087" cy="863600"/>
          </a:xfrm>
          <a:prstGeom prst="cloudCallout">
            <a:avLst>
              <a:gd name="adj1" fmla="val -86602"/>
              <a:gd name="adj2" fmla="val 100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2275" name="Text Box 3">
            <a:extLst>
              <a:ext uri="{FF2B5EF4-FFF2-40B4-BE49-F238E27FC236}">
                <a16:creationId xmlns:a16="http://schemas.microsoft.com/office/drawing/2014/main" xmlns="" id="{349EB697-EDEA-47BE-ADA9-CAB9ADFB4337}"/>
              </a:ext>
            </a:extLst>
          </p:cNvPr>
          <p:cNvSpPr txBox="1">
            <a:spLocks noChangeArrowheads="1"/>
          </p:cNvSpPr>
          <p:nvPr/>
        </p:nvSpPr>
        <p:spPr bwMode="auto">
          <a:xfrm>
            <a:off x="4800600" y="33337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80808"/>
                </a:solidFill>
                <a:latin typeface="Tahoma" panose="020B0604030504040204" pitchFamily="34" charset="0"/>
                <a:ea typeface="宋体" panose="02010600030101010101" pitchFamily="2" charset="-122"/>
              </a:rPr>
              <a:t>【</a:t>
            </a:r>
            <a:r>
              <a:rPr lang="zh-CN" altLang="en-US" sz="2800" b="1">
                <a:solidFill>
                  <a:srgbClr val="080808"/>
                </a:solidFill>
                <a:latin typeface="Tahoma" panose="020B0604030504040204" pitchFamily="34" charset="0"/>
                <a:ea typeface="宋体" panose="02010600030101010101" pitchFamily="2" charset="-122"/>
              </a:rPr>
              <a:t>导入案例</a:t>
            </a:r>
            <a:r>
              <a:rPr lang="en-US" altLang="zh-CN" sz="2800" b="1">
                <a:solidFill>
                  <a:srgbClr val="080808"/>
                </a:solidFill>
                <a:latin typeface="Tahoma" panose="020B0604030504040204" pitchFamily="34" charset="0"/>
                <a:ea typeface="宋体" panose="02010600030101010101" pitchFamily="2" charset="-122"/>
              </a:rPr>
              <a:t>】</a:t>
            </a:r>
            <a:r>
              <a:rPr lang="en-US" altLang="zh-CN" sz="2800">
                <a:solidFill>
                  <a:srgbClr val="080808"/>
                </a:solidFill>
                <a:latin typeface="Tahoma" panose="020B0604030504040204" pitchFamily="34" charset="0"/>
                <a:ea typeface="宋体" panose="02010600030101010101" pitchFamily="2" charset="-122"/>
              </a:rPr>
              <a:t> </a:t>
            </a:r>
          </a:p>
        </p:txBody>
      </p:sp>
      <p:sp>
        <p:nvSpPr>
          <p:cNvPr id="182276" name="Text Box 4">
            <a:extLst>
              <a:ext uri="{FF2B5EF4-FFF2-40B4-BE49-F238E27FC236}">
                <a16:creationId xmlns:a16="http://schemas.microsoft.com/office/drawing/2014/main" xmlns="" id="{79F8C0C3-44E0-4178-A415-5F15B36746CD}"/>
              </a:ext>
            </a:extLst>
          </p:cNvPr>
          <p:cNvSpPr txBox="1">
            <a:spLocks noChangeArrowheads="1"/>
          </p:cNvSpPr>
          <p:nvPr/>
        </p:nvSpPr>
        <p:spPr bwMode="auto">
          <a:xfrm>
            <a:off x="2640013" y="1712914"/>
            <a:ext cx="77771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zh-CN" sz="2800" b="1" dirty="0">
                <a:solidFill>
                  <a:srgbClr val="080808"/>
                </a:solidFill>
                <a:latin typeface="Arial" panose="020B0604020202020204" pitchFamily="34" charset="0"/>
                <a:ea typeface="宋体" panose="02010600030101010101" pitchFamily="2" charset="-122"/>
              </a:rPr>
              <a:t>“</a:t>
            </a:r>
            <a:r>
              <a:rPr lang="en-US" altLang="zh-CN" sz="2800" b="1" dirty="0">
                <a:solidFill>
                  <a:srgbClr val="080808"/>
                </a:solidFill>
                <a:latin typeface="Tahoma" panose="020B0604030504040204" pitchFamily="34" charset="0"/>
                <a:ea typeface="宋体" panose="02010600030101010101" pitchFamily="2" charset="-122"/>
              </a:rPr>
              <a:t>90</a:t>
            </a:r>
            <a:r>
              <a:rPr lang="zh-CN" altLang="en-US" sz="2800" b="1" dirty="0">
                <a:solidFill>
                  <a:srgbClr val="080808"/>
                </a:solidFill>
                <a:latin typeface="Tahoma" panose="020B0604030504040204" pitchFamily="34" charset="0"/>
                <a:ea typeface="宋体" panose="02010600030101010101" pitchFamily="2" charset="-122"/>
              </a:rPr>
              <a:t>后</a:t>
            </a:r>
            <a:r>
              <a:rPr lang="zh-CN" altLang="en-US" sz="2800" b="1" dirty="0">
                <a:solidFill>
                  <a:srgbClr val="080808"/>
                </a:solidFill>
                <a:latin typeface="Arial" panose="020B0604020202020204" pitchFamily="34" charset="0"/>
                <a:ea typeface="宋体" panose="02010600030101010101" pitchFamily="2" charset="-122"/>
              </a:rPr>
              <a:t>”</a:t>
            </a:r>
            <a:r>
              <a:rPr lang="zh-CN" altLang="en-US" sz="2800" b="1" dirty="0">
                <a:solidFill>
                  <a:srgbClr val="080808"/>
                </a:solidFill>
                <a:latin typeface="Tahoma" panose="020B0604030504040204" pitchFamily="34" charset="0"/>
                <a:ea typeface="宋体" panose="02010600030101010101" pitchFamily="2" charset="-122"/>
              </a:rPr>
              <a:t>消费特征</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    </a:t>
            </a: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1</a:t>
            </a:r>
            <a:r>
              <a:rPr lang="zh-CN" altLang="en-US" sz="2000" b="1" dirty="0">
                <a:solidFill>
                  <a:srgbClr val="080808"/>
                </a:solidFill>
                <a:latin typeface="Tahoma" panose="020B0604030504040204" pitchFamily="34" charset="0"/>
                <a:ea typeface="宋体" panose="02010600030101010101" pitchFamily="2" charset="-122"/>
              </a:rPr>
              <a:t>）消费的冲动性。独生子女的优势</a:t>
            </a:r>
            <a:r>
              <a:rPr lang="en-US" altLang="zh-CN" sz="2000" b="1" dirty="0">
                <a:solidFill>
                  <a:srgbClr val="080808"/>
                </a:solidFill>
                <a:latin typeface="Tahoma" panose="020B060403050404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市场经济的影响</a:t>
            </a:r>
            <a:r>
              <a:rPr lang="en-US" altLang="zh-CN" sz="2000" b="1" dirty="0">
                <a:solidFill>
                  <a:srgbClr val="080808"/>
                </a:solidFill>
                <a:latin typeface="Tahoma" panose="020B060403050404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商业</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媒体的宣传，使得</a:t>
            </a: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90</a:t>
            </a:r>
            <a:r>
              <a:rPr lang="zh-CN" altLang="en-US" sz="2000" b="1" dirty="0">
                <a:solidFill>
                  <a:srgbClr val="080808"/>
                </a:solidFill>
                <a:latin typeface="Tahoma" panose="020B0604030504040204" pitchFamily="34" charset="0"/>
                <a:ea typeface="宋体" panose="02010600030101010101" pitchFamily="2" charset="-122"/>
              </a:rPr>
              <a:t>后</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的消费欲望远远大于他们的消费能力。</a:t>
            </a:r>
          </a:p>
          <a:p>
            <a:pPr fontAlgn="base">
              <a:spcBef>
                <a:spcPct val="0"/>
              </a:spcBef>
              <a:spcAft>
                <a:spcPct val="0"/>
              </a:spcAft>
            </a:pP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90</a:t>
            </a:r>
            <a:r>
              <a:rPr lang="zh-CN" altLang="en-US" sz="2000" b="1" dirty="0">
                <a:solidFill>
                  <a:srgbClr val="080808"/>
                </a:solidFill>
                <a:latin typeface="Tahoma" panose="020B0604030504040204" pitchFamily="34" charset="0"/>
                <a:ea typeface="宋体" panose="02010600030101010101" pitchFamily="2" charset="-122"/>
              </a:rPr>
              <a:t>后</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在良好收入预期的前提下以及并不沉重的经济压力下敢于透支未来，在花样繁多的产品刺激下更易于冲动消费。他们的消费准则并不一定有明确目的和实用意义，而更基于主观的爱好。他们更重视情感的满足，即消费行为带来的便利、舒适和品牌效应形成的虚荣心理，产品的功能价值倒在其次。他们更侧重于</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感官型消费</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：吃要美味，即使没有营养；穿要名牌，即使衣不遮体；玩要高档，即使充满危险。名牌不等于首选，便宜也不会动心，贵贱全没概念，他们买单的唯一标准就是</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喜欢</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。在他们眼里，所有名牌只有两种：</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我喜欢的</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和</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我不喜欢的</a:t>
            </a:r>
            <a:r>
              <a:rPr lang="zh-CN" altLang="en-US" sz="2000" b="1" dirty="0">
                <a:solidFill>
                  <a:srgbClr val="080808"/>
                </a:solidFill>
                <a:latin typeface="Arial" panose="020B060402020202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，需要</a:t>
            </a:r>
            <a:r>
              <a:rPr lang="en-US" altLang="zh-CN" sz="2000" b="1" dirty="0">
                <a:solidFill>
                  <a:srgbClr val="080808"/>
                </a:solidFill>
                <a:latin typeface="Tahoma" panose="020B0604030504040204" pitchFamily="34" charset="0"/>
                <a:ea typeface="宋体" panose="02010600030101010101" pitchFamily="2" charset="-122"/>
              </a:rPr>
              <a:t>+</a:t>
            </a:r>
            <a:r>
              <a:rPr lang="zh-CN" altLang="en-US" sz="2000" b="1" dirty="0">
                <a:solidFill>
                  <a:srgbClr val="080808"/>
                </a:solidFill>
                <a:latin typeface="Tahoma" panose="020B0604030504040204" pitchFamily="34" charset="0"/>
                <a:ea typeface="宋体" panose="02010600030101010101" pitchFamily="2" charset="-122"/>
              </a:rPr>
              <a:t>喜欢成为他们最主要的消费冲动。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2274"/>
                                        </p:tgtEl>
                                        <p:attrNameLst>
                                          <p:attrName>style.visibility</p:attrName>
                                        </p:attrNameLst>
                                      </p:cBhvr>
                                      <p:to>
                                        <p:strVal val="visible"/>
                                      </p:to>
                                    </p:set>
                                    <p:anim calcmode="lin" valueType="num">
                                      <p:cBhvr additive="base">
                                        <p:cTn id="11" dur="500" fill="hold"/>
                                        <p:tgtEl>
                                          <p:spTgt spid="182274"/>
                                        </p:tgtEl>
                                        <p:attrNameLst>
                                          <p:attrName>ppt_x</p:attrName>
                                        </p:attrNameLst>
                                      </p:cBhvr>
                                      <p:tavLst>
                                        <p:tav tm="0">
                                          <p:val>
                                            <p:strVal val="#ppt_x"/>
                                          </p:val>
                                        </p:tav>
                                        <p:tav tm="100000">
                                          <p:val>
                                            <p:strVal val="#ppt_x"/>
                                          </p:val>
                                        </p:tav>
                                      </p:tavLst>
                                    </p:anim>
                                    <p:anim calcmode="lin" valueType="num">
                                      <p:cBhvr additive="base">
                                        <p:cTn id="12" dur="500" fill="hold"/>
                                        <p:tgtEl>
                                          <p:spTgt spid="18227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2276"/>
                                        </p:tgtEl>
                                        <p:attrNameLst>
                                          <p:attrName>style.visibility</p:attrName>
                                        </p:attrNameLst>
                                      </p:cBhvr>
                                      <p:to>
                                        <p:strVal val="visible"/>
                                      </p:to>
                                    </p:set>
                                    <p:animEffect transition="in" filter="wedge">
                                      <p:cBhvr>
                                        <p:cTn id="17" dur="20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p:bldP spid="1822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2">
            <a:extLst>
              <a:ext uri="{FF2B5EF4-FFF2-40B4-BE49-F238E27FC236}">
                <a16:creationId xmlns:a16="http://schemas.microsoft.com/office/drawing/2014/main" xmlns="" id="{D5224911-74FE-45FD-9520-1F00EAAB305A}"/>
              </a:ext>
            </a:extLst>
          </p:cNvPr>
          <p:cNvSpPr>
            <a:spLocks noChangeArrowheads="1"/>
          </p:cNvSpPr>
          <p:nvPr/>
        </p:nvSpPr>
        <p:spPr bwMode="auto">
          <a:xfrm>
            <a:off x="3432176" y="2924176"/>
            <a:ext cx="3794125" cy="2233613"/>
          </a:xfrm>
          <a:prstGeom prst="foldedCorner">
            <a:avLst>
              <a:gd name="adj" fmla="val 177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1731" name="Text Box 3">
            <a:extLst>
              <a:ext uri="{FF2B5EF4-FFF2-40B4-BE49-F238E27FC236}">
                <a16:creationId xmlns:a16="http://schemas.microsoft.com/office/drawing/2014/main" xmlns="" id="{A21A9BD7-0241-4E74-AECD-55A680EADA26}"/>
              </a:ext>
            </a:extLst>
          </p:cNvPr>
          <p:cNvSpPr txBox="1">
            <a:spLocks noChangeArrowheads="1"/>
          </p:cNvSpPr>
          <p:nvPr/>
        </p:nvSpPr>
        <p:spPr bwMode="auto">
          <a:xfrm>
            <a:off x="2332038" y="171450"/>
            <a:ext cx="4627562"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5.2</a:t>
            </a:r>
            <a:r>
              <a:rPr lang="zh-CN" altLang="en-US" sz="3200" b="1">
                <a:solidFill>
                  <a:srgbClr val="080808"/>
                </a:solidFill>
                <a:latin typeface="Tahoma" panose="020B0604030504040204" pitchFamily="34" charset="0"/>
              </a:rPr>
              <a:t>家庭与消费心理</a:t>
            </a:r>
          </a:p>
        </p:txBody>
      </p:sp>
      <p:sp>
        <p:nvSpPr>
          <p:cNvPr id="201732" name="Text Box 4">
            <a:extLst>
              <a:ext uri="{FF2B5EF4-FFF2-40B4-BE49-F238E27FC236}">
                <a16:creationId xmlns:a16="http://schemas.microsoft.com/office/drawing/2014/main" xmlns="" id="{7A4D2F75-1EB5-4699-B033-321D0C1D7CB0}"/>
              </a:ext>
            </a:extLst>
          </p:cNvPr>
          <p:cNvSpPr txBox="1">
            <a:spLocks noChangeArrowheads="1"/>
          </p:cNvSpPr>
          <p:nvPr/>
        </p:nvSpPr>
        <p:spPr bwMode="auto">
          <a:xfrm>
            <a:off x="2403475" y="98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201733" name="Text Box 5">
            <a:extLst>
              <a:ext uri="{FF2B5EF4-FFF2-40B4-BE49-F238E27FC236}">
                <a16:creationId xmlns:a16="http://schemas.microsoft.com/office/drawing/2014/main" xmlns="" id="{009A24F8-6287-4540-A995-1DF02D4A21F8}"/>
              </a:ext>
            </a:extLst>
          </p:cNvPr>
          <p:cNvSpPr txBox="1">
            <a:spLocks noChangeArrowheads="1"/>
          </p:cNvSpPr>
          <p:nvPr/>
        </p:nvSpPr>
        <p:spPr bwMode="auto">
          <a:xfrm>
            <a:off x="2279651" y="981076"/>
            <a:ext cx="51700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5.2.3 </a:t>
            </a:r>
            <a:r>
              <a:rPr lang="zh-CN" altLang="en-US" sz="2800" b="1">
                <a:solidFill>
                  <a:srgbClr val="0000FF"/>
                </a:solidFill>
                <a:latin typeface="Tahoma" panose="020B0604030504040204" pitchFamily="34" charset="0"/>
                <a:ea typeface="宋体" panose="02010600030101010101" pitchFamily="2" charset="-122"/>
              </a:rPr>
              <a:t>家庭购买决策与消费心理</a:t>
            </a:r>
          </a:p>
          <a:p>
            <a:pPr fontAlgn="base">
              <a:spcBef>
                <a:spcPct val="0"/>
              </a:spcBef>
              <a:spcAft>
                <a:spcPct val="0"/>
              </a:spcAft>
            </a:pPr>
            <a:endParaRPr lang="zh-CN" altLang="en-US" sz="280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endParaRPr lang="en-US" altLang="zh-CN" sz="2400" b="1">
              <a:solidFill>
                <a:srgbClr val="660066"/>
              </a:solidFill>
              <a:latin typeface="Tahoma" panose="020B0604030504040204" pitchFamily="34" charset="0"/>
              <a:ea typeface="宋体" panose="02010600030101010101" pitchFamily="2" charset="-122"/>
            </a:endParaRPr>
          </a:p>
        </p:txBody>
      </p:sp>
      <p:sp>
        <p:nvSpPr>
          <p:cNvPr id="201734" name="Text Box 6">
            <a:extLst>
              <a:ext uri="{FF2B5EF4-FFF2-40B4-BE49-F238E27FC236}">
                <a16:creationId xmlns:a16="http://schemas.microsoft.com/office/drawing/2014/main" xmlns="" id="{CD5624E1-1040-449C-9C5B-B64BFEF0955D}"/>
              </a:ext>
            </a:extLst>
          </p:cNvPr>
          <p:cNvSpPr txBox="1">
            <a:spLocks noChangeArrowheads="1"/>
          </p:cNvSpPr>
          <p:nvPr/>
        </p:nvSpPr>
        <p:spPr bwMode="auto">
          <a:xfrm>
            <a:off x="3000376" y="1700214"/>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3</a:t>
            </a:r>
            <a:r>
              <a:rPr lang="zh-CN" altLang="en-US" sz="2400" b="1">
                <a:solidFill>
                  <a:srgbClr val="660066"/>
                </a:solidFill>
                <a:latin typeface="Tahoma" panose="020B0604030504040204" pitchFamily="34" charset="0"/>
                <a:ea typeface="宋体" panose="02010600030101010101" pitchFamily="2" charset="-122"/>
              </a:rPr>
              <a:t>．影响家庭购买决策的因素</a:t>
            </a:r>
          </a:p>
        </p:txBody>
      </p:sp>
      <p:sp>
        <p:nvSpPr>
          <p:cNvPr id="201735" name="Text Box 7">
            <a:extLst>
              <a:ext uri="{FF2B5EF4-FFF2-40B4-BE49-F238E27FC236}">
                <a16:creationId xmlns:a16="http://schemas.microsoft.com/office/drawing/2014/main" xmlns="" id="{38E45D48-FB73-43B5-8669-0C1DA8CF9DBF}"/>
              </a:ext>
            </a:extLst>
          </p:cNvPr>
          <p:cNvSpPr txBox="1">
            <a:spLocks noChangeArrowheads="1"/>
          </p:cNvSpPr>
          <p:nvPr/>
        </p:nvSpPr>
        <p:spPr bwMode="auto">
          <a:xfrm>
            <a:off x="3432175" y="2997200"/>
            <a:ext cx="378340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）家庭购买力</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）家庭的民主气氛</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）家庭分工</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）所购商品价值的大小</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5</a:t>
            </a:r>
            <a:r>
              <a:rPr lang="zh-CN" altLang="en-US" sz="2400" b="1">
                <a:solidFill>
                  <a:srgbClr val="080808"/>
                </a:solidFill>
                <a:latin typeface="Tahoma" panose="020B0604030504040204" pitchFamily="34" charset="0"/>
                <a:ea typeface="宋体" panose="02010600030101010101" pitchFamily="2" charset="-122"/>
              </a:rPr>
              <a:t>）所购商品风险的大小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17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17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1734"/>
                                        </p:tgtEl>
                                        <p:attrNameLst>
                                          <p:attrName>style.visibility</p:attrName>
                                        </p:attrNameLst>
                                      </p:cBhvr>
                                      <p:to>
                                        <p:strVal val="visible"/>
                                      </p:to>
                                    </p:set>
                                    <p:anim calcmode="lin" valueType="num">
                                      <p:cBhvr additive="base">
                                        <p:cTn id="14" dur="500" fill="hold"/>
                                        <p:tgtEl>
                                          <p:spTgt spid="201734"/>
                                        </p:tgtEl>
                                        <p:attrNameLst>
                                          <p:attrName>ppt_x</p:attrName>
                                        </p:attrNameLst>
                                      </p:cBhvr>
                                      <p:tavLst>
                                        <p:tav tm="0">
                                          <p:val>
                                            <p:strVal val="0-#ppt_w/2"/>
                                          </p:val>
                                        </p:tav>
                                        <p:tav tm="100000">
                                          <p:val>
                                            <p:strVal val="#ppt_x"/>
                                          </p:val>
                                        </p:tav>
                                      </p:tavLst>
                                    </p:anim>
                                    <p:anim calcmode="lin" valueType="num">
                                      <p:cBhvr additive="base">
                                        <p:cTn id="15" dur="500" fill="hold"/>
                                        <p:tgtEl>
                                          <p:spTgt spid="20173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0173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201735"/>
                                        </p:tgtEl>
                                        <p:attrNameLst>
                                          <p:attrName>style.visibility</p:attrName>
                                        </p:attrNameLst>
                                      </p:cBhvr>
                                      <p:to>
                                        <p:strVal val="visible"/>
                                      </p:to>
                                    </p:set>
                                    <p:anim to="" calcmode="lin" valueType="num">
                                      <p:cBhvr>
                                        <p:cTn id="24" dur="1" fill="hold"/>
                                        <p:tgtEl>
                                          <p:spTgt spid="2017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nimBg="1"/>
      <p:bldP spid="201733" grpId="0"/>
      <p:bldP spid="201734" grpId="0"/>
      <p:bldP spid="2017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a:extLst>
              <a:ext uri="{FF2B5EF4-FFF2-40B4-BE49-F238E27FC236}">
                <a16:creationId xmlns:a16="http://schemas.microsoft.com/office/drawing/2014/main" xmlns="" id="{283996E4-372B-4C99-8825-6FD55FC62792}"/>
              </a:ext>
            </a:extLst>
          </p:cNvPr>
          <p:cNvSpPr txBox="1">
            <a:spLocks noChangeArrowheads="1"/>
          </p:cNvSpPr>
          <p:nvPr/>
        </p:nvSpPr>
        <p:spPr bwMode="auto">
          <a:xfrm>
            <a:off x="2403475" y="387350"/>
            <a:ext cx="5348288"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
        <p:nvSpPr>
          <p:cNvPr id="202756" name="Text Box 4">
            <a:extLst>
              <a:ext uri="{FF2B5EF4-FFF2-40B4-BE49-F238E27FC236}">
                <a16:creationId xmlns:a16="http://schemas.microsoft.com/office/drawing/2014/main" xmlns="" id="{6E52BD60-6F40-41FD-879C-B3C5332447E2}"/>
              </a:ext>
            </a:extLst>
          </p:cNvPr>
          <p:cNvSpPr txBox="1">
            <a:spLocks noChangeArrowheads="1"/>
          </p:cNvSpPr>
          <p:nvPr/>
        </p:nvSpPr>
        <p:spPr bwMode="auto">
          <a:xfrm>
            <a:off x="2422526" y="1125538"/>
            <a:ext cx="465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800" b="1">
                <a:solidFill>
                  <a:srgbClr val="0000FF"/>
                </a:solidFill>
                <a:latin typeface="Tahoma" panose="020B0604030504040204" pitchFamily="34" charset="0"/>
              </a:rPr>
              <a:t>5.3.1</a:t>
            </a:r>
            <a:r>
              <a:rPr lang="zh-CN" altLang="en-US" sz="2800" b="1">
                <a:solidFill>
                  <a:srgbClr val="0000FF"/>
                </a:solidFill>
                <a:latin typeface="Tahoma" panose="020B0604030504040204" pitchFamily="34" charset="0"/>
              </a:rPr>
              <a:t>社会阶层的含义和特征</a:t>
            </a:r>
          </a:p>
        </p:txBody>
      </p:sp>
      <p:sp>
        <p:nvSpPr>
          <p:cNvPr id="202757" name="Text Box 5">
            <a:extLst>
              <a:ext uri="{FF2B5EF4-FFF2-40B4-BE49-F238E27FC236}">
                <a16:creationId xmlns:a16="http://schemas.microsoft.com/office/drawing/2014/main" xmlns="" id="{9E38316E-5821-4D56-80EF-64D52F94F93C}"/>
              </a:ext>
            </a:extLst>
          </p:cNvPr>
          <p:cNvSpPr txBox="1">
            <a:spLocks noChangeArrowheads="1"/>
          </p:cNvSpPr>
          <p:nvPr/>
        </p:nvSpPr>
        <p:spPr bwMode="auto">
          <a:xfrm>
            <a:off x="2690814" y="1857376"/>
            <a:ext cx="28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1</a:t>
            </a:r>
            <a:r>
              <a:rPr lang="zh-CN" altLang="en-US" sz="2400" b="1">
                <a:solidFill>
                  <a:srgbClr val="660066"/>
                </a:solidFill>
                <a:latin typeface="Tahoma" panose="020B0604030504040204" pitchFamily="34" charset="0"/>
                <a:ea typeface="宋体" panose="02010600030101010101" pitchFamily="2" charset="-122"/>
              </a:rPr>
              <a:t>．社会阶层的含义</a:t>
            </a:r>
          </a:p>
        </p:txBody>
      </p:sp>
      <p:sp>
        <p:nvSpPr>
          <p:cNvPr id="7" name="AutoShape 2">
            <a:extLst>
              <a:ext uri="{FF2B5EF4-FFF2-40B4-BE49-F238E27FC236}">
                <a16:creationId xmlns:a16="http://schemas.microsoft.com/office/drawing/2014/main" xmlns="" id="{D5224911-74FE-45FD-9520-1F00EAAB305A}"/>
              </a:ext>
            </a:extLst>
          </p:cNvPr>
          <p:cNvSpPr>
            <a:spLocks noChangeArrowheads="1"/>
          </p:cNvSpPr>
          <p:nvPr/>
        </p:nvSpPr>
        <p:spPr bwMode="auto">
          <a:xfrm>
            <a:off x="3137648" y="2653554"/>
            <a:ext cx="4088654" cy="2504236"/>
          </a:xfrm>
          <a:prstGeom prst="foldedCorner">
            <a:avLst>
              <a:gd name="adj" fmla="val 177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2758" name="Text Box 6">
            <a:extLst>
              <a:ext uri="{FF2B5EF4-FFF2-40B4-BE49-F238E27FC236}">
                <a16:creationId xmlns:a16="http://schemas.microsoft.com/office/drawing/2014/main" xmlns="" id="{942507CD-8C1B-4914-AE58-3BEEFFFCD58D}"/>
              </a:ext>
            </a:extLst>
          </p:cNvPr>
          <p:cNvSpPr txBox="1">
            <a:spLocks noChangeArrowheads="1"/>
          </p:cNvSpPr>
          <p:nvPr/>
        </p:nvSpPr>
        <p:spPr bwMode="auto">
          <a:xfrm>
            <a:off x="3233364" y="2751510"/>
            <a:ext cx="38972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a:solidFill>
                  <a:srgbClr val="080808"/>
                </a:solidFill>
                <a:latin typeface="Tahoma" panose="020B0604030504040204" pitchFamily="34" charset="0"/>
                <a:ea typeface="宋体" panose="02010600030101010101" pitchFamily="2" charset="-122"/>
              </a:rPr>
              <a:t>      </a:t>
            </a:r>
            <a:r>
              <a:rPr lang="zh-CN" altLang="en-US" sz="2400" b="1" dirty="0">
                <a:solidFill>
                  <a:srgbClr val="080808"/>
                </a:solidFill>
                <a:latin typeface="Tahoma" panose="020B0604030504040204" pitchFamily="34" charset="0"/>
                <a:ea typeface="宋体" panose="02010600030101010101" pitchFamily="2" charset="-122"/>
              </a:rPr>
              <a:t>是指某一社会中根据</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社会地位或受尊重的程度</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的不同而划分的社会等级，</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是由具有相同或类似的社</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会地位的社会成员组成的</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相对稳定的群体。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275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2757"/>
                                        </p:tgtEl>
                                        <p:attrNameLst>
                                          <p:attrName>style.visibility</p:attrName>
                                        </p:attrNameLst>
                                      </p:cBhvr>
                                      <p:to>
                                        <p:strVal val="visible"/>
                                      </p:to>
                                    </p:set>
                                    <p:anim calcmode="lin" valueType="num">
                                      <p:cBhvr additive="base">
                                        <p:cTn id="14" dur="500" fill="hold"/>
                                        <p:tgtEl>
                                          <p:spTgt spid="202757"/>
                                        </p:tgtEl>
                                        <p:attrNameLst>
                                          <p:attrName>ppt_x</p:attrName>
                                        </p:attrNameLst>
                                      </p:cBhvr>
                                      <p:tavLst>
                                        <p:tav tm="0">
                                          <p:val>
                                            <p:strVal val="0-#ppt_w/2"/>
                                          </p:val>
                                        </p:tav>
                                        <p:tav tm="100000">
                                          <p:val>
                                            <p:strVal val="#ppt_x"/>
                                          </p:val>
                                        </p:tav>
                                      </p:tavLst>
                                    </p:anim>
                                    <p:anim calcmode="lin" valueType="num">
                                      <p:cBhvr additive="base">
                                        <p:cTn id="15" dur="500" fill="hold"/>
                                        <p:tgtEl>
                                          <p:spTgt spid="20275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4" presetClass="entr" presetSubtype="0" fill="hold" grpId="0" nodeType="afterEffect">
                                  <p:stCondLst>
                                    <p:cond delay="0"/>
                                  </p:stCondLst>
                                  <p:childTnLst>
                                    <p:set>
                                      <p:cBhvr>
                                        <p:cTn id="18" dur="1" fill="hold">
                                          <p:stCondLst>
                                            <p:cond delay="0"/>
                                          </p:stCondLst>
                                        </p:cTn>
                                        <p:tgtEl>
                                          <p:spTgt spid="202758"/>
                                        </p:tgtEl>
                                        <p:attrNameLst>
                                          <p:attrName>style.visibility</p:attrName>
                                        </p:attrNameLst>
                                      </p:cBhvr>
                                      <p:to>
                                        <p:strVal val="visible"/>
                                      </p:to>
                                    </p:set>
                                    <p:anim to="" calcmode="lin" valueType="num">
                                      <p:cBhvr>
                                        <p:cTn id="19" dur="1" fill="hold"/>
                                        <p:tgtEl>
                                          <p:spTgt spid="20275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p:bldP spid="202757" grpId="0"/>
      <p:bldP spid="2027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a:extLst>
              <a:ext uri="{FF2B5EF4-FFF2-40B4-BE49-F238E27FC236}">
                <a16:creationId xmlns:a16="http://schemas.microsoft.com/office/drawing/2014/main" xmlns="" id="{53E3B5C9-1F0B-41C3-8E71-384C94C11BD0}"/>
              </a:ext>
            </a:extLst>
          </p:cNvPr>
          <p:cNvSpPr>
            <a:spLocks noChangeArrowheads="1"/>
          </p:cNvSpPr>
          <p:nvPr/>
        </p:nvSpPr>
        <p:spPr bwMode="auto">
          <a:xfrm>
            <a:off x="5159375" y="2997201"/>
            <a:ext cx="4032250" cy="2449513"/>
          </a:xfrm>
          <a:prstGeom prst="flowChartPunchedCard">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3779" name="Text Box 3">
            <a:extLst>
              <a:ext uri="{FF2B5EF4-FFF2-40B4-BE49-F238E27FC236}">
                <a16:creationId xmlns:a16="http://schemas.microsoft.com/office/drawing/2014/main" xmlns="" id="{8FC276BD-EAF4-464A-A57D-8A80644A1FBA}"/>
              </a:ext>
            </a:extLst>
          </p:cNvPr>
          <p:cNvSpPr txBox="1">
            <a:spLocks noChangeArrowheads="1"/>
          </p:cNvSpPr>
          <p:nvPr/>
        </p:nvSpPr>
        <p:spPr bwMode="auto">
          <a:xfrm>
            <a:off x="2259014" y="315914"/>
            <a:ext cx="4619625"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
        <p:nvSpPr>
          <p:cNvPr id="203780" name="Text Box 4">
            <a:extLst>
              <a:ext uri="{FF2B5EF4-FFF2-40B4-BE49-F238E27FC236}">
                <a16:creationId xmlns:a16="http://schemas.microsoft.com/office/drawing/2014/main" xmlns="" id="{2BA08DBC-E5E2-489A-B93B-2C1959FBB6C2}"/>
              </a:ext>
            </a:extLst>
          </p:cNvPr>
          <p:cNvSpPr txBox="1">
            <a:spLocks noChangeArrowheads="1"/>
          </p:cNvSpPr>
          <p:nvPr/>
        </p:nvSpPr>
        <p:spPr bwMode="auto">
          <a:xfrm>
            <a:off x="2279650" y="1052514"/>
            <a:ext cx="47035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5.3.1</a:t>
            </a:r>
            <a:r>
              <a:rPr lang="zh-CN" altLang="en-US" sz="2800" b="1">
                <a:solidFill>
                  <a:srgbClr val="0000FF"/>
                </a:solidFill>
                <a:latin typeface="Tahoma" panose="020B0604030504040204" pitchFamily="34" charset="0"/>
                <a:ea typeface="宋体" panose="02010600030101010101" pitchFamily="2" charset="-122"/>
              </a:rPr>
              <a:t>社会阶层的含义和特征</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203781" name="Text Box 5">
            <a:extLst>
              <a:ext uri="{FF2B5EF4-FFF2-40B4-BE49-F238E27FC236}">
                <a16:creationId xmlns:a16="http://schemas.microsoft.com/office/drawing/2014/main" xmlns="" id="{5B5F935A-EF67-48DC-9960-245638119F79}"/>
              </a:ext>
            </a:extLst>
          </p:cNvPr>
          <p:cNvSpPr txBox="1">
            <a:spLocks noChangeArrowheads="1"/>
          </p:cNvSpPr>
          <p:nvPr/>
        </p:nvSpPr>
        <p:spPr bwMode="auto">
          <a:xfrm>
            <a:off x="3124201" y="1857376"/>
            <a:ext cx="28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．社会阶层的特征</a:t>
            </a:r>
          </a:p>
        </p:txBody>
      </p:sp>
      <p:sp>
        <p:nvSpPr>
          <p:cNvPr id="203782" name="Text Box 6">
            <a:extLst>
              <a:ext uri="{FF2B5EF4-FFF2-40B4-BE49-F238E27FC236}">
                <a16:creationId xmlns:a16="http://schemas.microsoft.com/office/drawing/2014/main" xmlns="" id="{530E37E8-ABDB-458F-9BB2-4418F039F25C}"/>
              </a:ext>
            </a:extLst>
          </p:cNvPr>
          <p:cNvSpPr txBox="1">
            <a:spLocks noChangeArrowheads="1"/>
          </p:cNvSpPr>
          <p:nvPr/>
        </p:nvSpPr>
        <p:spPr bwMode="auto">
          <a:xfrm>
            <a:off x="5375275" y="3357563"/>
            <a:ext cx="3474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）社会阶层的等级性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）社会阶层的约束性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）社会阶层的多维性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）社会阶层的同质性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5</a:t>
            </a:r>
            <a:r>
              <a:rPr lang="zh-CN" altLang="en-US" sz="2400" b="1">
                <a:solidFill>
                  <a:srgbClr val="080808"/>
                </a:solidFill>
                <a:latin typeface="Tahoma" panose="020B0604030504040204" pitchFamily="34" charset="0"/>
                <a:ea typeface="宋体" panose="02010600030101010101" pitchFamily="2" charset="-122"/>
              </a:rPr>
              <a:t>）社会阶层的动态性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377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378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3781"/>
                                        </p:tgtEl>
                                        <p:attrNameLst>
                                          <p:attrName>style.visibility</p:attrName>
                                        </p:attrNameLst>
                                      </p:cBhvr>
                                      <p:to>
                                        <p:strVal val="visible"/>
                                      </p:to>
                                    </p:set>
                                    <p:anim calcmode="lin" valueType="num">
                                      <p:cBhvr additive="base">
                                        <p:cTn id="14" dur="500" fill="hold"/>
                                        <p:tgtEl>
                                          <p:spTgt spid="203781"/>
                                        </p:tgtEl>
                                        <p:attrNameLst>
                                          <p:attrName>ppt_x</p:attrName>
                                        </p:attrNameLst>
                                      </p:cBhvr>
                                      <p:tavLst>
                                        <p:tav tm="0">
                                          <p:val>
                                            <p:strVal val="0-#ppt_w/2"/>
                                          </p:val>
                                        </p:tav>
                                        <p:tav tm="100000">
                                          <p:val>
                                            <p:strVal val="#ppt_x"/>
                                          </p:val>
                                        </p:tav>
                                      </p:tavLst>
                                    </p:anim>
                                    <p:anim calcmode="lin" valueType="num">
                                      <p:cBhvr additive="base">
                                        <p:cTn id="15" dur="500" fill="hold"/>
                                        <p:tgtEl>
                                          <p:spTgt spid="203781"/>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03778"/>
                                        </p:tgtEl>
                                        <p:attrNameLst>
                                          <p:attrName>style.visibility</p:attrName>
                                        </p:attrNameLst>
                                      </p:cBhvr>
                                      <p:to>
                                        <p:strVal val="visible"/>
                                      </p:to>
                                    </p:set>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03782"/>
                                        </p:tgtEl>
                                        <p:attrNameLst>
                                          <p:attrName>style.visibility</p:attrName>
                                        </p:attrNameLst>
                                      </p:cBhvr>
                                      <p:to>
                                        <p:strVal val="visible"/>
                                      </p:to>
                                    </p:set>
                                    <p:anim to="" calcmode="lin" valueType="num">
                                      <p:cBhvr>
                                        <p:cTn id="23" dur="1" fill="hold"/>
                                        <p:tgtEl>
                                          <p:spTgt spid="2037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nimBg="1"/>
      <p:bldP spid="203780" grpId="0"/>
      <p:bldP spid="203781" grpId="0"/>
      <p:bldP spid="2037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a:extLst>
              <a:ext uri="{FF2B5EF4-FFF2-40B4-BE49-F238E27FC236}">
                <a16:creationId xmlns:a16="http://schemas.microsoft.com/office/drawing/2014/main" xmlns="" id="{ABB0B406-5BF8-4F15-B12A-9CCDCE450D1E}"/>
              </a:ext>
            </a:extLst>
          </p:cNvPr>
          <p:cNvSpPr>
            <a:spLocks noChangeArrowheads="1"/>
          </p:cNvSpPr>
          <p:nvPr/>
        </p:nvSpPr>
        <p:spPr bwMode="auto">
          <a:xfrm>
            <a:off x="6672264" y="3860801"/>
            <a:ext cx="2592387" cy="1439863"/>
          </a:xfrm>
          <a:prstGeom prst="cloudCallout">
            <a:avLst>
              <a:gd name="adj1" fmla="val -94333"/>
              <a:gd name="adj2" fmla="val -10237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204803" name="Text Box 3">
            <a:extLst>
              <a:ext uri="{FF2B5EF4-FFF2-40B4-BE49-F238E27FC236}">
                <a16:creationId xmlns:a16="http://schemas.microsoft.com/office/drawing/2014/main" xmlns="" id="{CD4EF9CE-027E-4B58-81E5-270583C75FEA}"/>
              </a:ext>
            </a:extLst>
          </p:cNvPr>
          <p:cNvSpPr txBox="1">
            <a:spLocks noChangeArrowheads="1"/>
          </p:cNvSpPr>
          <p:nvPr/>
        </p:nvSpPr>
        <p:spPr bwMode="auto">
          <a:xfrm>
            <a:off x="2332038" y="315914"/>
            <a:ext cx="5276850"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
        <p:nvSpPr>
          <p:cNvPr id="204804" name="Text Box 4">
            <a:extLst>
              <a:ext uri="{FF2B5EF4-FFF2-40B4-BE49-F238E27FC236}">
                <a16:creationId xmlns:a16="http://schemas.microsoft.com/office/drawing/2014/main" xmlns="" id="{C12C5E91-CA71-49CD-8D9B-8C562E56A7EB}"/>
              </a:ext>
            </a:extLst>
          </p:cNvPr>
          <p:cNvSpPr txBox="1">
            <a:spLocks noChangeArrowheads="1"/>
          </p:cNvSpPr>
          <p:nvPr/>
        </p:nvSpPr>
        <p:spPr bwMode="auto">
          <a:xfrm>
            <a:off x="2351088" y="1052513"/>
            <a:ext cx="36215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800" b="1">
                <a:solidFill>
                  <a:srgbClr val="0000FF"/>
                </a:solidFill>
                <a:latin typeface="Tahoma" panose="020B0604030504040204" pitchFamily="34" charset="0"/>
              </a:rPr>
              <a:t>5.3.2</a:t>
            </a:r>
            <a:r>
              <a:rPr lang="zh-CN" altLang="en-US" sz="2800" b="1">
                <a:solidFill>
                  <a:srgbClr val="0000FF"/>
                </a:solidFill>
                <a:latin typeface="Tahoma" panose="020B0604030504040204" pitchFamily="34" charset="0"/>
              </a:rPr>
              <a:t>社会阶层的划分</a:t>
            </a:r>
          </a:p>
        </p:txBody>
      </p:sp>
      <p:sp>
        <p:nvSpPr>
          <p:cNvPr id="204805" name="Text Box 5">
            <a:extLst>
              <a:ext uri="{FF2B5EF4-FFF2-40B4-BE49-F238E27FC236}">
                <a16:creationId xmlns:a16="http://schemas.microsoft.com/office/drawing/2014/main" xmlns="" id="{04C2E988-2E0A-448F-AC12-698F4F36BBED}"/>
              </a:ext>
            </a:extLst>
          </p:cNvPr>
          <p:cNvSpPr txBox="1">
            <a:spLocks noChangeArrowheads="1"/>
          </p:cNvSpPr>
          <p:nvPr/>
        </p:nvSpPr>
        <p:spPr bwMode="auto">
          <a:xfrm>
            <a:off x="3051176" y="1785939"/>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1</a:t>
            </a:r>
            <a:r>
              <a:rPr lang="zh-CN" altLang="en-US" sz="2400" b="1">
                <a:solidFill>
                  <a:srgbClr val="660066"/>
                </a:solidFill>
                <a:latin typeface="Tahoma" panose="020B0604030504040204" pitchFamily="34" charset="0"/>
                <a:ea typeface="宋体" panose="02010600030101010101" pitchFamily="2" charset="-122"/>
              </a:rPr>
              <a:t>．影响社会阶层划分的因素</a:t>
            </a:r>
          </a:p>
        </p:txBody>
      </p:sp>
      <p:sp>
        <p:nvSpPr>
          <p:cNvPr id="204806" name="Text Box 6">
            <a:extLst>
              <a:ext uri="{FF2B5EF4-FFF2-40B4-BE49-F238E27FC236}">
                <a16:creationId xmlns:a16="http://schemas.microsoft.com/office/drawing/2014/main" xmlns="" id="{6A5880AC-ACDD-4B80-903F-A920643054BC}"/>
              </a:ext>
            </a:extLst>
          </p:cNvPr>
          <p:cNvSpPr txBox="1">
            <a:spLocks noChangeArrowheads="1"/>
          </p:cNvSpPr>
          <p:nvPr/>
        </p:nvSpPr>
        <p:spPr bwMode="auto">
          <a:xfrm>
            <a:off x="3359150" y="2852739"/>
            <a:ext cx="22365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）经济变量</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）社会变量</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）政治变量</a:t>
            </a:r>
          </a:p>
        </p:txBody>
      </p:sp>
      <p:sp>
        <p:nvSpPr>
          <p:cNvPr id="204807" name="Text Box 7">
            <a:extLst>
              <a:ext uri="{FF2B5EF4-FFF2-40B4-BE49-F238E27FC236}">
                <a16:creationId xmlns:a16="http://schemas.microsoft.com/office/drawing/2014/main" xmlns="" id="{D350E8FC-AAB7-4E26-AB83-A924735BB3FD}"/>
              </a:ext>
            </a:extLst>
          </p:cNvPr>
          <p:cNvSpPr txBox="1">
            <a:spLocks noChangeArrowheads="1"/>
          </p:cNvSpPr>
          <p:nvPr/>
        </p:nvSpPr>
        <p:spPr bwMode="auto">
          <a:xfrm>
            <a:off x="6940551" y="4076701"/>
            <a:ext cx="23503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包括职业、收入</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和财富。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4805"/>
                                        </p:tgtEl>
                                        <p:attrNameLst>
                                          <p:attrName>style.visibility</p:attrName>
                                        </p:attrNameLst>
                                      </p:cBhvr>
                                      <p:to>
                                        <p:strVal val="visible"/>
                                      </p:to>
                                    </p:set>
                                    <p:anim calcmode="lin" valueType="num">
                                      <p:cBhvr additive="base">
                                        <p:cTn id="14" dur="500" fill="hold"/>
                                        <p:tgtEl>
                                          <p:spTgt spid="204805"/>
                                        </p:tgtEl>
                                        <p:attrNameLst>
                                          <p:attrName>ppt_x</p:attrName>
                                        </p:attrNameLst>
                                      </p:cBhvr>
                                      <p:tavLst>
                                        <p:tav tm="0">
                                          <p:val>
                                            <p:strVal val="0-#ppt_w/2"/>
                                          </p:val>
                                        </p:tav>
                                        <p:tav tm="100000">
                                          <p:val>
                                            <p:strVal val="#ppt_x"/>
                                          </p:val>
                                        </p:tav>
                                      </p:tavLst>
                                    </p:anim>
                                    <p:anim calcmode="lin" valueType="num">
                                      <p:cBhvr additive="base">
                                        <p:cTn id="15" dur="500" fill="hold"/>
                                        <p:tgtEl>
                                          <p:spTgt spid="20480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0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02"/>
                                        </p:tgtEl>
                                        <p:attrNameLst>
                                          <p:attrName>style.visibility</p:attrName>
                                        </p:attrNameLst>
                                      </p:cBhvr>
                                      <p:to>
                                        <p:strVal val="visible"/>
                                      </p:to>
                                    </p:set>
                                  </p:childTnLst>
                                </p:cTn>
                              </p:par>
                            </p:childTnLst>
                          </p:cTn>
                        </p:par>
                        <p:par>
                          <p:cTn id="24" fill="hold" nodeType="afterGroup">
                            <p:stCondLst>
                              <p:cond delay="0"/>
                            </p:stCondLst>
                            <p:childTnLst>
                              <p:par>
                                <p:cTn id="25" presetID="24" presetClass="entr" presetSubtype="0" fill="hold" nodeType="afterEffect">
                                  <p:stCondLst>
                                    <p:cond delay="0"/>
                                  </p:stCondLst>
                                  <p:childTnLst>
                                    <p:set>
                                      <p:cBhvr>
                                        <p:cTn id="26" dur="1" fill="hold">
                                          <p:stCondLst>
                                            <p:cond delay="0"/>
                                          </p:stCondLst>
                                        </p:cTn>
                                        <p:tgtEl>
                                          <p:spTgt spid="204807">
                                            <p:txEl>
                                              <p:pRg st="0" end="0"/>
                                            </p:txEl>
                                          </p:spTgt>
                                        </p:tgtEl>
                                        <p:attrNameLst>
                                          <p:attrName>style.visibility</p:attrName>
                                        </p:attrNameLst>
                                      </p:cBhvr>
                                      <p:to>
                                        <p:strVal val="visible"/>
                                      </p:to>
                                    </p:set>
                                    <p:anim to="" calcmode="lin" valueType="num">
                                      <p:cBhvr>
                                        <p:cTn id="27" dur="1" fill="hold"/>
                                        <p:tgtEl>
                                          <p:spTgt spid="204807">
                                            <p:txEl>
                                              <p:pRg st="0" end="0"/>
                                            </p:txEl>
                                          </p:spTgt>
                                        </p:tgtEl>
                                        <p:attrNameLst>
                                          <p:attrName/>
                                        </p:attrNameLst>
                                      </p:cBhvr>
                                    </p:anim>
                                  </p:childTnLst>
                                </p:cTn>
                              </p:par>
                            </p:childTnLst>
                          </p:cTn>
                        </p:par>
                        <p:par>
                          <p:cTn id="28" fill="hold" nodeType="afterGroup">
                            <p:stCondLst>
                              <p:cond delay="0"/>
                            </p:stCondLst>
                            <p:childTnLst>
                              <p:par>
                                <p:cTn id="29" presetID="24" presetClass="entr" presetSubtype="0" fill="hold" nodeType="afterEffect">
                                  <p:stCondLst>
                                    <p:cond delay="0"/>
                                  </p:stCondLst>
                                  <p:childTnLst>
                                    <p:set>
                                      <p:cBhvr>
                                        <p:cTn id="30" dur="1" fill="hold">
                                          <p:stCondLst>
                                            <p:cond delay="0"/>
                                          </p:stCondLst>
                                        </p:cTn>
                                        <p:tgtEl>
                                          <p:spTgt spid="204807">
                                            <p:txEl>
                                              <p:pRg st="1" end="1"/>
                                            </p:txEl>
                                          </p:spTgt>
                                        </p:tgtEl>
                                        <p:attrNameLst>
                                          <p:attrName>style.visibility</p:attrName>
                                        </p:attrNameLst>
                                      </p:cBhvr>
                                      <p:to>
                                        <p:strVal val="visible"/>
                                      </p:to>
                                    </p:set>
                                    <p:anim to="" calcmode="lin" valueType="num">
                                      <p:cBhvr>
                                        <p:cTn id="31" dur="1" fill="hold"/>
                                        <p:tgtEl>
                                          <p:spTgt spid="20480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P spid="204803" grpId="0" animBg="1"/>
      <p:bldP spid="204804" grpId="0"/>
      <p:bldP spid="204805" grpId="0"/>
      <p:bldP spid="2048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xmlns="" id="{C33E1550-5F82-4ACD-927F-B37419BB7AF0}"/>
              </a:ext>
            </a:extLst>
          </p:cNvPr>
          <p:cNvSpPr txBox="1">
            <a:spLocks noChangeArrowheads="1"/>
          </p:cNvSpPr>
          <p:nvPr/>
        </p:nvSpPr>
        <p:spPr bwMode="auto">
          <a:xfrm>
            <a:off x="2403475" y="242889"/>
            <a:ext cx="5924550"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
        <p:nvSpPr>
          <p:cNvPr id="205827" name="Text Box 3">
            <a:extLst>
              <a:ext uri="{FF2B5EF4-FFF2-40B4-BE49-F238E27FC236}">
                <a16:creationId xmlns:a16="http://schemas.microsoft.com/office/drawing/2014/main" xmlns="" id="{A8722D40-44A3-42BD-8B2A-1DF730292D08}"/>
              </a:ext>
            </a:extLst>
          </p:cNvPr>
          <p:cNvSpPr txBox="1">
            <a:spLocks noChangeArrowheads="1"/>
          </p:cNvSpPr>
          <p:nvPr/>
        </p:nvSpPr>
        <p:spPr bwMode="auto">
          <a:xfrm>
            <a:off x="2424113" y="925513"/>
            <a:ext cx="3587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5.3.2</a:t>
            </a:r>
            <a:r>
              <a:rPr lang="zh-CN" altLang="en-US" sz="2800" b="1">
                <a:solidFill>
                  <a:srgbClr val="0000FF"/>
                </a:solidFill>
                <a:latin typeface="Tahoma" panose="020B0604030504040204" pitchFamily="34" charset="0"/>
                <a:ea typeface="宋体" panose="02010600030101010101" pitchFamily="2" charset="-122"/>
              </a:rPr>
              <a:t>社会阶层的划分</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205828" name="Text Box 4">
            <a:extLst>
              <a:ext uri="{FF2B5EF4-FFF2-40B4-BE49-F238E27FC236}">
                <a16:creationId xmlns:a16="http://schemas.microsoft.com/office/drawing/2014/main" xmlns="" id="{1D89DEDE-0CD1-4E62-87BB-FEA5FF945EAA}"/>
              </a:ext>
            </a:extLst>
          </p:cNvPr>
          <p:cNvSpPr txBox="1">
            <a:spLocks noChangeArrowheads="1"/>
          </p:cNvSpPr>
          <p:nvPr/>
        </p:nvSpPr>
        <p:spPr bwMode="auto">
          <a:xfrm>
            <a:off x="2711450" y="1844676"/>
            <a:ext cx="5020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．我国的社会阶层划分与消费行为</a:t>
            </a:r>
          </a:p>
        </p:txBody>
      </p:sp>
      <p:sp>
        <p:nvSpPr>
          <p:cNvPr id="205829" name="Text Box 5">
            <a:extLst>
              <a:ext uri="{FF2B5EF4-FFF2-40B4-BE49-F238E27FC236}">
                <a16:creationId xmlns:a16="http://schemas.microsoft.com/office/drawing/2014/main" xmlns="" id="{84A1C18B-C965-4E30-BB32-877C9A91AB69}"/>
              </a:ext>
            </a:extLst>
          </p:cNvPr>
          <p:cNvSpPr txBox="1">
            <a:spLocks noChangeArrowheads="1"/>
          </p:cNvSpPr>
          <p:nvPr/>
        </p:nvSpPr>
        <p:spPr bwMode="auto">
          <a:xfrm>
            <a:off x="1677798" y="2306341"/>
            <a:ext cx="40518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2400" b="1" dirty="0">
                <a:solidFill>
                  <a:srgbClr val="080808"/>
                </a:solidFill>
                <a:latin typeface="Tahoma" panose="020B0604030504040204" pitchFamily="34" charset="0"/>
                <a:ea typeface="宋体" panose="02010600030101010101" pitchFamily="2" charset="-122"/>
              </a:rPr>
              <a:t>      </a:t>
            </a:r>
            <a:r>
              <a:rPr lang="zh-CN" altLang="en-US" sz="2400" b="1" dirty="0">
                <a:solidFill>
                  <a:srgbClr val="080808"/>
                </a:solidFill>
                <a:latin typeface="Tahoma" panose="020B0604030504040204" pitchFamily="34" charset="0"/>
                <a:ea typeface="宋体" panose="02010600030101010101" pitchFamily="2" charset="-122"/>
              </a:rPr>
              <a:t>目前国际上比较流行的划分方法是把社会分为三大</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阶层，即上层、中层和下层，每一阶层又被分为两层，</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这样就总共划分为六层，即上上层、上下层、中上层、</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中下层、下上层、下下层。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528" y="2374084"/>
            <a:ext cx="5349888" cy="31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582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5828"/>
                                        </p:tgtEl>
                                        <p:attrNameLst>
                                          <p:attrName>style.visibility</p:attrName>
                                        </p:attrNameLst>
                                      </p:cBhvr>
                                      <p:to>
                                        <p:strVal val="visible"/>
                                      </p:to>
                                    </p:set>
                                    <p:anim calcmode="lin" valueType="num">
                                      <p:cBhvr additive="base">
                                        <p:cTn id="14" dur="500" fill="hold"/>
                                        <p:tgtEl>
                                          <p:spTgt spid="205828"/>
                                        </p:tgtEl>
                                        <p:attrNameLst>
                                          <p:attrName>ppt_x</p:attrName>
                                        </p:attrNameLst>
                                      </p:cBhvr>
                                      <p:tavLst>
                                        <p:tav tm="0">
                                          <p:val>
                                            <p:strVal val="0-#ppt_w/2"/>
                                          </p:val>
                                        </p:tav>
                                        <p:tav tm="100000">
                                          <p:val>
                                            <p:strVal val="#ppt_x"/>
                                          </p:val>
                                        </p:tav>
                                      </p:tavLst>
                                    </p:anim>
                                    <p:anim calcmode="lin" valueType="num">
                                      <p:cBhvr additive="base">
                                        <p:cTn id="15" dur="500" fill="hold"/>
                                        <p:tgtEl>
                                          <p:spTgt spid="20582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05829"/>
                                        </p:tgtEl>
                                        <p:attrNameLst>
                                          <p:attrName>style.visibility</p:attrName>
                                        </p:attrNameLst>
                                      </p:cBhvr>
                                      <p:to>
                                        <p:strVal val="visible"/>
                                      </p:to>
                                    </p:set>
                                    <p:animEffect transition="in" filter="wedge">
                                      <p:cBhvr>
                                        <p:cTn id="20" dur="20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p:bldP spid="205828" grpId="0"/>
      <p:bldP spid="2058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a:extLst>
              <a:ext uri="{FF2B5EF4-FFF2-40B4-BE49-F238E27FC236}">
                <a16:creationId xmlns:a16="http://schemas.microsoft.com/office/drawing/2014/main" xmlns="" id="{314B934E-2994-4979-8C09-455A623AB4BF}"/>
              </a:ext>
            </a:extLst>
          </p:cNvPr>
          <p:cNvSpPr>
            <a:spLocks noChangeArrowheads="1"/>
          </p:cNvSpPr>
          <p:nvPr/>
        </p:nvSpPr>
        <p:spPr bwMode="auto">
          <a:xfrm>
            <a:off x="7032624" y="4725194"/>
            <a:ext cx="3429187" cy="1583532"/>
          </a:xfrm>
          <a:prstGeom prst="flowChartPunchedCard">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6851" name="AutoShape 3">
            <a:extLst>
              <a:ext uri="{FF2B5EF4-FFF2-40B4-BE49-F238E27FC236}">
                <a16:creationId xmlns:a16="http://schemas.microsoft.com/office/drawing/2014/main" xmlns="" id="{95D0AF95-4DAF-4FF8-A396-2CCBFCAD4645}"/>
              </a:ext>
            </a:extLst>
          </p:cNvPr>
          <p:cNvSpPr>
            <a:spLocks noChangeArrowheads="1"/>
          </p:cNvSpPr>
          <p:nvPr/>
        </p:nvSpPr>
        <p:spPr bwMode="auto">
          <a:xfrm>
            <a:off x="2316163" y="3860800"/>
            <a:ext cx="4284662" cy="17287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6852" name="Text Box 4">
            <a:extLst>
              <a:ext uri="{FF2B5EF4-FFF2-40B4-BE49-F238E27FC236}">
                <a16:creationId xmlns:a16="http://schemas.microsoft.com/office/drawing/2014/main" xmlns="" id="{2C7C7692-492C-452B-AE6F-FA3CA59D4BE9}"/>
              </a:ext>
            </a:extLst>
          </p:cNvPr>
          <p:cNvSpPr txBox="1">
            <a:spLocks noChangeArrowheads="1"/>
          </p:cNvSpPr>
          <p:nvPr/>
        </p:nvSpPr>
        <p:spPr bwMode="auto">
          <a:xfrm>
            <a:off x="2187576" y="387350"/>
            <a:ext cx="4619625"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
        <p:nvSpPr>
          <p:cNvPr id="206853" name="Text Box 5">
            <a:extLst>
              <a:ext uri="{FF2B5EF4-FFF2-40B4-BE49-F238E27FC236}">
                <a16:creationId xmlns:a16="http://schemas.microsoft.com/office/drawing/2014/main" xmlns="" id="{6E44257C-1752-48E2-8501-DFAABC61AD80}"/>
              </a:ext>
            </a:extLst>
          </p:cNvPr>
          <p:cNvSpPr txBox="1">
            <a:spLocks noChangeArrowheads="1"/>
          </p:cNvSpPr>
          <p:nvPr/>
        </p:nvSpPr>
        <p:spPr bwMode="auto">
          <a:xfrm>
            <a:off x="2208213" y="1125539"/>
            <a:ext cx="36215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5.3.2</a:t>
            </a:r>
            <a:r>
              <a:rPr lang="zh-CN" altLang="en-US" sz="2800" b="1">
                <a:solidFill>
                  <a:srgbClr val="0000FF"/>
                </a:solidFill>
                <a:latin typeface="Tahoma" panose="020B0604030504040204" pitchFamily="34" charset="0"/>
                <a:ea typeface="宋体" panose="02010600030101010101" pitchFamily="2" charset="-122"/>
              </a:rPr>
              <a:t>社会阶层的划分</a:t>
            </a:r>
          </a:p>
          <a:p>
            <a:pPr fontAlgn="base">
              <a:spcBef>
                <a:spcPct val="0"/>
              </a:spcBef>
              <a:spcAft>
                <a:spcPct val="0"/>
              </a:spcAft>
            </a:pPr>
            <a:endParaRPr lang="zh-CN" altLang="en-US" sz="280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206854" name="Text Box 6">
            <a:extLst>
              <a:ext uri="{FF2B5EF4-FFF2-40B4-BE49-F238E27FC236}">
                <a16:creationId xmlns:a16="http://schemas.microsoft.com/office/drawing/2014/main" xmlns="" id="{8889D865-0411-4160-B388-27C4E7024D23}"/>
              </a:ext>
            </a:extLst>
          </p:cNvPr>
          <p:cNvSpPr txBox="1">
            <a:spLocks noChangeArrowheads="1"/>
          </p:cNvSpPr>
          <p:nvPr/>
        </p:nvSpPr>
        <p:spPr bwMode="auto">
          <a:xfrm>
            <a:off x="3071813" y="1841501"/>
            <a:ext cx="5020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．我国的社会阶层划分与消费行为</a:t>
            </a:r>
          </a:p>
        </p:txBody>
      </p:sp>
      <p:sp>
        <p:nvSpPr>
          <p:cNvPr id="206855" name="Text Box 7">
            <a:extLst>
              <a:ext uri="{FF2B5EF4-FFF2-40B4-BE49-F238E27FC236}">
                <a16:creationId xmlns:a16="http://schemas.microsoft.com/office/drawing/2014/main" xmlns="" id="{BD48E088-8120-4694-8511-DB172F0238A6}"/>
              </a:ext>
            </a:extLst>
          </p:cNvPr>
          <p:cNvSpPr txBox="1">
            <a:spLocks noChangeArrowheads="1"/>
          </p:cNvSpPr>
          <p:nvPr/>
        </p:nvSpPr>
        <p:spPr bwMode="auto">
          <a:xfrm>
            <a:off x="3124200" y="2360614"/>
            <a:ext cx="76193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结合我国现阶段的实际，根据职业、收入、财产、</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受教育的程度等不同所形成的差别，我国的社会阶层</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可以做如下划分。</a:t>
            </a:r>
          </a:p>
        </p:txBody>
      </p:sp>
      <p:sp>
        <p:nvSpPr>
          <p:cNvPr id="206856" name="Text Box 8">
            <a:extLst>
              <a:ext uri="{FF2B5EF4-FFF2-40B4-BE49-F238E27FC236}">
                <a16:creationId xmlns:a16="http://schemas.microsoft.com/office/drawing/2014/main" xmlns="" id="{35862534-8432-45DD-B053-29BD60B1444A}"/>
              </a:ext>
            </a:extLst>
          </p:cNvPr>
          <p:cNvSpPr txBox="1">
            <a:spLocks noChangeArrowheads="1"/>
          </p:cNvSpPr>
          <p:nvPr/>
        </p:nvSpPr>
        <p:spPr bwMode="auto">
          <a:xfrm>
            <a:off x="2279651" y="3933826"/>
            <a:ext cx="43926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a:t>
            </a:r>
            <a:r>
              <a:rPr lang="en-US" altLang="zh-CN" sz="2000" b="1">
                <a:solidFill>
                  <a:srgbClr val="080808"/>
                </a:solidFill>
                <a:latin typeface="Tahoma" panose="020B0604030504040204" pitchFamily="34" charset="0"/>
                <a:ea typeface="宋体" panose="02010600030101010101" pitchFamily="2" charset="-122"/>
              </a:rPr>
              <a:t>1</a:t>
            </a:r>
            <a:r>
              <a:rPr lang="zh-CN" altLang="en-US" sz="2000" b="1">
                <a:solidFill>
                  <a:srgbClr val="080808"/>
                </a:solidFill>
                <a:latin typeface="Tahoma" panose="020B0604030504040204" pitchFamily="34" charset="0"/>
                <a:ea typeface="宋体" panose="02010600030101010101" pitchFamily="2" charset="-122"/>
              </a:rPr>
              <a:t>）按职业划分的社会阶层</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1</a:t>
            </a:r>
            <a:r>
              <a:rPr lang="zh-CN" altLang="en-US" sz="2000" b="1">
                <a:solidFill>
                  <a:srgbClr val="080808"/>
                </a:solidFill>
                <a:latin typeface="Tahoma" panose="020B0604030504040204" pitchFamily="34" charset="0"/>
                <a:ea typeface="宋体" panose="02010600030101010101" pitchFamily="2" charset="-122"/>
              </a:rPr>
              <a:t>）农民阶层。</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2</a:t>
            </a:r>
            <a:r>
              <a:rPr lang="zh-CN" altLang="en-US" sz="2000" b="1">
                <a:solidFill>
                  <a:srgbClr val="080808"/>
                </a:solidFill>
                <a:latin typeface="Tahoma" panose="020B0604030504040204" pitchFamily="34" charset="0"/>
                <a:ea typeface="宋体" panose="02010600030101010101" pitchFamily="2" charset="-122"/>
              </a:rPr>
              <a:t>）工人及企事业单位中的普通职工阶层。</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3</a:t>
            </a:r>
            <a:r>
              <a:rPr lang="zh-CN" altLang="en-US" sz="2000" b="1">
                <a:solidFill>
                  <a:srgbClr val="080808"/>
                </a:solidFill>
                <a:latin typeface="Tahoma" panose="020B0604030504040204" pitchFamily="34" charset="0"/>
                <a:ea typeface="宋体" panose="02010600030101010101" pitchFamily="2" charset="-122"/>
              </a:rPr>
              <a:t>）知识分子阶层。</a:t>
            </a:r>
          </a:p>
        </p:txBody>
      </p:sp>
      <p:sp>
        <p:nvSpPr>
          <p:cNvPr id="206857" name="Text Box 9">
            <a:extLst>
              <a:ext uri="{FF2B5EF4-FFF2-40B4-BE49-F238E27FC236}">
                <a16:creationId xmlns:a16="http://schemas.microsoft.com/office/drawing/2014/main" xmlns="" id="{54F26AC7-9144-42EF-B044-D89ECFABE5E3}"/>
              </a:ext>
            </a:extLst>
          </p:cNvPr>
          <p:cNvSpPr txBox="1">
            <a:spLocks noChangeArrowheads="1"/>
          </p:cNvSpPr>
          <p:nvPr/>
        </p:nvSpPr>
        <p:spPr bwMode="auto">
          <a:xfrm>
            <a:off x="6959600" y="4916489"/>
            <a:ext cx="36199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a:t>
            </a:r>
            <a:r>
              <a:rPr lang="en-US" altLang="zh-CN" sz="2000" b="1">
                <a:solidFill>
                  <a:srgbClr val="080808"/>
                </a:solidFill>
                <a:latin typeface="Tahoma" panose="020B0604030504040204" pitchFamily="34" charset="0"/>
                <a:ea typeface="宋体" panose="02010600030101010101" pitchFamily="2" charset="-122"/>
              </a:rPr>
              <a:t>2</a:t>
            </a:r>
            <a:r>
              <a:rPr lang="zh-CN" altLang="en-US" sz="2000" b="1">
                <a:solidFill>
                  <a:srgbClr val="080808"/>
                </a:solidFill>
                <a:latin typeface="Tahoma" panose="020B0604030504040204" pitchFamily="34" charset="0"/>
                <a:ea typeface="宋体" panose="02010600030101010101" pitchFamily="2" charset="-122"/>
              </a:rPr>
              <a:t>）按消费水平划分的阶层</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1</a:t>
            </a:r>
            <a:r>
              <a:rPr lang="zh-CN" altLang="en-US" sz="2000" b="1">
                <a:solidFill>
                  <a:srgbClr val="080808"/>
                </a:solidFill>
                <a:latin typeface="Tahoma" panose="020B0604030504040204" pitchFamily="34" charset="0"/>
                <a:ea typeface="宋体" panose="02010600030101010101" pitchFamily="2" charset="-122"/>
              </a:rPr>
              <a:t>）富有阶层     </a:t>
            </a:r>
            <a:r>
              <a:rPr lang="en-US" altLang="zh-CN" sz="2000" b="1">
                <a:solidFill>
                  <a:srgbClr val="080808"/>
                </a:solidFill>
                <a:latin typeface="Tahoma" panose="020B0604030504040204" pitchFamily="34" charset="0"/>
                <a:ea typeface="宋体" panose="02010600030101010101" pitchFamily="2" charset="-122"/>
              </a:rPr>
              <a:t>2</a:t>
            </a:r>
            <a:r>
              <a:rPr lang="zh-CN" altLang="en-US" sz="2000" b="1">
                <a:solidFill>
                  <a:srgbClr val="080808"/>
                </a:solidFill>
                <a:latin typeface="Tahoma" panose="020B0604030504040204" pitchFamily="34" charset="0"/>
                <a:ea typeface="宋体" panose="02010600030101010101" pitchFamily="2" charset="-122"/>
              </a:rPr>
              <a:t>）富裕阶层  </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3</a:t>
            </a:r>
            <a:r>
              <a:rPr lang="zh-CN" altLang="en-US" sz="2000" b="1">
                <a:solidFill>
                  <a:srgbClr val="080808"/>
                </a:solidFill>
                <a:latin typeface="Tahoma" panose="020B0604030504040204" pitchFamily="34" charset="0"/>
                <a:ea typeface="宋体" panose="02010600030101010101" pitchFamily="2" charset="-122"/>
              </a:rPr>
              <a:t>）小康阶层     </a:t>
            </a:r>
            <a:r>
              <a:rPr lang="en-US" altLang="zh-CN" sz="2000" b="1">
                <a:solidFill>
                  <a:srgbClr val="080808"/>
                </a:solidFill>
                <a:latin typeface="Tahoma" panose="020B0604030504040204" pitchFamily="34" charset="0"/>
                <a:ea typeface="宋体" panose="02010600030101010101" pitchFamily="2" charset="-122"/>
              </a:rPr>
              <a:t>4</a:t>
            </a:r>
            <a:r>
              <a:rPr lang="zh-CN" altLang="en-US" sz="2000" b="1">
                <a:solidFill>
                  <a:srgbClr val="080808"/>
                </a:solidFill>
                <a:latin typeface="Tahoma" panose="020B0604030504040204" pitchFamily="34" charset="0"/>
                <a:ea typeface="宋体" panose="02010600030101010101" pitchFamily="2" charset="-122"/>
              </a:rPr>
              <a:t>）温饱阶层 </a:t>
            </a:r>
          </a:p>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5</a:t>
            </a:r>
            <a:r>
              <a:rPr lang="zh-CN" altLang="en-US" sz="2000" b="1">
                <a:solidFill>
                  <a:srgbClr val="080808"/>
                </a:solidFill>
                <a:latin typeface="Tahoma" panose="020B0604030504040204" pitchFamily="34" charset="0"/>
                <a:ea typeface="宋体" panose="02010600030101010101" pitchFamily="2" charset="-122"/>
              </a:rPr>
              <a:t>）贫困阶层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6853"/>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68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8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6851"/>
                                        </p:tgtEl>
                                        <p:attrNameLst>
                                          <p:attrName>style.visibility</p:attrName>
                                        </p:attrNameLst>
                                      </p:cBhvr>
                                      <p:to>
                                        <p:strVal val="visible"/>
                                      </p:to>
                                    </p:set>
                                  </p:childTnLst>
                                </p:cTn>
                              </p:par>
                            </p:childTnLst>
                          </p:cTn>
                        </p:par>
                        <p:par>
                          <p:cTn id="21" fill="hold" nodeType="afterGroup">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206856"/>
                                        </p:tgtEl>
                                        <p:attrNameLst>
                                          <p:attrName>style.visibility</p:attrName>
                                        </p:attrNameLst>
                                      </p:cBhvr>
                                      <p:to>
                                        <p:strVal val="visible"/>
                                      </p:to>
                                    </p:set>
                                    <p:anim to="" calcmode="lin" valueType="num">
                                      <p:cBhvr>
                                        <p:cTn id="24" dur="1" fill="hold"/>
                                        <p:tgtEl>
                                          <p:spTgt spid="206856"/>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6850"/>
                                        </p:tgtEl>
                                        <p:attrNameLst>
                                          <p:attrName>style.visibility</p:attrName>
                                        </p:attrNameLst>
                                      </p:cBhvr>
                                      <p:to>
                                        <p:strVal val="visible"/>
                                      </p:to>
                                    </p:set>
                                  </p:childTnLst>
                                </p:cTn>
                              </p:par>
                            </p:childTnLst>
                          </p:cTn>
                        </p:par>
                        <p:par>
                          <p:cTn id="29" fill="hold" nodeType="afterGroup">
                            <p:stCondLst>
                              <p:cond delay="0"/>
                            </p:stCondLst>
                            <p:childTnLst>
                              <p:par>
                                <p:cTn id="30" presetID="24" presetClass="entr" presetSubtype="0" fill="hold" grpId="0" nodeType="afterEffect">
                                  <p:stCondLst>
                                    <p:cond delay="0"/>
                                  </p:stCondLst>
                                  <p:childTnLst>
                                    <p:set>
                                      <p:cBhvr>
                                        <p:cTn id="31" dur="1" fill="hold">
                                          <p:stCondLst>
                                            <p:cond delay="0"/>
                                          </p:stCondLst>
                                        </p:cTn>
                                        <p:tgtEl>
                                          <p:spTgt spid="206857"/>
                                        </p:tgtEl>
                                        <p:attrNameLst>
                                          <p:attrName>style.visibility</p:attrName>
                                        </p:attrNameLst>
                                      </p:cBhvr>
                                      <p:to>
                                        <p:strVal val="visible"/>
                                      </p:to>
                                    </p:set>
                                    <p:anim to="" calcmode="lin" valueType="num">
                                      <p:cBhvr>
                                        <p:cTn id="32" dur="1" fill="hold"/>
                                        <p:tgtEl>
                                          <p:spTgt spid="2068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p:bldP spid="206854" grpId="0"/>
      <p:bldP spid="206855" grpId="0"/>
      <p:bldP spid="206856" grpId="0"/>
      <p:bldP spid="2068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AutoShape 2">
            <a:extLst>
              <a:ext uri="{FF2B5EF4-FFF2-40B4-BE49-F238E27FC236}">
                <a16:creationId xmlns:a16="http://schemas.microsoft.com/office/drawing/2014/main" xmlns="" id="{A8104465-6826-471B-9237-F22308BEBE2C}"/>
              </a:ext>
            </a:extLst>
          </p:cNvPr>
          <p:cNvSpPr>
            <a:spLocks noChangeArrowheads="1"/>
          </p:cNvSpPr>
          <p:nvPr/>
        </p:nvSpPr>
        <p:spPr bwMode="auto">
          <a:xfrm>
            <a:off x="2135189" y="0"/>
            <a:ext cx="2447925" cy="1079500"/>
          </a:xfrm>
          <a:prstGeom prst="flowChartPunched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7875" name="Text Box 3">
            <a:extLst>
              <a:ext uri="{FF2B5EF4-FFF2-40B4-BE49-F238E27FC236}">
                <a16:creationId xmlns:a16="http://schemas.microsoft.com/office/drawing/2014/main" xmlns="" id="{6B297485-A237-4764-9572-DD6AA159F480}"/>
              </a:ext>
            </a:extLst>
          </p:cNvPr>
          <p:cNvSpPr txBox="1">
            <a:spLocks noChangeArrowheads="1"/>
          </p:cNvSpPr>
          <p:nvPr/>
        </p:nvSpPr>
        <p:spPr bwMode="auto">
          <a:xfrm>
            <a:off x="2116139" y="242889"/>
            <a:ext cx="3259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5-2</a:t>
            </a:r>
            <a:r>
              <a:rPr lang="en-US" altLang="zh-CN" sz="3200">
                <a:solidFill>
                  <a:srgbClr val="080808"/>
                </a:solidFill>
                <a:latin typeface="Tahoma" panose="020B0604030504040204" pitchFamily="34" charset="0"/>
                <a:ea typeface="宋体" panose="02010600030101010101" pitchFamily="2" charset="-122"/>
              </a:rPr>
              <a:t>】</a:t>
            </a:r>
          </a:p>
        </p:txBody>
      </p:sp>
      <p:sp>
        <p:nvSpPr>
          <p:cNvPr id="207876" name="Text Box 4">
            <a:extLst>
              <a:ext uri="{FF2B5EF4-FFF2-40B4-BE49-F238E27FC236}">
                <a16:creationId xmlns:a16="http://schemas.microsoft.com/office/drawing/2014/main" xmlns="" id="{585C26F4-AA5A-4956-979E-39B761AE75CC}"/>
              </a:ext>
            </a:extLst>
          </p:cNvPr>
          <p:cNvSpPr txBox="1">
            <a:spLocks noChangeArrowheads="1"/>
          </p:cNvSpPr>
          <p:nvPr/>
        </p:nvSpPr>
        <p:spPr bwMode="auto">
          <a:xfrm>
            <a:off x="2351089" y="1284289"/>
            <a:ext cx="7920037"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a:solidFill>
                  <a:srgbClr val="080808"/>
                </a:solidFill>
                <a:latin typeface="Tahoma" panose="020B0604030504040204" pitchFamily="34" charset="0"/>
                <a:ea typeface="宋体" panose="02010600030101010101" pitchFamily="2" charset="-122"/>
              </a:rPr>
              <a:t>                           </a:t>
            </a:r>
            <a:r>
              <a:rPr lang="zh-CN" altLang="en-US" sz="2800" b="1">
                <a:solidFill>
                  <a:srgbClr val="080808"/>
                </a:solidFill>
                <a:latin typeface="Tahoma" panose="020B0604030504040204" pitchFamily="34" charset="0"/>
                <a:ea typeface="宋体" panose="02010600030101010101" pitchFamily="2" charset="-122"/>
              </a:rPr>
              <a:t>社会阶层对个人住宅选择的影响</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背景资料：</a:t>
            </a:r>
          </a:p>
          <a:p>
            <a:pPr fontAlgn="base">
              <a:spcBef>
                <a:spcPct val="0"/>
              </a:spcBef>
              <a:spcAft>
                <a:spcPct val="0"/>
              </a:spcAft>
            </a:pPr>
            <a:endParaRPr lang="zh-CN" altLang="en-US" sz="2400" b="1">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假如现在有三个家庭，他们的收入都一样（如年收入都是</a:t>
            </a:r>
            <a:r>
              <a:rPr lang="en-US" altLang="zh-CN" sz="2400" b="1">
                <a:solidFill>
                  <a:srgbClr val="080808"/>
                </a:solidFill>
                <a:latin typeface="Tahoma" panose="020B0604030504040204" pitchFamily="34" charset="0"/>
                <a:ea typeface="宋体" panose="02010600030101010101" pitchFamily="2" charset="-122"/>
              </a:rPr>
              <a:t>10</a:t>
            </a:r>
            <a:r>
              <a:rPr lang="zh-CN" altLang="en-US" sz="2400" b="1">
                <a:solidFill>
                  <a:srgbClr val="080808"/>
                </a:solidFill>
                <a:latin typeface="Tahoma" panose="020B0604030504040204" pitchFamily="34" charset="0"/>
                <a:ea typeface="宋体" panose="02010600030101010101" pitchFamily="2" charset="-122"/>
              </a:rPr>
              <a:t>万元）。但这三个家庭的社会阶层不一样：第一家是中上阶层的家庭，男主人是一个年轻的律师；第二家为中下阶层的家庭，男主人是一个推销员；最后一家是下层的家庭，男主人是一个电工。</a:t>
            </a: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问题：</a:t>
            </a: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现在这三个家庭都要买房子，那么他们分别会在什么样的地方买什么样的房子呢？</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500" fill="hold"/>
                                        <p:tgtEl>
                                          <p:spTgt spid="207875"/>
                                        </p:tgtEl>
                                        <p:attrNameLst>
                                          <p:attrName>ppt_x</p:attrName>
                                        </p:attrNameLst>
                                      </p:cBhvr>
                                      <p:tavLst>
                                        <p:tav tm="0">
                                          <p:val>
                                            <p:strVal val="#ppt_x"/>
                                          </p:val>
                                        </p:tav>
                                        <p:tav tm="100000">
                                          <p:val>
                                            <p:strVal val="#ppt_x"/>
                                          </p:val>
                                        </p:tav>
                                      </p:tavLst>
                                    </p:anim>
                                    <p:anim calcmode="lin" valueType="num">
                                      <p:cBhvr additive="base">
                                        <p:cTn id="8" dur="500" fill="hold"/>
                                        <p:tgtEl>
                                          <p:spTgt spid="2078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7874"/>
                                        </p:tgtEl>
                                        <p:attrNameLst>
                                          <p:attrName>style.visibility</p:attrName>
                                        </p:attrNameLst>
                                      </p:cBhvr>
                                      <p:to>
                                        <p:strVal val="visible"/>
                                      </p:to>
                                    </p:set>
                                    <p:anim calcmode="lin" valueType="num">
                                      <p:cBhvr additive="base">
                                        <p:cTn id="11" dur="500" fill="hold"/>
                                        <p:tgtEl>
                                          <p:spTgt spid="207874"/>
                                        </p:tgtEl>
                                        <p:attrNameLst>
                                          <p:attrName>ppt_x</p:attrName>
                                        </p:attrNameLst>
                                      </p:cBhvr>
                                      <p:tavLst>
                                        <p:tav tm="0">
                                          <p:val>
                                            <p:strVal val="#ppt_x"/>
                                          </p:val>
                                        </p:tav>
                                        <p:tav tm="100000">
                                          <p:val>
                                            <p:strVal val="#ppt_x"/>
                                          </p:val>
                                        </p:tav>
                                      </p:tavLst>
                                    </p:anim>
                                    <p:anim calcmode="lin" valueType="num">
                                      <p:cBhvr additive="base">
                                        <p:cTn id="12" dur="500" fill="hold"/>
                                        <p:tgtEl>
                                          <p:spTgt spid="20787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7876"/>
                                        </p:tgtEl>
                                        <p:attrNameLst>
                                          <p:attrName>style.visibility</p:attrName>
                                        </p:attrNameLst>
                                      </p:cBhvr>
                                      <p:to>
                                        <p:strVal val="visible"/>
                                      </p:to>
                                    </p:set>
                                    <p:anim to="" calcmode="lin" valueType="num">
                                      <p:cBhvr>
                                        <p:cTn id="17" dur="1" fill="hold"/>
                                        <p:tgtEl>
                                          <p:spTgt spid="2078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a:extLst>
              <a:ext uri="{FF2B5EF4-FFF2-40B4-BE49-F238E27FC236}">
                <a16:creationId xmlns:a16="http://schemas.microsoft.com/office/drawing/2014/main" xmlns="" id="{2D0C5FD5-254B-485E-848C-3F9ED2A756D1}"/>
              </a:ext>
            </a:extLst>
          </p:cNvPr>
          <p:cNvSpPr>
            <a:spLocks noChangeArrowheads="1"/>
          </p:cNvSpPr>
          <p:nvPr/>
        </p:nvSpPr>
        <p:spPr bwMode="auto">
          <a:xfrm>
            <a:off x="2279651" y="188914"/>
            <a:ext cx="2447925" cy="1152525"/>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8899" name="Text Box 3">
            <a:extLst>
              <a:ext uri="{FF2B5EF4-FFF2-40B4-BE49-F238E27FC236}">
                <a16:creationId xmlns:a16="http://schemas.microsoft.com/office/drawing/2014/main" xmlns="" id="{B9DD0A51-5F95-41CD-A653-FD065AE18326}"/>
              </a:ext>
            </a:extLst>
          </p:cNvPr>
          <p:cNvSpPr txBox="1">
            <a:spLocks noChangeArrowheads="1"/>
          </p:cNvSpPr>
          <p:nvPr/>
        </p:nvSpPr>
        <p:spPr bwMode="auto">
          <a:xfrm>
            <a:off x="2187575" y="458788"/>
            <a:ext cx="3621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5-2</a:t>
            </a:r>
            <a:r>
              <a:rPr lang="en-US" altLang="zh-CN" sz="3200">
                <a:solidFill>
                  <a:srgbClr val="080808"/>
                </a:solidFill>
                <a:latin typeface="Tahoma" panose="020B0604030504040204" pitchFamily="34" charset="0"/>
                <a:ea typeface="宋体" panose="02010600030101010101" pitchFamily="2" charset="-122"/>
              </a:rPr>
              <a:t>】</a:t>
            </a:r>
          </a:p>
          <a:p>
            <a:pPr fontAlgn="base">
              <a:spcBef>
                <a:spcPct val="0"/>
              </a:spcBef>
              <a:spcAft>
                <a:spcPct val="0"/>
              </a:spcAft>
            </a:pPr>
            <a:endParaRPr lang="en-US" altLang="zh-CN" sz="3200">
              <a:solidFill>
                <a:srgbClr val="080808"/>
              </a:solidFill>
              <a:latin typeface="Tahoma" panose="020B0604030504040204" pitchFamily="34" charset="0"/>
              <a:ea typeface="宋体" panose="02010600030101010101" pitchFamily="2" charset="-122"/>
            </a:endParaRPr>
          </a:p>
        </p:txBody>
      </p:sp>
      <p:sp>
        <p:nvSpPr>
          <p:cNvPr id="208900" name="Text Box 4">
            <a:extLst>
              <a:ext uri="{FF2B5EF4-FFF2-40B4-BE49-F238E27FC236}">
                <a16:creationId xmlns:a16="http://schemas.microsoft.com/office/drawing/2014/main" xmlns="" id="{141D5083-6377-49AD-8942-91DE9614F8DD}"/>
              </a:ext>
            </a:extLst>
          </p:cNvPr>
          <p:cNvSpPr txBox="1">
            <a:spLocks noChangeArrowheads="1"/>
          </p:cNvSpPr>
          <p:nvPr/>
        </p:nvSpPr>
        <p:spPr bwMode="auto">
          <a:xfrm>
            <a:off x="2351088" y="1822451"/>
            <a:ext cx="807085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0000"/>
              </a:lnSpc>
              <a:spcBef>
                <a:spcPct val="0"/>
              </a:spcBef>
              <a:spcAft>
                <a:spcPct val="0"/>
              </a:spcAft>
            </a:pPr>
            <a:r>
              <a:rPr lang="en-US" altLang="zh-CN" sz="2400" b="1">
                <a:solidFill>
                  <a:srgbClr val="8F038F"/>
                </a:solidFill>
                <a:latin typeface="Tahoma" panose="020B0604030504040204" pitchFamily="34" charset="0"/>
                <a:ea typeface="宋体" panose="02010600030101010101" pitchFamily="2" charset="-122"/>
              </a:rPr>
              <a:t>    </a:t>
            </a:r>
            <a:r>
              <a:rPr lang="zh-CN" altLang="en-US" sz="2400" b="1">
                <a:solidFill>
                  <a:srgbClr val="8F038F"/>
                </a:solidFill>
                <a:latin typeface="Tahoma" panose="020B0604030504040204" pitchFamily="34" charset="0"/>
                <a:ea typeface="宋体" panose="02010600030101010101" pitchFamily="2" charset="-122"/>
              </a:rPr>
              <a:t>分析提示：</a:t>
            </a:r>
          </a:p>
          <a:p>
            <a:pPr fontAlgn="base">
              <a:lnSpc>
                <a:spcPct val="130000"/>
              </a:lnSpc>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第一个家庭可能会在比较有名气的小区里边买比较贵的房子，也会买贵的家具，而且邻居大多是名流；</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第二家可能会在一般的小区里买较好的房子，会买很多家具但不太注重品质，也不太注重邻居的社会地位；</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第三家不会买太大的房子，而且不注重什么小区或邻居之类，但可能拥有较多昂贵的家具及最新式的彩电等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anim calcmode="lin" valueType="num">
                                      <p:cBhvr additive="base">
                                        <p:cTn id="7" dur="500" fill="hold"/>
                                        <p:tgtEl>
                                          <p:spTgt spid="208899"/>
                                        </p:tgtEl>
                                        <p:attrNameLst>
                                          <p:attrName>ppt_x</p:attrName>
                                        </p:attrNameLst>
                                      </p:cBhvr>
                                      <p:tavLst>
                                        <p:tav tm="0">
                                          <p:val>
                                            <p:strVal val="0-#ppt_w/2"/>
                                          </p:val>
                                        </p:tav>
                                        <p:tav tm="100000">
                                          <p:val>
                                            <p:strVal val="#ppt_x"/>
                                          </p:val>
                                        </p:tav>
                                      </p:tavLst>
                                    </p:anim>
                                    <p:anim calcmode="lin" valueType="num">
                                      <p:cBhvr additive="base">
                                        <p:cTn id="8" dur="500" fill="hold"/>
                                        <p:tgtEl>
                                          <p:spTgt spid="2088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8898"/>
                                        </p:tgtEl>
                                        <p:attrNameLst>
                                          <p:attrName>style.visibility</p:attrName>
                                        </p:attrNameLst>
                                      </p:cBhvr>
                                      <p:to>
                                        <p:strVal val="visible"/>
                                      </p:to>
                                    </p:set>
                                    <p:anim calcmode="lin" valueType="num">
                                      <p:cBhvr additive="base">
                                        <p:cTn id="11" dur="500" fill="hold"/>
                                        <p:tgtEl>
                                          <p:spTgt spid="208898"/>
                                        </p:tgtEl>
                                        <p:attrNameLst>
                                          <p:attrName>ppt_x</p:attrName>
                                        </p:attrNameLst>
                                      </p:cBhvr>
                                      <p:tavLst>
                                        <p:tav tm="0">
                                          <p:val>
                                            <p:strVal val="0-#ppt_w/2"/>
                                          </p:val>
                                        </p:tav>
                                        <p:tav tm="100000">
                                          <p:val>
                                            <p:strVal val="#ppt_x"/>
                                          </p:val>
                                        </p:tav>
                                      </p:tavLst>
                                    </p:anim>
                                    <p:anim calcmode="lin" valueType="num">
                                      <p:cBhvr additive="base">
                                        <p:cTn id="12" dur="500" fill="hold"/>
                                        <p:tgtEl>
                                          <p:spTgt spid="20889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08900"/>
                                        </p:tgtEl>
                                        <p:attrNameLst>
                                          <p:attrName>style.visibility</p:attrName>
                                        </p:attrNameLst>
                                      </p:cBhvr>
                                      <p:to>
                                        <p:strVal val="visible"/>
                                      </p:to>
                                    </p:set>
                                    <p:animEffect transition="in" filter="fade">
                                      <p:cBhvr>
                                        <p:cTn id="17" dur="1000"/>
                                        <p:tgtEl>
                                          <p:spTgt spid="208900"/>
                                        </p:tgtEl>
                                      </p:cBhvr>
                                    </p:animEffect>
                                    <p:anim calcmode="lin" valueType="num">
                                      <p:cBhvr>
                                        <p:cTn id="18" dur="1000" fill="hold"/>
                                        <p:tgtEl>
                                          <p:spTgt spid="208900"/>
                                        </p:tgtEl>
                                        <p:attrNameLst>
                                          <p:attrName>ppt_x</p:attrName>
                                        </p:attrNameLst>
                                      </p:cBhvr>
                                      <p:tavLst>
                                        <p:tav tm="0">
                                          <p:val>
                                            <p:strVal val="#ppt_x"/>
                                          </p:val>
                                        </p:tav>
                                        <p:tav tm="100000">
                                          <p:val>
                                            <p:strVal val="#ppt_x"/>
                                          </p:val>
                                        </p:tav>
                                      </p:tavLst>
                                    </p:anim>
                                    <p:anim calcmode="lin" valueType="num">
                                      <p:cBhvr>
                                        <p:cTn id="19" dur="900" decel="100000" fill="hold"/>
                                        <p:tgtEl>
                                          <p:spTgt spid="20890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89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AutoShape 2">
            <a:extLst>
              <a:ext uri="{FF2B5EF4-FFF2-40B4-BE49-F238E27FC236}">
                <a16:creationId xmlns:a16="http://schemas.microsoft.com/office/drawing/2014/main" xmlns="" id="{4DBDD558-63CF-48A3-8103-BF6C1EB9C6AB}"/>
              </a:ext>
            </a:extLst>
          </p:cNvPr>
          <p:cNvSpPr>
            <a:spLocks noChangeArrowheads="1"/>
          </p:cNvSpPr>
          <p:nvPr/>
        </p:nvSpPr>
        <p:spPr bwMode="auto">
          <a:xfrm>
            <a:off x="2782889" y="2644588"/>
            <a:ext cx="4971582" cy="31609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09923" name="Text Box 3">
            <a:extLst>
              <a:ext uri="{FF2B5EF4-FFF2-40B4-BE49-F238E27FC236}">
                <a16:creationId xmlns:a16="http://schemas.microsoft.com/office/drawing/2014/main" xmlns="" id="{1F02BF5C-1AC0-429C-974E-581DC4C6B3D8}"/>
              </a:ext>
            </a:extLst>
          </p:cNvPr>
          <p:cNvSpPr txBox="1">
            <a:spLocks noChangeArrowheads="1"/>
          </p:cNvSpPr>
          <p:nvPr/>
        </p:nvSpPr>
        <p:spPr bwMode="auto">
          <a:xfrm>
            <a:off x="2279651" y="1341438"/>
            <a:ext cx="7561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5.3.3 </a:t>
            </a:r>
            <a:r>
              <a:rPr lang="zh-CN" altLang="en-US" sz="2800" b="1">
                <a:solidFill>
                  <a:srgbClr val="0000FF"/>
                </a:solidFill>
                <a:latin typeface="Tahoma" panose="020B0604030504040204" pitchFamily="34" charset="0"/>
                <a:ea typeface="宋体" panose="02010600030101010101" pitchFamily="2" charset="-122"/>
              </a:rPr>
              <a:t>社会阶层对消费者心理和行为的影响</a:t>
            </a:r>
          </a:p>
        </p:txBody>
      </p:sp>
      <p:sp>
        <p:nvSpPr>
          <p:cNvPr id="209924" name="Text Box 4">
            <a:extLst>
              <a:ext uri="{FF2B5EF4-FFF2-40B4-BE49-F238E27FC236}">
                <a16:creationId xmlns:a16="http://schemas.microsoft.com/office/drawing/2014/main" xmlns="" id="{D78EA138-F66F-4763-B7B7-F86FD77187D6}"/>
              </a:ext>
            </a:extLst>
          </p:cNvPr>
          <p:cNvSpPr txBox="1">
            <a:spLocks noChangeArrowheads="1"/>
          </p:cNvSpPr>
          <p:nvPr/>
        </p:nvSpPr>
        <p:spPr bwMode="auto">
          <a:xfrm>
            <a:off x="3250967" y="2761488"/>
            <a:ext cx="40354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1</a:t>
            </a:r>
            <a:r>
              <a:rPr lang="zh-CN" altLang="en-US" sz="2400" b="1" dirty="0">
                <a:solidFill>
                  <a:srgbClr val="660066"/>
                </a:solidFill>
                <a:latin typeface="Tahoma" panose="020B0604030504040204" pitchFamily="34" charset="0"/>
                <a:ea typeface="宋体" panose="02010600030101010101" pitchFamily="2" charset="-122"/>
              </a:rPr>
              <a:t>．对支出模式的影响</a:t>
            </a:r>
          </a:p>
          <a:p>
            <a:pPr fontAlgn="base">
              <a:spcBef>
                <a:spcPct val="0"/>
              </a:spcBef>
              <a:spcAft>
                <a:spcPct val="0"/>
              </a:spcAft>
            </a:pPr>
            <a:endParaRPr lang="zh-CN" altLang="en-US" sz="2400" b="1" dirty="0">
              <a:solidFill>
                <a:srgbClr val="660066"/>
              </a:solidFill>
              <a:latin typeface="Tahoma" panose="020B0604030504040204" pitchFamily="34" charset="0"/>
              <a:ea typeface="宋体" panose="02010600030101010101" pitchFamily="2" charset="-122"/>
            </a:endParaRPr>
          </a:p>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2</a:t>
            </a:r>
            <a:r>
              <a:rPr lang="zh-CN" altLang="en-US" sz="2400" b="1" dirty="0">
                <a:solidFill>
                  <a:srgbClr val="660066"/>
                </a:solidFill>
                <a:latin typeface="Tahoma" panose="020B0604030504040204" pitchFamily="34" charset="0"/>
                <a:ea typeface="宋体" panose="02010600030101010101" pitchFamily="2" charset="-122"/>
              </a:rPr>
              <a:t>．对休闲活动的影响 </a:t>
            </a:r>
          </a:p>
          <a:p>
            <a:pPr fontAlgn="base">
              <a:spcBef>
                <a:spcPct val="0"/>
              </a:spcBef>
              <a:spcAft>
                <a:spcPct val="0"/>
              </a:spcAft>
            </a:pPr>
            <a:endParaRPr lang="zh-CN" altLang="en-US" sz="2400" b="1" dirty="0">
              <a:solidFill>
                <a:srgbClr val="660066"/>
              </a:solidFill>
              <a:latin typeface="Tahoma" panose="020B0604030504040204" pitchFamily="34" charset="0"/>
              <a:ea typeface="宋体" panose="02010600030101010101" pitchFamily="2" charset="-122"/>
            </a:endParaRPr>
          </a:p>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3</a:t>
            </a:r>
            <a:r>
              <a:rPr lang="zh-CN" altLang="en-US" sz="2400" b="1" dirty="0">
                <a:solidFill>
                  <a:srgbClr val="660066"/>
                </a:solidFill>
                <a:latin typeface="Tahoma" panose="020B0604030504040204" pitchFamily="34" charset="0"/>
                <a:ea typeface="宋体" panose="02010600030101010101" pitchFamily="2" charset="-122"/>
              </a:rPr>
              <a:t>．对购物方式的影响</a:t>
            </a:r>
          </a:p>
          <a:p>
            <a:pPr fontAlgn="base">
              <a:spcBef>
                <a:spcPct val="0"/>
              </a:spcBef>
              <a:spcAft>
                <a:spcPct val="0"/>
              </a:spcAft>
            </a:pPr>
            <a:endParaRPr lang="zh-CN" altLang="en-US" sz="2400" b="1" dirty="0">
              <a:solidFill>
                <a:srgbClr val="660066"/>
              </a:solidFill>
              <a:latin typeface="Tahoma" panose="020B0604030504040204" pitchFamily="34" charset="0"/>
              <a:ea typeface="宋体" panose="02010600030101010101" pitchFamily="2" charset="-122"/>
            </a:endParaRPr>
          </a:p>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4</a:t>
            </a:r>
            <a:r>
              <a:rPr lang="zh-CN" altLang="en-US" sz="2400" b="1" dirty="0">
                <a:solidFill>
                  <a:srgbClr val="660066"/>
                </a:solidFill>
                <a:latin typeface="Tahoma" panose="020B0604030504040204" pitchFamily="34" charset="0"/>
                <a:ea typeface="宋体" panose="02010600030101010101" pitchFamily="2" charset="-122"/>
              </a:rPr>
              <a:t>．对信息接收和处理的影响</a:t>
            </a:r>
          </a:p>
        </p:txBody>
      </p:sp>
      <p:sp>
        <p:nvSpPr>
          <p:cNvPr id="209925" name="Text Box 5">
            <a:extLst>
              <a:ext uri="{FF2B5EF4-FFF2-40B4-BE49-F238E27FC236}">
                <a16:creationId xmlns:a16="http://schemas.microsoft.com/office/drawing/2014/main" xmlns="" id="{D3CCF4F2-2167-4E17-A1DE-D7C98650F04E}"/>
              </a:ext>
            </a:extLst>
          </p:cNvPr>
          <p:cNvSpPr txBox="1">
            <a:spLocks noChangeArrowheads="1"/>
          </p:cNvSpPr>
          <p:nvPr/>
        </p:nvSpPr>
        <p:spPr bwMode="auto">
          <a:xfrm>
            <a:off x="2403476" y="387350"/>
            <a:ext cx="4619625"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5.3 </a:t>
            </a:r>
            <a:r>
              <a:rPr lang="zh-CN" altLang="en-US" sz="3200" b="1">
                <a:solidFill>
                  <a:srgbClr val="080808"/>
                </a:solidFill>
                <a:latin typeface="Tahoma" panose="020B0604030504040204" pitchFamily="34" charset="0"/>
              </a:rPr>
              <a:t>社会阶层与消费心理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22"/>
                                        </p:tgtEl>
                                        <p:attrNameLst>
                                          <p:attrName>style.visibility</p:attrName>
                                        </p:attrNameLst>
                                      </p:cBhvr>
                                      <p:to>
                                        <p:strVal val="visible"/>
                                      </p:to>
                                    </p:set>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209924"/>
                                        </p:tgtEl>
                                        <p:attrNameLst>
                                          <p:attrName>style.visibility</p:attrName>
                                        </p:attrNameLst>
                                      </p:cBhvr>
                                      <p:to>
                                        <p:strVal val="visible"/>
                                      </p:to>
                                    </p:set>
                                    <p:anim to="" calcmode="lin" valueType="num">
                                      <p:cBhvr>
                                        <p:cTn id="14" dur="1" fill="hold"/>
                                        <p:tgtEl>
                                          <p:spTgt spid="209924"/>
                                        </p:tgtEl>
                                        <p:attrNameLst>
                                          <p:attrName/>
                                        </p:attrNameLst>
                                      </p:cBhvr>
                                    </p:anim>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09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4" grpId="0"/>
      <p:bldP spid="2099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a:extLst>
              <a:ext uri="{FF2B5EF4-FFF2-40B4-BE49-F238E27FC236}">
                <a16:creationId xmlns:a16="http://schemas.microsoft.com/office/drawing/2014/main" xmlns="" id="{20839497-4763-4B6E-AE9C-7F96FF4188E6}"/>
              </a:ext>
            </a:extLst>
          </p:cNvPr>
          <p:cNvSpPr txBox="1">
            <a:spLocks noChangeArrowheads="1"/>
          </p:cNvSpPr>
          <p:nvPr/>
        </p:nvSpPr>
        <p:spPr bwMode="auto">
          <a:xfrm>
            <a:off x="2403475" y="242889"/>
            <a:ext cx="8229600"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5.4  </a:t>
            </a:r>
            <a:r>
              <a:rPr lang="zh-CN" altLang="en-US" sz="3200" b="1">
                <a:solidFill>
                  <a:srgbClr val="080808"/>
                </a:solidFill>
                <a:latin typeface="Tahoma" panose="020B0604030504040204" pitchFamily="34" charset="0"/>
              </a:rPr>
              <a:t>不同年龄、性别消费者群体的消费心理</a:t>
            </a:r>
          </a:p>
        </p:txBody>
      </p:sp>
      <p:sp>
        <p:nvSpPr>
          <p:cNvPr id="210948" name="Text Box 4">
            <a:extLst>
              <a:ext uri="{FF2B5EF4-FFF2-40B4-BE49-F238E27FC236}">
                <a16:creationId xmlns:a16="http://schemas.microsoft.com/office/drawing/2014/main" xmlns="" id="{1FA8396D-F277-4B0D-8B53-D88D28C278EA}"/>
              </a:ext>
            </a:extLst>
          </p:cNvPr>
          <p:cNvSpPr txBox="1">
            <a:spLocks noChangeArrowheads="1"/>
          </p:cNvSpPr>
          <p:nvPr/>
        </p:nvSpPr>
        <p:spPr bwMode="auto">
          <a:xfrm>
            <a:off x="2208214" y="981076"/>
            <a:ext cx="8135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5.4.1 </a:t>
            </a:r>
            <a:r>
              <a:rPr lang="zh-CN" altLang="en-US" sz="2800" b="1">
                <a:solidFill>
                  <a:srgbClr val="0000FF"/>
                </a:solidFill>
                <a:latin typeface="Tahoma" panose="020B0604030504040204" pitchFamily="34" charset="0"/>
                <a:ea typeface="宋体" panose="02010600030101010101" pitchFamily="2" charset="-122"/>
              </a:rPr>
              <a:t>不同年龄消费者群的心理特征与行为</a:t>
            </a:r>
          </a:p>
        </p:txBody>
      </p:sp>
      <p:sp>
        <p:nvSpPr>
          <p:cNvPr id="210949" name="Text Box 5">
            <a:extLst>
              <a:ext uri="{FF2B5EF4-FFF2-40B4-BE49-F238E27FC236}">
                <a16:creationId xmlns:a16="http://schemas.microsoft.com/office/drawing/2014/main" xmlns="" id="{935E8540-A38A-49D9-8B32-C1D30C968DAC}"/>
              </a:ext>
            </a:extLst>
          </p:cNvPr>
          <p:cNvSpPr txBox="1">
            <a:spLocks noChangeArrowheads="1"/>
          </p:cNvSpPr>
          <p:nvPr/>
        </p:nvSpPr>
        <p:spPr bwMode="auto">
          <a:xfrm>
            <a:off x="2908301" y="1500189"/>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1</a:t>
            </a:r>
            <a:r>
              <a:rPr lang="zh-CN" altLang="en-US" sz="2400" b="1" dirty="0">
                <a:solidFill>
                  <a:srgbClr val="660066"/>
                </a:solidFill>
                <a:latin typeface="Tahoma" panose="020B0604030504040204" pitchFamily="34" charset="0"/>
                <a:ea typeface="宋体" panose="02010600030101010101" pitchFamily="2" charset="-122"/>
              </a:rPr>
              <a:t>．少年儿童群体的消费心理</a:t>
            </a:r>
          </a:p>
        </p:txBody>
      </p:sp>
      <p:sp>
        <p:nvSpPr>
          <p:cNvPr id="9" name="内容占位符 3"/>
          <p:cNvSpPr>
            <a:spLocks noGrp="1"/>
          </p:cNvSpPr>
          <p:nvPr>
            <p:ph idx="1"/>
          </p:nvPr>
        </p:nvSpPr>
        <p:spPr>
          <a:xfrm>
            <a:off x="6384021" y="1961854"/>
            <a:ext cx="4769224" cy="3933384"/>
          </a:xfrm>
          <a:prstGeom prst="rect">
            <a:avLst/>
          </a:prstGeom>
        </p:spPr>
        <p:txBody>
          <a:bodyPr wrap="square">
            <a:spAutoFit/>
          </a:bodyPr>
          <a:lstStyle/>
          <a:p>
            <a:pPr marL="0" indent="0">
              <a:buNone/>
            </a:pPr>
            <a:r>
              <a:rPr lang="en-US" altLang="zh-CN" sz="1600" b="1" dirty="0"/>
              <a:t>11-15</a:t>
            </a:r>
            <a:r>
              <a:rPr lang="zh-CN" altLang="en-US" sz="1600" b="1" dirty="0"/>
              <a:t>岁，属于少年时期</a:t>
            </a:r>
            <a:r>
              <a:rPr lang="zh-CN" altLang="en-US" sz="1600" dirty="0"/>
              <a:t>，是向青年阶段发展的过渡阶段，无论是生理上和心理上均有很大的发展。自尊心增强，有一定的逻辑思维能力，是依赖与独立、成熟与幼稚、自主性与主动性交织的时期。</a:t>
            </a:r>
            <a:endParaRPr lang="en-US" altLang="zh-CN" sz="1600" dirty="0"/>
          </a:p>
          <a:p>
            <a:pPr marL="0" indent="0">
              <a:buNone/>
            </a:pPr>
            <a:r>
              <a:rPr lang="zh-CN" altLang="en-US" sz="1800" b="1" dirty="0"/>
              <a:t>少年期的消费心理特征</a:t>
            </a:r>
          </a:p>
          <a:p>
            <a:pPr marL="0" indent="0">
              <a:buNone/>
            </a:pPr>
            <a:r>
              <a:rPr lang="zh-CN" altLang="en-US" sz="1800" dirty="0"/>
              <a:t>　　－消费心理有成人感；有成熟感、独立性强。表现出不愿受父母束缚、要求自主独立地购买所喜欢的商品。 </a:t>
            </a:r>
            <a:br>
              <a:rPr lang="zh-CN" altLang="en-US" sz="1800" dirty="0"/>
            </a:br>
            <a:r>
              <a:rPr lang="zh-CN" altLang="en-US" sz="1800" dirty="0"/>
              <a:t>　　－判断力增强；对商品的分析、判断、评价能力逐渐增加，购买的倾向性开始确定、购买行为趋于稳定。</a:t>
            </a:r>
            <a:br>
              <a:rPr lang="zh-CN" altLang="en-US" sz="1800" dirty="0"/>
            </a:br>
            <a:r>
              <a:rPr lang="zh-CN" altLang="en-US" sz="1800" dirty="0"/>
              <a:t>　　－消费的影响因素增多。从受家庭的影响转向受社会的影响受影响的范围逐渐扩大，包括同学、朋友、书籍、大众媒体、明星等。 </a:t>
            </a:r>
          </a:p>
        </p:txBody>
      </p:sp>
      <p:grpSp>
        <p:nvGrpSpPr>
          <p:cNvPr id="4" name="组合 3"/>
          <p:cNvGrpSpPr/>
          <p:nvPr/>
        </p:nvGrpSpPr>
        <p:grpSpPr>
          <a:xfrm>
            <a:off x="1271126" y="1961854"/>
            <a:ext cx="5112895" cy="3812660"/>
            <a:chOff x="1271126" y="1961854"/>
            <a:chExt cx="5112895" cy="3812660"/>
          </a:xfrm>
        </p:grpSpPr>
        <p:sp>
          <p:nvSpPr>
            <p:cNvPr id="2" name="矩形 1"/>
            <p:cNvSpPr/>
            <p:nvPr/>
          </p:nvSpPr>
          <p:spPr>
            <a:xfrm>
              <a:off x="1271126" y="3835522"/>
              <a:ext cx="5005056" cy="1938992"/>
            </a:xfrm>
            <a:prstGeom prst="rect">
              <a:avLst/>
            </a:prstGeom>
          </p:spPr>
          <p:txBody>
            <a:bodyPr wrap="square">
              <a:spAutoFit/>
            </a:bodyPr>
            <a:lstStyle/>
            <a:p>
              <a:pPr algn="just"/>
              <a:r>
                <a:rPr lang="zh-CN" altLang="en-US" sz="2000" b="1" dirty="0"/>
                <a:t>儿童期的消费心理特征</a:t>
              </a:r>
            </a:p>
            <a:p>
              <a:pPr algn="just"/>
              <a:r>
                <a:rPr lang="zh-CN" altLang="en-US" sz="2000" dirty="0"/>
                <a:t>　　　－从本能需要发展为有自主意识的需要；</a:t>
              </a:r>
            </a:p>
            <a:p>
              <a:pPr algn="just"/>
              <a:r>
                <a:rPr lang="zh-CN" altLang="en-US" sz="2000" dirty="0"/>
                <a:t>　　　－从模仿型需要向个性消费发展；</a:t>
              </a:r>
            </a:p>
            <a:p>
              <a:pPr algn="just"/>
              <a:r>
                <a:rPr lang="zh-CN" altLang="en-US" sz="2000" dirty="0"/>
                <a:t>　　　－消费情绪由不稳定发展到比较稳定。</a:t>
              </a:r>
            </a:p>
          </p:txBody>
        </p:sp>
        <p:sp>
          <p:nvSpPr>
            <p:cNvPr id="3" name="矩形 2"/>
            <p:cNvSpPr/>
            <p:nvPr/>
          </p:nvSpPr>
          <p:spPr>
            <a:xfrm>
              <a:off x="1308682" y="1961854"/>
              <a:ext cx="5075339" cy="1754326"/>
            </a:xfrm>
            <a:prstGeom prst="rect">
              <a:avLst/>
            </a:prstGeom>
          </p:spPr>
          <p:txBody>
            <a:bodyPr wrap="square">
              <a:spAutoFit/>
            </a:bodyPr>
            <a:lstStyle/>
            <a:p>
              <a:r>
                <a:rPr lang="zh-CN" altLang="en-US" b="1" dirty="0"/>
                <a:t>初生儿至</a:t>
              </a:r>
              <a:r>
                <a:rPr lang="en-US" altLang="zh-CN" b="1" dirty="0"/>
                <a:t>11</a:t>
              </a:r>
              <a:r>
                <a:rPr lang="zh-CN" altLang="en-US" b="1" dirty="0"/>
                <a:t>岁，属于儿童时期。</a:t>
              </a:r>
              <a:r>
                <a:rPr lang="zh-CN" altLang="en-US" dirty="0"/>
                <a:t>这一阶段的特点为身体迅速成长，从依赖到相对独立。进入学校以后，开始了有规律的学习，形成了一定的认知、兴趣、爱好和初步的意志品质。消费心理也随之产生变化，逐步形成个性化的消费心理和消费行为。</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xmlns="" id="{5641000E-7F7E-4119-85FB-92363BAD2704}"/>
              </a:ext>
            </a:extLst>
          </p:cNvPr>
          <p:cNvSpPr>
            <a:spLocks noGrp="1" noChangeArrowheads="1"/>
          </p:cNvSpPr>
          <p:nvPr>
            <p:ph type="body" idx="1"/>
          </p:nvPr>
        </p:nvSpPr>
        <p:spPr>
          <a:xfrm>
            <a:off x="2627313" y="2132014"/>
            <a:ext cx="7213600" cy="3944937"/>
          </a:xfrm>
        </p:spPr>
        <p:txBody>
          <a:bodyPr/>
          <a:lstStyle/>
          <a:p>
            <a:pPr>
              <a:lnSpc>
                <a:spcPct val="80000"/>
              </a:lnSpc>
              <a:buFont typeface="Wingdings" panose="05000000000000000000" pitchFamily="2" charset="2"/>
              <a:buNone/>
            </a:pPr>
            <a:r>
              <a:rPr lang="en-US" altLang="zh-CN" sz="1800" b="1" dirty="0"/>
              <a:t>        </a:t>
            </a:r>
            <a:r>
              <a:rPr lang="zh-CN" altLang="en-US" sz="2000" b="1" dirty="0"/>
              <a:t>（</a:t>
            </a:r>
            <a:r>
              <a:rPr lang="en-US" altLang="zh-CN" sz="2000" b="1" dirty="0"/>
              <a:t>2</a:t>
            </a:r>
            <a:r>
              <a:rPr lang="zh-CN" altLang="en-US" sz="2000" b="1" dirty="0"/>
              <a:t>）消费的炫耀性。“</a:t>
            </a:r>
            <a:r>
              <a:rPr lang="en-US" altLang="zh-CN" sz="2000" b="1" dirty="0"/>
              <a:t>90</a:t>
            </a:r>
            <a:r>
              <a:rPr lang="zh-CN" altLang="en-US" sz="2000" b="1" dirty="0"/>
              <a:t>后”明显属于自我表现的需要和追求新奇的需要这两类消费者。“</a:t>
            </a:r>
            <a:r>
              <a:rPr lang="en-US" altLang="zh-CN" sz="2000" b="1" dirty="0"/>
              <a:t>90</a:t>
            </a:r>
            <a:r>
              <a:rPr lang="zh-CN" altLang="en-US" sz="2000" b="1" dirty="0"/>
              <a:t>后”对新生事物接受能力强，喜欢追随时尚、新鲜、前沿的消费潮流，看重产品的夸耀性、符号性，许多产品本身的核心功能反而成了次要因素。他们喜欢个性化、独一无二的产品。人无我有、人有我优、人优我异，成为他们选择商品的标准。产品的外观特性与广告魅力使得“</a:t>
            </a:r>
            <a:r>
              <a:rPr lang="en-US" altLang="zh-CN" sz="2000" b="1" dirty="0"/>
              <a:t>90</a:t>
            </a:r>
            <a:r>
              <a:rPr lang="zh-CN" altLang="en-US" sz="2000" b="1" dirty="0"/>
              <a:t>后”完成新产品与服务选择，外观取向构成他们消费的基本特点。根据一项对“</a:t>
            </a:r>
            <a:r>
              <a:rPr lang="en-US" altLang="zh-CN" sz="2000" b="1" dirty="0"/>
              <a:t>90</a:t>
            </a:r>
            <a:r>
              <a:rPr lang="zh-CN" altLang="en-US" sz="2000" b="1" dirty="0"/>
              <a:t>后”和他们的父母“买东西时最看重的因素”的调查，孩子们更看重款式（占</a:t>
            </a:r>
            <a:r>
              <a:rPr lang="en-US" altLang="zh-CN" sz="2000" b="1" dirty="0"/>
              <a:t>49.1%</a:t>
            </a:r>
            <a:r>
              <a:rPr lang="zh-CN" altLang="en-US" sz="2000" b="1" dirty="0"/>
              <a:t>），父母们更看重质量（</a:t>
            </a:r>
            <a:r>
              <a:rPr lang="en-US" altLang="zh-CN" sz="2000" b="1" dirty="0"/>
              <a:t>57.9%</a:t>
            </a:r>
            <a:r>
              <a:rPr lang="zh-CN" altLang="en-US" sz="2000" b="1" dirty="0"/>
              <a:t>）。对款式的强烈要求，正表明了“</a:t>
            </a:r>
            <a:r>
              <a:rPr lang="en-US" altLang="zh-CN" sz="2000" b="1" dirty="0"/>
              <a:t>90</a:t>
            </a:r>
            <a:r>
              <a:rPr lang="zh-CN" altLang="en-US" sz="2000" b="1" dirty="0"/>
              <a:t>后”消费的炫耀性特征。这种炫耀性不在于与富豪们的财富对比，而在于对自己品味的展示，在于对自己不甘落后于时尚潮流的追求能力。</a:t>
            </a:r>
          </a:p>
        </p:txBody>
      </p:sp>
      <p:pic>
        <p:nvPicPr>
          <p:cNvPr id="183299" name="Picture 3">
            <a:extLst>
              <a:ext uri="{FF2B5EF4-FFF2-40B4-BE49-F238E27FC236}">
                <a16:creationId xmlns:a16="http://schemas.microsoft.com/office/drawing/2014/main" xmlns="" id="{D54B10C3-071F-442E-894A-541F1819A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333376"/>
            <a:ext cx="4608512" cy="165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wedge">
                                      <p:cBhvr>
                                        <p:cTn id="7" dur="20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xmlns="" id="{67476FCE-4D17-4EAF-968F-6E65865E1525}"/>
              </a:ext>
            </a:extLst>
          </p:cNvPr>
          <p:cNvSpPr>
            <a:spLocks noChangeArrowheads="1"/>
          </p:cNvSpPr>
          <p:nvPr/>
        </p:nvSpPr>
        <p:spPr bwMode="auto">
          <a:xfrm>
            <a:off x="4052667" y="1369991"/>
            <a:ext cx="4319587" cy="3816350"/>
          </a:xfrm>
          <a:prstGeom prst="flowChartPunchedCard">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6" name="Text Box 6">
            <a:extLst>
              <a:ext uri="{FF2B5EF4-FFF2-40B4-BE49-F238E27FC236}">
                <a16:creationId xmlns:a16="http://schemas.microsoft.com/office/drawing/2014/main" xmlns="" id="{86A290AD-6E0A-4A0D-8D11-48F0402FF04E}"/>
              </a:ext>
            </a:extLst>
          </p:cNvPr>
          <p:cNvSpPr txBox="1">
            <a:spLocks noChangeArrowheads="1"/>
          </p:cNvSpPr>
          <p:nvPr/>
        </p:nvSpPr>
        <p:spPr bwMode="auto">
          <a:xfrm>
            <a:off x="4438622" y="1570006"/>
            <a:ext cx="378340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1</a:t>
            </a:r>
            <a:r>
              <a:rPr lang="zh-CN" altLang="en-US" sz="2400" b="1" dirty="0">
                <a:solidFill>
                  <a:srgbClr val="080808"/>
                </a:solidFill>
                <a:latin typeface="Tahoma" panose="020B0604030504040204" pitchFamily="34" charset="0"/>
                <a:ea typeface="宋体" panose="02010600030101010101" pitchFamily="2" charset="-122"/>
              </a:rPr>
              <a:t>）消费的依赖心理</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2</a:t>
            </a:r>
            <a:r>
              <a:rPr lang="zh-CN" altLang="en-US" sz="2400" b="1" dirty="0">
                <a:solidFill>
                  <a:srgbClr val="080808"/>
                </a:solidFill>
                <a:latin typeface="Tahoma" panose="020B0604030504040204" pitchFamily="34" charset="0"/>
                <a:ea typeface="宋体" panose="02010600030101010101" pitchFamily="2" charset="-122"/>
              </a:rPr>
              <a:t>）消费的模糊心理</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3</a:t>
            </a:r>
            <a:r>
              <a:rPr lang="zh-CN" altLang="en-US" sz="2400" b="1" dirty="0">
                <a:solidFill>
                  <a:srgbClr val="080808"/>
                </a:solidFill>
                <a:latin typeface="Tahoma" panose="020B0604030504040204" pitchFamily="34" charset="0"/>
                <a:ea typeface="宋体" panose="02010600030101010101" pitchFamily="2" charset="-122"/>
              </a:rPr>
              <a:t>）消费的天真好奇心理</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4</a:t>
            </a:r>
            <a:r>
              <a:rPr lang="zh-CN" altLang="en-US" sz="2400" b="1" dirty="0">
                <a:solidFill>
                  <a:srgbClr val="080808"/>
                </a:solidFill>
                <a:latin typeface="Tahoma" panose="020B0604030504040204" pitchFamily="34" charset="0"/>
                <a:ea typeface="宋体" panose="02010600030101010101" pitchFamily="2" charset="-122"/>
              </a:rPr>
              <a:t>）消费的直观心理</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5</a:t>
            </a:r>
            <a:r>
              <a:rPr lang="zh-CN" altLang="en-US" sz="2400" b="1" dirty="0">
                <a:solidFill>
                  <a:srgbClr val="080808"/>
                </a:solidFill>
                <a:latin typeface="Tahoma" panose="020B0604030504040204" pitchFamily="34" charset="0"/>
                <a:ea typeface="宋体" panose="02010600030101010101" pitchFamily="2" charset="-122"/>
              </a:rPr>
              <a:t>）消费的可塑心理</a:t>
            </a:r>
          </a:p>
        </p:txBody>
      </p:sp>
    </p:spTree>
    <p:extLst>
      <p:ext uri="{BB962C8B-B14F-4D97-AF65-F5344CB8AC3E}">
        <p14:creationId xmlns:p14="http://schemas.microsoft.com/office/powerpoint/2010/main" val="35571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4" presetClass="entr" presetSubtype="0" fill="hold" grpId="0" nodeType="afterEffect">
                                  <p:stCondLst>
                                    <p:cond delay="0"/>
                                  </p:stCondLst>
                                  <p:childTnLst>
                                    <p:set>
                                      <p:cBhvr>
                                        <p:cTn id="9" dur="1" fill="hold">
                                          <p:stCondLst>
                                            <p:cond delay="499"/>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a16="http://schemas.microsoft.com/office/drawing/2014/main" xmlns="" id="{0BF76623-F890-49F9-8561-0AD735902E86}"/>
              </a:ext>
            </a:extLst>
          </p:cNvPr>
          <p:cNvSpPr>
            <a:spLocks noChangeArrowheads="1"/>
          </p:cNvSpPr>
          <p:nvPr/>
        </p:nvSpPr>
        <p:spPr bwMode="auto">
          <a:xfrm>
            <a:off x="2351089" y="188913"/>
            <a:ext cx="2592387" cy="1079500"/>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1971" name="Text Box 3">
            <a:extLst>
              <a:ext uri="{FF2B5EF4-FFF2-40B4-BE49-F238E27FC236}">
                <a16:creationId xmlns:a16="http://schemas.microsoft.com/office/drawing/2014/main" xmlns="" id="{49C9A751-B194-481E-8156-B0876B793BB9}"/>
              </a:ext>
            </a:extLst>
          </p:cNvPr>
          <p:cNvSpPr txBox="1">
            <a:spLocks noChangeArrowheads="1"/>
          </p:cNvSpPr>
          <p:nvPr/>
        </p:nvSpPr>
        <p:spPr bwMode="auto">
          <a:xfrm>
            <a:off x="2403476" y="387350"/>
            <a:ext cx="3476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5-3</a:t>
            </a:r>
            <a:r>
              <a:rPr lang="en-US" altLang="zh-CN" sz="3200">
                <a:solidFill>
                  <a:srgbClr val="080808"/>
                </a:solidFill>
                <a:latin typeface="Tahoma" panose="020B0604030504040204" pitchFamily="34" charset="0"/>
                <a:ea typeface="宋体" panose="02010600030101010101" pitchFamily="2" charset="-122"/>
              </a:rPr>
              <a:t>】</a:t>
            </a:r>
          </a:p>
        </p:txBody>
      </p:sp>
      <p:sp>
        <p:nvSpPr>
          <p:cNvPr id="211972" name="Text Box 4">
            <a:extLst>
              <a:ext uri="{FF2B5EF4-FFF2-40B4-BE49-F238E27FC236}">
                <a16:creationId xmlns:a16="http://schemas.microsoft.com/office/drawing/2014/main" xmlns="" id="{DA7F1582-66C3-40F7-9028-11368DC719E9}"/>
              </a:ext>
            </a:extLst>
          </p:cNvPr>
          <p:cNvSpPr txBox="1">
            <a:spLocks noChangeArrowheads="1"/>
          </p:cNvSpPr>
          <p:nvPr/>
        </p:nvSpPr>
        <p:spPr bwMode="auto">
          <a:xfrm>
            <a:off x="2495550" y="1196976"/>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儿童消费心理</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背景资料：</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电视台曾经播放儿童电视连续剧</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小龙人</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，在儿童中收视率颇高，一些儿童用品生产商便以小龙人图形作商品包装，有文化用具、食品和服装，使孩子们见到有</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小龙人</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的儿童用品就争相选购。之后，电视台又播放动画片</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宇宙英雄奥特曼</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，并在放映过程中插播恐龙和机器人玩具的广告，一时间这些塑料恐龙和机器人小玩具成了孩子们爱不释手的玩具。曾经播放的</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还珠格格</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和</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灌篮高手</a:t>
            </a:r>
            <a:r>
              <a:rPr lang="en-US" altLang="zh-CN" sz="2400" b="1">
                <a:solidFill>
                  <a:srgbClr val="080808"/>
                </a:solidFill>
                <a:latin typeface="Tahoma" panose="020B060403050404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等电视剧，在学龄晚期的孩子们中收视率非常高，剧中男、女主角的服饰、球鞋、发型甚至剧中主题歌的录音磁带和</a:t>
            </a:r>
            <a:r>
              <a:rPr lang="en-US" altLang="zh-CN" sz="2400" b="1">
                <a:solidFill>
                  <a:srgbClr val="080808"/>
                </a:solidFill>
                <a:latin typeface="Tahoma" panose="020B0604030504040204" pitchFamily="34" charset="0"/>
                <a:ea typeface="宋体" panose="02010600030101010101" pitchFamily="2" charset="-122"/>
              </a:rPr>
              <a:t>CD</a:t>
            </a:r>
            <a:r>
              <a:rPr lang="zh-CN" altLang="en-US" sz="2400" b="1">
                <a:solidFill>
                  <a:srgbClr val="080808"/>
                </a:solidFill>
                <a:latin typeface="Tahoma" panose="020B0604030504040204" pitchFamily="34" charset="0"/>
                <a:ea typeface="宋体" panose="02010600030101010101" pitchFamily="2" charset="-122"/>
              </a:rPr>
              <a:t>唱片等，都成为他们的抢手货。</a:t>
            </a: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    问题：</a:t>
            </a:r>
            <a:r>
              <a:rPr lang="zh-CN" altLang="en-US" sz="2400" b="1">
                <a:solidFill>
                  <a:srgbClr val="080808"/>
                </a:solidFill>
                <a:latin typeface="Tahoma" panose="020B0604030504040204" pitchFamily="34" charset="0"/>
                <a:ea typeface="宋体" panose="02010600030101010101" pitchFamily="2" charset="-122"/>
              </a:rPr>
              <a:t>以上现象说明了什么？</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1"/>
                                        </p:tgtEl>
                                        <p:attrNameLst>
                                          <p:attrName>style.visibility</p:attrName>
                                        </p:attrNameLst>
                                      </p:cBhvr>
                                      <p:to>
                                        <p:strVal val="visible"/>
                                      </p:to>
                                    </p:set>
                                    <p:anim calcmode="lin" valueType="num">
                                      <p:cBhvr additive="base">
                                        <p:cTn id="7" dur="500" fill="hold"/>
                                        <p:tgtEl>
                                          <p:spTgt spid="211971"/>
                                        </p:tgtEl>
                                        <p:attrNameLst>
                                          <p:attrName>ppt_x</p:attrName>
                                        </p:attrNameLst>
                                      </p:cBhvr>
                                      <p:tavLst>
                                        <p:tav tm="0">
                                          <p:val>
                                            <p:strVal val="0-#ppt_w/2"/>
                                          </p:val>
                                        </p:tav>
                                        <p:tav tm="100000">
                                          <p:val>
                                            <p:strVal val="#ppt_x"/>
                                          </p:val>
                                        </p:tav>
                                      </p:tavLst>
                                    </p:anim>
                                    <p:anim calcmode="lin" valueType="num">
                                      <p:cBhvr additive="base">
                                        <p:cTn id="8" dur="500" fill="hold"/>
                                        <p:tgtEl>
                                          <p:spTgt spid="21197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1970"/>
                                        </p:tgtEl>
                                        <p:attrNameLst>
                                          <p:attrName>style.visibility</p:attrName>
                                        </p:attrNameLst>
                                      </p:cBhvr>
                                      <p:to>
                                        <p:strVal val="visible"/>
                                      </p:to>
                                    </p:set>
                                    <p:anim calcmode="lin" valueType="num">
                                      <p:cBhvr additive="base">
                                        <p:cTn id="11" dur="500" fill="hold"/>
                                        <p:tgtEl>
                                          <p:spTgt spid="211970"/>
                                        </p:tgtEl>
                                        <p:attrNameLst>
                                          <p:attrName>ppt_x</p:attrName>
                                        </p:attrNameLst>
                                      </p:cBhvr>
                                      <p:tavLst>
                                        <p:tav tm="0">
                                          <p:val>
                                            <p:strVal val="0-#ppt_w/2"/>
                                          </p:val>
                                        </p:tav>
                                        <p:tav tm="100000">
                                          <p:val>
                                            <p:strVal val="#ppt_x"/>
                                          </p:val>
                                        </p:tav>
                                      </p:tavLst>
                                    </p:anim>
                                    <p:anim calcmode="lin" valueType="num">
                                      <p:cBhvr additive="base">
                                        <p:cTn id="12" dur="500" fill="hold"/>
                                        <p:tgtEl>
                                          <p:spTgt spid="21197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1972"/>
                                        </p:tgtEl>
                                        <p:attrNameLst>
                                          <p:attrName>style.visibility</p:attrName>
                                        </p:attrNameLst>
                                      </p:cBhvr>
                                      <p:to>
                                        <p:strVal val="visible"/>
                                      </p:to>
                                    </p:set>
                                    <p:animEffect transition="in" filter="wedge">
                                      <p:cBhvr>
                                        <p:cTn id="17" dur="20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p:bldP spid="2119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AutoShape 2">
            <a:extLst>
              <a:ext uri="{FF2B5EF4-FFF2-40B4-BE49-F238E27FC236}">
                <a16:creationId xmlns:a16="http://schemas.microsoft.com/office/drawing/2014/main" xmlns="" id="{CB6B0F44-A5ED-420E-9865-910FF102289F}"/>
              </a:ext>
            </a:extLst>
          </p:cNvPr>
          <p:cNvSpPr>
            <a:spLocks noChangeArrowheads="1"/>
          </p:cNvSpPr>
          <p:nvPr/>
        </p:nvSpPr>
        <p:spPr bwMode="auto">
          <a:xfrm>
            <a:off x="2638426" y="188913"/>
            <a:ext cx="2663825" cy="1268412"/>
          </a:xfrm>
          <a:prstGeom prst="wave">
            <a:avLst>
              <a:gd name="adj1" fmla="val 13005"/>
              <a:gd name="adj2" fmla="val -22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2995" name="Text Box 3">
            <a:extLst>
              <a:ext uri="{FF2B5EF4-FFF2-40B4-BE49-F238E27FC236}">
                <a16:creationId xmlns:a16="http://schemas.microsoft.com/office/drawing/2014/main" xmlns="" id="{27902940-E36C-4137-B2BB-B45DE8207DC6}"/>
              </a:ext>
            </a:extLst>
          </p:cNvPr>
          <p:cNvSpPr txBox="1">
            <a:spLocks noChangeArrowheads="1"/>
          </p:cNvSpPr>
          <p:nvPr/>
        </p:nvSpPr>
        <p:spPr bwMode="auto">
          <a:xfrm>
            <a:off x="2782888" y="476250"/>
            <a:ext cx="2952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5-3</a:t>
            </a:r>
            <a:r>
              <a:rPr lang="en-US" altLang="zh-CN" sz="3200">
                <a:solidFill>
                  <a:srgbClr val="080808"/>
                </a:solidFill>
                <a:latin typeface="Tahoma" panose="020B0604030504040204" pitchFamily="34" charset="0"/>
                <a:ea typeface="宋体" panose="02010600030101010101" pitchFamily="2" charset="-122"/>
              </a:rPr>
              <a:t>】</a:t>
            </a:r>
          </a:p>
          <a:p>
            <a:pPr fontAlgn="base">
              <a:spcBef>
                <a:spcPct val="0"/>
              </a:spcBef>
              <a:spcAft>
                <a:spcPct val="0"/>
              </a:spcAft>
            </a:pPr>
            <a:endParaRPr lang="en-US" altLang="zh-CN" sz="3200">
              <a:solidFill>
                <a:srgbClr val="080808"/>
              </a:solidFill>
              <a:latin typeface="Tahoma" panose="020B0604030504040204" pitchFamily="34" charset="0"/>
              <a:ea typeface="宋体" panose="02010600030101010101" pitchFamily="2" charset="-122"/>
            </a:endParaRPr>
          </a:p>
        </p:txBody>
      </p:sp>
      <p:sp>
        <p:nvSpPr>
          <p:cNvPr id="212996" name="Text Box 4">
            <a:extLst>
              <a:ext uri="{FF2B5EF4-FFF2-40B4-BE49-F238E27FC236}">
                <a16:creationId xmlns:a16="http://schemas.microsoft.com/office/drawing/2014/main" xmlns="" id="{2B671274-B72A-465E-A9EB-777856548AC3}"/>
              </a:ext>
            </a:extLst>
          </p:cNvPr>
          <p:cNvSpPr txBox="1">
            <a:spLocks noChangeArrowheads="1"/>
          </p:cNvSpPr>
          <p:nvPr/>
        </p:nvSpPr>
        <p:spPr bwMode="auto">
          <a:xfrm>
            <a:off x="2290764" y="2198688"/>
            <a:ext cx="8587607" cy="29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30000"/>
              </a:lnSpc>
              <a:spcBef>
                <a:spcPct val="0"/>
              </a:spcBef>
              <a:spcAft>
                <a:spcPct val="0"/>
              </a:spcAft>
            </a:pPr>
            <a:r>
              <a:rPr lang="en-US" altLang="zh-CN" sz="2400" b="1">
                <a:solidFill>
                  <a:srgbClr val="8F038F"/>
                </a:solidFill>
                <a:latin typeface="Tahoma" panose="020B0604030504040204" pitchFamily="34" charset="0"/>
                <a:ea typeface="宋体" panose="02010600030101010101" pitchFamily="2" charset="-122"/>
              </a:rPr>
              <a:t>    </a:t>
            </a:r>
            <a:r>
              <a:rPr lang="zh-CN" altLang="en-US" sz="2400" b="1">
                <a:solidFill>
                  <a:srgbClr val="8F038F"/>
                </a:solidFill>
                <a:latin typeface="Tahoma" panose="020B0604030504040204" pitchFamily="34" charset="0"/>
                <a:ea typeface="宋体" panose="02010600030101010101" pitchFamily="2" charset="-122"/>
              </a:rPr>
              <a:t>分析提示：</a:t>
            </a:r>
            <a:r>
              <a:rPr lang="zh-CN" altLang="en-US" sz="2400" b="1">
                <a:solidFill>
                  <a:srgbClr val="080808"/>
                </a:solidFill>
                <a:latin typeface="Tahoma" panose="020B0604030504040204" pitchFamily="34" charset="0"/>
                <a:ea typeface="宋体" panose="02010600030101010101" pitchFamily="2" charset="-122"/>
              </a:rPr>
              <a:t>这些现象都说明少年儿童对新鲜事物特别敏感，</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观察力强，喜欢模仿，容易从众。他们尚未形成有目的、</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有系统的分析判断能力，控制和调节自己意识及行动的能力</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也不强，购买商品时不会像成年人那样已经形成固定的观点，</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当受到外界一定的刺激和影响时，就可能产生可塑心理，改</a:t>
            </a:r>
          </a:p>
          <a:p>
            <a:pPr fontAlgn="base">
              <a:lnSpc>
                <a:spcPct val="130000"/>
              </a:lnSpc>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变原来的初衷。</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 calcmode="lin" valueType="num">
                                      <p:cBhvr additive="base">
                                        <p:cTn id="7" dur="500" fill="hold"/>
                                        <p:tgtEl>
                                          <p:spTgt spid="212995"/>
                                        </p:tgtEl>
                                        <p:attrNameLst>
                                          <p:attrName>ppt_x</p:attrName>
                                        </p:attrNameLst>
                                      </p:cBhvr>
                                      <p:tavLst>
                                        <p:tav tm="0">
                                          <p:val>
                                            <p:strVal val="0-#ppt_w/2"/>
                                          </p:val>
                                        </p:tav>
                                        <p:tav tm="100000">
                                          <p:val>
                                            <p:strVal val="#ppt_x"/>
                                          </p:val>
                                        </p:tav>
                                      </p:tavLst>
                                    </p:anim>
                                    <p:anim calcmode="lin" valueType="num">
                                      <p:cBhvr additive="base">
                                        <p:cTn id="8" dur="500" fill="hold"/>
                                        <p:tgtEl>
                                          <p:spTgt spid="21299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2994"/>
                                        </p:tgtEl>
                                        <p:attrNameLst>
                                          <p:attrName>style.visibility</p:attrName>
                                        </p:attrNameLst>
                                      </p:cBhvr>
                                      <p:to>
                                        <p:strVal val="visible"/>
                                      </p:to>
                                    </p:set>
                                    <p:anim calcmode="lin" valueType="num">
                                      <p:cBhvr additive="base">
                                        <p:cTn id="11" dur="500" fill="hold"/>
                                        <p:tgtEl>
                                          <p:spTgt spid="212994"/>
                                        </p:tgtEl>
                                        <p:attrNameLst>
                                          <p:attrName>ppt_x</p:attrName>
                                        </p:attrNameLst>
                                      </p:cBhvr>
                                      <p:tavLst>
                                        <p:tav tm="0">
                                          <p:val>
                                            <p:strVal val="0-#ppt_w/2"/>
                                          </p:val>
                                        </p:tav>
                                        <p:tav tm="100000">
                                          <p:val>
                                            <p:strVal val="#ppt_x"/>
                                          </p:val>
                                        </p:tav>
                                      </p:tavLst>
                                    </p:anim>
                                    <p:anim calcmode="lin" valueType="num">
                                      <p:cBhvr additive="base">
                                        <p:cTn id="12" dur="500" fill="hold"/>
                                        <p:tgtEl>
                                          <p:spTgt spid="21299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12996"/>
                                        </p:tgtEl>
                                        <p:attrNameLst>
                                          <p:attrName>style.visibility</p:attrName>
                                        </p:attrNameLst>
                                      </p:cBhvr>
                                      <p:to>
                                        <p:strVal val="visible"/>
                                      </p:to>
                                    </p:set>
                                    <p:animEffect transition="in" filter="fade">
                                      <p:cBhvr>
                                        <p:cTn id="17" dur="1000"/>
                                        <p:tgtEl>
                                          <p:spTgt spid="212996"/>
                                        </p:tgtEl>
                                      </p:cBhvr>
                                    </p:animEffect>
                                    <p:anim calcmode="lin" valueType="num">
                                      <p:cBhvr>
                                        <p:cTn id="18" dur="1000" fill="hold"/>
                                        <p:tgtEl>
                                          <p:spTgt spid="212996"/>
                                        </p:tgtEl>
                                        <p:attrNameLst>
                                          <p:attrName>ppt_x</p:attrName>
                                        </p:attrNameLst>
                                      </p:cBhvr>
                                      <p:tavLst>
                                        <p:tav tm="0">
                                          <p:val>
                                            <p:strVal val="#ppt_x"/>
                                          </p:val>
                                        </p:tav>
                                        <p:tav tm="100000">
                                          <p:val>
                                            <p:strVal val="#ppt_x"/>
                                          </p:val>
                                        </p:tav>
                                      </p:tavLst>
                                    </p:anim>
                                    <p:anim calcmode="lin" valueType="num">
                                      <p:cBhvr>
                                        <p:cTn id="19" dur="900" decel="100000" fill="hold"/>
                                        <p:tgtEl>
                                          <p:spTgt spid="21299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29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299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a:extLst>
              <a:ext uri="{FF2B5EF4-FFF2-40B4-BE49-F238E27FC236}">
                <a16:creationId xmlns:a16="http://schemas.microsoft.com/office/drawing/2014/main" xmlns="" id="{243F2E8B-C2BB-479F-8B4D-3EDB76ABDB55}"/>
              </a:ext>
            </a:extLst>
          </p:cNvPr>
          <p:cNvSpPr>
            <a:spLocks noChangeArrowheads="1"/>
          </p:cNvSpPr>
          <p:nvPr/>
        </p:nvSpPr>
        <p:spPr bwMode="auto">
          <a:xfrm>
            <a:off x="6812337" y="2265654"/>
            <a:ext cx="3744912" cy="3311525"/>
          </a:xfrm>
          <a:prstGeom prst="foldedCorner">
            <a:avLst>
              <a:gd name="adj" fmla="val 1969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4019" name="Text Box 3">
            <a:extLst>
              <a:ext uri="{FF2B5EF4-FFF2-40B4-BE49-F238E27FC236}">
                <a16:creationId xmlns:a16="http://schemas.microsoft.com/office/drawing/2014/main" xmlns="" id="{2A26357F-9562-4470-A752-C21D7F5DCC48}"/>
              </a:ext>
            </a:extLst>
          </p:cNvPr>
          <p:cNvSpPr txBox="1">
            <a:spLocks noChangeArrowheads="1"/>
          </p:cNvSpPr>
          <p:nvPr/>
        </p:nvSpPr>
        <p:spPr bwMode="auto">
          <a:xfrm>
            <a:off x="2332038" y="100014"/>
            <a:ext cx="8012112"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5.4  </a:t>
            </a:r>
            <a:r>
              <a:rPr lang="zh-CN" altLang="en-US" sz="3200" b="1">
                <a:solidFill>
                  <a:srgbClr val="080808"/>
                </a:solidFill>
                <a:latin typeface="Tahoma" panose="020B0604030504040204" pitchFamily="34" charset="0"/>
              </a:rPr>
              <a:t>不同年龄、性别消费者群体的消费心理</a:t>
            </a:r>
          </a:p>
        </p:txBody>
      </p:sp>
      <p:sp>
        <p:nvSpPr>
          <p:cNvPr id="214020" name="Text Box 4">
            <a:extLst>
              <a:ext uri="{FF2B5EF4-FFF2-40B4-BE49-F238E27FC236}">
                <a16:creationId xmlns:a16="http://schemas.microsoft.com/office/drawing/2014/main" xmlns="" id="{B7FE3A26-F3DF-4C3E-B7A8-50794BACA8B3}"/>
              </a:ext>
            </a:extLst>
          </p:cNvPr>
          <p:cNvSpPr txBox="1">
            <a:spLocks noChangeArrowheads="1"/>
          </p:cNvSpPr>
          <p:nvPr/>
        </p:nvSpPr>
        <p:spPr bwMode="auto">
          <a:xfrm>
            <a:off x="2279650" y="908051"/>
            <a:ext cx="7632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5.4.1 </a:t>
            </a:r>
            <a:r>
              <a:rPr lang="zh-CN" altLang="en-US" sz="2800" b="1">
                <a:solidFill>
                  <a:srgbClr val="0000FF"/>
                </a:solidFill>
                <a:latin typeface="Tahoma" panose="020B0604030504040204" pitchFamily="34" charset="0"/>
                <a:ea typeface="宋体" panose="02010600030101010101" pitchFamily="2" charset="-122"/>
              </a:rPr>
              <a:t>不同年龄消费者群的心理特征与行为</a:t>
            </a:r>
            <a:endParaRPr lang="zh-CN" altLang="en-US" sz="2800">
              <a:solidFill>
                <a:srgbClr val="080808"/>
              </a:solidFill>
              <a:latin typeface="Tahoma" panose="020B0604030504040204" pitchFamily="34" charset="0"/>
              <a:ea typeface="宋体" panose="02010600030101010101" pitchFamily="2" charset="-122"/>
            </a:endParaRPr>
          </a:p>
        </p:txBody>
      </p:sp>
      <p:sp>
        <p:nvSpPr>
          <p:cNvPr id="214021" name="Text Box 5">
            <a:extLst>
              <a:ext uri="{FF2B5EF4-FFF2-40B4-BE49-F238E27FC236}">
                <a16:creationId xmlns:a16="http://schemas.microsoft.com/office/drawing/2014/main" xmlns="" id="{F71A903F-A20F-420C-80DA-18838012B7C3}"/>
              </a:ext>
            </a:extLst>
          </p:cNvPr>
          <p:cNvSpPr txBox="1">
            <a:spLocks noChangeArrowheads="1"/>
          </p:cNvSpPr>
          <p:nvPr/>
        </p:nvSpPr>
        <p:spPr bwMode="auto">
          <a:xfrm>
            <a:off x="2835276" y="1641476"/>
            <a:ext cx="41825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．青年消费群体的消费心理</a:t>
            </a:r>
            <a:r>
              <a:rPr lang="zh-CN" altLang="en-US" sz="2400" b="1">
                <a:solidFill>
                  <a:srgbClr val="080808"/>
                </a:solidFill>
                <a:latin typeface="Tahoma" panose="020B0604030504040204" pitchFamily="34" charset="0"/>
                <a:ea typeface="宋体" panose="02010600030101010101" pitchFamily="2" charset="-122"/>
              </a:rPr>
              <a:t> </a:t>
            </a:r>
          </a:p>
        </p:txBody>
      </p:sp>
      <p:sp>
        <p:nvSpPr>
          <p:cNvPr id="214022" name="Text Box 6">
            <a:extLst>
              <a:ext uri="{FF2B5EF4-FFF2-40B4-BE49-F238E27FC236}">
                <a16:creationId xmlns:a16="http://schemas.microsoft.com/office/drawing/2014/main" xmlns="" id="{CAEF6882-1419-4512-BEB7-FAAD8EBD4271}"/>
              </a:ext>
            </a:extLst>
          </p:cNvPr>
          <p:cNvSpPr txBox="1">
            <a:spLocks noChangeArrowheads="1"/>
          </p:cNvSpPr>
          <p:nvPr/>
        </p:nvSpPr>
        <p:spPr bwMode="auto">
          <a:xfrm>
            <a:off x="7089733" y="2475939"/>
            <a:ext cx="325441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1</a:t>
            </a:r>
            <a:r>
              <a:rPr lang="zh-CN" altLang="en-US" sz="2400" b="1" dirty="0">
                <a:solidFill>
                  <a:srgbClr val="080808"/>
                </a:solidFill>
                <a:latin typeface="Tahoma" panose="020B0604030504040204" pitchFamily="34" charset="0"/>
                <a:ea typeface="宋体" panose="02010600030101010101" pitchFamily="2" charset="-122"/>
              </a:rPr>
              <a:t>）追求新颖与时尚</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2</a:t>
            </a:r>
            <a:r>
              <a:rPr lang="zh-CN" altLang="en-US" sz="2400" b="1" dirty="0">
                <a:solidFill>
                  <a:srgbClr val="080808"/>
                </a:solidFill>
                <a:latin typeface="Tahoma" panose="020B0604030504040204" pitchFamily="34" charset="0"/>
                <a:ea typeface="宋体" panose="02010600030101010101" pitchFamily="2" charset="-122"/>
              </a:rPr>
              <a:t>）崇尚品牌与名牌</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3</a:t>
            </a:r>
            <a:r>
              <a:rPr lang="zh-CN" altLang="en-US" sz="2400" b="1" dirty="0">
                <a:solidFill>
                  <a:srgbClr val="080808"/>
                </a:solidFill>
                <a:latin typeface="Tahoma" panose="020B0604030504040204" pitchFamily="34" charset="0"/>
                <a:ea typeface="宋体" panose="02010600030101010101" pitchFamily="2" charset="-122"/>
              </a:rPr>
              <a:t>）突出个性与自我</a:t>
            </a:r>
          </a:p>
          <a:p>
            <a:pPr fontAlgn="base">
              <a:spcBef>
                <a:spcPct val="0"/>
              </a:spcBef>
              <a:spcAft>
                <a:spcPct val="0"/>
              </a:spcAft>
            </a:pPr>
            <a:endParaRPr lang="zh-CN" altLang="en-US" sz="2400" b="1"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4</a:t>
            </a:r>
            <a:r>
              <a:rPr lang="zh-CN" altLang="en-US" sz="2400" b="1" dirty="0">
                <a:solidFill>
                  <a:srgbClr val="080808"/>
                </a:solidFill>
                <a:latin typeface="Tahoma" panose="020B0604030504040204" pitchFamily="34" charset="0"/>
                <a:ea typeface="宋体" panose="02010600030101010101" pitchFamily="2" charset="-122"/>
              </a:rPr>
              <a:t>）注重感情与直觉 </a:t>
            </a:r>
          </a:p>
        </p:txBody>
      </p:sp>
      <p:sp>
        <p:nvSpPr>
          <p:cNvPr id="3" name="矩形 2"/>
          <p:cNvSpPr/>
          <p:nvPr/>
        </p:nvSpPr>
        <p:spPr>
          <a:xfrm>
            <a:off x="2456330" y="2265654"/>
            <a:ext cx="4087906" cy="3416320"/>
          </a:xfrm>
          <a:prstGeom prst="rect">
            <a:avLst/>
          </a:prstGeom>
        </p:spPr>
        <p:txBody>
          <a:bodyPr wrap="square">
            <a:spAutoFit/>
          </a:bodyPr>
          <a:lstStyle/>
          <a:p>
            <a:r>
              <a:rPr lang="zh-CN" altLang="en-US" sz="2400" b="1" dirty="0"/>
              <a:t>青年是指由少年向中年过渡的时期，一般指</a:t>
            </a:r>
            <a:r>
              <a:rPr lang="en-US" altLang="zh-CN" sz="2400" b="1" dirty="0"/>
              <a:t>16</a:t>
            </a:r>
            <a:r>
              <a:rPr lang="zh-CN" altLang="en-US" sz="2400" b="1" dirty="0"/>
              <a:t>～</a:t>
            </a:r>
            <a:r>
              <a:rPr lang="en-US" altLang="zh-CN" sz="2400" b="1" dirty="0"/>
              <a:t>35</a:t>
            </a:r>
            <a:r>
              <a:rPr lang="zh-CN" altLang="en-US" sz="2400" b="1" dirty="0"/>
              <a:t>岁之间的人群。</a:t>
            </a:r>
            <a:r>
              <a:rPr lang="zh-CN" altLang="en-US" sz="2400" dirty="0"/>
              <a:t>青年时期是人的生命力处于高峰的时期，也是全面发展的时期。</a:t>
            </a:r>
            <a:endParaRPr lang="en-US" altLang="zh-CN" sz="2400" dirty="0"/>
          </a:p>
          <a:p>
            <a:r>
              <a:rPr lang="zh-CN" altLang="en-US" sz="2400" b="1" dirty="0"/>
              <a:t>青年群体的消费心理特征</a:t>
            </a:r>
          </a:p>
          <a:p>
            <a:r>
              <a:rPr lang="zh-CN" altLang="en-US" sz="2400" dirty="0"/>
              <a:t>　１、追求时尚、表现时代</a:t>
            </a:r>
          </a:p>
          <a:p>
            <a:r>
              <a:rPr lang="zh-CN" altLang="en-US" sz="2400" dirty="0"/>
              <a:t>　２、追求个性、表现自我</a:t>
            </a:r>
          </a:p>
          <a:p>
            <a:r>
              <a:rPr lang="zh-CN" altLang="en-US" sz="2400" dirty="0"/>
              <a:t>　３、追求感性、容易冲动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childTnLst>
                                </p:cTn>
                              </p:par>
                            </p:childTnLst>
                          </p:cTn>
                        </p:par>
                        <p:par>
                          <p:cTn id="7" fill="hold" nodeType="afterGroup">
                            <p:stCondLst>
                              <p:cond delay="0"/>
                            </p:stCondLst>
                            <p:childTnLst>
                              <p:par>
                                <p:cTn id="8" presetID="24" presetClass="entr" presetSubtype="0" fill="hold" grpId="0" nodeType="afterEffect">
                                  <p:stCondLst>
                                    <p:cond delay="0"/>
                                  </p:stCondLst>
                                  <p:childTnLst>
                                    <p:set>
                                      <p:cBhvr>
                                        <p:cTn id="9" dur="1" fill="hold">
                                          <p:stCondLst>
                                            <p:cond delay="0"/>
                                          </p:stCondLst>
                                        </p:cTn>
                                        <p:tgtEl>
                                          <p:spTgt spid="214022"/>
                                        </p:tgtEl>
                                        <p:attrNameLst>
                                          <p:attrName>style.visibility</p:attrName>
                                        </p:attrNameLst>
                                      </p:cBhvr>
                                      <p:to>
                                        <p:strVal val="visible"/>
                                      </p:to>
                                    </p:set>
                                    <p:anim to="" calcmode="lin" valueType="num">
                                      <p:cBhvr>
                                        <p:cTn id="10" dur="1" fill="hold"/>
                                        <p:tgtEl>
                                          <p:spTgt spid="2140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1623" y="842682"/>
            <a:ext cx="10408024" cy="4930586"/>
          </a:xfrm>
        </p:spPr>
        <p:txBody>
          <a:bodyPr/>
          <a:lstStyle/>
          <a:p>
            <a:pPr algn="l"/>
            <a:r>
              <a:rPr lang="zh-CN" altLang="en-US" sz="3200" b="1" i="0" dirty="0">
                <a:latin typeface="仿宋_GB2312" pitchFamily="49" charset="-122"/>
                <a:ea typeface="仿宋_GB2312" pitchFamily="49" charset="-122"/>
              </a:rPr>
              <a:t>新婚青年消费者群的心理与行为特征</a:t>
            </a:r>
            <a:r>
              <a:rPr lang="zh-CN" altLang="en-US" sz="3200" i="0" dirty="0">
                <a:latin typeface="仿宋_GB2312" pitchFamily="49" charset="-122"/>
                <a:ea typeface="仿宋_GB2312" pitchFamily="49" charset="-122"/>
              </a:rPr>
              <a:t/>
            </a:r>
            <a:br>
              <a:rPr lang="zh-CN" altLang="en-US" sz="3200" i="0" dirty="0">
                <a:latin typeface="仿宋_GB2312" pitchFamily="49" charset="-122"/>
                <a:ea typeface="仿宋_GB2312" pitchFamily="49" charset="-122"/>
              </a:rPr>
            </a:br>
            <a:r>
              <a:rPr lang="zh-CN" altLang="en-US" sz="1000" i="0" dirty="0">
                <a:latin typeface="仿宋_GB2312" pitchFamily="49" charset="-122"/>
                <a:ea typeface="仿宋_GB2312" pitchFamily="49" charset="-122"/>
              </a:rPr>
              <a:t/>
            </a:r>
            <a:br>
              <a:rPr lang="zh-CN" altLang="en-US" sz="1000" i="0" dirty="0">
                <a:latin typeface="仿宋_GB2312" pitchFamily="49" charset="-122"/>
                <a:ea typeface="仿宋_GB2312" pitchFamily="49" charset="-122"/>
              </a:rPr>
            </a:br>
            <a:r>
              <a:rPr lang="zh-CN" altLang="en-US" sz="1000" i="0" dirty="0">
                <a:latin typeface="仿宋_GB2312" pitchFamily="49" charset="-122"/>
                <a:ea typeface="仿宋_GB2312" pitchFamily="49" charset="-122"/>
              </a:rPr>
              <a:t/>
            </a:r>
            <a:br>
              <a:rPr lang="zh-CN" altLang="en-US" sz="1000" i="0" dirty="0">
                <a:latin typeface="仿宋_GB2312" pitchFamily="49" charset="-122"/>
                <a:ea typeface="仿宋_GB2312" pitchFamily="49" charset="-122"/>
              </a:rPr>
            </a:br>
            <a:r>
              <a:rPr lang="zh-CN" altLang="en-US" sz="2800" i="0" dirty="0">
                <a:latin typeface="仿宋_GB2312" pitchFamily="49" charset="-122"/>
                <a:ea typeface="仿宋_GB2312" pitchFamily="49" charset="-122"/>
              </a:rPr>
              <a:t>　</a:t>
            </a:r>
            <a:r>
              <a:rPr lang="zh-CN" altLang="en-US" sz="2800" b="0" i="0" dirty="0">
                <a:latin typeface="仿宋_GB2312" pitchFamily="49" charset="-122"/>
                <a:ea typeface="仿宋_GB2312" pitchFamily="49" charset="-122"/>
              </a:rPr>
              <a:t>－ 在消费需求构成上，新婚家庭的需求是多方面的。 </a:t>
            </a:r>
            <a:br>
              <a:rPr lang="zh-CN" altLang="en-US" sz="2800" b="0" i="0" dirty="0">
                <a:latin typeface="仿宋_GB2312" pitchFamily="49" charset="-122"/>
                <a:ea typeface="仿宋_GB2312" pitchFamily="49" charset="-122"/>
              </a:rPr>
            </a:br>
            <a:r>
              <a:rPr lang="zh-CN" altLang="en-US" sz="2800" b="0" i="0" dirty="0">
                <a:latin typeface="仿宋_GB2312" pitchFamily="49" charset="-122"/>
                <a:ea typeface="仿宋_GB2312" pitchFamily="49" charset="-122"/>
              </a:rPr>
              <a:t>　－ 在购买时间上，近年来，我国新婚家庭的购买时间发生了变化。 </a:t>
            </a:r>
            <a:br>
              <a:rPr lang="zh-CN" altLang="en-US" sz="2800" b="0" i="0" dirty="0">
                <a:latin typeface="仿宋_GB2312" pitchFamily="49" charset="-122"/>
                <a:ea typeface="仿宋_GB2312" pitchFamily="49" charset="-122"/>
              </a:rPr>
            </a:br>
            <a:r>
              <a:rPr lang="zh-CN" altLang="en-US" sz="2800" b="0" i="0" dirty="0">
                <a:latin typeface="仿宋_GB2312" pitchFamily="49" charset="-122"/>
                <a:ea typeface="仿宋_GB2312" pitchFamily="49" charset="-122"/>
              </a:rPr>
              <a:t>　－ 在消费需求倾向上，不仅对物质商品要求标准高，同时对精神享受也有较高的追求。</a:t>
            </a:r>
          </a:p>
        </p:txBody>
      </p:sp>
      <p:sp>
        <p:nvSpPr>
          <p:cNvPr id="32771"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息芍幽吉汲芍茹惰辨庶伪体挖提撩种桶踩槐剩童宅港烩副用防馅槛鸦售戍第九章 消费者群体与消费心理第九章 消费者群体与消费心理</a:t>
            </a:r>
          </a:p>
        </p:txBody>
      </p:sp>
    </p:spTree>
    <p:extLst>
      <p:ext uri="{BB962C8B-B14F-4D97-AF65-F5344CB8AC3E}">
        <p14:creationId xmlns:p14="http://schemas.microsoft.com/office/powerpoint/2010/main" val="521557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AutoShape 2">
            <a:extLst>
              <a:ext uri="{FF2B5EF4-FFF2-40B4-BE49-F238E27FC236}">
                <a16:creationId xmlns:a16="http://schemas.microsoft.com/office/drawing/2014/main" xmlns="" id="{90BC5C7B-455D-49B9-A71A-112E355F44B6}"/>
              </a:ext>
            </a:extLst>
          </p:cNvPr>
          <p:cNvSpPr>
            <a:spLocks noChangeArrowheads="1"/>
          </p:cNvSpPr>
          <p:nvPr/>
        </p:nvSpPr>
        <p:spPr bwMode="auto">
          <a:xfrm>
            <a:off x="7405781" y="2301419"/>
            <a:ext cx="3887788" cy="3097212"/>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7091" name="Text Box 3">
            <a:extLst>
              <a:ext uri="{FF2B5EF4-FFF2-40B4-BE49-F238E27FC236}">
                <a16:creationId xmlns:a16="http://schemas.microsoft.com/office/drawing/2014/main" xmlns="" id="{C3F812CD-A27D-4F41-A2C5-A0F890F3C605}"/>
              </a:ext>
            </a:extLst>
          </p:cNvPr>
          <p:cNvSpPr txBox="1">
            <a:spLocks noChangeArrowheads="1"/>
          </p:cNvSpPr>
          <p:nvPr/>
        </p:nvSpPr>
        <p:spPr bwMode="auto">
          <a:xfrm>
            <a:off x="2187575" y="242889"/>
            <a:ext cx="8229600"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5.4  </a:t>
            </a:r>
            <a:r>
              <a:rPr lang="zh-CN" altLang="en-US" sz="3200" b="1">
                <a:solidFill>
                  <a:srgbClr val="080808"/>
                </a:solidFill>
                <a:latin typeface="Tahoma" panose="020B0604030504040204" pitchFamily="34" charset="0"/>
              </a:rPr>
              <a:t>不同年龄、性别消费者群体的消费心理</a:t>
            </a:r>
          </a:p>
        </p:txBody>
      </p:sp>
      <p:sp>
        <p:nvSpPr>
          <p:cNvPr id="217092" name="Text Box 4">
            <a:extLst>
              <a:ext uri="{FF2B5EF4-FFF2-40B4-BE49-F238E27FC236}">
                <a16:creationId xmlns:a16="http://schemas.microsoft.com/office/drawing/2014/main" xmlns="" id="{14E5BB42-2601-4391-8D8A-3A44E8AAEF90}"/>
              </a:ext>
            </a:extLst>
          </p:cNvPr>
          <p:cNvSpPr txBox="1">
            <a:spLocks noChangeArrowheads="1"/>
          </p:cNvSpPr>
          <p:nvPr/>
        </p:nvSpPr>
        <p:spPr bwMode="auto">
          <a:xfrm>
            <a:off x="2208214" y="908051"/>
            <a:ext cx="79200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5.4.1 </a:t>
            </a:r>
            <a:r>
              <a:rPr lang="zh-CN" altLang="en-US" sz="2800" b="1">
                <a:solidFill>
                  <a:srgbClr val="0000FF"/>
                </a:solidFill>
                <a:latin typeface="Tahoma" panose="020B0604030504040204" pitchFamily="34" charset="0"/>
                <a:ea typeface="宋体" panose="02010600030101010101" pitchFamily="2" charset="-122"/>
              </a:rPr>
              <a:t>不同年龄消费者群的心理特征与行为</a:t>
            </a:r>
          </a:p>
          <a:p>
            <a:pPr fontAlgn="base">
              <a:spcBef>
                <a:spcPct val="0"/>
              </a:spcBef>
              <a:spcAft>
                <a:spcPct val="0"/>
              </a:spcAft>
            </a:pPr>
            <a:endParaRPr lang="zh-CN" altLang="en-US" sz="2800" b="1">
              <a:solidFill>
                <a:srgbClr val="0000FF"/>
              </a:solidFill>
              <a:latin typeface="Tahoma" panose="020B0604030504040204" pitchFamily="34" charset="0"/>
              <a:ea typeface="宋体" panose="02010600030101010101" pitchFamily="2" charset="-122"/>
            </a:endParaRPr>
          </a:p>
          <a:p>
            <a:pPr fontAlgn="base">
              <a:spcBef>
                <a:spcPct val="0"/>
              </a:spcBef>
              <a:spcAft>
                <a:spcPct val="0"/>
              </a:spcAft>
            </a:pPr>
            <a:endParaRPr lang="en-US" altLang="zh-CN" sz="2400" b="1">
              <a:solidFill>
                <a:srgbClr val="660066"/>
              </a:solidFill>
              <a:latin typeface="Tahoma" panose="020B0604030504040204" pitchFamily="34" charset="0"/>
              <a:ea typeface="宋体" panose="02010600030101010101" pitchFamily="2" charset="-122"/>
            </a:endParaRPr>
          </a:p>
        </p:txBody>
      </p:sp>
      <p:sp>
        <p:nvSpPr>
          <p:cNvPr id="217093" name="Text Box 5">
            <a:extLst>
              <a:ext uri="{FF2B5EF4-FFF2-40B4-BE49-F238E27FC236}">
                <a16:creationId xmlns:a16="http://schemas.microsoft.com/office/drawing/2014/main" xmlns="" id="{94BD4B7D-DE8C-4E80-801E-4E4F6921E8B7}"/>
              </a:ext>
            </a:extLst>
          </p:cNvPr>
          <p:cNvSpPr txBox="1">
            <a:spLocks noChangeArrowheads="1"/>
          </p:cNvSpPr>
          <p:nvPr/>
        </p:nvSpPr>
        <p:spPr bwMode="auto">
          <a:xfrm>
            <a:off x="2979739" y="1568451"/>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3</a:t>
            </a:r>
            <a:r>
              <a:rPr lang="zh-CN" altLang="en-US" sz="2400" b="1">
                <a:solidFill>
                  <a:srgbClr val="660066"/>
                </a:solidFill>
                <a:latin typeface="Tahoma" panose="020B0604030504040204" pitchFamily="34" charset="0"/>
                <a:ea typeface="宋体" panose="02010600030101010101" pitchFamily="2" charset="-122"/>
              </a:rPr>
              <a:t>．中年消费群体的消费心理</a:t>
            </a:r>
          </a:p>
        </p:txBody>
      </p:sp>
      <p:sp>
        <p:nvSpPr>
          <p:cNvPr id="217094" name="Text Box 6">
            <a:extLst>
              <a:ext uri="{FF2B5EF4-FFF2-40B4-BE49-F238E27FC236}">
                <a16:creationId xmlns:a16="http://schemas.microsoft.com/office/drawing/2014/main" xmlns="" id="{9EACBB6B-4252-48BD-9E45-D8D5EB0C56DC}"/>
              </a:ext>
            </a:extLst>
          </p:cNvPr>
          <p:cNvSpPr txBox="1">
            <a:spLocks noChangeArrowheads="1"/>
          </p:cNvSpPr>
          <p:nvPr/>
        </p:nvSpPr>
        <p:spPr bwMode="auto">
          <a:xfrm>
            <a:off x="7242269" y="2385556"/>
            <a:ext cx="37834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）经验丰富，理智性强</a:t>
            </a:r>
          </a:p>
          <a:p>
            <a:pPr fontAlgn="base">
              <a:spcBef>
                <a:spcPct val="0"/>
              </a:spcBef>
              <a:spcAft>
                <a:spcPct val="0"/>
              </a:spcAft>
            </a:pPr>
            <a:endParaRPr lang="zh-CN" altLang="en-US" sz="2400" b="1">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）量入为出，计划性强</a:t>
            </a:r>
          </a:p>
          <a:p>
            <a:pPr fontAlgn="base">
              <a:spcBef>
                <a:spcPct val="0"/>
              </a:spcBef>
              <a:spcAft>
                <a:spcPct val="0"/>
              </a:spcAft>
            </a:pPr>
            <a:endParaRPr lang="zh-CN" altLang="en-US" sz="2400" b="1">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）尊重传统，较为保守</a:t>
            </a:r>
          </a:p>
          <a:p>
            <a:pPr fontAlgn="base">
              <a:spcBef>
                <a:spcPct val="0"/>
              </a:spcBef>
              <a:spcAft>
                <a:spcPct val="0"/>
              </a:spcAft>
            </a:pPr>
            <a:endParaRPr lang="zh-CN" altLang="en-US" sz="2400" b="1">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）注重身份，稳定性强</a:t>
            </a:r>
          </a:p>
        </p:txBody>
      </p:sp>
      <p:sp>
        <p:nvSpPr>
          <p:cNvPr id="2" name="矩形 1"/>
          <p:cNvSpPr/>
          <p:nvPr/>
        </p:nvSpPr>
        <p:spPr>
          <a:xfrm>
            <a:off x="1225891" y="2030116"/>
            <a:ext cx="6096000" cy="4154984"/>
          </a:xfrm>
          <a:prstGeom prst="rect">
            <a:avLst/>
          </a:prstGeom>
        </p:spPr>
        <p:txBody>
          <a:bodyPr>
            <a:spAutoFit/>
          </a:bodyPr>
          <a:lstStyle/>
          <a:p>
            <a:r>
              <a:rPr lang="zh-CN" altLang="en-US" sz="2400" b="1" dirty="0"/>
              <a:t>中年是指由青年向老年的过渡时期，年龄一般在</a:t>
            </a:r>
            <a:r>
              <a:rPr lang="en-US" altLang="zh-CN" sz="2400" b="1" dirty="0"/>
              <a:t>35</a:t>
            </a:r>
            <a:r>
              <a:rPr lang="zh-CN" altLang="en-US" sz="2400" b="1" dirty="0"/>
              <a:t>～</a:t>
            </a:r>
            <a:r>
              <a:rPr lang="en-US" altLang="zh-CN" sz="2400" b="1" dirty="0"/>
              <a:t>55</a:t>
            </a:r>
            <a:r>
              <a:rPr lang="zh-CN" altLang="en-US" sz="2400" b="1" dirty="0"/>
              <a:t>岁之间。</a:t>
            </a:r>
            <a:r>
              <a:rPr lang="zh-CN" altLang="en-US" sz="2400" dirty="0"/>
              <a:t>中年消费者群体在家庭消费中起着重要的作用，是商品购买的决策者和主要实施者。这是一个庞大的市场，也是消费市场的主力军。</a:t>
            </a:r>
            <a:endParaRPr lang="en-US" altLang="zh-CN" sz="2400" dirty="0"/>
          </a:p>
          <a:p>
            <a:r>
              <a:rPr lang="zh-CN" altLang="en-US" sz="2400" b="1" dirty="0"/>
              <a:t>中年消费群体的心理行为特点</a:t>
            </a:r>
          </a:p>
          <a:p>
            <a:r>
              <a:rPr lang="zh-CN" altLang="en-US" sz="2400" dirty="0"/>
              <a:t>　　－讲求实惠　注重商品的实用性、价格与外表的统一；</a:t>
            </a:r>
            <a:br>
              <a:rPr lang="zh-CN" altLang="en-US" sz="2400" dirty="0"/>
            </a:br>
            <a:r>
              <a:rPr lang="zh-CN" altLang="en-US" sz="2400" dirty="0"/>
              <a:t>　   －理性购买　量入为出、计划性强、勤俭持家、精打细算；</a:t>
            </a:r>
            <a:br>
              <a:rPr lang="zh-CN" altLang="en-US" sz="2400" dirty="0"/>
            </a:br>
            <a:r>
              <a:rPr lang="zh-CN" altLang="en-US" sz="2400" dirty="0"/>
              <a:t>　   －精心挑选　注重身份，稳定性强。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childTnLst>
                          </p:cTn>
                        </p:par>
                        <p:par>
                          <p:cTn id="7" fill="hold" nodeType="afterGroup">
                            <p:stCondLst>
                              <p:cond delay="0"/>
                            </p:stCondLst>
                            <p:childTnLst>
                              <p:par>
                                <p:cTn id="8" presetID="24" presetClass="entr" presetSubtype="0" fill="hold" grpId="0" nodeType="afterEffect">
                                  <p:stCondLst>
                                    <p:cond delay="0"/>
                                  </p:stCondLst>
                                  <p:childTnLst>
                                    <p:set>
                                      <p:cBhvr>
                                        <p:cTn id="9" dur="1" fill="hold">
                                          <p:stCondLst>
                                            <p:cond delay="0"/>
                                          </p:stCondLst>
                                        </p:cTn>
                                        <p:tgtEl>
                                          <p:spTgt spid="217094"/>
                                        </p:tgtEl>
                                        <p:attrNameLst>
                                          <p:attrName>style.visibility</p:attrName>
                                        </p:attrNameLst>
                                      </p:cBhvr>
                                      <p:to>
                                        <p:strVal val="visible"/>
                                      </p:to>
                                    </p:set>
                                    <p:anim to="" calcmode="lin" valueType="num">
                                      <p:cBhvr>
                                        <p:cTn id="10" dur="1" fill="hold"/>
                                        <p:tgtEl>
                                          <p:spTgt spid="2170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a:extLst>
              <a:ext uri="{FF2B5EF4-FFF2-40B4-BE49-F238E27FC236}">
                <a16:creationId xmlns:a16="http://schemas.microsoft.com/office/drawing/2014/main" xmlns="" id="{5770BA2F-B288-47AC-B613-D4390AA38396}"/>
              </a:ext>
            </a:extLst>
          </p:cNvPr>
          <p:cNvSpPr>
            <a:spLocks/>
          </p:cNvSpPr>
          <p:nvPr/>
        </p:nvSpPr>
        <p:spPr bwMode="auto">
          <a:xfrm>
            <a:off x="1708916" y="4385437"/>
            <a:ext cx="7427351" cy="2238375"/>
          </a:xfrm>
          <a:prstGeom prst="borderCallout3">
            <a:avLst>
              <a:gd name="adj1" fmla="val 182"/>
              <a:gd name="adj2" fmla="val -322"/>
              <a:gd name="adj3" fmla="val 325"/>
              <a:gd name="adj4" fmla="val 100418"/>
              <a:gd name="adj5" fmla="val -41569"/>
              <a:gd name="adj6" fmla="val 74484"/>
              <a:gd name="adj7" fmla="val -57426"/>
              <a:gd name="adj8" fmla="val 3040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218115" name="Text Box 3">
            <a:extLst>
              <a:ext uri="{FF2B5EF4-FFF2-40B4-BE49-F238E27FC236}">
                <a16:creationId xmlns:a16="http://schemas.microsoft.com/office/drawing/2014/main" xmlns="" id="{43F9536A-44EB-4E00-9C65-D47CB9E447DB}"/>
              </a:ext>
            </a:extLst>
          </p:cNvPr>
          <p:cNvSpPr txBox="1">
            <a:spLocks noChangeArrowheads="1"/>
          </p:cNvSpPr>
          <p:nvPr/>
        </p:nvSpPr>
        <p:spPr bwMode="auto">
          <a:xfrm>
            <a:off x="2351088" y="115888"/>
            <a:ext cx="8621712" cy="584775"/>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dirty="0">
                <a:solidFill>
                  <a:srgbClr val="080808"/>
                </a:solidFill>
                <a:latin typeface="Tahoma" panose="020B0604030504040204" pitchFamily="34" charset="0"/>
              </a:rPr>
              <a:t>5.4  </a:t>
            </a:r>
            <a:r>
              <a:rPr lang="zh-CN" altLang="en-US" sz="3200" b="1" dirty="0">
                <a:solidFill>
                  <a:srgbClr val="080808"/>
                </a:solidFill>
                <a:latin typeface="Tahoma" panose="020B0604030504040204" pitchFamily="34" charset="0"/>
              </a:rPr>
              <a:t>不同年龄、性别消费者群体的消费心理</a:t>
            </a:r>
          </a:p>
        </p:txBody>
      </p:sp>
      <p:sp>
        <p:nvSpPr>
          <p:cNvPr id="218116" name="Text Box 4">
            <a:extLst>
              <a:ext uri="{FF2B5EF4-FFF2-40B4-BE49-F238E27FC236}">
                <a16:creationId xmlns:a16="http://schemas.microsoft.com/office/drawing/2014/main" xmlns="" id="{5B2ACCE6-5C67-44DA-9A48-FA5F293C6034}"/>
              </a:ext>
            </a:extLst>
          </p:cNvPr>
          <p:cNvSpPr txBox="1">
            <a:spLocks noChangeArrowheads="1"/>
          </p:cNvSpPr>
          <p:nvPr/>
        </p:nvSpPr>
        <p:spPr bwMode="auto">
          <a:xfrm>
            <a:off x="2208214" y="836614"/>
            <a:ext cx="72723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dirty="0">
                <a:solidFill>
                  <a:srgbClr val="0000FF"/>
                </a:solidFill>
                <a:latin typeface="Tahoma" panose="020B0604030504040204" pitchFamily="34" charset="0"/>
                <a:ea typeface="宋体" panose="02010600030101010101" pitchFamily="2" charset="-122"/>
              </a:rPr>
              <a:t>5.4.1 </a:t>
            </a:r>
            <a:r>
              <a:rPr lang="zh-CN" altLang="en-US" sz="2800" b="1" dirty="0">
                <a:solidFill>
                  <a:srgbClr val="0000FF"/>
                </a:solidFill>
                <a:latin typeface="Tahoma" panose="020B0604030504040204" pitchFamily="34" charset="0"/>
                <a:ea typeface="宋体" panose="02010600030101010101" pitchFamily="2" charset="-122"/>
              </a:rPr>
              <a:t>不同年龄消费者群的心理特征与行为</a:t>
            </a:r>
          </a:p>
          <a:p>
            <a:pPr fontAlgn="base">
              <a:spcBef>
                <a:spcPct val="0"/>
              </a:spcBef>
              <a:spcAft>
                <a:spcPct val="0"/>
              </a:spcAft>
            </a:pPr>
            <a:endParaRPr lang="zh-CN" altLang="en-US" sz="2800"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endParaRPr lang="en-US" altLang="zh-CN" sz="2800" dirty="0">
              <a:solidFill>
                <a:srgbClr val="080808"/>
              </a:solidFill>
              <a:latin typeface="Tahoma" panose="020B0604030504040204" pitchFamily="34" charset="0"/>
              <a:ea typeface="宋体" panose="02010600030101010101" pitchFamily="2" charset="-122"/>
            </a:endParaRPr>
          </a:p>
        </p:txBody>
      </p:sp>
      <p:sp>
        <p:nvSpPr>
          <p:cNvPr id="218117" name="Text Box 5">
            <a:extLst>
              <a:ext uri="{FF2B5EF4-FFF2-40B4-BE49-F238E27FC236}">
                <a16:creationId xmlns:a16="http://schemas.microsoft.com/office/drawing/2014/main" xmlns="" id="{66BFE268-01A1-478A-9117-6A9BDA6A192A}"/>
              </a:ext>
            </a:extLst>
          </p:cNvPr>
          <p:cNvSpPr txBox="1">
            <a:spLocks noChangeArrowheads="1"/>
          </p:cNvSpPr>
          <p:nvPr/>
        </p:nvSpPr>
        <p:spPr bwMode="auto">
          <a:xfrm>
            <a:off x="3135537" y="1292374"/>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4</a:t>
            </a:r>
            <a:r>
              <a:rPr lang="zh-CN" altLang="en-US" sz="2400" b="1" dirty="0">
                <a:solidFill>
                  <a:srgbClr val="660066"/>
                </a:solidFill>
                <a:latin typeface="Tahoma" panose="020B0604030504040204" pitchFamily="34" charset="0"/>
                <a:ea typeface="宋体" panose="02010600030101010101" pitchFamily="2" charset="-122"/>
              </a:rPr>
              <a:t>．老年消费群体的消费心理</a:t>
            </a:r>
          </a:p>
        </p:txBody>
      </p:sp>
      <p:sp>
        <p:nvSpPr>
          <p:cNvPr id="218118" name="Text Box 6">
            <a:extLst>
              <a:ext uri="{FF2B5EF4-FFF2-40B4-BE49-F238E27FC236}">
                <a16:creationId xmlns:a16="http://schemas.microsoft.com/office/drawing/2014/main" xmlns="" id="{A17B6589-B8A5-4390-8E68-9D172C254266}"/>
              </a:ext>
            </a:extLst>
          </p:cNvPr>
          <p:cNvSpPr txBox="1">
            <a:spLocks noChangeArrowheads="1"/>
          </p:cNvSpPr>
          <p:nvPr/>
        </p:nvSpPr>
        <p:spPr bwMode="auto">
          <a:xfrm>
            <a:off x="1174224" y="1678362"/>
            <a:ext cx="10693401"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老年消费者是指</a:t>
            </a:r>
            <a:r>
              <a:rPr lang="en-US" altLang="zh-CN" sz="2000" b="1" dirty="0">
                <a:solidFill>
                  <a:srgbClr val="080808"/>
                </a:solidFill>
                <a:latin typeface="Tahoma" panose="020B0604030504040204" pitchFamily="34" charset="0"/>
                <a:ea typeface="宋体" panose="02010600030101010101" pitchFamily="2" charset="-122"/>
              </a:rPr>
              <a:t>55</a:t>
            </a: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60</a:t>
            </a:r>
            <a:r>
              <a:rPr lang="zh-CN" altLang="en-US" sz="2000" b="1" dirty="0">
                <a:solidFill>
                  <a:srgbClr val="080808"/>
                </a:solidFill>
                <a:latin typeface="Tahoma" panose="020B0604030504040204" pitchFamily="34" charset="0"/>
                <a:ea typeface="宋体" panose="02010600030101010101" pitchFamily="2" charset="-122"/>
              </a:rPr>
              <a:t>岁以上的消费者，占我国目前人口约一亿以上。</a:t>
            </a:r>
            <a:r>
              <a:rPr lang="zh-CN" altLang="en-US" sz="2000" dirty="0">
                <a:solidFill>
                  <a:srgbClr val="080808"/>
                </a:solidFill>
                <a:latin typeface="Tahoma" panose="020B0604030504040204" pitchFamily="34" charset="0"/>
                <a:ea typeface="宋体" panose="02010600030101010101" pitchFamily="2" charset="-122"/>
              </a:rPr>
              <a:t>进入</a:t>
            </a:r>
            <a:r>
              <a:rPr lang="en-US" altLang="zh-CN" sz="2000" dirty="0">
                <a:solidFill>
                  <a:srgbClr val="080808"/>
                </a:solidFill>
                <a:latin typeface="Tahoma" panose="020B0604030504040204" pitchFamily="34" charset="0"/>
                <a:ea typeface="宋体" panose="02010600030101010101" pitchFamily="2" charset="-122"/>
              </a:rPr>
              <a:t>21</a:t>
            </a:r>
            <a:r>
              <a:rPr lang="zh-CN" altLang="en-US" sz="2000" dirty="0">
                <a:solidFill>
                  <a:srgbClr val="080808"/>
                </a:solidFill>
                <a:latin typeface="Tahoma" panose="020B0604030504040204" pitchFamily="34" charset="0"/>
                <a:ea typeface="宋体" panose="02010600030101010101" pitchFamily="2" charset="-122"/>
              </a:rPr>
              <a:t>世纪以来，我国人口老龄化步伐加快。人口的这种发展趋势将会对药品市场的营销产生深刻的影响，应当重视开发老年人医疗产品，制定为老年人服务的药品销售战略计划。老年人的消费市场被称为“银发市场”。</a:t>
            </a:r>
            <a:endParaRPr lang="en-US" altLang="zh-CN" sz="2000" dirty="0">
              <a:solidFill>
                <a:srgbClr val="080808"/>
              </a:solidFill>
              <a:latin typeface="Tahoma" panose="020B0604030504040204" pitchFamily="34" charset="0"/>
              <a:ea typeface="宋体" panose="02010600030101010101" pitchFamily="2" charset="-122"/>
            </a:endParaRP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1</a:t>
            </a:r>
            <a:r>
              <a:rPr lang="zh-CN" altLang="en-US" sz="2000" b="1" dirty="0">
                <a:solidFill>
                  <a:srgbClr val="080808"/>
                </a:solidFill>
                <a:latin typeface="Tahoma" panose="020B0604030504040204" pitchFamily="34" charset="0"/>
                <a:ea typeface="宋体" panose="02010600030101010101" pitchFamily="2" charset="-122"/>
              </a:rPr>
              <a:t>）需求结构发生变化</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2</a:t>
            </a:r>
            <a:r>
              <a:rPr lang="zh-CN" altLang="en-US" sz="2000" b="1" dirty="0">
                <a:solidFill>
                  <a:srgbClr val="080808"/>
                </a:solidFill>
                <a:latin typeface="Tahoma" panose="020B0604030504040204" pitchFamily="34" charset="0"/>
                <a:ea typeface="宋体" panose="02010600030101010101" pitchFamily="2" charset="-122"/>
              </a:rPr>
              <a:t>）怀旧心理强烈，品牌忠诚度高</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3</a:t>
            </a:r>
            <a:r>
              <a:rPr lang="zh-CN" altLang="en-US" sz="2000" b="1" dirty="0">
                <a:solidFill>
                  <a:srgbClr val="080808"/>
                </a:solidFill>
                <a:latin typeface="Tahoma" panose="020B0604030504040204" pitchFamily="34" charset="0"/>
                <a:ea typeface="宋体" panose="02010600030101010101" pitchFamily="2" charset="-122"/>
              </a:rPr>
              <a:t>）追求实用方便，并求得良好的服务</a:t>
            </a:r>
          </a:p>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a:t>
            </a:r>
            <a:r>
              <a:rPr lang="en-US" altLang="zh-CN" sz="2000" b="1" dirty="0">
                <a:solidFill>
                  <a:srgbClr val="080808"/>
                </a:solidFill>
                <a:latin typeface="Tahoma" panose="020B0604030504040204" pitchFamily="34" charset="0"/>
                <a:ea typeface="宋体" panose="02010600030101010101" pitchFamily="2" charset="-122"/>
              </a:rPr>
              <a:t>4</a:t>
            </a:r>
            <a:r>
              <a:rPr lang="zh-CN" altLang="en-US" sz="2000" b="1" dirty="0">
                <a:solidFill>
                  <a:srgbClr val="080808"/>
                </a:solidFill>
                <a:latin typeface="Tahoma" panose="020B0604030504040204" pitchFamily="34" charset="0"/>
                <a:ea typeface="宋体" panose="02010600030101010101" pitchFamily="2" charset="-122"/>
              </a:rPr>
              <a:t>）容易上当受骗，防范意识明显</a:t>
            </a:r>
          </a:p>
          <a:p>
            <a:pPr fontAlgn="base">
              <a:spcBef>
                <a:spcPct val="0"/>
              </a:spcBef>
              <a:spcAft>
                <a:spcPct val="0"/>
              </a:spcAft>
            </a:pPr>
            <a:endParaRPr lang="en-US" altLang="zh-CN" sz="2400" b="1" dirty="0">
              <a:solidFill>
                <a:srgbClr val="080808"/>
              </a:solidFill>
              <a:latin typeface="Tahoma" panose="020B0604030504040204" pitchFamily="34" charset="0"/>
              <a:ea typeface="宋体" panose="02010600030101010101" pitchFamily="2" charset="-122"/>
            </a:endParaRPr>
          </a:p>
        </p:txBody>
      </p:sp>
      <p:sp>
        <p:nvSpPr>
          <p:cNvPr id="218119" name="Text Box 7">
            <a:extLst>
              <a:ext uri="{FF2B5EF4-FFF2-40B4-BE49-F238E27FC236}">
                <a16:creationId xmlns:a16="http://schemas.microsoft.com/office/drawing/2014/main" xmlns="" id="{CC151C0D-673D-412B-9AEC-52BB9CA504F0}"/>
              </a:ext>
            </a:extLst>
          </p:cNvPr>
          <p:cNvSpPr txBox="1">
            <a:spLocks noChangeArrowheads="1"/>
          </p:cNvSpPr>
          <p:nvPr/>
        </p:nvSpPr>
        <p:spPr bwMode="auto">
          <a:xfrm>
            <a:off x="1781007" y="4535128"/>
            <a:ext cx="76995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a:solidFill>
                  <a:srgbClr val="080808"/>
                </a:solidFill>
                <a:latin typeface="Tahoma" panose="020B0604030504040204" pitchFamily="34" charset="0"/>
                <a:ea typeface="宋体" panose="02010600030101010101" pitchFamily="2" charset="-122"/>
              </a:rPr>
              <a:t>        </a:t>
            </a:r>
            <a:r>
              <a:rPr lang="zh-CN" altLang="en-US" sz="2400" b="1" dirty="0">
                <a:solidFill>
                  <a:srgbClr val="080808"/>
                </a:solidFill>
                <a:latin typeface="Tahoma" panose="020B0604030504040204" pitchFamily="34" charset="0"/>
                <a:ea typeface="宋体" panose="02010600030101010101" pitchFamily="2" charset="-122"/>
              </a:rPr>
              <a:t>主要表现为：穿着及其他奢侈品方面的支出明显</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减少，对保健品和用品的需求量大大增加，对有兴趣</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嗜好的商品购买支出明显增加，用的商品从生活日用</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品占较大比重开始转向旅游、休闲、娱乐、健身用品。</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老年人最关心的问题是如何能够保持健康、延年益寿。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8114"/>
                                        </p:tgtEl>
                                        <p:attrNameLst>
                                          <p:attrName>style.visibility</p:attrName>
                                        </p:attrNameLst>
                                      </p:cBhvr>
                                      <p:to>
                                        <p:strVal val="visible"/>
                                      </p:to>
                                    </p:set>
                                    <p:animEffect transition="in" filter="fade">
                                      <p:cBhvr>
                                        <p:cTn id="11" dur="500"/>
                                        <p:tgtEl>
                                          <p:spTgt spid="218114"/>
                                        </p:tgtEl>
                                      </p:cBhvr>
                                    </p:animEffect>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218119"/>
                                        </p:tgtEl>
                                        <p:attrNameLst>
                                          <p:attrName>style.visibility</p:attrName>
                                        </p:attrNameLst>
                                      </p:cBhvr>
                                      <p:to>
                                        <p:strVal val="visible"/>
                                      </p:to>
                                    </p:set>
                                    <p:anim to="" calcmode="lin" valueType="num">
                                      <p:cBhvr>
                                        <p:cTn id="15" dur="1" fill="hold"/>
                                        <p:tgtEl>
                                          <p:spTgt spid="2181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P spid="218118" grpId="0"/>
      <p:bldP spid="2181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0918" y="860611"/>
            <a:ext cx="9717742" cy="4473388"/>
          </a:xfrm>
        </p:spPr>
        <p:txBody>
          <a:bodyPr/>
          <a:lstStyle/>
          <a:p>
            <a:pPr algn="l"/>
            <a:r>
              <a:rPr lang="zh-CN" altLang="en-US" sz="3200" dirty="0">
                <a:ea typeface="仿宋_GB2312" pitchFamily="49" charset="-122"/>
              </a:rPr>
              <a:t>　</a:t>
            </a:r>
            <a:r>
              <a:rPr lang="zh-CN" altLang="en-US" sz="3200" i="0" dirty="0">
                <a:ea typeface="仿宋_GB2312" pitchFamily="49" charset="-122"/>
              </a:rPr>
              <a:t>老年消费市场的营销策略</a:t>
            </a:r>
            <a:br>
              <a:rPr lang="zh-CN" altLang="en-US" sz="3200" i="0" dirty="0">
                <a:ea typeface="仿宋_GB2312" pitchFamily="49" charset="-122"/>
              </a:rPr>
            </a:br>
            <a:r>
              <a:rPr lang="zh-CN" altLang="en-US" sz="3200" i="0" dirty="0">
                <a:ea typeface="仿宋_GB2312" pitchFamily="49" charset="-122"/>
              </a:rPr>
              <a:t>　　</a:t>
            </a:r>
            <a:r>
              <a:rPr lang="zh-CN" altLang="en-US" sz="3200" b="0" i="0" dirty="0">
                <a:ea typeface="仿宋_GB2312" pitchFamily="49" charset="-122"/>
              </a:rPr>
              <a:t>－关注老年市场的补偿性消费动机；</a:t>
            </a:r>
            <a:br>
              <a:rPr lang="zh-CN" altLang="en-US" sz="3200" b="0" i="0" dirty="0">
                <a:ea typeface="仿宋_GB2312" pitchFamily="49" charset="-122"/>
              </a:rPr>
            </a:br>
            <a:r>
              <a:rPr lang="zh-CN" altLang="en-US" sz="3200" b="0" i="0" dirty="0">
                <a:ea typeface="仿宋_GB2312" pitchFamily="49" charset="-122"/>
              </a:rPr>
              <a:t>　　－为老年消费群体设计专门的营销方案；</a:t>
            </a:r>
            <a:br>
              <a:rPr lang="zh-CN" altLang="en-US" sz="3200" b="0" i="0" dirty="0">
                <a:ea typeface="仿宋_GB2312" pitchFamily="49" charset="-122"/>
              </a:rPr>
            </a:br>
            <a:r>
              <a:rPr lang="zh-CN" altLang="en-US" sz="3200" b="0" i="0" dirty="0">
                <a:ea typeface="仿宋_GB2312" pitchFamily="49" charset="-122"/>
              </a:rPr>
              <a:t>　　－帮助老年顾客增强消费信心；</a:t>
            </a:r>
            <a:br>
              <a:rPr lang="zh-CN" altLang="en-US" sz="3200" b="0" i="0" dirty="0">
                <a:ea typeface="仿宋_GB2312" pitchFamily="49" charset="-122"/>
              </a:rPr>
            </a:br>
            <a:r>
              <a:rPr lang="zh-CN" altLang="en-US" sz="3200" b="0" i="0" dirty="0">
                <a:ea typeface="仿宋_GB2312" pitchFamily="49" charset="-122"/>
              </a:rPr>
              <a:t>　　－注意把握老年人的心理。</a:t>
            </a:r>
          </a:p>
        </p:txBody>
      </p:sp>
      <p:sp>
        <p:nvSpPr>
          <p:cNvPr id="37891"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逢抑舵碴墒既撂伯省洼怜拳敲肥芒下咨赡况钱从厩辅喀趋好雅祝峰蛛欺慧第九章 消费者群体与消费心理第九章 消费者群体与消费心理</a:t>
            </a:r>
          </a:p>
        </p:txBody>
      </p:sp>
    </p:spTree>
    <p:extLst>
      <p:ext uri="{BB962C8B-B14F-4D97-AF65-F5344CB8AC3E}">
        <p14:creationId xmlns:p14="http://schemas.microsoft.com/office/powerpoint/2010/main" val="4201330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a:extLst>
              <a:ext uri="{FF2B5EF4-FFF2-40B4-BE49-F238E27FC236}">
                <a16:creationId xmlns:a16="http://schemas.microsoft.com/office/drawing/2014/main" xmlns="" id="{36F85D31-2EFD-4C63-B16F-D447A7BFD8F0}"/>
              </a:ext>
            </a:extLst>
          </p:cNvPr>
          <p:cNvSpPr>
            <a:spLocks noChangeArrowheads="1"/>
          </p:cNvSpPr>
          <p:nvPr/>
        </p:nvSpPr>
        <p:spPr bwMode="auto">
          <a:xfrm>
            <a:off x="2351089" y="188914"/>
            <a:ext cx="2447925" cy="1152525"/>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9139" name="Text Box 3">
            <a:extLst>
              <a:ext uri="{FF2B5EF4-FFF2-40B4-BE49-F238E27FC236}">
                <a16:creationId xmlns:a16="http://schemas.microsoft.com/office/drawing/2014/main" xmlns="" id="{AFF9109C-73F2-49E3-AC13-14A19D6ABB5D}"/>
              </a:ext>
            </a:extLst>
          </p:cNvPr>
          <p:cNvSpPr txBox="1">
            <a:spLocks noChangeArrowheads="1"/>
          </p:cNvSpPr>
          <p:nvPr/>
        </p:nvSpPr>
        <p:spPr bwMode="auto">
          <a:xfrm>
            <a:off x="2208214" y="404814"/>
            <a:ext cx="2505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5-4</a:t>
            </a:r>
            <a:r>
              <a:rPr lang="en-US" altLang="zh-CN" sz="3200">
                <a:solidFill>
                  <a:srgbClr val="080808"/>
                </a:solidFill>
                <a:latin typeface="Tahoma" panose="020B0604030504040204" pitchFamily="34" charset="0"/>
                <a:ea typeface="宋体" panose="02010600030101010101" pitchFamily="2" charset="-122"/>
              </a:rPr>
              <a:t>】</a:t>
            </a:r>
          </a:p>
        </p:txBody>
      </p:sp>
      <p:sp>
        <p:nvSpPr>
          <p:cNvPr id="219140" name="Text Box 4">
            <a:extLst>
              <a:ext uri="{FF2B5EF4-FFF2-40B4-BE49-F238E27FC236}">
                <a16:creationId xmlns:a16="http://schemas.microsoft.com/office/drawing/2014/main" xmlns="" id="{697AD332-BEDA-4C3F-B832-8267DEAEEC38}"/>
              </a:ext>
            </a:extLst>
          </p:cNvPr>
          <p:cNvSpPr txBox="1">
            <a:spLocks noChangeArrowheads="1"/>
          </p:cNvSpPr>
          <p:nvPr/>
        </p:nvSpPr>
        <p:spPr bwMode="auto">
          <a:xfrm>
            <a:off x="2279650" y="1628775"/>
            <a:ext cx="80327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080808"/>
                </a:solidFill>
                <a:latin typeface="Tahoma" panose="020B0604030504040204" pitchFamily="34" charset="0"/>
                <a:ea typeface="宋体" panose="02010600030101010101" pitchFamily="2" charset="-122"/>
              </a:rPr>
              <a:t>                             </a:t>
            </a:r>
            <a:r>
              <a:rPr lang="zh-CN" altLang="en-US" sz="2400" b="1">
                <a:solidFill>
                  <a:srgbClr val="080808"/>
                </a:solidFill>
                <a:latin typeface="Tahoma" panose="020B0604030504040204" pitchFamily="34" charset="0"/>
                <a:ea typeface="宋体" panose="02010600030101010101" pitchFamily="2" charset="-122"/>
              </a:rPr>
              <a:t>脑白金的成功</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背景资料：</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步入中老年的人没有不担心衰老的：女人怕容颜易逝、</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更年期到来、体态臃肿、美丽不再；老人怕疾病缠身、老</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态龙钟、卧床不起、不久人世。脑白金以中老年人为主要</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消费对象，在广告宣传中提出了</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年轻态、健康品</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的大创</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意，受到了中老年消费者的青睐。</a:t>
            </a: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    </a:t>
            </a:r>
          </a:p>
          <a:p>
            <a:pPr fontAlgn="base">
              <a:spcBef>
                <a:spcPct val="0"/>
              </a:spcBef>
              <a:spcAft>
                <a:spcPct val="0"/>
              </a:spcAft>
            </a:pPr>
            <a:r>
              <a:rPr lang="zh-CN" altLang="en-US" sz="2400" b="1">
                <a:solidFill>
                  <a:srgbClr val="8F038F"/>
                </a:solidFill>
                <a:latin typeface="Tahoma" panose="020B0604030504040204" pitchFamily="34" charset="0"/>
                <a:ea typeface="宋体" panose="02010600030101010101" pitchFamily="2" charset="-122"/>
              </a:rPr>
              <a:t>    问题：</a:t>
            </a:r>
            <a:r>
              <a:rPr lang="zh-CN" altLang="en-US" sz="2400" b="1">
                <a:solidFill>
                  <a:srgbClr val="080808"/>
                </a:solidFill>
                <a:latin typeface="Tahoma" panose="020B0604030504040204" pitchFamily="34" charset="0"/>
                <a:ea typeface="宋体" panose="02010600030101010101" pitchFamily="2" charset="-122"/>
              </a:rPr>
              <a:t>脑白金为什么会取得如此大的成功呢？</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additive="base">
                                        <p:cTn id="7" dur="500" fill="hold"/>
                                        <p:tgtEl>
                                          <p:spTgt spid="219139"/>
                                        </p:tgtEl>
                                        <p:attrNameLst>
                                          <p:attrName>ppt_x</p:attrName>
                                        </p:attrNameLst>
                                      </p:cBhvr>
                                      <p:tavLst>
                                        <p:tav tm="0">
                                          <p:val>
                                            <p:strVal val="0-#ppt_w/2"/>
                                          </p:val>
                                        </p:tav>
                                        <p:tav tm="100000">
                                          <p:val>
                                            <p:strVal val="#ppt_x"/>
                                          </p:val>
                                        </p:tav>
                                      </p:tavLst>
                                    </p:anim>
                                    <p:anim calcmode="lin" valueType="num">
                                      <p:cBhvr additive="base">
                                        <p:cTn id="8" dur="500" fill="hold"/>
                                        <p:tgtEl>
                                          <p:spTgt spid="2191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9138"/>
                                        </p:tgtEl>
                                        <p:attrNameLst>
                                          <p:attrName>style.visibility</p:attrName>
                                        </p:attrNameLst>
                                      </p:cBhvr>
                                      <p:to>
                                        <p:strVal val="visible"/>
                                      </p:to>
                                    </p:set>
                                    <p:anim calcmode="lin" valueType="num">
                                      <p:cBhvr additive="base">
                                        <p:cTn id="11" dur="500" fill="hold"/>
                                        <p:tgtEl>
                                          <p:spTgt spid="219138"/>
                                        </p:tgtEl>
                                        <p:attrNameLst>
                                          <p:attrName>ppt_x</p:attrName>
                                        </p:attrNameLst>
                                      </p:cBhvr>
                                      <p:tavLst>
                                        <p:tav tm="0">
                                          <p:val>
                                            <p:strVal val="0-#ppt_w/2"/>
                                          </p:val>
                                        </p:tav>
                                        <p:tav tm="100000">
                                          <p:val>
                                            <p:strVal val="#ppt_x"/>
                                          </p:val>
                                        </p:tav>
                                      </p:tavLst>
                                    </p:anim>
                                    <p:anim calcmode="lin" valueType="num">
                                      <p:cBhvr additive="base">
                                        <p:cTn id="12" dur="500" fill="hold"/>
                                        <p:tgtEl>
                                          <p:spTgt spid="21913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9140"/>
                                        </p:tgtEl>
                                        <p:attrNameLst>
                                          <p:attrName>style.visibility</p:attrName>
                                        </p:attrNameLst>
                                      </p:cBhvr>
                                      <p:to>
                                        <p:strVal val="visible"/>
                                      </p:to>
                                    </p:set>
                                    <p:animEffect transition="in" filter="wedge">
                                      <p:cBhvr>
                                        <p:cTn id="17" dur="2000"/>
                                        <p:tgtEl>
                                          <p:spTgt spid="21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p:bldP spid="2191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AutoShape 2">
            <a:extLst>
              <a:ext uri="{FF2B5EF4-FFF2-40B4-BE49-F238E27FC236}">
                <a16:creationId xmlns:a16="http://schemas.microsoft.com/office/drawing/2014/main" xmlns="" id="{CEB6FDFE-E1C2-40AB-B816-65B9B83319CC}"/>
              </a:ext>
            </a:extLst>
          </p:cNvPr>
          <p:cNvSpPr>
            <a:spLocks noChangeArrowheads="1"/>
          </p:cNvSpPr>
          <p:nvPr/>
        </p:nvSpPr>
        <p:spPr bwMode="auto">
          <a:xfrm>
            <a:off x="2351088" y="115889"/>
            <a:ext cx="2303462" cy="1196975"/>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0163" name="Text Box 3">
            <a:extLst>
              <a:ext uri="{FF2B5EF4-FFF2-40B4-BE49-F238E27FC236}">
                <a16:creationId xmlns:a16="http://schemas.microsoft.com/office/drawing/2014/main" xmlns="" id="{914898A3-2793-4542-8F5A-F5A4CAF62F9D}"/>
              </a:ext>
            </a:extLst>
          </p:cNvPr>
          <p:cNvSpPr txBox="1">
            <a:spLocks noChangeArrowheads="1"/>
          </p:cNvSpPr>
          <p:nvPr/>
        </p:nvSpPr>
        <p:spPr bwMode="auto">
          <a:xfrm>
            <a:off x="2279650" y="404813"/>
            <a:ext cx="2736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3200">
                <a:solidFill>
                  <a:srgbClr val="080808"/>
                </a:solidFill>
                <a:latin typeface="Tahoma" panose="020B0604030504040204" pitchFamily="34" charset="0"/>
                <a:ea typeface="宋体" panose="02010600030101010101" pitchFamily="2" charset="-122"/>
              </a:rPr>
              <a:t>【</a:t>
            </a:r>
            <a:r>
              <a:rPr lang="zh-CN" altLang="en-US" sz="3200" b="1">
                <a:solidFill>
                  <a:srgbClr val="080808"/>
                </a:solidFill>
                <a:latin typeface="Tahoma" panose="020B0604030504040204" pitchFamily="34" charset="0"/>
                <a:ea typeface="宋体" panose="02010600030101010101" pitchFamily="2" charset="-122"/>
              </a:rPr>
              <a:t>案例</a:t>
            </a:r>
            <a:r>
              <a:rPr lang="en-US" altLang="zh-CN" sz="3200" b="1">
                <a:solidFill>
                  <a:srgbClr val="080808"/>
                </a:solidFill>
                <a:latin typeface="Tahoma" panose="020B0604030504040204" pitchFamily="34" charset="0"/>
                <a:ea typeface="宋体" panose="02010600030101010101" pitchFamily="2" charset="-122"/>
              </a:rPr>
              <a:t>5-4</a:t>
            </a:r>
            <a:r>
              <a:rPr lang="en-US" altLang="zh-CN" sz="3200">
                <a:solidFill>
                  <a:srgbClr val="080808"/>
                </a:solidFill>
                <a:latin typeface="Tahoma" panose="020B0604030504040204" pitchFamily="34" charset="0"/>
                <a:ea typeface="宋体" panose="02010600030101010101" pitchFamily="2" charset="-122"/>
              </a:rPr>
              <a:t>】</a:t>
            </a:r>
          </a:p>
          <a:p>
            <a:pPr fontAlgn="base">
              <a:spcBef>
                <a:spcPct val="0"/>
              </a:spcBef>
              <a:spcAft>
                <a:spcPct val="0"/>
              </a:spcAft>
            </a:pPr>
            <a:endParaRPr lang="en-US" altLang="zh-CN" sz="3200">
              <a:solidFill>
                <a:srgbClr val="080808"/>
              </a:solidFill>
              <a:latin typeface="Tahoma" panose="020B0604030504040204" pitchFamily="34" charset="0"/>
              <a:ea typeface="宋体" panose="02010600030101010101" pitchFamily="2" charset="-122"/>
            </a:endParaRPr>
          </a:p>
        </p:txBody>
      </p:sp>
      <p:sp>
        <p:nvSpPr>
          <p:cNvPr id="220164" name="Text Box 4">
            <a:extLst>
              <a:ext uri="{FF2B5EF4-FFF2-40B4-BE49-F238E27FC236}">
                <a16:creationId xmlns:a16="http://schemas.microsoft.com/office/drawing/2014/main" xmlns="" id="{3669BE09-A202-456A-A14A-7481AB73D9E2}"/>
              </a:ext>
            </a:extLst>
          </p:cNvPr>
          <p:cNvSpPr txBox="1">
            <a:spLocks noChangeArrowheads="1"/>
          </p:cNvSpPr>
          <p:nvPr/>
        </p:nvSpPr>
        <p:spPr bwMode="auto">
          <a:xfrm>
            <a:off x="2351088" y="1989138"/>
            <a:ext cx="79930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a:solidFill>
                  <a:srgbClr val="8F038F"/>
                </a:solidFill>
                <a:latin typeface="Tahoma" panose="020B0604030504040204" pitchFamily="34" charset="0"/>
                <a:ea typeface="宋体" panose="02010600030101010101" pitchFamily="2" charset="-122"/>
              </a:rPr>
              <a:t>    </a:t>
            </a:r>
            <a:r>
              <a:rPr lang="zh-CN" altLang="en-US" sz="2400" b="1">
                <a:solidFill>
                  <a:srgbClr val="8F038F"/>
                </a:solidFill>
                <a:latin typeface="Tahoma" panose="020B0604030504040204" pitchFamily="34" charset="0"/>
                <a:ea typeface="宋体" panose="02010600030101010101" pitchFamily="2" charset="-122"/>
              </a:rPr>
              <a:t>分析提示：</a:t>
            </a:r>
            <a:r>
              <a:rPr lang="zh-CN" altLang="en-US" sz="2400" b="1">
                <a:solidFill>
                  <a:srgbClr val="080808"/>
                </a:solidFill>
                <a:latin typeface="Tahoma" panose="020B0604030504040204" pitchFamily="34" charset="0"/>
                <a:ea typeface="宋体" panose="02010600030101010101" pitchFamily="2" charset="-122"/>
              </a:rPr>
              <a:t>脑白金的成功主要在于它把握住了中老年消费者深层次的心理需求，即改善生活质量，保持年轻的感觉。首先，睡眠与肠道问题一直是困扰中老年的难题，而脑白金的主要功效就是解决这样的问题。其次，脑白金在价格上定位于保健品价位的中等层次，主要是针对有一定收入的中老年消费者群体。最后，</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年轻态</a:t>
            </a:r>
            <a:r>
              <a:rPr lang="zh-CN" altLang="en-US" sz="2400" b="1">
                <a:solidFill>
                  <a:srgbClr val="080808"/>
                </a:solidFill>
                <a:latin typeface="Arial" panose="020B0604020202020204" pitchFamily="34" charset="0"/>
                <a:ea typeface="宋体" panose="02010600030101010101" pitchFamily="2" charset="-122"/>
              </a:rPr>
              <a:t>”</a:t>
            </a:r>
            <a:r>
              <a:rPr lang="zh-CN" altLang="en-US" sz="2400" b="1">
                <a:solidFill>
                  <a:srgbClr val="080808"/>
                </a:solidFill>
                <a:latin typeface="Tahoma" panose="020B0604030504040204" pitchFamily="34" charset="0"/>
                <a:ea typeface="宋体" panose="02010600030101010101" pitchFamily="2" charset="-122"/>
              </a:rPr>
              <a:t>的创意，正是解决中老年人最关心的色斑、老年斑、更年期、皱纹、白发及各种中老年疾病。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anim calcmode="lin" valueType="num">
                                      <p:cBhvr additive="base">
                                        <p:cTn id="7" dur="500" fill="hold"/>
                                        <p:tgtEl>
                                          <p:spTgt spid="220163"/>
                                        </p:tgtEl>
                                        <p:attrNameLst>
                                          <p:attrName>ppt_x</p:attrName>
                                        </p:attrNameLst>
                                      </p:cBhvr>
                                      <p:tavLst>
                                        <p:tav tm="0">
                                          <p:val>
                                            <p:strVal val="0-#ppt_w/2"/>
                                          </p:val>
                                        </p:tav>
                                        <p:tav tm="100000">
                                          <p:val>
                                            <p:strVal val="#ppt_x"/>
                                          </p:val>
                                        </p:tav>
                                      </p:tavLst>
                                    </p:anim>
                                    <p:anim calcmode="lin" valueType="num">
                                      <p:cBhvr additive="base">
                                        <p:cTn id="8" dur="500" fill="hold"/>
                                        <p:tgtEl>
                                          <p:spTgt spid="22016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0162"/>
                                        </p:tgtEl>
                                        <p:attrNameLst>
                                          <p:attrName>style.visibility</p:attrName>
                                        </p:attrNameLst>
                                      </p:cBhvr>
                                      <p:to>
                                        <p:strVal val="visible"/>
                                      </p:to>
                                    </p:set>
                                    <p:anim calcmode="lin" valueType="num">
                                      <p:cBhvr additive="base">
                                        <p:cTn id="11" dur="500" fill="hold"/>
                                        <p:tgtEl>
                                          <p:spTgt spid="220162"/>
                                        </p:tgtEl>
                                        <p:attrNameLst>
                                          <p:attrName>ppt_x</p:attrName>
                                        </p:attrNameLst>
                                      </p:cBhvr>
                                      <p:tavLst>
                                        <p:tav tm="0">
                                          <p:val>
                                            <p:strVal val="0-#ppt_w/2"/>
                                          </p:val>
                                        </p:tav>
                                        <p:tav tm="100000">
                                          <p:val>
                                            <p:strVal val="#ppt_x"/>
                                          </p:val>
                                        </p:tav>
                                      </p:tavLst>
                                    </p:anim>
                                    <p:anim calcmode="lin" valueType="num">
                                      <p:cBhvr additive="base">
                                        <p:cTn id="12" dur="500" fill="hold"/>
                                        <p:tgtEl>
                                          <p:spTgt spid="22016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0164"/>
                                        </p:tgtEl>
                                        <p:attrNameLst>
                                          <p:attrName>style.visibility</p:attrName>
                                        </p:attrNameLst>
                                      </p:cBhvr>
                                      <p:to>
                                        <p:strVal val="visible"/>
                                      </p:to>
                                    </p:set>
                                    <p:anim to="" calcmode="lin" valueType="num">
                                      <p:cBhvr>
                                        <p:cTn id="17" dur="1" fill="hold"/>
                                        <p:tgtEl>
                                          <p:spTgt spid="2201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P spid="2201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xmlns="" id="{49B0A8E2-DC8A-450E-84D6-5679AA6ED1B9}"/>
              </a:ext>
            </a:extLst>
          </p:cNvPr>
          <p:cNvSpPr>
            <a:spLocks noGrp="1" noChangeArrowheads="1"/>
          </p:cNvSpPr>
          <p:nvPr>
            <p:ph type="body" idx="1"/>
          </p:nvPr>
        </p:nvSpPr>
        <p:spPr>
          <a:xfrm>
            <a:off x="2208214" y="2276476"/>
            <a:ext cx="7920037" cy="3889375"/>
          </a:xfrm>
        </p:spPr>
        <p:txBody>
          <a:bodyPr/>
          <a:lstStyle/>
          <a:p>
            <a:pPr>
              <a:buFont typeface="Wingdings" panose="05000000000000000000" pitchFamily="2" charset="2"/>
              <a:buNone/>
            </a:pPr>
            <a:r>
              <a:rPr lang="en-US" altLang="zh-CN" sz="2800" b="1" dirty="0"/>
              <a:t>        </a:t>
            </a:r>
            <a:r>
              <a:rPr lang="zh-CN" altLang="en-US" sz="2000" b="1" dirty="0"/>
              <a:t>（</a:t>
            </a:r>
            <a:r>
              <a:rPr lang="en-US" altLang="zh-CN" sz="2000" b="1" dirty="0"/>
              <a:t>3</a:t>
            </a:r>
            <a:r>
              <a:rPr lang="zh-CN" altLang="en-US" sz="2000" b="1" dirty="0"/>
              <a:t>）消费的搜索指导性。“</a:t>
            </a:r>
            <a:r>
              <a:rPr lang="en-US" altLang="zh-CN" sz="2000" b="1" dirty="0"/>
              <a:t>90</a:t>
            </a:r>
            <a:r>
              <a:rPr lang="zh-CN" altLang="en-US" sz="2000" b="1" dirty="0"/>
              <a:t>后”在海量广告的浸泡中长大，遭受产品和各式信息的缠绕，但是，他们更相信自己的感觉和判断，同时，也擅用搜索工具寻找答案。</a:t>
            </a:r>
            <a:r>
              <a:rPr lang="en-US" altLang="zh-CN" sz="2000" b="1" dirty="0"/>
              <a:t>Google</a:t>
            </a:r>
            <a:r>
              <a:rPr lang="zh-CN" altLang="en-US" sz="2000" b="1" dirty="0"/>
              <a:t>搜索等非传统信息交流方式，几乎成为“</a:t>
            </a:r>
            <a:r>
              <a:rPr lang="en-US" altLang="zh-CN" sz="2000" b="1" dirty="0"/>
              <a:t>90</a:t>
            </a:r>
            <a:r>
              <a:rPr lang="zh-CN" altLang="en-US" sz="2000" b="1" dirty="0"/>
              <a:t>后”对某种产品、品牌最权威的消费指导。“</a:t>
            </a:r>
            <a:r>
              <a:rPr lang="en-US" altLang="zh-CN" sz="2000" b="1" dirty="0"/>
              <a:t>90</a:t>
            </a:r>
            <a:r>
              <a:rPr lang="zh-CN" altLang="en-US" sz="2000" b="1" dirty="0"/>
              <a:t>后”更倾向于购买广受好评的产品，在购买产品之前一般会在网络上搜索与产品相关的信息，对于产品和商家的负面信息更为敏感。如果圈子里的人（如同学、网络社区成员、</a:t>
            </a:r>
            <a:r>
              <a:rPr lang="en-US" altLang="zh-CN" sz="2000" b="1" dirty="0"/>
              <a:t>QQ</a:t>
            </a:r>
            <a:r>
              <a:rPr lang="zh-CN" altLang="en-US" sz="2000" b="1" dirty="0"/>
              <a:t>、微信好友等）推荐某种产品，即使价格上不划算，“</a:t>
            </a:r>
            <a:r>
              <a:rPr lang="en-US" altLang="zh-CN" sz="2000" b="1" dirty="0"/>
              <a:t>90</a:t>
            </a:r>
            <a:r>
              <a:rPr lang="zh-CN" altLang="en-US" sz="2000" b="1" dirty="0"/>
              <a:t>后”也可能购买，如果大家普遍对某种产品缺乏好感，即使性价比很优，“</a:t>
            </a:r>
            <a:r>
              <a:rPr lang="en-US" altLang="zh-CN" sz="2000" b="1" dirty="0"/>
              <a:t>90</a:t>
            </a:r>
            <a:r>
              <a:rPr lang="zh-CN" altLang="en-US" sz="2000" b="1" dirty="0"/>
              <a:t>后”也可能不买。</a:t>
            </a:r>
          </a:p>
        </p:txBody>
      </p:sp>
      <p:pic>
        <p:nvPicPr>
          <p:cNvPr id="184323" name="Picture 3">
            <a:extLst>
              <a:ext uri="{FF2B5EF4-FFF2-40B4-BE49-F238E27FC236}">
                <a16:creationId xmlns:a16="http://schemas.microsoft.com/office/drawing/2014/main" xmlns="" id="{690434DB-9004-4ED3-8986-E13A42EB5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260351"/>
            <a:ext cx="3527425" cy="201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wedge">
                                      <p:cBhvr>
                                        <p:cTn id="7" dur="2000"/>
                                        <p:tgtEl>
                                          <p:spTgt spid="184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a:extLst>
              <a:ext uri="{FF2B5EF4-FFF2-40B4-BE49-F238E27FC236}">
                <a16:creationId xmlns:a16="http://schemas.microsoft.com/office/drawing/2014/main" xmlns="" id="{723D6649-5138-49C0-88BC-08EBE71A948C}"/>
              </a:ext>
            </a:extLst>
          </p:cNvPr>
          <p:cNvSpPr>
            <a:spLocks noChangeArrowheads="1"/>
          </p:cNvSpPr>
          <p:nvPr/>
        </p:nvSpPr>
        <p:spPr bwMode="auto">
          <a:xfrm>
            <a:off x="1934510" y="2672988"/>
            <a:ext cx="5184775" cy="2736850"/>
          </a:xfrm>
          <a:prstGeom prst="foldedCorner">
            <a:avLst>
              <a:gd name="adj" fmla="val 13472"/>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2211" name="Text Box 3">
            <a:extLst>
              <a:ext uri="{FF2B5EF4-FFF2-40B4-BE49-F238E27FC236}">
                <a16:creationId xmlns:a16="http://schemas.microsoft.com/office/drawing/2014/main" xmlns="" id="{A19D3037-177D-42E8-8414-70CD05DE9893}"/>
              </a:ext>
            </a:extLst>
          </p:cNvPr>
          <p:cNvSpPr txBox="1">
            <a:spLocks noChangeArrowheads="1"/>
          </p:cNvSpPr>
          <p:nvPr/>
        </p:nvSpPr>
        <p:spPr bwMode="auto">
          <a:xfrm>
            <a:off x="2341564" y="387350"/>
            <a:ext cx="8002587"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5.4  </a:t>
            </a:r>
            <a:r>
              <a:rPr lang="zh-CN" altLang="en-US" sz="3200" b="1">
                <a:solidFill>
                  <a:srgbClr val="080808"/>
                </a:solidFill>
                <a:latin typeface="Tahoma" panose="020B0604030504040204" pitchFamily="34" charset="0"/>
              </a:rPr>
              <a:t>不同年龄、性别消费者群体的消费心理</a:t>
            </a:r>
          </a:p>
        </p:txBody>
      </p:sp>
      <p:sp>
        <p:nvSpPr>
          <p:cNvPr id="222212" name="Text Box 4">
            <a:extLst>
              <a:ext uri="{FF2B5EF4-FFF2-40B4-BE49-F238E27FC236}">
                <a16:creationId xmlns:a16="http://schemas.microsoft.com/office/drawing/2014/main" xmlns="" id="{B55790BB-8B84-4AA5-8B18-8D89EDC3B8CC}"/>
              </a:ext>
            </a:extLst>
          </p:cNvPr>
          <p:cNvSpPr txBox="1">
            <a:spLocks noChangeArrowheads="1"/>
          </p:cNvSpPr>
          <p:nvPr/>
        </p:nvSpPr>
        <p:spPr bwMode="auto">
          <a:xfrm>
            <a:off x="2309813" y="1125539"/>
            <a:ext cx="69733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5.4.2 </a:t>
            </a:r>
            <a:r>
              <a:rPr lang="zh-CN" altLang="en-US" sz="2800" b="1">
                <a:solidFill>
                  <a:srgbClr val="0000FF"/>
                </a:solidFill>
                <a:latin typeface="Tahoma" panose="020B0604030504040204" pitchFamily="34" charset="0"/>
                <a:ea typeface="宋体" panose="02010600030101010101" pitchFamily="2" charset="-122"/>
              </a:rPr>
              <a:t>不同性别消费者群的心理特征与行为</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222213" name="Text Box 5">
            <a:extLst>
              <a:ext uri="{FF2B5EF4-FFF2-40B4-BE49-F238E27FC236}">
                <a16:creationId xmlns:a16="http://schemas.microsoft.com/office/drawing/2014/main" xmlns="" id="{1BCE11E8-0F3C-494C-9276-A3326E7221AA}"/>
              </a:ext>
            </a:extLst>
          </p:cNvPr>
          <p:cNvSpPr txBox="1">
            <a:spLocks noChangeArrowheads="1"/>
          </p:cNvSpPr>
          <p:nvPr/>
        </p:nvSpPr>
        <p:spPr bwMode="auto">
          <a:xfrm>
            <a:off x="2640014" y="2060576"/>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smtClean="0">
                <a:solidFill>
                  <a:srgbClr val="660066"/>
                </a:solidFill>
                <a:latin typeface="Tahoma" panose="020B0604030504040204" pitchFamily="34" charset="0"/>
                <a:ea typeface="宋体" panose="02010600030101010101" pitchFamily="2" charset="-122"/>
              </a:rPr>
              <a:t>1</a:t>
            </a:r>
            <a:r>
              <a:rPr lang="zh-CN" altLang="en-US" sz="2400" b="1" dirty="0" smtClean="0">
                <a:solidFill>
                  <a:srgbClr val="660066"/>
                </a:solidFill>
                <a:latin typeface="Tahoma" panose="020B0604030504040204" pitchFamily="34" charset="0"/>
                <a:ea typeface="宋体" panose="02010600030101010101" pitchFamily="2" charset="-122"/>
              </a:rPr>
              <a:t>．</a:t>
            </a:r>
            <a:r>
              <a:rPr lang="zh-CN" altLang="en-US" sz="2400" b="1" dirty="0">
                <a:solidFill>
                  <a:srgbClr val="660066"/>
                </a:solidFill>
                <a:latin typeface="Tahoma" panose="020B0604030504040204" pitchFamily="34" charset="0"/>
                <a:ea typeface="宋体" panose="02010600030101010101" pitchFamily="2" charset="-122"/>
              </a:rPr>
              <a:t>男性消费群体的心理特征</a:t>
            </a:r>
          </a:p>
        </p:txBody>
      </p:sp>
      <p:sp>
        <p:nvSpPr>
          <p:cNvPr id="222214" name="Text Box 6">
            <a:extLst>
              <a:ext uri="{FF2B5EF4-FFF2-40B4-BE49-F238E27FC236}">
                <a16:creationId xmlns:a16="http://schemas.microsoft.com/office/drawing/2014/main" xmlns="" id="{6B225BB2-3D10-4EAC-8B48-E23DA21083C7}"/>
              </a:ext>
            </a:extLst>
          </p:cNvPr>
          <p:cNvSpPr txBox="1">
            <a:spLocks noChangeArrowheads="1"/>
          </p:cNvSpPr>
          <p:nvPr/>
        </p:nvSpPr>
        <p:spPr bwMode="auto">
          <a:xfrm>
            <a:off x="1800320" y="2746656"/>
            <a:ext cx="56396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）购买目的明确，购买行为理智</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）注重商品的整体质量和使用效果，</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        决策迅速果断</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）购买商品时力求方便、快捷</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）购买时表现大方，比较随便</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5</a:t>
            </a:r>
            <a:r>
              <a:rPr lang="zh-CN" altLang="en-US" sz="2400" b="1">
                <a:solidFill>
                  <a:srgbClr val="080808"/>
                </a:solidFill>
                <a:latin typeface="Tahoma" panose="020B0604030504040204" pitchFamily="34" charset="0"/>
                <a:ea typeface="宋体" panose="02010600030101010101" pitchFamily="2" charset="-122"/>
              </a:rPr>
              <a:t>）购买过程较少受他人的影响</a:t>
            </a:r>
          </a:p>
          <a:p>
            <a:pPr fontAlgn="base">
              <a:spcBef>
                <a:spcPct val="0"/>
              </a:spcBef>
              <a:spcAft>
                <a:spcPct val="0"/>
              </a:spcAft>
            </a:pPr>
            <a:endParaRPr lang="en-US" altLang="zh-CN" sz="2400" b="1">
              <a:solidFill>
                <a:srgbClr val="080808"/>
              </a:solidFill>
              <a:latin typeface="Tahoma" panose="020B0604030504040204" pitchFamily="34" charset="0"/>
              <a:ea typeface="宋体" panose="02010600030101010101" pitchFamily="2" charset="-122"/>
            </a:endParaRPr>
          </a:p>
        </p:txBody>
      </p:sp>
      <p:sp>
        <p:nvSpPr>
          <p:cNvPr id="2" name="矩形 1"/>
          <p:cNvSpPr/>
          <p:nvPr/>
        </p:nvSpPr>
        <p:spPr>
          <a:xfrm>
            <a:off x="7440005" y="1779255"/>
            <a:ext cx="3523129" cy="4524315"/>
          </a:xfrm>
          <a:prstGeom prst="rect">
            <a:avLst/>
          </a:prstGeom>
        </p:spPr>
        <p:txBody>
          <a:bodyPr wrap="square">
            <a:spAutoFit/>
          </a:bodyPr>
          <a:lstStyle/>
          <a:p>
            <a:r>
              <a:rPr lang="zh-CN" altLang="en-US" dirty="0"/>
              <a:t>－</a:t>
            </a:r>
            <a:r>
              <a:rPr lang="zh-CN" altLang="en-US" b="1" dirty="0"/>
              <a:t>注重商品质量、实用性。</a:t>
            </a:r>
            <a:r>
              <a:rPr lang="zh-CN" altLang="en-US" dirty="0"/>
              <a:t>男性消费者购买商品多为理性购买，不易受商品外观、环境及他人的影响。注重商品的使用效果及整体质量，不太关注细节。</a:t>
            </a:r>
            <a:endParaRPr lang="en-US" altLang="zh-CN" dirty="0"/>
          </a:p>
          <a:p>
            <a:r>
              <a:rPr lang="zh-CN" altLang="en-US" dirty="0"/>
              <a:t>－</a:t>
            </a:r>
            <a:r>
              <a:rPr lang="zh-CN" altLang="en-US" b="1" dirty="0"/>
              <a:t>购买商品目的明确、迅速果断。</a:t>
            </a:r>
            <a:r>
              <a:rPr lang="zh-CN" altLang="en-US" dirty="0"/>
              <a:t>男性的逻辑思维能力强，并喜欢通过杂志等媒体广泛收集有关产品的信息，决策迅速。 　</a:t>
            </a:r>
            <a:br>
              <a:rPr lang="zh-CN" altLang="en-US" dirty="0"/>
            </a:br>
            <a:r>
              <a:rPr lang="zh-CN" altLang="en-US" dirty="0"/>
              <a:t>－</a:t>
            </a:r>
            <a:r>
              <a:rPr lang="zh-CN" altLang="en-US" b="1" dirty="0"/>
              <a:t>强烈的自尊好胜心，购物不太注重价值问题。</a:t>
            </a:r>
            <a:r>
              <a:rPr lang="zh-CN" altLang="en-US" dirty="0"/>
              <a:t>由于男性本身所具有的攻击性和成就欲较强，所以男性购物时喜欢选购高档气派的产品，而且不愿讨价还价，忌讳别人说自己小气或所购产品“不上档次”。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a:extLst>
              <a:ext uri="{FF2B5EF4-FFF2-40B4-BE49-F238E27FC236}">
                <a16:creationId xmlns:a16="http://schemas.microsoft.com/office/drawing/2014/main" xmlns="" id="{0DF6D1D5-3FB5-4281-9F66-1F8C56889894}"/>
              </a:ext>
            </a:extLst>
          </p:cNvPr>
          <p:cNvSpPr>
            <a:spLocks noChangeArrowheads="1"/>
          </p:cNvSpPr>
          <p:nvPr/>
        </p:nvSpPr>
        <p:spPr bwMode="auto">
          <a:xfrm>
            <a:off x="3359150" y="2492376"/>
            <a:ext cx="3600450" cy="2449513"/>
          </a:xfrm>
          <a:prstGeom prst="flowChartPunchedCar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1187" name="Text Box 3">
            <a:extLst>
              <a:ext uri="{FF2B5EF4-FFF2-40B4-BE49-F238E27FC236}">
                <a16:creationId xmlns:a16="http://schemas.microsoft.com/office/drawing/2014/main" xmlns="" id="{7376C09D-D682-476C-88D0-053CC5D5533A}"/>
              </a:ext>
            </a:extLst>
          </p:cNvPr>
          <p:cNvSpPr txBox="1">
            <a:spLocks noChangeArrowheads="1"/>
          </p:cNvSpPr>
          <p:nvPr/>
        </p:nvSpPr>
        <p:spPr bwMode="auto">
          <a:xfrm>
            <a:off x="2414589" y="242889"/>
            <a:ext cx="8002587"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5.4  </a:t>
            </a:r>
            <a:r>
              <a:rPr lang="zh-CN" altLang="en-US" sz="3200" b="1">
                <a:solidFill>
                  <a:srgbClr val="080808"/>
                </a:solidFill>
                <a:latin typeface="Tahoma" panose="020B0604030504040204" pitchFamily="34" charset="0"/>
              </a:rPr>
              <a:t>不同年龄、性别消费者群体的消费心理</a:t>
            </a:r>
          </a:p>
        </p:txBody>
      </p:sp>
      <p:sp>
        <p:nvSpPr>
          <p:cNvPr id="221188" name="Text Box 4">
            <a:extLst>
              <a:ext uri="{FF2B5EF4-FFF2-40B4-BE49-F238E27FC236}">
                <a16:creationId xmlns:a16="http://schemas.microsoft.com/office/drawing/2014/main" xmlns="" id="{483F752B-97D1-4F99-937A-3A2F5E7A9C0D}"/>
              </a:ext>
            </a:extLst>
          </p:cNvPr>
          <p:cNvSpPr txBox="1">
            <a:spLocks noChangeArrowheads="1"/>
          </p:cNvSpPr>
          <p:nvPr/>
        </p:nvSpPr>
        <p:spPr bwMode="auto">
          <a:xfrm>
            <a:off x="2135188" y="981075"/>
            <a:ext cx="6973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5.4.2 </a:t>
            </a:r>
            <a:r>
              <a:rPr lang="zh-CN" altLang="en-US" sz="2800" b="1">
                <a:solidFill>
                  <a:srgbClr val="0000FF"/>
                </a:solidFill>
                <a:latin typeface="Tahoma" panose="020B0604030504040204" pitchFamily="34" charset="0"/>
                <a:ea typeface="宋体" panose="02010600030101010101" pitchFamily="2" charset="-122"/>
              </a:rPr>
              <a:t>不同性别消费者群的心理特征与行为</a:t>
            </a:r>
          </a:p>
        </p:txBody>
      </p:sp>
      <p:sp>
        <p:nvSpPr>
          <p:cNvPr id="221189" name="Text Box 5">
            <a:extLst>
              <a:ext uri="{FF2B5EF4-FFF2-40B4-BE49-F238E27FC236}">
                <a16:creationId xmlns:a16="http://schemas.microsoft.com/office/drawing/2014/main" xmlns="" id="{C97BC46A-4270-4F13-8EBD-99DECC0ED4E2}"/>
              </a:ext>
            </a:extLst>
          </p:cNvPr>
          <p:cNvSpPr txBox="1">
            <a:spLocks noChangeArrowheads="1"/>
          </p:cNvSpPr>
          <p:nvPr/>
        </p:nvSpPr>
        <p:spPr bwMode="auto">
          <a:xfrm>
            <a:off x="2908301" y="1712914"/>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dirty="0" smtClean="0">
                <a:solidFill>
                  <a:srgbClr val="660066"/>
                </a:solidFill>
                <a:latin typeface="Tahoma" panose="020B0604030504040204" pitchFamily="34" charset="0"/>
                <a:ea typeface="宋体" panose="02010600030101010101" pitchFamily="2" charset="-122"/>
              </a:rPr>
              <a:t>2</a:t>
            </a:r>
            <a:r>
              <a:rPr lang="zh-CN" altLang="en-US" sz="2400" b="1" dirty="0" smtClean="0">
                <a:solidFill>
                  <a:srgbClr val="660066"/>
                </a:solidFill>
                <a:latin typeface="Tahoma" panose="020B0604030504040204" pitchFamily="34" charset="0"/>
                <a:ea typeface="宋体" panose="02010600030101010101" pitchFamily="2" charset="-122"/>
              </a:rPr>
              <a:t>．</a:t>
            </a:r>
            <a:r>
              <a:rPr lang="zh-CN" altLang="en-US" sz="2400" b="1" dirty="0">
                <a:solidFill>
                  <a:srgbClr val="660066"/>
                </a:solidFill>
                <a:latin typeface="Tahoma" panose="020B0604030504040204" pitchFamily="34" charset="0"/>
                <a:ea typeface="宋体" panose="02010600030101010101" pitchFamily="2" charset="-122"/>
              </a:rPr>
              <a:t>女性消费群体的消费心理</a:t>
            </a:r>
          </a:p>
        </p:txBody>
      </p:sp>
      <p:sp>
        <p:nvSpPr>
          <p:cNvPr id="221190" name="Text Box 6">
            <a:extLst>
              <a:ext uri="{FF2B5EF4-FFF2-40B4-BE49-F238E27FC236}">
                <a16:creationId xmlns:a16="http://schemas.microsoft.com/office/drawing/2014/main" xmlns="" id="{3A8586C5-42CB-401B-91EE-258B058E3A2F}"/>
              </a:ext>
            </a:extLst>
          </p:cNvPr>
          <p:cNvSpPr txBox="1">
            <a:spLocks noChangeArrowheads="1"/>
          </p:cNvSpPr>
          <p:nvPr/>
        </p:nvSpPr>
        <p:spPr bwMode="auto">
          <a:xfrm>
            <a:off x="3503613" y="2636838"/>
            <a:ext cx="347402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）爱美和时髦心理</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2</a:t>
            </a:r>
            <a:r>
              <a:rPr lang="zh-CN" altLang="en-US" sz="2400" b="1">
                <a:solidFill>
                  <a:srgbClr val="080808"/>
                </a:solidFill>
                <a:latin typeface="Tahoma" panose="020B0604030504040204" pitchFamily="34" charset="0"/>
                <a:ea typeface="宋体" panose="02010600030101010101" pitchFamily="2" charset="-122"/>
              </a:rPr>
              <a:t>）情感性心理</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3</a:t>
            </a:r>
            <a:r>
              <a:rPr lang="zh-CN" altLang="en-US" sz="2400" b="1">
                <a:solidFill>
                  <a:srgbClr val="080808"/>
                </a:solidFill>
                <a:latin typeface="Tahoma" panose="020B0604030504040204" pitchFamily="34" charset="0"/>
                <a:ea typeface="宋体" panose="02010600030101010101" pitchFamily="2" charset="-122"/>
              </a:rPr>
              <a:t>）求实、求便心理</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4</a:t>
            </a:r>
            <a:r>
              <a:rPr lang="zh-CN" altLang="en-US" sz="2400" b="1">
                <a:solidFill>
                  <a:srgbClr val="080808"/>
                </a:solidFill>
                <a:latin typeface="Tahoma" panose="020B0604030504040204" pitchFamily="34" charset="0"/>
                <a:ea typeface="宋体" panose="02010600030101010101" pitchFamily="2" charset="-122"/>
              </a:rPr>
              <a:t>）自重、自尊心理</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5</a:t>
            </a:r>
            <a:r>
              <a:rPr lang="zh-CN" altLang="en-US" sz="2400" b="1">
                <a:solidFill>
                  <a:srgbClr val="080808"/>
                </a:solidFill>
                <a:latin typeface="Tahoma" panose="020B0604030504040204" pitchFamily="34" charset="0"/>
                <a:ea typeface="宋体" panose="02010600030101010101" pitchFamily="2" charset="-122"/>
              </a:rPr>
              <a:t>）攀比炫耀心理 </a:t>
            </a:r>
          </a:p>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6</a:t>
            </a:r>
            <a:r>
              <a:rPr lang="zh-CN" altLang="en-US" sz="2400" b="1">
                <a:solidFill>
                  <a:srgbClr val="080808"/>
                </a:solidFill>
                <a:latin typeface="Tahoma" panose="020B0604030504040204" pitchFamily="34" charset="0"/>
                <a:ea typeface="宋体" panose="02010600030101010101" pitchFamily="2" charset="-122"/>
              </a:rPr>
              <a:t>）购买商品挑剔心理</a:t>
            </a:r>
          </a:p>
          <a:p>
            <a:pPr fontAlgn="base">
              <a:spcBef>
                <a:spcPct val="0"/>
              </a:spcBef>
              <a:spcAft>
                <a:spcPct val="0"/>
              </a:spcAft>
            </a:pPr>
            <a:endParaRPr lang="en-US" altLang="zh-CN" sz="2400" b="1">
              <a:solidFill>
                <a:srgbClr val="080808"/>
              </a:solidFill>
              <a:latin typeface="Tahom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1189"/>
                                        </p:tgtEl>
                                        <p:attrNameLst>
                                          <p:attrName>style.visibility</p:attrName>
                                        </p:attrNameLst>
                                      </p:cBhvr>
                                      <p:to>
                                        <p:strVal val="visible"/>
                                      </p:to>
                                    </p:set>
                                    <p:anim calcmode="lin" valueType="num">
                                      <p:cBhvr additive="base">
                                        <p:cTn id="7" dur="500" fill="hold"/>
                                        <p:tgtEl>
                                          <p:spTgt spid="221189"/>
                                        </p:tgtEl>
                                        <p:attrNameLst>
                                          <p:attrName>ppt_x</p:attrName>
                                        </p:attrNameLst>
                                      </p:cBhvr>
                                      <p:tavLst>
                                        <p:tav tm="0">
                                          <p:val>
                                            <p:strVal val="0-#ppt_w/2"/>
                                          </p:val>
                                        </p:tav>
                                        <p:tav tm="100000">
                                          <p:val>
                                            <p:strVal val="#ppt_x"/>
                                          </p:val>
                                        </p:tav>
                                      </p:tavLst>
                                    </p:anim>
                                    <p:anim calcmode="lin" valueType="num">
                                      <p:cBhvr additive="base">
                                        <p:cTn id="8" dur="500" fill="hold"/>
                                        <p:tgtEl>
                                          <p:spTgt spid="2211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21186"/>
                                        </p:tgtEl>
                                        <p:attrNameLst>
                                          <p:attrName>style.visibility</p:attrName>
                                        </p:attrNameLst>
                                      </p:cBhvr>
                                      <p:to>
                                        <p:strVal val="visible"/>
                                      </p:to>
                                    </p:set>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499"/>
                                          </p:stCondLst>
                                        </p:cTn>
                                        <p:tgtEl>
                                          <p:spTgt spid="221190"/>
                                        </p:tgtEl>
                                        <p:attrNameLst>
                                          <p:attrName>style.visibility</p:attrName>
                                        </p:attrNameLst>
                                      </p:cBhvr>
                                      <p:to>
                                        <p:strVal val="visible"/>
                                      </p:to>
                                    </p:set>
                                    <p:anim to="" calcmode="lin" valueType="num">
                                      <p:cBhvr>
                                        <p:cTn id="16" dur="1" fill="hold"/>
                                        <p:tgtEl>
                                          <p:spTgt spid="2211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P spid="22119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20588" y="376518"/>
            <a:ext cx="10766612" cy="6024282"/>
          </a:xfrm>
        </p:spPr>
        <p:txBody>
          <a:bodyPr/>
          <a:lstStyle/>
          <a:p>
            <a:pPr algn="l"/>
            <a:r>
              <a:rPr lang="zh-CN" altLang="en-US" sz="2800" b="1" i="0" dirty="0">
                <a:latin typeface="仿宋_GB2312" pitchFamily="49" charset="-122"/>
                <a:ea typeface="仿宋_GB2312" pitchFamily="49" charset="-122"/>
              </a:rPr>
              <a:t>女性消费者的购买行为特点</a:t>
            </a:r>
            <a:br>
              <a:rPr lang="zh-CN" altLang="en-US" sz="2800" b="1" i="0" dirty="0">
                <a:latin typeface="仿宋_GB2312" pitchFamily="49" charset="-122"/>
                <a:ea typeface="仿宋_GB2312" pitchFamily="49" charset="-122"/>
              </a:rPr>
            </a:br>
            <a:r>
              <a:rPr lang="zh-CN" altLang="en-US" sz="1000" i="0" dirty="0">
                <a:latin typeface="仿宋_GB2312" pitchFamily="49" charset="-122"/>
                <a:ea typeface="仿宋_GB2312" pitchFamily="49" charset="-122"/>
              </a:rPr>
              <a:t/>
            </a:r>
            <a:br>
              <a:rPr lang="zh-CN" altLang="en-US" sz="1000" i="0" dirty="0">
                <a:latin typeface="仿宋_GB2312" pitchFamily="49" charset="-122"/>
                <a:ea typeface="仿宋_GB2312" pitchFamily="49" charset="-122"/>
              </a:rPr>
            </a:br>
            <a:r>
              <a:rPr lang="zh-CN" altLang="en-US" sz="2800" i="0" dirty="0">
                <a:latin typeface="仿宋_GB2312" pitchFamily="49" charset="-122"/>
                <a:ea typeface="仿宋_GB2312" pitchFamily="49" charset="-122"/>
              </a:rPr>
              <a:t>　　据网上调查显示：女性在家庭消费中有完全支配权</a:t>
            </a:r>
            <a:r>
              <a:rPr lang="en-US" altLang="zh-CN" sz="2800" i="0" dirty="0">
                <a:latin typeface="仿宋_GB2312" pitchFamily="49" charset="-122"/>
                <a:ea typeface="仿宋_GB2312" pitchFamily="49" charset="-122"/>
              </a:rPr>
              <a:t>51.6%</a:t>
            </a:r>
            <a:r>
              <a:rPr lang="zh-CN" altLang="en-US" sz="2800" i="0" dirty="0">
                <a:latin typeface="仿宋_GB2312" pitchFamily="49" charset="-122"/>
                <a:ea typeface="仿宋_GB2312" pitchFamily="49" charset="-122"/>
              </a:rPr>
              <a:t>，和家人协商</a:t>
            </a:r>
            <a:r>
              <a:rPr lang="en-US" altLang="zh-CN" sz="2800" i="0" dirty="0">
                <a:latin typeface="仿宋_GB2312" pitchFamily="49" charset="-122"/>
                <a:ea typeface="仿宋_GB2312" pitchFamily="49" charset="-122"/>
              </a:rPr>
              <a:t>44.5% </a:t>
            </a:r>
            <a:br>
              <a:rPr lang="en-US" altLang="zh-CN" sz="2800" i="0" dirty="0">
                <a:latin typeface="仿宋_GB2312" pitchFamily="49" charset="-122"/>
                <a:ea typeface="仿宋_GB2312" pitchFamily="49" charset="-122"/>
              </a:rPr>
            </a:br>
            <a:r>
              <a:rPr lang="en-US" altLang="zh-CN" sz="1000" i="0" dirty="0">
                <a:latin typeface="仿宋_GB2312" pitchFamily="49" charset="-122"/>
                <a:ea typeface="仿宋_GB2312" pitchFamily="49" charset="-122"/>
              </a:rPr>
              <a:t/>
            </a:r>
            <a:br>
              <a:rPr lang="en-US" altLang="zh-CN" sz="1000" i="0" dirty="0">
                <a:latin typeface="仿宋_GB2312" pitchFamily="49" charset="-122"/>
                <a:ea typeface="仿宋_GB2312" pitchFamily="49" charset="-122"/>
              </a:rPr>
            </a:br>
            <a:r>
              <a:rPr lang="zh-CN" altLang="en-US" sz="2800" i="0" dirty="0">
                <a:latin typeface="仿宋_GB2312" pitchFamily="49" charset="-122"/>
                <a:ea typeface="仿宋_GB2312" pitchFamily="49" charset="-122"/>
              </a:rPr>
              <a:t>　１、女性消费者数量庞大，是购买行为的主体。</a:t>
            </a:r>
            <a:br>
              <a:rPr lang="zh-CN" altLang="en-US" sz="2800" i="0" dirty="0">
                <a:latin typeface="仿宋_GB2312" pitchFamily="49" charset="-122"/>
                <a:ea typeface="仿宋_GB2312" pitchFamily="49" charset="-122"/>
              </a:rPr>
            </a:br>
            <a:r>
              <a:rPr lang="zh-CN" altLang="en-US" sz="2400" i="0" dirty="0">
                <a:latin typeface="仿宋_GB2312" pitchFamily="49" charset="-122"/>
                <a:ea typeface="仿宋_GB2312" pitchFamily="49" charset="-122"/>
              </a:rPr>
              <a:t>　　我国女性消费者占全国人口的</a:t>
            </a:r>
            <a:r>
              <a:rPr lang="en-US" altLang="zh-CN" sz="2400" i="0" dirty="0">
                <a:latin typeface="仿宋_GB2312" pitchFamily="49" charset="-122"/>
                <a:ea typeface="仿宋_GB2312" pitchFamily="49" charset="-122"/>
              </a:rPr>
              <a:t>48.7%</a:t>
            </a:r>
            <a:r>
              <a:rPr lang="zh-CN" altLang="en-US" sz="2400" i="0" dirty="0">
                <a:latin typeface="仿宋_GB2312" pitchFamily="49" charset="-122"/>
                <a:ea typeface="仿宋_GB2312" pitchFamily="49" charset="-122"/>
              </a:rPr>
              <a:t>，其中在消费过程中有较大影响的是</a:t>
            </a:r>
            <a:r>
              <a:rPr lang="en-US" altLang="zh-CN" sz="2400" i="0" dirty="0">
                <a:latin typeface="仿宋_GB2312" pitchFamily="49" charset="-122"/>
                <a:ea typeface="仿宋_GB2312" pitchFamily="49" charset="-122"/>
              </a:rPr>
              <a:t>20</a:t>
            </a:r>
            <a:r>
              <a:rPr lang="zh-CN" altLang="en-US" sz="2400" i="0" dirty="0">
                <a:latin typeface="仿宋_GB2312" pitchFamily="49" charset="-122"/>
                <a:ea typeface="仿宋_GB2312" pitchFamily="49" charset="-122"/>
              </a:rPr>
              <a:t>岁</a:t>
            </a:r>
            <a:r>
              <a:rPr lang="en-US" altLang="zh-CN" sz="2400" i="0" dirty="0">
                <a:latin typeface="Arial"/>
                <a:ea typeface="仿宋_GB2312" pitchFamily="49" charset="-122"/>
              </a:rPr>
              <a:t>—</a:t>
            </a:r>
            <a:r>
              <a:rPr lang="en-US" altLang="zh-CN" sz="2400" i="0" dirty="0">
                <a:latin typeface="仿宋_GB2312" pitchFamily="49" charset="-122"/>
                <a:ea typeface="仿宋_GB2312" pitchFamily="49" charset="-122"/>
              </a:rPr>
              <a:t>54</a:t>
            </a:r>
            <a:r>
              <a:rPr lang="zh-CN" altLang="en-US" sz="2400" i="0" dirty="0">
                <a:latin typeface="仿宋_GB2312" pitchFamily="49" charset="-122"/>
                <a:ea typeface="仿宋_GB2312" pitchFamily="49" charset="-122"/>
              </a:rPr>
              <a:t>岁的女性，约占人口总数的</a:t>
            </a:r>
            <a:r>
              <a:rPr lang="en-US" altLang="zh-CN" sz="2400" i="0" dirty="0">
                <a:latin typeface="仿宋_GB2312" pitchFamily="49" charset="-122"/>
                <a:ea typeface="仿宋_GB2312" pitchFamily="49" charset="-122"/>
              </a:rPr>
              <a:t>21%</a:t>
            </a:r>
            <a:r>
              <a:rPr lang="zh-CN" altLang="en-US" sz="2400" i="0" dirty="0">
                <a:latin typeface="仿宋_GB2312" pitchFamily="49" charset="-122"/>
                <a:ea typeface="仿宋_GB2312" pitchFamily="49" charset="-122"/>
              </a:rPr>
              <a:t>。她们不仅为自己购买所需商品，而且由于在家庭中承担了女儿、妻子、母亲、主妇等多种角色，因而也是大多数儿童用品、男性用品、老人用品、家庭用品的主要购买者。</a:t>
            </a:r>
          </a:p>
        </p:txBody>
      </p:sp>
      <p:sp>
        <p:nvSpPr>
          <p:cNvPr id="41987"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阿扫擂以育抗潞团看淹桩涡艺叙豫卡事葛廉瓢呛砰劫桶勃匣孤闰寒蛤眩蕊第九章 消费者群体与消费心理第九章 消费者群体与消费心理</a:t>
            </a:r>
          </a:p>
        </p:txBody>
      </p:sp>
    </p:spTree>
    <p:extLst>
      <p:ext uri="{BB962C8B-B14F-4D97-AF65-F5344CB8AC3E}">
        <p14:creationId xmlns:p14="http://schemas.microsoft.com/office/powerpoint/2010/main" val="6872312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34352" y="457200"/>
            <a:ext cx="10255623" cy="5934635"/>
          </a:xfrm>
        </p:spPr>
        <p:txBody>
          <a:bodyPr/>
          <a:lstStyle/>
          <a:p>
            <a:pPr algn="l"/>
            <a:r>
              <a:rPr lang="zh-CN" altLang="en-US" sz="2800" i="0" dirty="0">
                <a:latin typeface="仿宋_GB2312" pitchFamily="49" charset="-122"/>
                <a:ea typeface="仿宋_GB2312" pitchFamily="49" charset="-122"/>
              </a:rPr>
              <a:t>　２、购买商品挑剔，选择性强</a:t>
            </a:r>
            <a:br>
              <a:rPr lang="zh-CN" altLang="en-US" sz="2800" i="0" dirty="0">
                <a:latin typeface="仿宋_GB2312" pitchFamily="49" charset="-122"/>
                <a:ea typeface="仿宋_GB2312" pitchFamily="49" charset="-122"/>
              </a:rPr>
            </a:br>
            <a:r>
              <a:rPr lang="zh-CN" altLang="en-US" sz="2400" i="0" dirty="0">
                <a:latin typeface="仿宋_GB2312" pitchFamily="49" charset="-122"/>
                <a:ea typeface="仿宋_GB2312" pitchFamily="49" charset="-122"/>
              </a:rPr>
              <a:t>　　由于女性消费品品种繁多，弹性较大，加之女性特有的细腻、认真，因而她们对商品的选择挑剔程度较之男性高。另外，女性通常具有较强的表达能力、感染能力和传播能力，善于通过说服、劝告、传话等方式对周围其他消费者发生影响。</a:t>
            </a:r>
            <a:br>
              <a:rPr lang="zh-CN" altLang="en-US" sz="2400" i="0" dirty="0">
                <a:latin typeface="仿宋_GB2312" pitchFamily="49" charset="-122"/>
                <a:ea typeface="仿宋_GB2312" pitchFamily="49" charset="-122"/>
              </a:rPr>
            </a:br>
            <a:r>
              <a:rPr lang="zh-CN" altLang="en-US" sz="3200" i="0" dirty="0">
                <a:latin typeface="仿宋_GB2312" pitchFamily="49" charset="-122"/>
                <a:ea typeface="仿宋_GB2312" pitchFamily="49" charset="-122"/>
              </a:rPr>
              <a:t/>
            </a:r>
            <a:br>
              <a:rPr lang="zh-CN" altLang="en-US" sz="3200" i="0" dirty="0">
                <a:latin typeface="仿宋_GB2312" pitchFamily="49" charset="-122"/>
                <a:ea typeface="仿宋_GB2312" pitchFamily="49" charset="-122"/>
              </a:rPr>
            </a:br>
            <a:r>
              <a:rPr lang="zh-CN" altLang="en-US" sz="2800" i="0" dirty="0">
                <a:latin typeface="仿宋_GB2312" pitchFamily="49" charset="-122"/>
                <a:ea typeface="仿宋_GB2312" pitchFamily="49" charset="-122"/>
              </a:rPr>
              <a:t>　３、注重商品的外观和感性特征</a:t>
            </a:r>
            <a:br>
              <a:rPr lang="zh-CN" altLang="en-US" sz="2800" i="0" dirty="0">
                <a:latin typeface="仿宋_GB2312" pitchFamily="49" charset="-122"/>
                <a:ea typeface="仿宋_GB2312" pitchFamily="49" charset="-122"/>
              </a:rPr>
            </a:br>
            <a:r>
              <a:rPr lang="zh-CN" altLang="en-US" sz="2400" i="0" dirty="0">
                <a:latin typeface="仿宋_GB2312" pitchFamily="49" charset="-122"/>
                <a:ea typeface="仿宋_GB2312" pitchFamily="49" charset="-122"/>
              </a:rPr>
              <a:t>　　而女性消费者购买的主要是日常生活用品，如服装、鞋帽等，因而对其外观形象、感性特征等较重视，往往在某种情绪或情感的驱动下产生购买欲望。这里导致情绪或情感萌生的原因是多方面的。</a:t>
            </a:r>
          </a:p>
        </p:txBody>
      </p:sp>
      <p:sp>
        <p:nvSpPr>
          <p:cNvPr id="43011"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强谦蝉指舌愉三饭羞享韩呀吐羌浙街射发佰窗对首悯夯蛀舶轨铺眉库嫁鉴第九章 消费者群体与消费心理第九章 消费者群体与消费心理</a:t>
            </a:r>
          </a:p>
        </p:txBody>
      </p:sp>
    </p:spTree>
    <p:extLst>
      <p:ext uri="{BB962C8B-B14F-4D97-AF65-F5344CB8AC3E}">
        <p14:creationId xmlns:p14="http://schemas.microsoft.com/office/powerpoint/2010/main" val="3982722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55058" y="268941"/>
            <a:ext cx="10530541" cy="6131859"/>
          </a:xfrm>
        </p:spPr>
        <p:txBody>
          <a:bodyPr/>
          <a:lstStyle/>
          <a:p>
            <a:pPr algn="l"/>
            <a:r>
              <a:rPr lang="zh-CN" altLang="en-US" sz="2800" dirty="0">
                <a:latin typeface="仿宋_GB2312" pitchFamily="49" charset="-122"/>
                <a:ea typeface="仿宋_GB2312" pitchFamily="49" charset="-122"/>
              </a:rPr>
              <a:t>　</a:t>
            </a:r>
            <a:r>
              <a:rPr lang="zh-CN" altLang="en-US" sz="2800" i="0" dirty="0">
                <a:latin typeface="仿宋_GB2312" pitchFamily="49" charset="-122"/>
                <a:ea typeface="仿宋_GB2312" pitchFamily="49" charset="-122"/>
              </a:rPr>
              <a:t>４、注重商品的实用性和具体利益</a:t>
            </a:r>
            <a:br>
              <a:rPr lang="zh-CN" altLang="en-US" sz="2800" i="0" dirty="0">
                <a:latin typeface="仿宋_GB2312" pitchFamily="49" charset="-122"/>
                <a:ea typeface="仿宋_GB2312" pitchFamily="49" charset="-122"/>
              </a:rPr>
            </a:br>
            <a:r>
              <a:rPr lang="zh-CN" altLang="en-US" sz="2400" i="0" dirty="0">
                <a:latin typeface="仿宋_GB2312" pitchFamily="49" charset="-122"/>
                <a:ea typeface="仿宋_GB2312" pitchFamily="49" charset="-122"/>
              </a:rPr>
              <a:t>　　由于女性消费者在家庭中的作用和家务劳动的经验，使她们对商品的关注角度与男性大不相同。表现为对商品的实际效用和具体利益要求强烈，特别是细微之处的优点，往往能迅速博得女性消费者的欢心，促成购买行为。</a:t>
            </a:r>
            <a:r>
              <a:rPr lang="zh-CN" altLang="en-US" sz="3200" i="0" dirty="0">
                <a:latin typeface="仿宋_GB2312" pitchFamily="49" charset="-122"/>
                <a:ea typeface="仿宋_GB2312" pitchFamily="49" charset="-122"/>
              </a:rPr>
              <a:t/>
            </a:r>
            <a:br>
              <a:rPr lang="zh-CN" altLang="en-US" sz="3200" i="0" dirty="0">
                <a:latin typeface="仿宋_GB2312" pitchFamily="49" charset="-122"/>
                <a:ea typeface="仿宋_GB2312" pitchFamily="49" charset="-122"/>
              </a:rPr>
            </a:br>
            <a:r>
              <a:rPr lang="zh-CN" altLang="en-US" sz="3200" i="0" dirty="0">
                <a:latin typeface="仿宋_GB2312" pitchFamily="49" charset="-122"/>
                <a:ea typeface="仿宋_GB2312" pitchFamily="49" charset="-122"/>
              </a:rPr>
              <a:t/>
            </a:r>
            <a:br>
              <a:rPr lang="zh-CN" altLang="en-US" sz="3200" i="0" dirty="0">
                <a:latin typeface="仿宋_GB2312" pitchFamily="49" charset="-122"/>
                <a:ea typeface="仿宋_GB2312" pitchFamily="49" charset="-122"/>
              </a:rPr>
            </a:br>
            <a:r>
              <a:rPr lang="zh-CN" altLang="en-US" sz="2800" i="0" dirty="0">
                <a:latin typeface="仿宋_GB2312" pitchFamily="49" charset="-122"/>
                <a:ea typeface="仿宋_GB2312" pitchFamily="49" charset="-122"/>
              </a:rPr>
              <a:t>　５、注重商品的便利性和生活的创造性</a:t>
            </a:r>
            <a:r>
              <a:rPr lang="zh-CN" altLang="en-US" sz="3200" i="0" dirty="0">
                <a:latin typeface="仿宋_GB2312" pitchFamily="49" charset="-122"/>
                <a:ea typeface="仿宋_GB2312" pitchFamily="49" charset="-122"/>
              </a:rPr>
              <a:t/>
            </a:r>
            <a:br>
              <a:rPr lang="zh-CN" altLang="en-US" sz="3200" i="0" dirty="0">
                <a:latin typeface="仿宋_GB2312" pitchFamily="49" charset="-122"/>
                <a:ea typeface="仿宋_GB2312" pitchFamily="49" charset="-122"/>
              </a:rPr>
            </a:br>
            <a:r>
              <a:rPr lang="zh-CN" altLang="en-US" sz="2400" i="0" dirty="0">
                <a:latin typeface="仿宋_GB2312" pitchFamily="49" charset="-122"/>
                <a:ea typeface="仿宋_GB2312" pitchFamily="49" charset="-122"/>
              </a:rPr>
              <a:t>　　现代社会，中青年妇女的就业率很高，她们既要工作，又担负着大部分家务劳动，因此，她们对日常生活用品的便利性具有强烈的要求。每一种新的、能减轻家务劳动的便利性消费品，都能博得她们的青睐。同时，女性消费者对于生活中新的、富于创造性的事物，也充满热情。</a:t>
            </a:r>
          </a:p>
        </p:txBody>
      </p:sp>
      <p:sp>
        <p:nvSpPr>
          <p:cNvPr id="44035"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浇搀习翰期抒鹿扬尘禁时斤靛你骨蚁镐贡雅渺舔熔凋岸掠取悸话椎艇捎债第九章 消费者群体与消费心理第九章 消费者群体与消费心理</a:t>
            </a:r>
          </a:p>
        </p:txBody>
      </p:sp>
    </p:spTree>
    <p:extLst>
      <p:ext uri="{BB962C8B-B14F-4D97-AF65-F5344CB8AC3E}">
        <p14:creationId xmlns:p14="http://schemas.microsoft.com/office/powerpoint/2010/main" val="2254855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77152" y="681318"/>
            <a:ext cx="10503647" cy="5414682"/>
          </a:xfrm>
        </p:spPr>
        <p:txBody>
          <a:bodyPr/>
          <a:lstStyle/>
          <a:p>
            <a:pPr algn="l"/>
            <a:r>
              <a:rPr lang="zh-CN" altLang="en-US" sz="2800" dirty="0">
                <a:latin typeface="仿宋_GB2312" pitchFamily="49" charset="-122"/>
                <a:ea typeface="仿宋_GB2312" pitchFamily="49" charset="-122"/>
              </a:rPr>
              <a:t>　</a:t>
            </a:r>
            <a:r>
              <a:rPr lang="zh-CN" altLang="en-US" sz="2800" i="0" dirty="0">
                <a:latin typeface="仿宋_GB2312" pitchFamily="49" charset="-122"/>
                <a:ea typeface="仿宋_GB2312" pitchFamily="49" charset="-122"/>
              </a:rPr>
              <a:t>６、</a:t>
            </a:r>
            <a:r>
              <a:rPr lang="zh-CN" altLang="en-US" sz="2800" i="0" dirty="0">
                <a:ea typeface="仿宋_GB2312" pitchFamily="49" charset="-122"/>
              </a:rPr>
              <a:t>有较强的自我意识和自尊心</a:t>
            </a:r>
            <a:br>
              <a:rPr lang="zh-CN" altLang="en-US" sz="2800" i="0" dirty="0">
                <a:ea typeface="仿宋_GB2312" pitchFamily="49" charset="-122"/>
              </a:rPr>
            </a:br>
            <a:r>
              <a:rPr lang="zh-CN" altLang="en-US" sz="2400" i="0" dirty="0">
                <a:ea typeface="仿宋_GB2312" pitchFamily="49" charset="-122"/>
              </a:rPr>
              <a:t>　　女性消费者有较强的自我意识和自尊心，对外界事物反应敏感。她们往往以选择的眼光、购买的内容及购买的标准来评价自己和别人。</a:t>
            </a:r>
            <a:br>
              <a:rPr lang="zh-CN" altLang="en-US" sz="2400" i="0" dirty="0">
                <a:ea typeface="仿宋_GB2312" pitchFamily="49" charset="-122"/>
              </a:rPr>
            </a:br>
            <a:r>
              <a:rPr lang="zh-CN" altLang="en-US" sz="2800" i="0" dirty="0">
                <a:ea typeface="仿宋_GB2312" pitchFamily="49" charset="-122"/>
              </a:rPr>
              <a:t>　</a:t>
            </a:r>
            <a:br>
              <a:rPr lang="zh-CN" altLang="en-US" sz="2800" i="0" dirty="0">
                <a:ea typeface="仿宋_GB2312" pitchFamily="49" charset="-122"/>
              </a:rPr>
            </a:br>
            <a:r>
              <a:rPr lang="zh-CN" altLang="en-US" sz="2800" i="0" dirty="0">
                <a:ea typeface="仿宋_GB2312" pitchFamily="49" charset="-122"/>
              </a:rPr>
              <a:t>　７、易受外界因素影响</a:t>
            </a:r>
            <a:br>
              <a:rPr lang="zh-CN" altLang="en-US" sz="2800" i="0" dirty="0">
                <a:ea typeface="仿宋_GB2312" pitchFamily="49" charset="-122"/>
              </a:rPr>
            </a:br>
            <a:r>
              <a:rPr lang="zh-CN" altLang="en-US" sz="2400" i="0" dirty="0">
                <a:ea typeface="仿宋_GB2312" pitchFamily="49" charset="-122"/>
              </a:rPr>
              <a:t>　　女性消费者在选购商品时考虑的方面比较多，因而决策时间较长，在此期间内各种外部信息如广告信息、售货员的评论、朋友的劝说以及其他人的购买等都会对她们发生重要影响。女性消费者在购买过程中比较倾向于听取并接受别人的建议。</a:t>
            </a:r>
            <a:r>
              <a:rPr lang="zh-CN" altLang="en-US" sz="2400" dirty="0">
                <a:ea typeface="仿宋_GB2312" pitchFamily="49" charset="-122"/>
              </a:rPr>
              <a:t/>
            </a:r>
            <a:br>
              <a:rPr lang="zh-CN" altLang="en-US" sz="2400" dirty="0">
                <a:ea typeface="仿宋_GB2312" pitchFamily="49" charset="-122"/>
              </a:rPr>
            </a:br>
            <a:endParaRPr lang="zh-CN" altLang="en-US" sz="2400" dirty="0">
              <a:ea typeface="仿宋_GB2312" pitchFamily="49" charset="-122"/>
            </a:endParaRPr>
          </a:p>
        </p:txBody>
      </p:sp>
      <p:sp>
        <p:nvSpPr>
          <p:cNvPr id="45059" name="Rectangle 3"/>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伪面稗扳延弘沏嘶碳广像厄哩焚嗜栋酝尹竟胳坯冯次群潘搅环仅佰基缕鼻第九章 消费者群体与消费心理第九章 消费者群体与消费心理</a:t>
            </a:r>
          </a:p>
        </p:txBody>
      </p:sp>
    </p:spTree>
    <p:extLst>
      <p:ext uri="{BB962C8B-B14F-4D97-AF65-F5344CB8AC3E}">
        <p14:creationId xmlns:p14="http://schemas.microsoft.com/office/powerpoint/2010/main" val="3384438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3C3ED9-97D9-4AFA-AA45-C4340E758351}"/>
              </a:ext>
            </a:extLst>
          </p:cNvPr>
          <p:cNvSpPr>
            <a:spLocks noGrp="1"/>
          </p:cNvSpPr>
          <p:nvPr>
            <p:ph type="title"/>
          </p:nvPr>
        </p:nvSpPr>
        <p:spPr/>
        <p:txBody>
          <a:bodyPr/>
          <a:lstStyle/>
          <a:p>
            <a:r>
              <a:rPr lang="zh-CN" altLang="en-US" i="0" dirty="0"/>
              <a:t>消费习俗</a:t>
            </a:r>
          </a:p>
        </p:txBody>
      </p:sp>
      <p:sp>
        <p:nvSpPr>
          <p:cNvPr id="4" name="文本框 3">
            <a:extLst>
              <a:ext uri="{FF2B5EF4-FFF2-40B4-BE49-F238E27FC236}">
                <a16:creationId xmlns:a16="http://schemas.microsoft.com/office/drawing/2014/main" xmlns="" id="{8236DF43-62EB-4AB4-B690-89E2F86E6476}"/>
              </a:ext>
            </a:extLst>
          </p:cNvPr>
          <p:cNvSpPr txBox="1"/>
          <p:nvPr/>
        </p:nvSpPr>
        <p:spPr>
          <a:xfrm>
            <a:off x="1533525" y="1171575"/>
            <a:ext cx="10048875" cy="3539430"/>
          </a:xfrm>
          <a:prstGeom prst="rect">
            <a:avLst/>
          </a:prstGeom>
          <a:noFill/>
        </p:spPr>
        <p:txBody>
          <a:bodyPr wrap="square">
            <a:spAutoFit/>
          </a:bodyPr>
          <a:lstStyle/>
          <a:p>
            <a:r>
              <a:rPr lang="zh-CN" altLang="en-US" sz="2800" b="1" dirty="0">
                <a:latin typeface="黑体" panose="02010609060101010101" pitchFamily="49" charset="-122"/>
                <a:ea typeface="黑体" panose="02010609060101010101" pitchFamily="49" charset="-122"/>
              </a:rPr>
              <a:t>一、消费习俗的特点与分类</a:t>
            </a:r>
          </a:p>
          <a:p>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一</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消费习俗的概念</a:t>
            </a:r>
          </a:p>
          <a:p>
            <a:r>
              <a:rPr lang="zh-CN" altLang="en-US" sz="2800" dirty="0">
                <a:latin typeface="黑体" panose="02010609060101010101" pitchFamily="49" charset="-122"/>
                <a:ea typeface="黑体" panose="02010609060101010101" pitchFamily="49" charset="-122"/>
              </a:rPr>
              <a:t>习俗就是指风俗习惯。</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消费习俗是人们社会生活习俗中的重要习俗之一。它是指一个地区或民族的人们在长期的经济活动与社会活动中，由于自然的、社会的原因所形成的独具特色的消费习惯，主要包括人们对信仰、饮食、婚丧、节日及服饰等物质与精神产品的消费习惯。</a:t>
            </a:r>
          </a:p>
        </p:txBody>
      </p:sp>
    </p:spTree>
    <p:extLst>
      <p:ext uri="{BB962C8B-B14F-4D97-AF65-F5344CB8AC3E}">
        <p14:creationId xmlns:p14="http://schemas.microsoft.com/office/powerpoint/2010/main" val="4182071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D470DA10-7E9B-46E4-B47E-D9AF0B62D13E}"/>
              </a:ext>
            </a:extLst>
          </p:cNvPr>
          <p:cNvSpPr txBox="1"/>
          <p:nvPr/>
        </p:nvSpPr>
        <p:spPr>
          <a:xfrm>
            <a:off x="981075" y="647701"/>
            <a:ext cx="10915650" cy="5016758"/>
          </a:xfrm>
          <a:prstGeom prst="rect">
            <a:avLst/>
          </a:prstGeom>
          <a:noFill/>
        </p:spPr>
        <p:txBody>
          <a:bodyPr wrap="square">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二</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消费习俗的特点</a:t>
            </a:r>
          </a:p>
          <a:p>
            <a:r>
              <a:rPr lang="en-US" altLang="zh-CN" sz="2400" b="1" dirty="0">
                <a:latin typeface="黑体" panose="02010609060101010101" pitchFamily="49" charset="-122"/>
                <a:ea typeface="黑体" panose="02010609060101010101" pitchFamily="49" charset="-122"/>
              </a:rPr>
              <a:t>1. </a:t>
            </a:r>
            <a:r>
              <a:rPr lang="zh-CN" altLang="en-US" sz="2400" b="1" dirty="0">
                <a:latin typeface="黑体" panose="02010609060101010101" pitchFamily="49" charset="-122"/>
                <a:ea typeface="黑体" panose="02010609060101010101" pitchFamily="49" charset="-122"/>
              </a:rPr>
              <a:t>长期性</a:t>
            </a:r>
          </a:p>
          <a:p>
            <a:r>
              <a:rPr lang="zh-CN" altLang="en-US" sz="2000" dirty="0">
                <a:latin typeface="黑体" panose="02010609060101010101" pitchFamily="49" charset="-122"/>
                <a:ea typeface="黑体" panose="02010609060101010101" pitchFamily="49" charset="-122"/>
              </a:rPr>
              <a:t>消费习俗是人们在长期的经济活动与社会活动中，经过若干年，逐渐形成和发展起来的。一旦形成就会世代相传地进入人们生活的各个方面，稳定地、不知不觉地并且强有力地影响着人们的购买行为。</a:t>
            </a:r>
          </a:p>
          <a:p>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社会性</a:t>
            </a:r>
          </a:p>
          <a:p>
            <a:r>
              <a:rPr lang="zh-CN" altLang="en-US" sz="2000" dirty="0">
                <a:latin typeface="黑体" panose="02010609060101010101" pitchFamily="49" charset="-122"/>
                <a:ea typeface="黑体" panose="02010609060101010101" pitchFamily="49" charset="-122"/>
              </a:rPr>
              <a:t>消费习俗是在共同的社会生活中相互影响产生的，带有浓厚的社会色彩。</a:t>
            </a:r>
            <a:endParaRPr lang="en-US" altLang="zh-CN" sz="2000" dirty="0">
              <a:latin typeface="黑体" panose="02010609060101010101" pitchFamily="49" charset="-122"/>
              <a:ea typeface="黑体" panose="02010609060101010101" pitchFamily="49" charset="-122"/>
            </a:endParaRPr>
          </a:p>
          <a:p>
            <a:r>
              <a:rPr lang="en-US" altLang="zh-CN" sz="2400" b="1" dirty="0">
                <a:latin typeface="黑体" panose="02010609060101010101" pitchFamily="49" charset="-122"/>
                <a:ea typeface="黑体" panose="02010609060101010101" pitchFamily="49" charset="-122"/>
              </a:rPr>
              <a:t>3. </a:t>
            </a:r>
            <a:r>
              <a:rPr lang="zh-CN" altLang="en-US" sz="2400" b="1" dirty="0">
                <a:latin typeface="黑体" panose="02010609060101010101" pitchFamily="49" charset="-122"/>
                <a:ea typeface="黑体" panose="02010609060101010101" pitchFamily="49" charset="-122"/>
              </a:rPr>
              <a:t>地区性</a:t>
            </a:r>
          </a:p>
          <a:p>
            <a:r>
              <a:rPr lang="zh-CN" altLang="en-US" sz="2000" dirty="0">
                <a:latin typeface="黑体" panose="02010609060101010101" pitchFamily="49" charset="-122"/>
                <a:ea typeface="黑体" panose="02010609060101010101" pitchFamily="49" charset="-122"/>
              </a:rPr>
              <a:t>消费习俗是特定地区产生的，带有强烈的地方色彩，是和当地的生活传统相一致的，是当地的地方消费习惯。随着经济的不断发展，信息沟通的手段、范围、速度和内容的变化，使人们的社会交往范围不断扩大、频率不断增加，消费习俗的地区性有逐渐淡化的趋势。</a:t>
            </a:r>
          </a:p>
          <a:p>
            <a:r>
              <a:rPr lang="en-US" altLang="zh-CN" sz="2400" b="1" dirty="0">
                <a:latin typeface="黑体" panose="02010609060101010101" pitchFamily="49" charset="-122"/>
                <a:ea typeface="黑体" panose="02010609060101010101" pitchFamily="49" charset="-122"/>
              </a:rPr>
              <a:t>4. </a:t>
            </a:r>
            <a:r>
              <a:rPr lang="zh-CN" altLang="en-US" sz="2400" b="1" dirty="0">
                <a:latin typeface="黑体" panose="02010609060101010101" pitchFamily="49" charset="-122"/>
                <a:ea typeface="黑体" panose="02010609060101010101" pitchFamily="49" charset="-122"/>
              </a:rPr>
              <a:t>非强制性</a:t>
            </a:r>
          </a:p>
          <a:p>
            <a:r>
              <a:rPr lang="zh-CN" altLang="en-US" sz="2000" dirty="0">
                <a:latin typeface="黑体" panose="02010609060101010101" pitchFamily="49" charset="-122"/>
                <a:ea typeface="黑体" panose="02010609060101010101" pitchFamily="49" charset="-122"/>
              </a:rPr>
              <a:t>消费习俗的产生、流行，往往不是强制颁布推行的，而是一种无形的社会习惯。它通过无形的相互影响和社会约束力量发生作用，具有无形的但强大的影响力，使生活在这里的人们自觉或不自觉地遵守这些消费习俗，并以此规范自己的消费行为。</a:t>
            </a:r>
          </a:p>
        </p:txBody>
      </p:sp>
    </p:spTree>
    <p:extLst>
      <p:ext uri="{BB962C8B-B14F-4D97-AF65-F5344CB8AC3E}">
        <p14:creationId xmlns:p14="http://schemas.microsoft.com/office/powerpoint/2010/main" val="636978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C67A6FD9-7C82-413B-9A27-DD6A6CCBDECE}"/>
              </a:ext>
            </a:extLst>
          </p:cNvPr>
          <p:cNvSpPr txBox="1"/>
          <p:nvPr/>
        </p:nvSpPr>
        <p:spPr>
          <a:xfrm>
            <a:off x="800100" y="247649"/>
            <a:ext cx="11010899" cy="5909310"/>
          </a:xfrm>
          <a:prstGeom prst="rect">
            <a:avLst/>
          </a:prstGeom>
          <a:noFill/>
        </p:spPr>
        <p:txBody>
          <a:bodyPr wrap="square">
            <a:spAutoFit/>
          </a:bodyPr>
          <a:lstStyle/>
          <a:p>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三</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消费习俗的分类</a:t>
            </a:r>
          </a:p>
          <a:p>
            <a:r>
              <a:rPr lang="en-US" altLang="zh-CN" b="1" dirty="0">
                <a:latin typeface="黑体" panose="02010609060101010101" pitchFamily="49" charset="-122"/>
                <a:ea typeface="黑体" panose="02010609060101010101" pitchFamily="49" charset="-122"/>
              </a:rPr>
              <a:t>1. </a:t>
            </a:r>
            <a:r>
              <a:rPr lang="zh-CN" altLang="en-US" b="1" dirty="0">
                <a:latin typeface="黑体" panose="02010609060101010101" pitchFamily="49" charset="-122"/>
                <a:ea typeface="黑体" panose="02010609060101010101" pitchFamily="49" charset="-122"/>
              </a:rPr>
              <a:t>物质类消费习俗</a:t>
            </a:r>
          </a:p>
          <a:p>
            <a:r>
              <a:rPr lang="zh-CN" altLang="en-US" dirty="0">
                <a:latin typeface="黑体" panose="02010609060101010101" pitchFamily="49" charset="-122"/>
                <a:ea typeface="黑体" panose="02010609060101010101" pitchFamily="49" charset="-122"/>
              </a:rPr>
              <a:t>物质消费习俗主要是由自然、地理及气候等因素影响而形成的习俗，而且主要涉及有关物质生活范畴。经济发展水平越高，物质消费习俗的影响力越弱，这类消费习俗主要包括以下三个方面。</a:t>
            </a:r>
          </a:p>
          <a:p>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）饮食消费习俗</a:t>
            </a:r>
          </a:p>
          <a:p>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）服饰消费习俗</a:t>
            </a:r>
          </a:p>
          <a:p>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）住宿消费习俗</a:t>
            </a:r>
          </a:p>
          <a:p>
            <a:r>
              <a:rPr lang="en-US" altLang="zh-CN" b="1" dirty="0">
                <a:latin typeface="黑体" panose="02010609060101010101" pitchFamily="49" charset="-122"/>
                <a:ea typeface="黑体" panose="02010609060101010101" pitchFamily="49" charset="-122"/>
              </a:rPr>
              <a:t>2. </a:t>
            </a:r>
            <a:r>
              <a:rPr lang="zh-CN" altLang="en-US" b="1" dirty="0">
                <a:latin typeface="黑体" panose="02010609060101010101" pitchFamily="49" charset="-122"/>
                <a:ea typeface="黑体" panose="02010609060101010101" pitchFamily="49" charset="-122"/>
              </a:rPr>
              <a:t>社会文化类消费习俗</a:t>
            </a:r>
          </a:p>
          <a:p>
            <a:r>
              <a:rPr lang="zh-CN" altLang="en-US" dirty="0">
                <a:latin typeface="黑体" panose="02010609060101010101" pitchFamily="49" charset="-122"/>
                <a:ea typeface="黑体" panose="02010609060101010101" pitchFamily="49" charset="-122"/>
              </a:rPr>
              <a:t>社会文化类费习俗特指受社会、经济及文化影响而形成的非物质消费方面的习俗。这类消费习俗较物质消费习俗具有更强的稳定性。</a:t>
            </a:r>
          </a:p>
          <a:p>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喜庆性的消费习俗</a:t>
            </a:r>
          </a:p>
          <a:p>
            <a:r>
              <a:rPr lang="zh-CN" altLang="en-US" dirty="0">
                <a:latin typeface="黑体" panose="02010609060101010101" pitchFamily="49" charset="-122"/>
                <a:ea typeface="黑体" panose="02010609060101010101" pitchFamily="49" charset="-122"/>
              </a:rPr>
              <a:t>喜庆性的消费习俗往往是人们为了表达各种美好愿望而引起的各种消费需求。如我国的春节。</a:t>
            </a:r>
          </a:p>
          <a:p>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纪念性的消费习俗</a:t>
            </a:r>
          </a:p>
          <a:p>
            <a:r>
              <a:rPr lang="zh-CN" altLang="en-US" dirty="0">
                <a:latin typeface="黑体" panose="02010609060101010101" pitchFamily="49" charset="-122"/>
                <a:ea typeface="黑体" panose="02010609060101010101" pitchFamily="49" charset="-122"/>
              </a:rPr>
              <a:t>纪念性的消费习俗是人们为了纪念某人或某事而形成的某种消费习俗。如在正月十五闹元宵、中秋吃月饼等。</a:t>
            </a:r>
          </a:p>
          <a:p>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宗教信仰性的消费习俗</a:t>
            </a:r>
          </a:p>
          <a:p>
            <a:r>
              <a:rPr lang="zh-CN" altLang="en-US" dirty="0">
                <a:latin typeface="黑体" panose="02010609060101010101" pitchFamily="49" charset="-122"/>
                <a:ea typeface="黑体" panose="02010609060101010101" pitchFamily="49" charset="-122"/>
              </a:rPr>
              <a:t>宗教信仰性的消费习俗是由于某种宗教信仰而引起的消费风俗习惯。这类消费习俗的形成都与宗教教义和教规有关，因此，有极其浓厚的宗教色彩，并且具有很强的约束力，如由宗教信仰而引起的禁食习惯和服饰习惯等。</a:t>
            </a:r>
          </a:p>
          <a:p>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社会文化性的消费习俗</a:t>
            </a:r>
          </a:p>
          <a:p>
            <a:r>
              <a:rPr lang="zh-CN" altLang="en-US" dirty="0">
                <a:latin typeface="黑体" panose="02010609060101010101" pitchFamily="49" charset="-122"/>
                <a:ea typeface="黑体" panose="02010609060101010101" pitchFamily="49" charset="-122"/>
              </a:rPr>
              <a:t>社会文化性的消费习俗是社会文化发展到一定水平而形成的，具有深刻的文化内涵。如以山东潍坊为代表的北方地区的放风筝习俗；南北地区风格各异的舞龙、舞狮活动等。</a:t>
            </a:r>
          </a:p>
        </p:txBody>
      </p:sp>
    </p:spTree>
    <p:extLst>
      <p:ext uri="{BB962C8B-B14F-4D97-AF65-F5344CB8AC3E}">
        <p14:creationId xmlns:p14="http://schemas.microsoft.com/office/powerpoint/2010/main" val="4070068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02A1E050-EB99-455C-A6D3-023F6B42FD92}"/>
              </a:ext>
            </a:extLst>
          </p:cNvPr>
          <p:cNvSpPr txBox="1"/>
          <p:nvPr/>
        </p:nvSpPr>
        <p:spPr>
          <a:xfrm>
            <a:off x="962025" y="742950"/>
            <a:ext cx="10753725" cy="4955203"/>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二、消费习俗对消费心理的影响 </a:t>
            </a:r>
          </a:p>
          <a:p>
            <a:r>
              <a:rPr lang="en-US" altLang="zh-CN" sz="2400" b="1" dirty="0">
                <a:latin typeface="黑体" panose="02010609060101010101" pitchFamily="49" charset="-122"/>
                <a:ea typeface="黑体" panose="02010609060101010101" pitchFamily="49" charset="-122"/>
              </a:rPr>
              <a:t>1. </a:t>
            </a:r>
            <a:r>
              <a:rPr lang="zh-CN" altLang="en-US" sz="2400" b="1" dirty="0">
                <a:latin typeface="黑体" panose="02010609060101010101" pitchFamily="49" charset="-122"/>
                <a:ea typeface="黑体" panose="02010609060101010101" pitchFamily="49" charset="-122"/>
              </a:rPr>
              <a:t>消费习俗促成了消费者购买心理的稳定性和购买行为的习惯性</a:t>
            </a:r>
          </a:p>
          <a:p>
            <a:r>
              <a:rPr lang="zh-CN" altLang="en-US" sz="2000" dirty="0">
                <a:latin typeface="黑体" panose="02010609060101010101" pitchFamily="49" charset="-122"/>
                <a:ea typeface="黑体" panose="02010609060101010101" pitchFamily="49" charset="-122"/>
              </a:rPr>
              <a:t>消费习俗是由于人们消费方式长期习惯性而形成的，对社会生活影响很大的消费模式。据此而派生出的一些消费心理也具有某种稳定性。消费者在购买商品时往往会形成习惯性购买心理与行为。比如，春节是我国广大消费者合家团聚、喜庆新春的传统节日，互赠礼品、亲友聚餐、购物逛庙会等已成为大多数消费者的传统消费模式。</a:t>
            </a:r>
          </a:p>
          <a:p>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消费习俗强化了一些消费者的心理行为</a:t>
            </a:r>
          </a:p>
          <a:p>
            <a:r>
              <a:rPr lang="zh-CN" altLang="en-US" sz="2000" dirty="0">
                <a:latin typeface="黑体" panose="02010609060101010101" pitchFamily="49" charset="-122"/>
                <a:ea typeface="黑体" panose="02010609060101010101" pitchFamily="49" charset="-122"/>
              </a:rPr>
              <a:t>由于消费习俗带有地方性，很多人产生了一种对地方消费习惯的偏爱，并有一种自豪感，这种感觉强化了消费者的一些心理活动，如，广州人对本地饮食文化的喜爱；各民族人民对本民族服饰的偏好等。</a:t>
            </a:r>
          </a:p>
          <a:p>
            <a:r>
              <a:rPr lang="en-US" altLang="zh-CN" sz="2400" b="1" dirty="0">
                <a:latin typeface="黑体" panose="02010609060101010101" pitchFamily="49" charset="-122"/>
                <a:ea typeface="黑体" panose="02010609060101010101" pitchFamily="49" charset="-122"/>
              </a:rPr>
              <a:t>3. </a:t>
            </a:r>
            <a:r>
              <a:rPr lang="zh-CN" altLang="en-US" sz="2400" b="1" dirty="0">
                <a:latin typeface="黑体" panose="02010609060101010101" pitchFamily="49" charset="-122"/>
                <a:ea typeface="黑体" panose="02010609060101010101" pitchFamily="49" charset="-122"/>
              </a:rPr>
              <a:t>消费习俗使消费心理的变化减慢</a:t>
            </a:r>
          </a:p>
          <a:p>
            <a:r>
              <a:rPr lang="zh-CN" altLang="en-US" sz="2000" dirty="0">
                <a:latin typeface="黑体" panose="02010609060101010101" pitchFamily="49" charset="-122"/>
                <a:ea typeface="黑体" panose="02010609060101010101" pitchFamily="49" charset="-122"/>
              </a:rPr>
              <a:t>在日常生活的社会交往中，原有的一些消费习俗有些是符合时代潮流的，有些是落伍的。由于人们消费心理对消费习俗的偏爱，使消费习俗改变比较困难；反过来，适应新消费方式的消费心理变化也减慢了，变化时间延长了。有时生活方式变化了，但是由于长期消费习俗引起的消费心理仍处于滞后状态，迟迟跟不上生活的变化。</a:t>
            </a:r>
          </a:p>
        </p:txBody>
      </p:sp>
    </p:spTree>
    <p:extLst>
      <p:ext uri="{BB962C8B-B14F-4D97-AF65-F5344CB8AC3E}">
        <p14:creationId xmlns:p14="http://schemas.microsoft.com/office/powerpoint/2010/main" val="3496504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AutoShape 2">
            <a:extLst>
              <a:ext uri="{FF2B5EF4-FFF2-40B4-BE49-F238E27FC236}">
                <a16:creationId xmlns:a16="http://schemas.microsoft.com/office/drawing/2014/main" xmlns="" id="{75B683B8-EB10-42D7-AA2F-7262A1648A2E}"/>
              </a:ext>
            </a:extLst>
          </p:cNvPr>
          <p:cNvSpPr>
            <a:spLocks noChangeArrowheads="1"/>
          </p:cNvSpPr>
          <p:nvPr/>
        </p:nvSpPr>
        <p:spPr bwMode="auto">
          <a:xfrm>
            <a:off x="4440239" y="188914"/>
            <a:ext cx="4103687" cy="1112837"/>
          </a:xfrm>
          <a:prstGeom prst="cloudCallout">
            <a:avLst>
              <a:gd name="adj1" fmla="val -84157"/>
              <a:gd name="adj2" fmla="val 10791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5347" name="Text Box 3">
            <a:extLst>
              <a:ext uri="{FF2B5EF4-FFF2-40B4-BE49-F238E27FC236}">
                <a16:creationId xmlns:a16="http://schemas.microsoft.com/office/drawing/2014/main" xmlns="" id="{9C27B9FF-A0E0-49C7-B4E9-251BC866E855}"/>
              </a:ext>
            </a:extLst>
          </p:cNvPr>
          <p:cNvSpPr txBox="1">
            <a:spLocks noChangeArrowheads="1"/>
          </p:cNvSpPr>
          <p:nvPr/>
        </p:nvSpPr>
        <p:spPr bwMode="auto">
          <a:xfrm>
            <a:off x="4656138" y="476250"/>
            <a:ext cx="3575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3200" b="1">
                <a:solidFill>
                  <a:srgbClr val="080808"/>
                </a:solidFill>
                <a:latin typeface="Tahoma" panose="020B0604030504040204" pitchFamily="34" charset="0"/>
                <a:ea typeface="宋体" panose="02010600030101010101" pitchFamily="2" charset="-122"/>
              </a:rPr>
              <a:t>本章导入案例点评</a:t>
            </a:r>
            <a:r>
              <a:rPr lang="zh-CN" altLang="en-US" sz="3200">
                <a:solidFill>
                  <a:srgbClr val="080808"/>
                </a:solidFill>
                <a:latin typeface="Tahoma" panose="020B0604030504040204" pitchFamily="34" charset="0"/>
                <a:ea typeface="宋体" panose="02010600030101010101" pitchFamily="2" charset="-122"/>
              </a:rPr>
              <a:t> </a:t>
            </a:r>
          </a:p>
        </p:txBody>
      </p:sp>
      <p:sp>
        <p:nvSpPr>
          <p:cNvPr id="185348" name="Text Box 4">
            <a:extLst>
              <a:ext uri="{FF2B5EF4-FFF2-40B4-BE49-F238E27FC236}">
                <a16:creationId xmlns:a16="http://schemas.microsoft.com/office/drawing/2014/main" xmlns="" id="{B3865198-5FF8-4CF0-BB03-32B4BEE95553}"/>
              </a:ext>
            </a:extLst>
          </p:cNvPr>
          <p:cNvSpPr txBox="1">
            <a:spLocks noChangeArrowheads="1"/>
          </p:cNvSpPr>
          <p:nvPr/>
        </p:nvSpPr>
        <p:spPr bwMode="auto">
          <a:xfrm>
            <a:off x="2351089" y="2232026"/>
            <a:ext cx="792162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lang="en-US" altLang="zh-CN" sz="2000" b="1" dirty="0">
                <a:solidFill>
                  <a:srgbClr val="080808"/>
                </a:solidFill>
                <a:latin typeface="Tahoma" panose="020B0604030504040204" pitchFamily="34" charset="0"/>
                <a:ea typeface="宋体" panose="02010600030101010101" pitchFamily="2" charset="-122"/>
              </a:rPr>
              <a:t>      </a:t>
            </a:r>
            <a:r>
              <a:rPr lang="en-US" altLang="zh-CN" sz="2400" b="1" dirty="0">
                <a:solidFill>
                  <a:srgbClr val="080808"/>
                </a:solidFill>
                <a:latin typeface="Arial" panose="020B060402020202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90</a:t>
            </a:r>
            <a:r>
              <a:rPr lang="zh-CN" altLang="en-US" sz="2400" b="1" dirty="0">
                <a:solidFill>
                  <a:srgbClr val="080808"/>
                </a:solidFill>
                <a:latin typeface="Tahoma" panose="020B0604030504040204" pitchFamily="34" charset="0"/>
                <a:ea typeface="宋体" panose="02010600030101010101" pitchFamily="2" charset="-122"/>
              </a:rPr>
              <a:t>后</a:t>
            </a:r>
            <a:r>
              <a:rPr lang="zh-CN" altLang="en-US"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Tahoma" panose="020B0604030504040204" pitchFamily="34" charset="0"/>
                <a:ea typeface="宋体" panose="02010600030101010101" pitchFamily="2" charset="-122"/>
              </a:rPr>
              <a:t>是一个新兴的消费群体，他们的购买行为既受年轻人自身心理因素的影响，又受所属群体（青年消费者群）的影响。从而使他们具有共同的心理特征和消费行为。这个处于</a:t>
            </a:r>
            <a:r>
              <a:rPr lang="en-US" altLang="zh-CN" sz="2400" b="1" dirty="0">
                <a:solidFill>
                  <a:srgbClr val="080808"/>
                </a:solidFill>
                <a:latin typeface="Tahoma" panose="020B0604030504040204" pitchFamily="34" charset="0"/>
                <a:ea typeface="宋体" panose="02010600030101010101" pitchFamily="2" charset="-122"/>
              </a:rPr>
              <a:t>20</a:t>
            </a: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30</a:t>
            </a:r>
            <a:r>
              <a:rPr lang="zh-CN" altLang="en-US" sz="2400" b="1" dirty="0">
                <a:solidFill>
                  <a:srgbClr val="080808"/>
                </a:solidFill>
                <a:latin typeface="Tahoma" panose="020B0604030504040204" pitchFamily="34" charset="0"/>
                <a:ea typeface="宋体" panose="02010600030101010101" pitchFamily="2" charset="-122"/>
              </a:rPr>
              <a:t>岁年龄段、覆盖了从高校到职场的年轻一代，他们的消费能力、消费意识、消费活动、消费话语权正在影响着许多企业的营销策略。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ppt_x"/>
                                          </p:val>
                                        </p:tav>
                                        <p:tav tm="100000">
                                          <p:val>
                                            <p:strVal val="#ppt_x"/>
                                          </p:val>
                                        </p:tav>
                                      </p:tavLst>
                                    </p:anim>
                                    <p:anim calcmode="lin" valueType="num">
                                      <p:cBhvr additive="base">
                                        <p:cTn id="8" dur="500" fill="hold"/>
                                        <p:tgtEl>
                                          <p:spTgt spid="1853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5346"/>
                                        </p:tgtEl>
                                        <p:attrNameLst>
                                          <p:attrName>style.visibility</p:attrName>
                                        </p:attrNameLst>
                                      </p:cBhvr>
                                      <p:to>
                                        <p:strVal val="visible"/>
                                      </p:to>
                                    </p:set>
                                    <p:anim calcmode="lin" valueType="num">
                                      <p:cBhvr additive="base">
                                        <p:cTn id="11" dur="500" fill="hold"/>
                                        <p:tgtEl>
                                          <p:spTgt spid="185346"/>
                                        </p:tgtEl>
                                        <p:attrNameLst>
                                          <p:attrName>ppt_x</p:attrName>
                                        </p:attrNameLst>
                                      </p:cBhvr>
                                      <p:tavLst>
                                        <p:tav tm="0">
                                          <p:val>
                                            <p:strVal val="#ppt_x"/>
                                          </p:val>
                                        </p:tav>
                                        <p:tav tm="100000">
                                          <p:val>
                                            <p:strVal val="#ppt_x"/>
                                          </p:val>
                                        </p:tav>
                                      </p:tavLst>
                                    </p:anim>
                                    <p:anim calcmode="lin" valueType="num">
                                      <p:cBhvr additive="base">
                                        <p:cTn id="12" dur="500" fill="hold"/>
                                        <p:tgtEl>
                                          <p:spTgt spid="18534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5348"/>
                                        </p:tgtEl>
                                        <p:attrNameLst>
                                          <p:attrName>style.visibility</p:attrName>
                                        </p:attrNameLst>
                                      </p:cBhvr>
                                      <p:to>
                                        <p:strVal val="visible"/>
                                      </p:to>
                                    </p:set>
                                    <p:animEffect transition="in" filter="wedge">
                                      <p:cBhvr>
                                        <p:cTn id="17" dur="20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7" grpId="0"/>
      <p:bldP spid="1853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502B76-3399-4B1D-A0AA-533E948EE669}"/>
              </a:ext>
            </a:extLst>
          </p:cNvPr>
          <p:cNvSpPr>
            <a:spLocks noGrp="1"/>
          </p:cNvSpPr>
          <p:nvPr>
            <p:ph type="title"/>
          </p:nvPr>
        </p:nvSpPr>
        <p:spPr/>
        <p:txBody>
          <a:bodyPr/>
          <a:lstStyle/>
          <a:p>
            <a:r>
              <a:rPr lang="zh-CN" altLang="en-US" i="0" dirty="0"/>
              <a:t>消费流行</a:t>
            </a:r>
          </a:p>
        </p:txBody>
      </p:sp>
      <p:sp>
        <p:nvSpPr>
          <p:cNvPr id="4" name="文本框 3">
            <a:extLst>
              <a:ext uri="{FF2B5EF4-FFF2-40B4-BE49-F238E27FC236}">
                <a16:creationId xmlns:a16="http://schemas.microsoft.com/office/drawing/2014/main" xmlns="" id="{5E900C5F-9875-41BE-9E5E-5027C7D8A7C0}"/>
              </a:ext>
            </a:extLst>
          </p:cNvPr>
          <p:cNvSpPr txBox="1"/>
          <p:nvPr/>
        </p:nvSpPr>
        <p:spPr>
          <a:xfrm>
            <a:off x="1524000" y="1428750"/>
            <a:ext cx="10058400" cy="3970318"/>
          </a:xfrm>
          <a:prstGeom prst="rect">
            <a:avLst/>
          </a:prstGeom>
          <a:noFill/>
        </p:spPr>
        <p:txBody>
          <a:bodyPr wrap="square">
            <a:spAutoFit/>
          </a:bodyPr>
          <a:lstStyle/>
          <a:p>
            <a:r>
              <a:rPr lang="zh-CN" altLang="en-US" sz="2800" b="1" dirty="0">
                <a:latin typeface="黑体" panose="02010609060101010101" pitchFamily="49" charset="-122"/>
                <a:ea typeface="黑体" panose="02010609060101010101" pitchFamily="49" charset="-122"/>
              </a:rPr>
              <a:t>一、消费流行的概念</a:t>
            </a:r>
          </a:p>
          <a:p>
            <a:r>
              <a:rPr lang="zh-CN" altLang="en-US" sz="2800" dirty="0">
                <a:latin typeface="黑体" panose="02010609060101010101" pitchFamily="49" charset="-122"/>
                <a:ea typeface="黑体" panose="02010609060101010101" pitchFamily="49" charset="-122"/>
              </a:rPr>
              <a:t>消费流行是社会流行的一个重要组成部分，是指在一定时期和范围内，大部分消费者呈现出相似或相同行为的一种消费现象。</a:t>
            </a:r>
            <a:endParaRPr lang="en-US" altLang="zh-CN"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具体表现为大多数消费者对某种产品或消费时尚同时产生兴趣和购买意愿，从而使该产品或消费时尚在短时间内成为众多消费者狂热追求的对象，消费者通过对所崇尚事物的追求，获得一种心理上的满足，此时这种产品即为流行产品，这种消费趋势也就成为消费流行。</a:t>
            </a:r>
          </a:p>
        </p:txBody>
      </p:sp>
    </p:spTree>
    <p:extLst>
      <p:ext uri="{BB962C8B-B14F-4D97-AF65-F5344CB8AC3E}">
        <p14:creationId xmlns:p14="http://schemas.microsoft.com/office/powerpoint/2010/main" val="156290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EF669B5F-7C19-450F-B663-8038A174B197}"/>
              </a:ext>
            </a:extLst>
          </p:cNvPr>
          <p:cNvSpPr txBox="1"/>
          <p:nvPr/>
        </p:nvSpPr>
        <p:spPr>
          <a:xfrm>
            <a:off x="1276349" y="704851"/>
            <a:ext cx="10525125" cy="5262979"/>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二、消费流行的特点</a:t>
            </a:r>
          </a:p>
          <a:p>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突发性和集中性</a:t>
            </a:r>
          </a:p>
          <a:p>
            <a:r>
              <a:rPr lang="zh-CN" altLang="en-US" sz="2400" dirty="0">
                <a:latin typeface="黑体" panose="02010609060101010101" pitchFamily="49" charset="-122"/>
                <a:ea typeface="黑体" panose="02010609060101010101" pitchFamily="49" charset="-122"/>
              </a:rPr>
              <a:t>消费流行往往没有任何前兆，令人始料未及，随后迅速扩张，表现为大批消费者的集中购买。但随着人们的热情退却，流行产品很快受到冷落，无人问津。</a:t>
            </a:r>
          </a:p>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短暂性</a:t>
            </a:r>
          </a:p>
          <a:p>
            <a:r>
              <a:rPr lang="zh-CN" altLang="en-US" sz="2400" dirty="0">
                <a:latin typeface="黑体" panose="02010609060101010101" pitchFamily="49" charset="-122"/>
                <a:ea typeface="黑体" panose="02010609060101010101" pitchFamily="49" charset="-122"/>
              </a:rPr>
              <a:t>一般来说，人们对某种事物的热情很难持久不衰，因此绝大多数消费流行注定也是短暂的。从某种意义上讲，流行也就意味着短暂。因为人们对流行商品的追求除了功能的实用外，更主要的是获取精神上的满足。因此，追求流行，也就是感受新事物，获得新体验，消费者重复购买的可能性不大。</a:t>
            </a:r>
          </a:p>
          <a:p>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周期性</a:t>
            </a:r>
          </a:p>
          <a:p>
            <a:r>
              <a:rPr lang="zh-CN" altLang="en-US" sz="2400" dirty="0">
                <a:latin typeface="黑体" panose="02010609060101010101" pitchFamily="49" charset="-122"/>
                <a:ea typeface="黑体" panose="02010609060101010101" pitchFamily="49" charset="-122"/>
              </a:rPr>
              <a:t>曾经流行过的商品，经过一定的时间，又可能再度流行。这在商品世界是一种十分普遍的现象。这种情况可能是受到某些因素的诱导，也可能是人们审美观念的复古。</a:t>
            </a:r>
          </a:p>
        </p:txBody>
      </p:sp>
    </p:spTree>
    <p:extLst>
      <p:ext uri="{BB962C8B-B14F-4D97-AF65-F5344CB8AC3E}">
        <p14:creationId xmlns:p14="http://schemas.microsoft.com/office/powerpoint/2010/main" val="971717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146585FC-1262-4E8A-BEAB-4D952AF9786D}"/>
              </a:ext>
            </a:extLst>
          </p:cNvPr>
          <p:cNvSpPr txBox="1"/>
          <p:nvPr/>
        </p:nvSpPr>
        <p:spPr>
          <a:xfrm>
            <a:off x="1190625" y="361950"/>
            <a:ext cx="10391775" cy="6063198"/>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三、消费流行的影响因素</a:t>
            </a:r>
          </a:p>
          <a:p>
            <a:r>
              <a:rPr lang="en-US" altLang="zh-CN" sz="2400" b="1" dirty="0">
                <a:latin typeface="黑体" panose="02010609060101010101" pitchFamily="49" charset="-122"/>
                <a:ea typeface="黑体" panose="02010609060101010101" pitchFamily="49" charset="-122"/>
              </a:rPr>
              <a:t>1. </a:t>
            </a:r>
            <a:r>
              <a:rPr lang="zh-CN" altLang="en-US" sz="2400" b="1" dirty="0">
                <a:latin typeface="黑体" panose="02010609060101010101" pitchFamily="49" charset="-122"/>
                <a:ea typeface="黑体" panose="02010609060101010101" pitchFamily="49" charset="-122"/>
              </a:rPr>
              <a:t>生产力发展水平</a:t>
            </a:r>
          </a:p>
          <a:p>
            <a:r>
              <a:rPr lang="zh-CN" altLang="en-US" sz="2000" dirty="0">
                <a:latin typeface="黑体" panose="02010609060101010101" pitchFamily="49" charset="-122"/>
                <a:ea typeface="黑体" panose="02010609060101010101" pitchFamily="49" charset="-122"/>
              </a:rPr>
              <a:t>消费流行是一种席卷全地区、全国乃至全世界的消费趋势。它必然要求市场上有大量的可供购买的流行商品或服务。只有生产力高度发达时，先进的科学技术将生产带入自动化、电子化，甚至信息化的时代，大批量的生产成为普遍，才能够及时向市场提供充足产品；同时，四通八达的交通可以使商品传送到世界的每一个角落，这时消费流行才成为可能。</a:t>
            </a:r>
          </a:p>
          <a:p>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消费水平</a:t>
            </a:r>
          </a:p>
          <a:p>
            <a:r>
              <a:rPr lang="zh-CN" altLang="en-US" sz="2000" dirty="0">
                <a:latin typeface="黑体" panose="02010609060101010101" pitchFamily="49" charset="-122"/>
                <a:ea typeface="黑体" panose="02010609060101010101" pitchFamily="49" charset="-122"/>
              </a:rPr>
              <a:t>马斯洛在“需求层次论”中提出，人们只有满足了低层次的需求后才能转向较高层次的需求。消费流行是与消费者求新、求变、求美的心理紧密相连的，属于较高层次的需求。</a:t>
            </a:r>
          </a:p>
          <a:p>
            <a:r>
              <a:rPr lang="en-US" altLang="zh-CN" sz="2400" b="1" dirty="0">
                <a:latin typeface="黑体" panose="02010609060101010101" pitchFamily="49" charset="-122"/>
                <a:ea typeface="黑体" panose="02010609060101010101" pitchFamily="49" charset="-122"/>
              </a:rPr>
              <a:t>3. </a:t>
            </a:r>
            <a:r>
              <a:rPr lang="zh-CN" altLang="en-US" sz="2400" b="1" dirty="0">
                <a:latin typeface="黑体" panose="02010609060101010101" pitchFamily="49" charset="-122"/>
                <a:ea typeface="黑体" panose="02010609060101010101" pitchFamily="49" charset="-122"/>
              </a:rPr>
              <a:t>消费者求新、求变的心理</a:t>
            </a:r>
          </a:p>
          <a:p>
            <a:r>
              <a:rPr lang="zh-CN" altLang="en-US" sz="2000" dirty="0">
                <a:latin typeface="黑体" panose="02010609060101010101" pitchFamily="49" charset="-122"/>
                <a:ea typeface="黑体" panose="02010609060101010101" pitchFamily="49" charset="-122"/>
              </a:rPr>
              <a:t>在一定生产力发展水平和消费水平下，为什么有些产品遵循正常的产品生命周期，而有些产品却经历大起伏成为流行商品呢？首先，消费流行同时是一种社会心理现象，它反映了消费者渴望变化、求新、表现自我的心理需要。如果某种商品不能给众多的消费者以新的刺激，不能达到消费者标新立异、赢得威望、自我彰显的目的，那么这种商品就很难得到消费者的积极响应和购买。</a:t>
            </a:r>
          </a:p>
          <a:p>
            <a:r>
              <a:rPr lang="en-US" altLang="zh-CN" sz="2400" b="1" dirty="0">
                <a:latin typeface="黑体" panose="02010609060101010101" pitchFamily="49" charset="-122"/>
                <a:ea typeface="黑体" panose="02010609060101010101" pitchFamily="49" charset="-122"/>
              </a:rPr>
              <a:t>4. </a:t>
            </a:r>
            <a:r>
              <a:rPr lang="zh-CN" altLang="en-US" sz="2400" b="1" dirty="0">
                <a:latin typeface="黑体" panose="02010609060101010101" pitchFamily="49" charset="-122"/>
                <a:ea typeface="黑体" panose="02010609060101010101" pitchFamily="49" charset="-122"/>
              </a:rPr>
              <a:t>销售者的宣传</a:t>
            </a:r>
          </a:p>
          <a:p>
            <a:r>
              <a:rPr lang="zh-CN" altLang="en-US" sz="2000" dirty="0">
                <a:latin typeface="黑体" panose="02010609060101010101" pitchFamily="49" charset="-122"/>
                <a:ea typeface="黑体" panose="02010609060101010101" pitchFamily="49" charset="-122"/>
              </a:rPr>
              <a:t>某些消费流行的发生是出于商品生产者和销售者的利益。他们为扩大商品销售，努力营造出某种消费气氛，引导消费者进入流行的潮流之中。</a:t>
            </a:r>
          </a:p>
        </p:txBody>
      </p:sp>
    </p:spTree>
    <p:extLst>
      <p:ext uri="{BB962C8B-B14F-4D97-AF65-F5344CB8AC3E}">
        <p14:creationId xmlns:p14="http://schemas.microsoft.com/office/powerpoint/2010/main" val="948070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E3085E5A-2669-4E5A-A289-11A7226EC0E3}"/>
              </a:ext>
            </a:extLst>
          </p:cNvPr>
          <p:cNvSpPr txBox="1"/>
          <p:nvPr/>
        </p:nvSpPr>
        <p:spPr>
          <a:xfrm>
            <a:off x="1219199" y="419100"/>
            <a:ext cx="10753725" cy="4401205"/>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四、消费流行的周期</a:t>
            </a:r>
          </a:p>
          <a:p>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酝酿期</a:t>
            </a:r>
            <a:endParaRPr lang="en-US" altLang="zh-CN" sz="2400" b="1"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流行商品由于其特色和优越的性能，开始引起有名望、有社会地位及具有创新意识的顾客的注意，进而演变为某种由心理因素形成的兴趣，直至采取购买行为，并对社会产生示范作用。</a:t>
            </a:r>
          </a:p>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发展期</a:t>
            </a:r>
            <a:endParaRPr lang="en-US" altLang="zh-CN" sz="2400" b="1"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新商品由于早期被采用，加之企业的促销努力，引起大众的注意和兴趣，被一般的顾客所认同，许多追求时尚的顾客竞相仿效，迅速掀起一种消费流行浪潮，对市场形成巨大的冲击。</a:t>
            </a:r>
          </a:p>
          <a:p>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高潮期</a:t>
            </a:r>
            <a:endParaRPr lang="en-US" altLang="zh-CN" sz="2400" b="1"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当消费流行在一定的时空范围内成为社会成员的共同行为和最普遍的社会消费现象时，消费流行则进入了高潮期。</a:t>
            </a:r>
          </a:p>
          <a:p>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衰退期</a:t>
            </a:r>
            <a:endParaRPr lang="en-US" altLang="zh-CN" sz="2400" b="1"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当某一流行商品在市场上大量普及，缺乏新奇感时，就会使顾客的消费兴趣发生转移，使流行商品在一定时空范围内较快地消失，即进入消费流行衰退期。</a:t>
            </a:r>
          </a:p>
        </p:txBody>
      </p:sp>
    </p:spTree>
    <p:extLst>
      <p:ext uri="{BB962C8B-B14F-4D97-AF65-F5344CB8AC3E}">
        <p14:creationId xmlns:p14="http://schemas.microsoft.com/office/powerpoint/2010/main" val="371201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CAF95C46-97C8-447A-AE9C-FCC3BE948B44}"/>
              </a:ext>
            </a:extLst>
          </p:cNvPr>
          <p:cNvSpPr txBox="1"/>
          <p:nvPr/>
        </p:nvSpPr>
        <p:spPr>
          <a:xfrm>
            <a:off x="866775" y="352424"/>
            <a:ext cx="11020425" cy="6063198"/>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五、消费流行与消费心理的交互影响</a:t>
            </a:r>
          </a:p>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一</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消费心理对消费流行的影响</a:t>
            </a:r>
          </a:p>
          <a:p>
            <a:r>
              <a:rPr lang="en-US" altLang="zh-CN" sz="2000" dirty="0">
                <a:latin typeface="黑体" panose="02010609060101010101" pitchFamily="49" charset="-122"/>
                <a:ea typeface="黑体" panose="02010609060101010101" pitchFamily="49" charset="-122"/>
              </a:rPr>
              <a:t>1. </a:t>
            </a:r>
            <a:r>
              <a:rPr lang="zh-CN" altLang="en-US" sz="2000" dirty="0">
                <a:latin typeface="黑体" panose="02010609060101010101" pitchFamily="49" charset="-122"/>
                <a:ea typeface="黑体" panose="02010609060101010101" pitchFamily="49" charset="-122"/>
              </a:rPr>
              <a:t>个性意识的自我表现对消费流行的影响；</a:t>
            </a:r>
            <a:r>
              <a:rPr lang="en-US" altLang="zh-CN" sz="2000" dirty="0">
                <a:latin typeface="黑体" panose="02010609060101010101" pitchFamily="49" charset="-122"/>
                <a:ea typeface="黑体" panose="02010609060101010101" pitchFamily="49" charset="-122"/>
              </a:rPr>
              <a:t>2. </a:t>
            </a:r>
            <a:r>
              <a:rPr lang="zh-CN" altLang="en-US" sz="2000" dirty="0">
                <a:latin typeface="黑体" panose="02010609060101010101" pitchFamily="49" charset="-122"/>
                <a:ea typeface="黑体" panose="02010609060101010101" pitchFamily="49" charset="-122"/>
              </a:rPr>
              <a:t>从众和模仿心理对消费流行的影响</a:t>
            </a:r>
          </a:p>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二</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消费流行对消费心理的影响</a:t>
            </a:r>
          </a:p>
          <a:p>
            <a:r>
              <a:rPr lang="en-US" altLang="zh-CN" sz="2400" b="1" dirty="0">
                <a:latin typeface="黑体" panose="02010609060101010101" pitchFamily="49" charset="-122"/>
                <a:ea typeface="黑体" panose="02010609060101010101" pitchFamily="49" charset="-122"/>
              </a:rPr>
              <a:t>1. </a:t>
            </a:r>
            <a:r>
              <a:rPr lang="zh-CN" altLang="en-US" sz="2400" b="1" dirty="0">
                <a:latin typeface="黑体" panose="02010609060101010101" pitchFamily="49" charset="-122"/>
                <a:ea typeface="黑体" panose="02010609060101010101" pitchFamily="49" charset="-122"/>
              </a:rPr>
              <a:t>消费流行引起顾客认知态度的变化</a:t>
            </a:r>
          </a:p>
          <a:p>
            <a:r>
              <a:rPr lang="zh-CN" altLang="en-US" sz="2000" dirty="0">
                <a:latin typeface="黑体" panose="02010609060101010101" pitchFamily="49" charset="-122"/>
                <a:ea typeface="黑体" panose="02010609060101010101" pitchFamily="49" charset="-122"/>
              </a:rPr>
              <a:t>当一种新产品或新的消费方式出现时，由于顾客对它不熟悉、不了解，往往会抱有怀疑和观望的态度，然后通过学习、认知过程来消除各种疑虑，决定购买与否。由于消费流行的出现，大部分顾客的认知态度会发生变化，怀疑态度取消，肯定倾向增强，学习时间缩短，接受时间提前。</a:t>
            </a:r>
          </a:p>
          <a:p>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消费流行引起顾客心理的反向变化。</a:t>
            </a:r>
          </a:p>
          <a:p>
            <a:r>
              <a:rPr lang="zh-CN" altLang="en-US" sz="2000" dirty="0">
                <a:latin typeface="黑体" panose="02010609060101010101" pitchFamily="49" charset="-122"/>
                <a:ea typeface="黑体" panose="02010609060101010101" pitchFamily="49" charset="-122"/>
              </a:rPr>
              <a:t>在正常的生活消费中，顾客往往要对商品进行比较和评价后，再决定是否购买。但是，在消费流行浪潮的冲击下，常规的消费心理会反向的变化。</a:t>
            </a:r>
          </a:p>
          <a:p>
            <a:r>
              <a:rPr lang="en-US" altLang="zh-CN" sz="2400" b="1" dirty="0">
                <a:latin typeface="黑体" panose="02010609060101010101" pitchFamily="49" charset="-122"/>
                <a:ea typeface="黑体" panose="02010609060101010101" pitchFamily="49" charset="-122"/>
              </a:rPr>
              <a:t>3. </a:t>
            </a:r>
            <a:r>
              <a:rPr lang="zh-CN" altLang="en-US" sz="2400" b="1" dirty="0">
                <a:latin typeface="黑体" panose="02010609060101010101" pitchFamily="49" charset="-122"/>
                <a:ea typeface="黑体" panose="02010609060101010101" pitchFamily="49" charset="-122"/>
              </a:rPr>
              <a:t>消费流行引起顾客心理驱动力的变化</a:t>
            </a:r>
          </a:p>
          <a:p>
            <a:r>
              <a:rPr lang="zh-CN" altLang="en-US" sz="2000" dirty="0">
                <a:latin typeface="黑体" panose="02010609060101010101" pitchFamily="49" charset="-122"/>
                <a:ea typeface="黑体" panose="02010609060101010101" pitchFamily="49" charset="-122"/>
              </a:rPr>
              <a:t>就顾客的购买行为而言，直接引起、驱动和支配行为的心理因素是需要和动机。在通常情况下，这些购买动机是相对稳定的。但是，在消费流行的冲击下，顾客多对流行商品产生盲目的购买驱动力。</a:t>
            </a:r>
          </a:p>
          <a:p>
            <a:r>
              <a:rPr lang="en-US" altLang="zh-CN" sz="2400" b="1" dirty="0">
                <a:latin typeface="黑体" panose="02010609060101010101" pitchFamily="49" charset="-122"/>
                <a:ea typeface="黑体" panose="02010609060101010101" pitchFamily="49" charset="-122"/>
              </a:rPr>
              <a:t>4. </a:t>
            </a:r>
            <a:r>
              <a:rPr lang="zh-CN" altLang="en-US" sz="2400" b="1" dirty="0">
                <a:latin typeface="黑体" panose="02010609060101010101" pitchFamily="49" charset="-122"/>
                <a:ea typeface="黑体" panose="02010609060101010101" pitchFamily="49" charset="-122"/>
              </a:rPr>
              <a:t>消费流行引起顾客消费习惯与偏好的变化</a:t>
            </a:r>
          </a:p>
          <a:p>
            <a:r>
              <a:rPr lang="zh-CN" altLang="en-US" sz="2000" dirty="0">
                <a:latin typeface="黑体" panose="02010609060101010101" pitchFamily="49" charset="-122"/>
                <a:ea typeface="黑体" panose="02010609060101010101" pitchFamily="49" charset="-122"/>
              </a:rPr>
              <a:t>在消费流行的冲击下，顾客由于生活习惯、个人爱好所形成的偏好心理，也会发生微妙的变化，社会风尚的无形压力会使顾客自觉或不自觉地改变原有的消费习惯和消费偏好。</a:t>
            </a:r>
          </a:p>
        </p:txBody>
      </p:sp>
    </p:spTree>
    <p:extLst>
      <p:ext uri="{BB962C8B-B14F-4D97-AF65-F5344CB8AC3E}">
        <p14:creationId xmlns:p14="http://schemas.microsoft.com/office/powerpoint/2010/main" val="354743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xmlns="" id="{A74EFA97-F45E-4E6E-8B10-474ABCF2EC68}"/>
              </a:ext>
            </a:extLst>
          </p:cNvPr>
          <p:cNvSpPr>
            <a:spLocks noChangeArrowheads="1"/>
          </p:cNvSpPr>
          <p:nvPr/>
        </p:nvSpPr>
        <p:spPr bwMode="auto">
          <a:xfrm>
            <a:off x="5892548" y="4624544"/>
            <a:ext cx="3744913"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0" name="Text Box 18">
            <a:extLst>
              <a:ext uri="{FF2B5EF4-FFF2-40B4-BE49-F238E27FC236}">
                <a16:creationId xmlns:a16="http://schemas.microsoft.com/office/drawing/2014/main" xmlns="" id="{BB74A504-4068-48C5-83E9-4CE11D5A4992}"/>
              </a:ext>
            </a:extLst>
          </p:cNvPr>
          <p:cNvSpPr txBox="1">
            <a:spLocks noChangeArrowheads="1"/>
          </p:cNvSpPr>
          <p:nvPr/>
        </p:nvSpPr>
        <p:spPr bwMode="auto">
          <a:xfrm>
            <a:off x="3852428" y="98751"/>
            <a:ext cx="26564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3200" b="1" dirty="0">
                <a:solidFill>
                  <a:srgbClr val="080808"/>
                </a:solidFill>
                <a:latin typeface="Tahoma" panose="020B0604030504040204" pitchFamily="34" charset="0"/>
                <a:ea typeface="宋体" panose="02010600030101010101" pitchFamily="2" charset="-122"/>
              </a:rPr>
              <a:t>本章知识脉络</a:t>
            </a:r>
          </a:p>
        </p:txBody>
      </p:sp>
      <p:grpSp>
        <p:nvGrpSpPr>
          <p:cNvPr id="9" name="组合 8">
            <a:extLst>
              <a:ext uri="{FF2B5EF4-FFF2-40B4-BE49-F238E27FC236}">
                <a16:creationId xmlns:a16="http://schemas.microsoft.com/office/drawing/2014/main" xmlns="" id="{9C12A457-9F0D-4B7E-8609-D9F0BE80D4E0}"/>
              </a:ext>
            </a:extLst>
          </p:cNvPr>
          <p:cNvGrpSpPr/>
          <p:nvPr/>
        </p:nvGrpSpPr>
        <p:grpSpPr>
          <a:xfrm>
            <a:off x="1143002" y="1491276"/>
            <a:ext cx="576262" cy="2979739"/>
            <a:chOff x="2265391" y="2276476"/>
            <a:chExt cx="576262" cy="2665413"/>
          </a:xfrm>
        </p:grpSpPr>
        <p:sp>
          <p:nvSpPr>
            <p:cNvPr id="223249" name="Rectangle 17">
              <a:extLst>
                <a:ext uri="{FF2B5EF4-FFF2-40B4-BE49-F238E27FC236}">
                  <a16:creationId xmlns:a16="http://schemas.microsoft.com/office/drawing/2014/main" xmlns="" id="{EB50A091-3514-4C87-A6EA-D779972231F7}"/>
                </a:ext>
              </a:extLst>
            </p:cNvPr>
            <p:cNvSpPr>
              <a:spLocks noChangeArrowheads="1"/>
            </p:cNvSpPr>
            <p:nvPr/>
          </p:nvSpPr>
          <p:spPr bwMode="auto">
            <a:xfrm>
              <a:off x="2265391" y="2276476"/>
              <a:ext cx="576262" cy="2665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1" name="Text Box 19">
              <a:extLst>
                <a:ext uri="{FF2B5EF4-FFF2-40B4-BE49-F238E27FC236}">
                  <a16:creationId xmlns:a16="http://schemas.microsoft.com/office/drawing/2014/main" xmlns="" id="{6671B5A3-EA1B-44ED-9D13-178C58EE6C4C}"/>
                </a:ext>
              </a:extLst>
            </p:cNvPr>
            <p:cNvSpPr txBox="1">
              <a:spLocks noChangeArrowheads="1"/>
            </p:cNvSpPr>
            <p:nvPr/>
          </p:nvSpPr>
          <p:spPr bwMode="auto">
            <a:xfrm>
              <a:off x="2333952" y="2420939"/>
              <a:ext cx="461665" cy="236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消费者群体与消费心理</a:t>
              </a:r>
            </a:p>
          </p:txBody>
        </p:sp>
      </p:grpSp>
      <p:grpSp>
        <p:nvGrpSpPr>
          <p:cNvPr id="10" name="组合 9">
            <a:extLst>
              <a:ext uri="{FF2B5EF4-FFF2-40B4-BE49-F238E27FC236}">
                <a16:creationId xmlns:a16="http://schemas.microsoft.com/office/drawing/2014/main" xmlns="" id="{5E99326E-E167-4CA9-8B65-1B471ADF0682}"/>
              </a:ext>
            </a:extLst>
          </p:cNvPr>
          <p:cNvGrpSpPr/>
          <p:nvPr/>
        </p:nvGrpSpPr>
        <p:grpSpPr>
          <a:xfrm>
            <a:off x="3082267" y="1005711"/>
            <a:ext cx="2276585" cy="431800"/>
            <a:chOff x="3567797" y="1412875"/>
            <a:chExt cx="2276585" cy="431800"/>
          </a:xfrm>
        </p:grpSpPr>
        <p:sp>
          <p:nvSpPr>
            <p:cNvPr id="223248" name="Rectangle 16">
              <a:extLst>
                <a:ext uri="{FF2B5EF4-FFF2-40B4-BE49-F238E27FC236}">
                  <a16:creationId xmlns:a16="http://schemas.microsoft.com/office/drawing/2014/main" xmlns="" id="{377AFD1C-5357-47BC-8574-4A6F531839B5}"/>
                </a:ext>
              </a:extLst>
            </p:cNvPr>
            <p:cNvSpPr>
              <a:spLocks noChangeArrowheads="1"/>
            </p:cNvSpPr>
            <p:nvPr/>
          </p:nvSpPr>
          <p:spPr bwMode="auto">
            <a:xfrm>
              <a:off x="3575051" y="1412875"/>
              <a:ext cx="22336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2" name="Text Box 20">
              <a:extLst>
                <a:ext uri="{FF2B5EF4-FFF2-40B4-BE49-F238E27FC236}">
                  <a16:creationId xmlns:a16="http://schemas.microsoft.com/office/drawing/2014/main" xmlns="" id="{442A105A-489E-4AF0-9432-B259D36D8A52}"/>
                </a:ext>
              </a:extLst>
            </p:cNvPr>
            <p:cNvSpPr txBox="1">
              <a:spLocks noChangeArrowheads="1"/>
            </p:cNvSpPr>
            <p:nvPr/>
          </p:nvSpPr>
          <p:spPr bwMode="auto">
            <a:xfrm>
              <a:off x="3567797" y="1417593"/>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消费者群体心理概述</a:t>
              </a:r>
            </a:p>
          </p:txBody>
        </p:sp>
      </p:grpSp>
      <p:grpSp>
        <p:nvGrpSpPr>
          <p:cNvPr id="12" name="组合 11">
            <a:extLst>
              <a:ext uri="{FF2B5EF4-FFF2-40B4-BE49-F238E27FC236}">
                <a16:creationId xmlns:a16="http://schemas.microsoft.com/office/drawing/2014/main" xmlns="" id="{3EAFAAED-7D70-4AB8-914E-F0B1155EB4CD}"/>
              </a:ext>
            </a:extLst>
          </p:cNvPr>
          <p:cNvGrpSpPr/>
          <p:nvPr/>
        </p:nvGrpSpPr>
        <p:grpSpPr>
          <a:xfrm>
            <a:off x="2890327" y="1978327"/>
            <a:ext cx="2376488" cy="504825"/>
            <a:chOff x="3575050" y="2708276"/>
            <a:chExt cx="2376488" cy="504825"/>
          </a:xfrm>
        </p:grpSpPr>
        <p:sp>
          <p:nvSpPr>
            <p:cNvPr id="223247" name="Rectangle 15">
              <a:extLst>
                <a:ext uri="{FF2B5EF4-FFF2-40B4-BE49-F238E27FC236}">
                  <a16:creationId xmlns:a16="http://schemas.microsoft.com/office/drawing/2014/main" xmlns="" id="{2F867DF6-8FAA-40A1-8A69-38C21CB10001}"/>
                </a:ext>
              </a:extLst>
            </p:cNvPr>
            <p:cNvSpPr>
              <a:spLocks noChangeArrowheads="1"/>
            </p:cNvSpPr>
            <p:nvPr/>
          </p:nvSpPr>
          <p:spPr bwMode="auto">
            <a:xfrm>
              <a:off x="3575050" y="2708276"/>
              <a:ext cx="2376488"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3" name="Text Box 21">
              <a:extLst>
                <a:ext uri="{FF2B5EF4-FFF2-40B4-BE49-F238E27FC236}">
                  <a16:creationId xmlns:a16="http://schemas.microsoft.com/office/drawing/2014/main" xmlns="" id="{38BAD914-1697-40AD-860C-D72B10A8E1C5}"/>
                </a:ext>
              </a:extLst>
            </p:cNvPr>
            <p:cNvSpPr txBox="1">
              <a:spLocks noChangeArrowheads="1"/>
            </p:cNvSpPr>
            <p:nvPr/>
          </p:nvSpPr>
          <p:spPr bwMode="auto">
            <a:xfrm>
              <a:off x="3575050" y="2781300"/>
              <a:ext cx="1811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家庭与消费心理</a:t>
              </a:r>
            </a:p>
          </p:txBody>
        </p:sp>
      </p:grpSp>
      <p:grpSp>
        <p:nvGrpSpPr>
          <p:cNvPr id="2" name="组合 1">
            <a:extLst>
              <a:ext uri="{FF2B5EF4-FFF2-40B4-BE49-F238E27FC236}">
                <a16:creationId xmlns:a16="http://schemas.microsoft.com/office/drawing/2014/main" xmlns="" id="{EB2FFC8D-3FC5-47EB-8296-71EC49C9F6C6}"/>
              </a:ext>
            </a:extLst>
          </p:cNvPr>
          <p:cNvGrpSpPr/>
          <p:nvPr/>
        </p:nvGrpSpPr>
        <p:grpSpPr>
          <a:xfrm>
            <a:off x="2945852" y="3315994"/>
            <a:ext cx="2520950" cy="431800"/>
            <a:chOff x="3503614" y="4292600"/>
            <a:chExt cx="2520950" cy="431800"/>
          </a:xfrm>
        </p:grpSpPr>
        <p:sp>
          <p:nvSpPr>
            <p:cNvPr id="223246" name="Rectangle 14">
              <a:extLst>
                <a:ext uri="{FF2B5EF4-FFF2-40B4-BE49-F238E27FC236}">
                  <a16:creationId xmlns:a16="http://schemas.microsoft.com/office/drawing/2014/main" xmlns="" id="{38F70A99-508F-407E-BC49-27D9D00A1954}"/>
                </a:ext>
              </a:extLst>
            </p:cNvPr>
            <p:cNvSpPr>
              <a:spLocks noChangeArrowheads="1"/>
            </p:cNvSpPr>
            <p:nvPr/>
          </p:nvSpPr>
          <p:spPr bwMode="auto">
            <a:xfrm>
              <a:off x="3575051" y="4292600"/>
              <a:ext cx="24495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4" name="Text Box 22">
              <a:extLst>
                <a:ext uri="{FF2B5EF4-FFF2-40B4-BE49-F238E27FC236}">
                  <a16:creationId xmlns:a16="http://schemas.microsoft.com/office/drawing/2014/main" xmlns="" id="{70C13C16-ECCE-4721-A546-F4882CE2DD81}"/>
                </a:ext>
              </a:extLst>
            </p:cNvPr>
            <p:cNvSpPr txBox="1">
              <a:spLocks noChangeArrowheads="1"/>
            </p:cNvSpPr>
            <p:nvPr/>
          </p:nvSpPr>
          <p:spPr bwMode="auto">
            <a:xfrm>
              <a:off x="3503614" y="4292600"/>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社会阶层与消费心理</a:t>
              </a:r>
            </a:p>
          </p:txBody>
        </p:sp>
      </p:grpSp>
      <p:grpSp>
        <p:nvGrpSpPr>
          <p:cNvPr id="19" name="组合 18">
            <a:extLst>
              <a:ext uri="{FF2B5EF4-FFF2-40B4-BE49-F238E27FC236}">
                <a16:creationId xmlns:a16="http://schemas.microsoft.com/office/drawing/2014/main" xmlns="" id="{3F48D103-EE55-436B-9563-EC4DCA837D60}"/>
              </a:ext>
            </a:extLst>
          </p:cNvPr>
          <p:cNvGrpSpPr/>
          <p:nvPr/>
        </p:nvGrpSpPr>
        <p:grpSpPr>
          <a:xfrm>
            <a:off x="2916783" y="4494370"/>
            <a:ext cx="2520950" cy="649286"/>
            <a:chOff x="3503614" y="5516564"/>
            <a:chExt cx="2520950" cy="649286"/>
          </a:xfrm>
        </p:grpSpPr>
        <p:sp>
          <p:nvSpPr>
            <p:cNvPr id="223245" name="Rectangle 13">
              <a:extLst>
                <a:ext uri="{FF2B5EF4-FFF2-40B4-BE49-F238E27FC236}">
                  <a16:creationId xmlns:a16="http://schemas.microsoft.com/office/drawing/2014/main" xmlns="" id="{87DDF2F4-4336-4866-B9DF-AE47A1863386}"/>
                </a:ext>
              </a:extLst>
            </p:cNvPr>
            <p:cNvSpPr>
              <a:spLocks noChangeArrowheads="1"/>
            </p:cNvSpPr>
            <p:nvPr/>
          </p:nvSpPr>
          <p:spPr bwMode="auto">
            <a:xfrm>
              <a:off x="3575051" y="5589588"/>
              <a:ext cx="2449513"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5" name="Text Box 23">
              <a:extLst>
                <a:ext uri="{FF2B5EF4-FFF2-40B4-BE49-F238E27FC236}">
                  <a16:creationId xmlns:a16="http://schemas.microsoft.com/office/drawing/2014/main" xmlns="" id="{17F988D9-29F4-4708-B2E5-14EB1DFC0447}"/>
                </a:ext>
              </a:extLst>
            </p:cNvPr>
            <p:cNvSpPr txBox="1">
              <a:spLocks noChangeArrowheads="1"/>
            </p:cNvSpPr>
            <p:nvPr/>
          </p:nvSpPr>
          <p:spPr bwMode="auto">
            <a:xfrm>
              <a:off x="3503614" y="5516564"/>
              <a:ext cx="22765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不同年龄、性别消费</a:t>
              </a:r>
            </a:p>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者群体的消费心理</a:t>
              </a:r>
            </a:p>
          </p:txBody>
        </p:sp>
      </p:grpSp>
      <p:grpSp>
        <p:nvGrpSpPr>
          <p:cNvPr id="3" name="组合 2">
            <a:extLst>
              <a:ext uri="{FF2B5EF4-FFF2-40B4-BE49-F238E27FC236}">
                <a16:creationId xmlns:a16="http://schemas.microsoft.com/office/drawing/2014/main" xmlns="" id="{FC8911F5-5EEA-465E-A3A3-E905EE83CAD9}"/>
              </a:ext>
            </a:extLst>
          </p:cNvPr>
          <p:cNvGrpSpPr/>
          <p:nvPr/>
        </p:nvGrpSpPr>
        <p:grpSpPr>
          <a:xfrm>
            <a:off x="5824045" y="717810"/>
            <a:ext cx="3816351" cy="369332"/>
            <a:chOff x="6672263" y="908050"/>
            <a:chExt cx="3816351" cy="369332"/>
          </a:xfrm>
        </p:grpSpPr>
        <p:sp>
          <p:nvSpPr>
            <p:cNvPr id="223244" name="Rectangle 12">
              <a:extLst>
                <a:ext uri="{FF2B5EF4-FFF2-40B4-BE49-F238E27FC236}">
                  <a16:creationId xmlns:a16="http://schemas.microsoft.com/office/drawing/2014/main" xmlns="" id="{0461236D-074F-4F23-9B35-813C8E4788CB}"/>
                </a:ext>
              </a:extLst>
            </p:cNvPr>
            <p:cNvSpPr>
              <a:spLocks noChangeArrowheads="1"/>
            </p:cNvSpPr>
            <p:nvPr/>
          </p:nvSpPr>
          <p:spPr bwMode="auto">
            <a:xfrm>
              <a:off x="6743701" y="908051"/>
              <a:ext cx="374491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6" name="Text Box 24">
              <a:extLst>
                <a:ext uri="{FF2B5EF4-FFF2-40B4-BE49-F238E27FC236}">
                  <a16:creationId xmlns:a16="http://schemas.microsoft.com/office/drawing/2014/main" xmlns="" id="{270EA695-B2F0-42A0-94AC-93B463246188}"/>
                </a:ext>
              </a:extLst>
            </p:cNvPr>
            <p:cNvSpPr txBox="1">
              <a:spLocks noChangeArrowheads="1"/>
            </p:cNvSpPr>
            <p:nvPr/>
          </p:nvSpPr>
          <p:spPr bwMode="auto">
            <a:xfrm>
              <a:off x="6672263" y="908050"/>
              <a:ext cx="27414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a:solidFill>
                    <a:srgbClr val="080808"/>
                  </a:solidFill>
                  <a:latin typeface="Tahoma" panose="020B0604030504040204" pitchFamily="34" charset="0"/>
                  <a:ea typeface="宋体" panose="02010600030101010101" pitchFamily="2" charset="-122"/>
                </a:rPr>
                <a:t>消费者群体的概念和类型</a:t>
              </a:r>
            </a:p>
          </p:txBody>
        </p:sp>
      </p:grpSp>
      <p:grpSp>
        <p:nvGrpSpPr>
          <p:cNvPr id="11" name="组合 10">
            <a:extLst>
              <a:ext uri="{FF2B5EF4-FFF2-40B4-BE49-F238E27FC236}">
                <a16:creationId xmlns:a16="http://schemas.microsoft.com/office/drawing/2014/main" xmlns="" id="{9FE7E240-2901-45B3-988D-D63DF4ACA27D}"/>
              </a:ext>
            </a:extLst>
          </p:cNvPr>
          <p:cNvGrpSpPr/>
          <p:nvPr/>
        </p:nvGrpSpPr>
        <p:grpSpPr>
          <a:xfrm>
            <a:off x="5826024" y="1126321"/>
            <a:ext cx="3814372" cy="369332"/>
            <a:chOff x="6349598" y="1314928"/>
            <a:chExt cx="3814372" cy="369332"/>
          </a:xfrm>
        </p:grpSpPr>
        <p:sp>
          <p:nvSpPr>
            <p:cNvPr id="223243" name="Rectangle 11">
              <a:extLst>
                <a:ext uri="{FF2B5EF4-FFF2-40B4-BE49-F238E27FC236}">
                  <a16:creationId xmlns:a16="http://schemas.microsoft.com/office/drawing/2014/main" xmlns="" id="{72B33BFF-2043-4BF8-9C7C-3859438A8EEE}"/>
                </a:ext>
              </a:extLst>
            </p:cNvPr>
            <p:cNvSpPr>
              <a:spLocks noChangeArrowheads="1"/>
            </p:cNvSpPr>
            <p:nvPr/>
          </p:nvSpPr>
          <p:spPr bwMode="auto">
            <a:xfrm>
              <a:off x="6419057" y="1319520"/>
              <a:ext cx="374491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7" name="Text Box 25">
              <a:extLst>
                <a:ext uri="{FF2B5EF4-FFF2-40B4-BE49-F238E27FC236}">
                  <a16:creationId xmlns:a16="http://schemas.microsoft.com/office/drawing/2014/main" xmlns="" id="{D6247FB5-C8BD-4C3C-886D-3B38948E16B0}"/>
                </a:ext>
              </a:extLst>
            </p:cNvPr>
            <p:cNvSpPr txBox="1">
              <a:spLocks noChangeArrowheads="1"/>
            </p:cNvSpPr>
            <p:nvPr/>
          </p:nvSpPr>
          <p:spPr bwMode="auto">
            <a:xfrm>
              <a:off x="6349598" y="1314928"/>
              <a:ext cx="27414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群体对消费者心理的影响</a:t>
              </a:r>
            </a:p>
          </p:txBody>
        </p:sp>
      </p:grpSp>
      <p:grpSp>
        <p:nvGrpSpPr>
          <p:cNvPr id="6" name="组合 5">
            <a:extLst>
              <a:ext uri="{FF2B5EF4-FFF2-40B4-BE49-F238E27FC236}">
                <a16:creationId xmlns:a16="http://schemas.microsoft.com/office/drawing/2014/main" xmlns="" id="{A665261D-8348-4775-8E9F-B6017614B1FE}"/>
              </a:ext>
            </a:extLst>
          </p:cNvPr>
          <p:cNvGrpSpPr/>
          <p:nvPr/>
        </p:nvGrpSpPr>
        <p:grpSpPr>
          <a:xfrm>
            <a:off x="5824045" y="1540749"/>
            <a:ext cx="3813416" cy="381203"/>
            <a:chOff x="6615163" y="1884368"/>
            <a:chExt cx="3813416" cy="381203"/>
          </a:xfrm>
        </p:grpSpPr>
        <p:sp>
          <p:nvSpPr>
            <p:cNvPr id="223242" name="Rectangle 10">
              <a:extLst>
                <a:ext uri="{FF2B5EF4-FFF2-40B4-BE49-F238E27FC236}">
                  <a16:creationId xmlns:a16="http://schemas.microsoft.com/office/drawing/2014/main" xmlns="" id="{D2F80FF9-E8DF-4BFA-8323-DFC19F8F390B}"/>
                </a:ext>
              </a:extLst>
            </p:cNvPr>
            <p:cNvSpPr>
              <a:spLocks noChangeArrowheads="1"/>
            </p:cNvSpPr>
            <p:nvPr/>
          </p:nvSpPr>
          <p:spPr bwMode="auto">
            <a:xfrm>
              <a:off x="6683666" y="1887633"/>
              <a:ext cx="3744913"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8" name="Text Box 26">
              <a:extLst>
                <a:ext uri="{FF2B5EF4-FFF2-40B4-BE49-F238E27FC236}">
                  <a16:creationId xmlns:a16="http://schemas.microsoft.com/office/drawing/2014/main" xmlns="" id="{EC387A2F-7234-477C-9954-7B5EC5578BA3}"/>
                </a:ext>
              </a:extLst>
            </p:cNvPr>
            <p:cNvSpPr txBox="1">
              <a:spLocks noChangeArrowheads="1"/>
            </p:cNvSpPr>
            <p:nvPr/>
          </p:nvSpPr>
          <p:spPr bwMode="auto">
            <a:xfrm>
              <a:off x="6615163" y="1884368"/>
              <a:ext cx="2632055" cy="38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决定群体影响力的因素</a:t>
              </a:r>
            </a:p>
          </p:txBody>
        </p:sp>
      </p:grpSp>
      <p:grpSp>
        <p:nvGrpSpPr>
          <p:cNvPr id="13" name="组合 12">
            <a:extLst>
              <a:ext uri="{FF2B5EF4-FFF2-40B4-BE49-F238E27FC236}">
                <a16:creationId xmlns:a16="http://schemas.microsoft.com/office/drawing/2014/main" xmlns="" id="{13CA64B7-62C9-4B9F-8A2E-F55157D152B6}"/>
              </a:ext>
            </a:extLst>
          </p:cNvPr>
          <p:cNvGrpSpPr/>
          <p:nvPr/>
        </p:nvGrpSpPr>
        <p:grpSpPr>
          <a:xfrm>
            <a:off x="5828746" y="1906054"/>
            <a:ext cx="3816351" cy="433389"/>
            <a:chOff x="6672263" y="2276475"/>
            <a:chExt cx="3816351" cy="433389"/>
          </a:xfrm>
        </p:grpSpPr>
        <p:sp>
          <p:nvSpPr>
            <p:cNvPr id="223241" name="Rectangle 9">
              <a:extLst>
                <a:ext uri="{FF2B5EF4-FFF2-40B4-BE49-F238E27FC236}">
                  <a16:creationId xmlns:a16="http://schemas.microsoft.com/office/drawing/2014/main" xmlns="" id="{D5BA77F3-FEB8-4FCB-BF5D-7E4C7F8655B1}"/>
                </a:ext>
              </a:extLst>
            </p:cNvPr>
            <p:cNvSpPr>
              <a:spLocks noChangeArrowheads="1"/>
            </p:cNvSpPr>
            <p:nvPr/>
          </p:nvSpPr>
          <p:spPr bwMode="auto">
            <a:xfrm>
              <a:off x="6743701" y="2349501"/>
              <a:ext cx="374491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59" name="Text Box 27">
              <a:extLst>
                <a:ext uri="{FF2B5EF4-FFF2-40B4-BE49-F238E27FC236}">
                  <a16:creationId xmlns:a16="http://schemas.microsoft.com/office/drawing/2014/main" xmlns="" id="{8EFA26D7-83FC-43C5-9E67-3184F6781E7C}"/>
                </a:ext>
              </a:extLst>
            </p:cNvPr>
            <p:cNvSpPr txBox="1">
              <a:spLocks noChangeArrowheads="1"/>
            </p:cNvSpPr>
            <p:nvPr/>
          </p:nvSpPr>
          <p:spPr bwMode="auto">
            <a:xfrm>
              <a:off x="6672263" y="2276475"/>
              <a:ext cx="3438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家庭结构和家庭消费的基本特征</a:t>
              </a:r>
            </a:p>
          </p:txBody>
        </p:sp>
      </p:grpSp>
      <p:grpSp>
        <p:nvGrpSpPr>
          <p:cNvPr id="14" name="组合 13">
            <a:extLst>
              <a:ext uri="{FF2B5EF4-FFF2-40B4-BE49-F238E27FC236}">
                <a16:creationId xmlns:a16="http://schemas.microsoft.com/office/drawing/2014/main" xmlns="" id="{AE82B53F-98AD-425A-933E-0F8C90A55DCA}"/>
              </a:ext>
            </a:extLst>
          </p:cNvPr>
          <p:cNvGrpSpPr/>
          <p:nvPr/>
        </p:nvGrpSpPr>
        <p:grpSpPr>
          <a:xfrm>
            <a:off x="5824045" y="2399629"/>
            <a:ext cx="3816351" cy="369332"/>
            <a:chOff x="6672263" y="2781300"/>
            <a:chExt cx="3816351" cy="369332"/>
          </a:xfrm>
        </p:grpSpPr>
        <p:sp>
          <p:nvSpPr>
            <p:cNvPr id="223240" name="Rectangle 8">
              <a:extLst>
                <a:ext uri="{FF2B5EF4-FFF2-40B4-BE49-F238E27FC236}">
                  <a16:creationId xmlns:a16="http://schemas.microsoft.com/office/drawing/2014/main" xmlns="" id="{83141740-2A0C-490C-9F62-762DF86B2FC2}"/>
                </a:ext>
              </a:extLst>
            </p:cNvPr>
            <p:cNvSpPr>
              <a:spLocks noChangeArrowheads="1"/>
            </p:cNvSpPr>
            <p:nvPr/>
          </p:nvSpPr>
          <p:spPr bwMode="auto">
            <a:xfrm>
              <a:off x="6743701" y="2781301"/>
              <a:ext cx="374491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0" name="Text Box 28">
              <a:extLst>
                <a:ext uri="{FF2B5EF4-FFF2-40B4-BE49-F238E27FC236}">
                  <a16:creationId xmlns:a16="http://schemas.microsoft.com/office/drawing/2014/main" xmlns="" id="{54549B4D-3CD7-4F06-9D56-9E6E9BFF0366}"/>
                </a:ext>
              </a:extLst>
            </p:cNvPr>
            <p:cNvSpPr txBox="1">
              <a:spLocks noChangeArrowheads="1"/>
            </p:cNvSpPr>
            <p:nvPr/>
          </p:nvSpPr>
          <p:spPr bwMode="auto">
            <a:xfrm>
              <a:off x="6672263" y="2781300"/>
              <a:ext cx="27414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家庭生命周期与消费心理</a:t>
              </a:r>
            </a:p>
          </p:txBody>
        </p:sp>
      </p:grpSp>
      <p:grpSp>
        <p:nvGrpSpPr>
          <p:cNvPr id="15" name="组合 14">
            <a:extLst>
              <a:ext uri="{FF2B5EF4-FFF2-40B4-BE49-F238E27FC236}">
                <a16:creationId xmlns:a16="http://schemas.microsoft.com/office/drawing/2014/main" xmlns="" id="{BC081E94-9076-47DE-AD1B-13A19D97BF0B}"/>
              </a:ext>
            </a:extLst>
          </p:cNvPr>
          <p:cNvGrpSpPr/>
          <p:nvPr/>
        </p:nvGrpSpPr>
        <p:grpSpPr>
          <a:xfrm>
            <a:off x="5856828" y="2875479"/>
            <a:ext cx="3816351" cy="369332"/>
            <a:chOff x="6672263" y="3284538"/>
            <a:chExt cx="3816351" cy="369332"/>
          </a:xfrm>
        </p:grpSpPr>
        <p:sp>
          <p:nvSpPr>
            <p:cNvPr id="223239" name="Rectangle 7">
              <a:extLst>
                <a:ext uri="{FF2B5EF4-FFF2-40B4-BE49-F238E27FC236}">
                  <a16:creationId xmlns:a16="http://schemas.microsoft.com/office/drawing/2014/main" xmlns="" id="{A1B0B8D3-58AC-4288-9389-08AC41964856}"/>
                </a:ext>
              </a:extLst>
            </p:cNvPr>
            <p:cNvSpPr>
              <a:spLocks noChangeArrowheads="1"/>
            </p:cNvSpPr>
            <p:nvPr/>
          </p:nvSpPr>
          <p:spPr bwMode="auto">
            <a:xfrm>
              <a:off x="6743701" y="3284538"/>
              <a:ext cx="3744913"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1" name="Text Box 29">
              <a:extLst>
                <a:ext uri="{FF2B5EF4-FFF2-40B4-BE49-F238E27FC236}">
                  <a16:creationId xmlns:a16="http://schemas.microsoft.com/office/drawing/2014/main" xmlns="" id="{DE5A4879-7ACF-4B3E-AFA9-781CD663DD28}"/>
                </a:ext>
              </a:extLst>
            </p:cNvPr>
            <p:cNvSpPr txBox="1">
              <a:spLocks noChangeArrowheads="1"/>
            </p:cNvSpPr>
            <p:nvPr/>
          </p:nvSpPr>
          <p:spPr bwMode="auto">
            <a:xfrm>
              <a:off x="6672263" y="3284538"/>
              <a:ext cx="27414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家庭购买决策与消费心理</a:t>
              </a:r>
            </a:p>
          </p:txBody>
        </p:sp>
      </p:grpSp>
      <p:grpSp>
        <p:nvGrpSpPr>
          <p:cNvPr id="16" name="组合 15">
            <a:extLst>
              <a:ext uri="{FF2B5EF4-FFF2-40B4-BE49-F238E27FC236}">
                <a16:creationId xmlns:a16="http://schemas.microsoft.com/office/drawing/2014/main" xmlns="" id="{F5BB5BC2-FB8C-49B5-8ED3-2DF1F12718AC}"/>
              </a:ext>
            </a:extLst>
          </p:cNvPr>
          <p:cNvGrpSpPr/>
          <p:nvPr/>
        </p:nvGrpSpPr>
        <p:grpSpPr>
          <a:xfrm>
            <a:off x="5856828" y="3293847"/>
            <a:ext cx="3816351" cy="369332"/>
            <a:chOff x="6672263" y="3789363"/>
            <a:chExt cx="3816351" cy="369332"/>
          </a:xfrm>
        </p:grpSpPr>
        <p:sp>
          <p:nvSpPr>
            <p:cNvPr id="223238" name="Rectangle 6">
              <a:extLst>
                <a:ext uri="{FF2B5EF4-FFF2-40B4-BE49-F238E27FC236}">
                  <a16:creationId xmlns:a16="http://schemas.microsoft.com/office/drawing/2014/main" xmlns="" id="{12E95C36-13F9-4B0B-ACBC-8475DF24EFF0}"/>
                </a:ext>
              </a:extLst>
            </p:cNvPr>
            <p:cNvSpPr>
              <a:spLocks noChangeArrowheads="1"/>
            </p:cNvSpPr>
            <p:nvPr/>
          </p:nvSpPr>
          <p:spPr bwMode="auto">
            <a:xfrm>
              <a:off x="6743701" y="3789364"/>
              <a:ext cx="3744913"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2" name="Text Box 30">
              <a:extLst>
                <a:ext uri="{FF2B5EF4-FFF2-40B4-BE49-F238E27FC236}">
                  <a16:creationId xmlns:a16="http://schemas.microsoft.com/office/drawing/2014/main" xmlns="" id="{CEB29FBB-33E2-4FD6-A391-F0071A82B28E}"/>
                </a:ext>
              </a:extLst>
            </p:cNvPr>
            <p:cNvSpPr txBox="1">
              <a:spLocks noChangeArrowheads="1"/>
            </p:cNvSpPr>
            <p:nvPr/>
          </p:nvSpPr>
          <p:spPr bwMode="auto">
            <a:xfrm>
              <a:off x="6672263" y="3789363"/>
              <a:ext cx="25090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a:solidFill>
                    <a:srgbClr val="080808"/>
                  </a:solidFill>
                  <a:latin typeface="Tahoma" panose="020B0604030504040204" pitchFamily="34" charset="0"/>
                  <a:ea typeface="宋体" panose="02010600030101010101" pitchFamily="2" charset="-122"/>
                </a:rPr>
                <a:t>社会阶层的含义和特征</a:t>
              </a:r>
            </a:p>
          </p:txBody>
        </p:sp>
      </p:grpSp>
      <p:grpSp>
        <p:nvGrpSpPr>
          <p:cNvPr id="17" name="组合 16">
            <a:extLst>
              <a:ext uri="{FF2B5EF4-FFF2-40B4-BE49-F238E27FC236}">
                <a16:creationId xmlns:a16="http://schemas.microsoft.com/office/drawing/2014/main" xmlns="" id="{A5286F03-5645-4F2C-9654-F69593691F0C}"/>
              </a:ext>
            </a:extLst>
          </p:cNvPr>
          <p:cNvGrpSpPr/>
          <p:nvPr/>
        </p:nvGrpSpPr>
        <p:grpSpPr>
          <a:xfrm>
            <a:off x="5864464" y="3662385"/>
            <a:ext cx="3816351" cy="433388"/>
            <a:chOff x="6672263" y="4292600"/>
            <a:chExt cx="3816351" cy="433388"/>
          </a:xfrm>
        </p:grpSpPr>
        <p:sp>
          <p:nvSpPr>
            <p:cNvPr id="223237" name="Rectangle 5">
              <a:extLst>
                <a:ext uri="{FF2B5EF4-FFF2-40B4-BE49-F238E27FC236}">
                  <a16:creationId xmlns:a16="http://schemas.microsoft.com/office/drawing/2014/main" xmlns="" id="{297A0375-AC5A-46EC-BFC3-9BD318C54839}"/>
                </a:ext>
              </a:extLst>
            </p:cNvPr>
            <p:cNvSpPr>
              <a:spLocks noChangeArrowheads="1"/>
            </p:cNvSpPr>
            <p:nvPr/>
          </p:nvSpPr>
          <p:spPr bwMode="auto">
            <a:xfrm>
              <a:off x="6743701" y="4292600"/>
              <a:ext cx="3744913"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3" name="Text Box 31">
              <a:extLst>
                <a:ext uri="{FF2B5EF4-FFF2-40B4-BE49-F238E27FC236}">
                  <a16:creationId xmlns:a16="http://schemas.microsoft.com/office/drawing/2014/main" xmlns="" id="{53E0F78A-4603-491F-83E0-29407FF54C8C}"/>
                </a:ext>
              </a:extLst>
            </p:cNvPr>
            <p:cNvSpPr txBox="1">
              <a:spLocks noChangeArrowheads="1"/>
            </p:cNvSpPr>
            <p:nvPr/>
          </p:nvSpPr>
          <p:spPr bwMode="auto">
            <a:xfrm>
              <a:off x="6672263" y="4292600"/>
              <a:ext cx="1811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社会阶层的划分</a:t>
              </a:r>
            </a:p>
          </p:txBody>
        </p:sp>
      </p:grpSp>
      <p:grpSp>
        <p:nvGrpSpPr>
          <p:cNvPr id="18" name="组合 17">
            <a:extLst>
              <a:ext uri="{FF2B5EF4-FFF2-40B4-BE49-F238E27FC236}">
                <a16:creationId xmlns:a16="http://schemas.microsoft.com/office/drawing/2014/main" xmlns="" id="{074B6D3E-1F6B-4931-B89E-CFE3B5405A83}"/>
              </a:ext>
            </a:extLst>
          </p:cNvPr>
          <p:cNvGrpSpPr/>
          <p:nvPr/>
        </p:nvGrpSpPr>
        <p:grpSpPr>
          <a:xfrm>
            <a:off x="5856541" y="4147263"/>
            <a:ext cx="3903633" cy="431800"/>
            <a:chOff x="6672264" y="4797425"/>
            <a:chExt cx="3903633" cy="431800"/>
          </a:xfrm>
        </p:grpSpPr>
        <p:sp>
          <p:nvSpPr>
            <p:cNvPr id="223236" name="Rectangle 4">
              <a:extLst>
                <a:ext uri="{FF2B5EF4-FFF2-40B4-BE49-F238E27FC236}">
                  <a16:creationId xmlns:a16="http://schemas.microsoft.com/office/drawing/2014/main" xmlns="" id="{8C0324AA-D3BE-4360-B9A2-BC4ED20F87BB}"/>
                </a:ext>
              </a:extLst>
            </p:cNvPr>
            <p:cNvSpPr>
              <a:spLocks noChangeArrowheads="1"/>
            </p:cNvSpPr>
            <p:nvPr/>
          </p:nvSpPr>
          <p:spPr bwMode="auto">
            <a:xfrm>
              <a:off x="6743701" y="4797425"/>
              <a:ext cx="37449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4" name="Text Box 32">
              <a:extLst>
                <a:ext uri="{FF2B5EF4-FFF2-40B4-BE49-F238E27FC236}">
                  <a16:creationId xmlns:a16="http://schemas.microsoft.com/office/drawing/2014/main" xmlns="" id="{94951297-EE3B-49EB-9D79-82CFE9C7AC89}"/>
                </a:ext>
              </a:extLst>
            </p:cNvPr>
            <p:cNvSpPr txBox="1">
              <a:spLocks noChangeArrowheads="1"/>
            </p:cNvSpPr>
            <p:nvPr/>
          </p:nvSpPr>
          <p:spPr bwMode="auto">
            <a:xfrm>
              <a:off x="6672264" y="4797425"/>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社会阶层对消费者心理和行为的影响</a:t>
              </a:r>
            </a:p>
          </p:txBody>
        </p:sp>
      </p:grpSp>
      <p:sp>
        <p:nvSpPr>
          <p:cNvPr id="223265" name="Text Box 33">
            <a:extLst>
              <a:ext uri="{FF2B5EF4-FFF2-40B4-BE49-F238E27FC236}">
                <a16:creationId xmlns:a16="http://schemas.microsoft.com/office/drawing/2014/main" xmlns="" id="{46BF21EF-6CA5-4DA4-91BB-EBEB6379DBB5}"/>
              </a:ext>
            </a:extLst>
          </p:cNvPr>
          <p:cNvSpPr txBox="1">
            <a:spLocks noChangeArrowheads="1"/>
          </p:cNvSpPr>
          <p:nvPr/>
        </p:nvSpPr>
        <p:spPr bwMode="auto">
          <a:xfrm>
            <a:off x="5803747" y="4619266"/>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不同年龄消费者群的心理特征与行为</a:t>
            </a:r>
          </a:p>
        </p:txBody>
      </p:sp>
      <p:grpSp>
        <p:nvGrpSpPr>
          <p:cNvPr id="20" name="组合 19">
            <a:extLst>
              <a:ext uri="{FF2B5EF4-FFF2-40B4-BE49-F238E27FC236}">
                <a16:creationId xmlns:a16="http://schemas.microsoft.com/office/drawing/2014/main" xmlns="" id="{C8441269-8CF0-4B17-A566-D10206B65B19}"/>
              </a:ext>
            </a:extLst>
          </p:cNvPr>
          <p:cNvGrpSpPr/>
          <p:nvPr/>
        </p:nvGrpSpPr>
        <p:grpSpPr>
          <a:xfrm>
            <a:off x="5803746" y="5035389"/>
            <a:ext cx="3903633" cy="431800"/>
            <a:chOff x="6672264" y="6092825"/>
            <a:chExt cx="3903633" cy="431800"/>
          </a:xfrm>
        </p:grpSpPr>
        <p:sp>
          <p:nvSpPr>
            <p:cNvPr id="223234" name="Rectangle 2">
              <a:extLst>
                <a:ext uri="{FF2B5EF4-FFF2-40B4-BE49-F238E27FC236}">
                  <a16:creationId xmlns:a16="http://schemas.microsoft.com/office/drawing/2014/main" xmlns="" id="{4A0799C6-FAF4-42A7-BAFD-90F8B8DEFE29}"/>
                </a:ext>
              </a:extLst>
            </p:cNvPr>
            <p:cNvSpPr>
              <a:spLocks noChangeArrowheads="1"/>
            </p:cNvSpPr>
            <p:nvPr/>
          </p:nvSpPr>
          <p:spPr bwMode="auto">
            <a:xfrm>
              <a:off x="6743701" y="6092825"/>
              <a:ext cx="37449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6" name="Text Box 34">
              <a:extLst>
                <a:ext uri="{FF2B5EF4-FFF2-40B4-BE49-F238E27FC236}">
                  <a16:creationId xmlns:a16="http://schemas.microsoft.com/office/drawing/2014/main" xmlns="" id="{C78D2C03-FA81-433C-932F-3FBF9D7306BC}"/>
                </a:ext>
              </a:extLst>
            </p:cNvPr>
            <p:cNvSpPr txBox="1">
              <a:spLocks noChangeArrowheads="1"/>
            </p:cNvSpPr>
            <p:nvPr/>
          </p:nvSpPr>
          <p:spPr bwMode="auto">
            <a:xfrm>
              <a:off x="6672264" y="6092825"/>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不同性别消费者群的心理特征与行为</a:t>
              </a:r>
            </a:p>
          </p:txBody>
        </p:sp>
      </p:grpSp>
      <p:sp>
        <p:nvSpPr>
          <p:cNvPr id="223267" name="Line 35">
            <a:extLst>
              <a:ext uri="{FF2B5EF4-FFF2-40B4-BE49-F238E27FC236}">
                <a16:creationId xmlns:a16="http://schemas.microsoft.com/office/drawing/2014/main" xmlns="" id="{7FE5BF85-6EDC-452E-B06D-F913D509E94D}"/>
              </a:ext>
            </a:extLst>
          </p:cNvPr>
          <p:cNvSpPr>
            <a:spLocks noChangeShapeType="1"/>
          </p:cNvSpPr>
          <p:nvPr/>
        </p:nvSpPr>
        <p:spPr bwMode="auto">
          <a:xfrm flipV="1">
            <a:off x="1707993" y="1270000"/>
            <a:ext cx="1371177" cy="1038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8" name="Line 36">
            <a:extLst>
              <a:ext uri="{FF2B5EF4-FFF2-40B4-BE49-F238E27FC236}">
                <a16:creationId xmlns:a16="http://schemas.microsoft.com/office/drawing/2014/main" xmlns="" id="{36187F56-F3F8-4E21-BAA1-EB8F1A10FDE0}"/>
              </a:ext>
            </a:extLst>
          </p:cNvPr>
          <p:cNvSpPr>
            <a:spLocks noChangeShapeType="1"/>
          </p:cNvSpPr>
          <p:nvPr/>
        </p:nvSpPr>
        <p:spPr bwMode="auto">
          <a:xfrm flipH="1" flipV="1">
            <a:off x="1722487" y="2336981"/>
            <a:ext cx="1235825" cy="2492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69" name="Line 37">
            <a:extLst>
              <a:ext uri="{FF2B5EF4-FFF2-40B4-BE49-F238E27FC236}">
                <a16:creationId xmlns:a16="http://schemas.microsoft.com/office/drawing/2014/main" xmlns="" id="{45BADC74-277D-45EE-AD8A-8F92ACAE8CFA}"/>
              </a:ext>
            </a:extLst>
          </p:cNvPr>
          <p:cNvSpPr>
            <a:spLocks noChangeShapeType="1"/>
          </p:cNvSpPr>
          <p:nvPr/>
        </p:nvSpPr>
        <p:spPr bwMode="auto">
          <a:xfrm flipV="1">
            <a:off x="1719264" y="2274512"/>
            <a:ext cx="1167966" cy="33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0" name="Line 38">
            <a:extLst>
              <a:ext uri="{FF2B5EF4-FFF2-40B4-BE49-F238E27FC236}">
                <a16:creationId xmlns:a16="http://schemas.microsoft.com/office/drawing/2014/main" xmlns="" id="{0CC5B2CE-CE34-4233-8B6E-6BB56AEC440A}"/>
              </a:ext>
            </a:extLst>
          </p:cNvPr>
          <p:cNvSpPr>
            <a:spLocks noChangeShapeType="1"/>
          </p:cNvSpPr>
          <p:nvPr/>
        </p:nvSpPr>
        <p:spPr bwMode="auto">
          <a:xfrm>
            <a:off x="1730124" y="2313159"/>
            <a:ext cx="1276305" cy="12004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1" name="Line 39">
            <a:extLst>
              <a:ext uri="{FF2B5EF4-FFF2-40B4-BE49-F238E27FC236}">
                <a16:creationId xmlns:a16="http://schemas.microsoft.com/office/drawing/2014/main" xmlns="" id="{E3433AED-DA03-47E2-AB4F-4004ACE8C4E6}"/>
              </a:ext>
            </a:extLst>
          </p:cNvPr>
          <p:cNvSpPr>
            <a:spLocks noChangeShapeType="1"/>
          </p:cNvSpPr>
          <p:nvPr/>
        </p:nvSpPr>
        <p:spPr bwMode="auto">
          <a:xfrm flipV="1">
            <a:off x="5308381" y="918149"/>
            <a:ext cx="571719" cy="3278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2" name="Line 40">
            <a:extLst>
              <a:ext uri="{FF2B5EF4-FFF2-40B4-BE49-F238E27FC236}">
                <a16:creationId xmlns:a16="http://schemas.microsoft.com/office/drawing/2014/main" xmlns="" id="{88A9640A-51AC-417C-B4A0-A40F864CD0CE}"/>
              </a:ext>
            </a:extLst>
          </p:cNvPr>
          <p:cNvSpPr>
            <a:spLocks noChangeShapeType="1"/>
          </p:cNvSpPr>
          <p:nvPr/>
        </p:nvSpPr>
        <p:spPr bwMode="auto">
          <a:xfrm flipV="1">
            <a:off x="5343282" y="1206057"/>
            <a:ext cx="526995" cy="107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3" name="Line 41">
            <a:extLst>
              <a:ext uri="{FF2B5EF4-FFF2-40B4-BE49-F238E27FC236}">
                <a16:creationId xmlns:a16="http://schemas.microsoft.com/office/drawing/2014/main" xmlns="" id="{B65B5CDD-7F56-4E67-AAFC-122E70BF6F05}"/>
              </a:ext>
            </a:extLst>
          </p:cNvPr>
          <p:cNvSpPr>
            <a:spLocks noChangeShapeType="1"/>
          </p:cNvSpPr>
          <p:nvPr/>
        </p:nvSpPr>
        <p:spPr bwMode="auto">
          <a:xfrm>
            <a:off x="5339836" y="1237839"/>
            <a:ext cx="552711" cy="4298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4" name="Line 42">
            <a:extLst>
              <a:ext uri="{FF2B5EF4-FFF2-40B4-BE49-F238E27FC236}">
                <a16:creationId xmlns:a16="http://schemas.microsoft.com/office/drawing/2014/main" xmlns="" id="{84FFD08F-291F-4124-9ACD-6D7B589D3049}"/>
              </a:ext>
            </a:extLst>
          </p:cNvPr>
          <p:cNvSpPr>
            <a:spLocks noChangeShapeType="1"/>
          </p:cNvSpPr>
          <p:nvPr/>
        </p:nvSpPr>
        <p:spPr bwMode="auto">
          <a:xfrm flipV="1">
            <a:off x="5253111" y="2095203"/>
            <a:ext cx="668313" cy="948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5" name="Line 43">
            <a:extLst>
              <a:ext uri="{FF2B5EF4-FFF2-40B4-BE49-F238E27FC236}">
                <a16:creationId xmlns:a16="http://schemas.microsoft.com/office/drawing/2014/main" xmlns="" id="{8E262E52-AF76-4171-9C47-CBA894EA67FE}"/>
              </a:ext>
            </a:extLst>
          </p:cNvPr>
          <p:cNvSpPr>
            <a:spLocks noChangeShapeType="1"/>
          </p:cNvSpPr>
          <p:nvPr/>
        </p:nvSpPr>
        <p:spPr bwMode="auto">
          <a:xfrm>
            <a:off x="5260163" y="2199362"/>
            <a:ext cx="610114" cy="35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6" name="Line 44">
            <a:extLst>
              <a:ext uri="{FF2B5EF4-FFF2-40B4-BE49-F238E27FC236}">
                <a16:creationId xmlns:a16="http://schemas.microsoft.com/office/drawing/2014/main" xmlns="" id="{507EF6FB-A4DF-4CE3-B2CB-3F0ECB72139E}"/>
              </a:ext>
            </a:extLst>
          </p:cNvPr>
          <p:cNvSpPr>
            <a:spLocks noChangeShapeType="1"/>
          </p:cNvSpPr>
          <p:nvPr/>
        </p:nvSpPr>
        <p:spPr bwMode="auto">
          <a:xfrm>
            <a:off x="5241652" y="2160338"/>
            <a:ext cx="686614" cy="8376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7" name="Line 45">
            <a:extLst>
              <a:ext uri="{FF2B5EF4-FFF2-40B4-BE49-F238E27FC236}">
                <a16:creationId xmlns:a16="http://schemas.microsoft.com/office/drawing/2014/main" xmlns="" id="{D8D61705-16A4-4ABF-AEA7-9822F2463FBA}"/>
              </a:ext>
            </a:extLst>
          </p:cNvPr>
          <p:cNvSpPr>
            <a:spLocks noChangeShapeType="1"/>
          </p:cNvSpPr>
          <p:nvPr/>
        </p:nvSpPr>
        <p:spPr bwMode="auto">
          <a:xfrm flipV="1">
            <a:off x="5461542" y="3417685"/>
            <a:ext cx="466724" cy="810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8" name="Line 46">
            <a:extLst>
              <a:ext uri="{FF2B5EF4-FFF2-40B4-BE49-F238E27FC236}">
                <a16:creationId xmlns:a16="http://schemas.microsoft.com/office/drawing/2014/main" xmlns="" id="{812289A6-3E30-4EE2-BB50-91B97FBE97B4}"/>
              </a:ext>
            </a:extLst>
          </p:cNvPr>
          <p:cNvSpPr>
            <a:spLocks noChangeShapeType="1"/>
          </p:cNvSpPr>
          <p:nvPr/>
        </p:nvSpPr>
        <p:spPr bwMode="auto">
          <a:xfrm>
            <a:off x="5454700" y="3491984"/>
            <a:ext cx="473566" cy="333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79" name="Line 47">
            <a:extLst>
              <a:ext uri="{FF2B5EF4-FFF2-40B4-BE49-F238E27FC236}">
                <a16:creationId xmlns:a16="http://schemas.microsoft.com/office/drawing/2014/main" xmlns="" id="{4C4B5C31-871E-4A08-9B4D-B3A719082AE3}"/>
              </a:ext>
            </a:extLst>
          </p:cNvPr>
          <p:cNvSpPr>
            <a:spLocks noChangeShapeType="1"/>
          </p:cNvSpPr>
          <p:nvPr/>
        </p:nvSpPr>
        <p:spPr bwMode="auto">
          <a:xfrm>
            <a:off x="5459072" y="3489685"/>
            <a:ext cx="462354" cy="8110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80" name="Line 48">
            <a:extLst>
              <a:ext uri="{FF2B5EF4-FFF2-40B4-BE49-F238E27FC236}">
                <a16:creationId xmlns:a16="http://schemas.microsoft.com/office/drawing/2014/main" xmlns="" id="{E08B8A7C-4A9D-49E7-874D-5FF1DDC42912}"/>
              </a:ext>
            </a:extLst>
          </p:cNvPr>
          <p:cNvSpPr>
            <a:spLocks noChangeShapeType="1"/>
          </p:cNvSpPr>
          <p:nvPr/>
        </p:nvSpPr>
        <p:spPr bwMode="auto">
          <a:xfrm flipV="1">
            <a:off x="5437733" y="4829169"/>
            <a:ext cx="426731" cy="17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23281" name="Line 49">
            <a:extLst>
              <a:ext uri="{FF2B5EF4-FFF2-40B4-BE49-F238E27FC236}">
                <a16:creationId xmlns:a16="http://schemas.microsoft.com/office/drawing/2014/main" xmlns="" id="{6FC3B84C-AA0D-45CC-8539-446C4A605347}"/>
              </a:ext>
            </a:extLst>
          </p:cNvPr>
          <p:cNvSpPr>
            <a:spLocks noChangeShapeType="1"/>
          </p:cNvSpPr>
          <p:nvPr/>
        </p:nvSpPr>
        <p:spPr bwMode="auto">
          <a:xfrm>
            <a:off x="5454700" y="4864630"/>
            <a:ext cx="409764" cy="333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1" name="Line 36">
            <a:extLst>
              <a:ext uri="{FF2B5EF4-FFF2-40B4-BE49-F238E27FC236}">
                <a16:creationId xmlns:a16="http://schemas.microsoft.com/office/drawing/2014/main" xmlns="" id="{DB6E5509-FF25-4F8D-A795-02974FAA72F6}"/>
              </a:ext>
            </a:extLst>
          </p:cNvPr>
          <p:cNvSpPr>
            <a:spLocks noChangeShapeType="1"/>
          </p:cNvSpPr>
          <p:nvPr/>
        </p:nvSpPr>
        <p:spPr bwMode="auto">
          <a:xfrm flipH="1" flipV="1">
            <a:off x="1733818" y="2363629"/>
            <a:ext cx="1231046" cy="35704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71" name="组合 70">
            <a:extLst>
              <a:ext uri="{FF2B5EF4-FFF2-40B4-BE49-F238E27FC236}">
                <a16:creationId xmlns:a16="http://schemas.microsoft.com/office/drawing/2014/main" xmlns="" id="{D70E1AC5-6F0D-446D-B356-376218A9BE17}"/>
              </a:ext>
            </a:extLst>
          </p:cNvPr>
          <p:cNvGrpSpPr/>
          <p:nvPr/>
        </p:nvGrpSpPr>
        <p:grpSpPr>
          <a:xfrm>
            <a:off x="2910489" y="5750752"/>
            <a:ext cx="2520950" cy="419098"/>
            <a:chOff x="3503614" y="5516564"/>
            <a:chExt cx="2520950" cy="649286"/>
          </a:xfrm>
        </p:grpSpPr>
        <p:sp>
          <p:nvSpPr>
            <p:cNvPr id="72" name="Rectangle 13">
              <a:extLst>
                <a:ext uri="{FF2B5EF4-FFF2-40B4-BE49-F238E27FC236}">
                  <a16:creationId xmlns:a16="http://schemas.microsoft.com/office/drawing/2014/main" xmlns="" id="{A03BC17D-EC97-427D-B7EB-E7D96839CD7F}"/>
                </a:ext>
              </a:extLst>
            </p:cNvPr>
            <p:cNvSpPr>
              <a:spLocks noChangeArrowheads="1"/>
            </p:cNvSpPr>
            <p:nvPr/>
          </p:nvSpPr>
          <p:spPr bwMode="auto">
            <a:xfrm>
              <a:off x="3575051" y="5589588"/>
              <a:ext cx="2449513"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73" name="Text Box 23">
              <a:extLst>
                <a:ext uri="{FF2B5EF4-FFF2-40B4-BE49-F238E27FC236}">
                  <a16:creationId xmlns:a16="http://schemas.microsoft.com/office/drawing/2014/main" xmlns="" id="{0B1646F2-72DC-4EEC-A3C3-51E769C725FD}"/>
                </a:ext>
              </a:extLst>
            </p:cNvPr>
            <p:cNvSpPr txBox="1">
              <a:spLocks noChangeArrowheads="1"/>
            </p:cNvSpPr>
            <p:nvPr/>
          </p:nvSpPr>
          <p:spPr bwMode="auto">
            <a:xfrm>
              <a:off x="3503614" y="5516564"/>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消费习俗与消费流行</a:t>
              </a:r>
            </a:p>
          </p:txBody>
        </p:sp>
      </p:grpSp>
      <p:sp>
        <p:nvSpPr>
          <p:cNvPr id="22" name="Line 48">
            <a:extLst>
              <a:ext uri="{FF2B5EF4-FFF2-40B4-BE49-F238E27FC236}">
                <a16:creationId xmlns:a16="http://schemas.microsoft.com/office/drawing/2014/main" xmlns="" id="{351EEB87-BBCB-4378-A120-052BB7DC90DA}"/>
              </a:ext>
            </a:extLst>
          </p:cNvPr>
          <p:cNvSpPr>
            <a:spLocks noChangeShapeType="1"/>
          </p:cNvSpPr>
          <p:nvPr/>
        </p:nvSpPr>
        <p:spPr bwMode="auto">
          <a:xfrm flipV="1">
            <a:off x="5411298" y="5731679"/>
            <a:ext cx="481249" cy="2081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3" name="Line 49">
            <a:extLst>
              <a:ext uri="{FF2B5EF4-FFF2-40B4-BE49-F238E27FC236}">
                <a16:creationId xmlns:a16="http://schemas.microsoft.com/office/drawing/2014/main" xmlns="" id="{56A2DA31-21C4-46BA-8779-58C4E281E1CA}"/>
              </a:ext>
            </a:extLst>
          </p:cNvPr>
          <p:cNvSpPr>
            <a:spLocks noChangeShapeType="1"/>
          </p:cNvSpPr>
          <p:nvPr/>
        </p:nvSpPr>
        <p:spPr bwMode="auto">
          <a:xfrm>
            <a:off x="5425738" y="5942220"/>
            <a:ext cx="409764" cy="333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83" name="组合 82">
            <a:extLst>
              <a:ext uri="{FF2B5EF4-FFF2-40B4-BE49-F238E27FC236}">
                <a16:creationId xmlns:a16="http://schemas.microsoft.com/office/drawing/2014/main" xmlns="" id="{FF2E66DA-D59B-4847-AD1C-29AD3105B638}"/>
              </a:ext>
            </a:extLst>
          </p:cNvPr>
          <p:cNvGrpSpPr/>
          <p:nvPr/>
        </p:nvGrpSpPr>
        <p:grpSpPr>
          <a:xfrm>
            <a:off x="5835502" y="5526993"/>
            <a:ext cx="3816350" cy="431800"/>
            <a:chOff x="6672264" y="6092825"/>
            <a:chExt cx="3816350" cy="431800"/>
          </a:xfrm>
        </p:grpSpPr>
        <p:sp>
          <p:nvSpPr>
            <p:cNvPr id="84" name="Rectangle 2">
              <a:extLst>
                <a:ext uri="{FF2B5EF4-FFF2-40B4-BE49-F238E27FC236}">
                  <a16:creationId xmlns:a16="http://schemas.microsoft.com/office/drawing/2014/main" xmlns="" id="{DD9F24F4-225A-4BB1-B876-6080AE176275}"/>
                </a:ext>
              </a:extLst>
            </p:cNvPr>
            <p:cNvSpPr>
              <a:spLocks noChangeArrowheads="1"/>
            </p:cNvSpPr>
            <p:nvPr/>
          </p:nvSpPr>
          <p:spPr bwMode="auto">
            <a:xfrm>
              <a:off x="6743701" y="6092825"/>
              <a:ext cx="37449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85" name="Text Box 34">
              <a:extLst>
                <a:ext uri="{FF2B5EF4-FFF2-40B4-BE49-F238E27FC236}">
                  <a16:creationId xmlns:a16="http://schemas.microsoft.com/office/drawing/2014/main" xmlns="" id="{9005C57A-B079-40B6-A892-66C678F3D041}"/>
                </a:ext>
              </a:extLst>
            </p:cNvPr>
            <p:cNvSpPr txBox="1">
              <a:spLocks noChangeArrowheads="1"/>
            </p:cNvSpPr>
            <p:nvPr/>
          </p:nvSpPr>
          <p:spPr bwMode="auto">
            <a:xfrm>
              <a:off x="6672264" y="6092825"/>
              <a:ext cx="1346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dirty="0">
                  <a:solidFill>
                    <a:srgbClr val="080808"/>
                  </a:solidFill>
                  <a:latin typeface="Tahoma" panose="020B0604030504040204" pitchFamily="34" charset="0"/>
                  <a:ea typeface="宋体" panose="02010600030101010101" pitchFamily="2" charset="-122"/>
                </a:rPr>
                <a:t>概念、特点</a:t>
              </a:r>
            </a:p>
          </p:txBody>
        </p:sp>
      </p:grpSp>
      <p:grpSp>
        <p:nvGrpSpPr>
          <p:cNvPr id="86" name="组合 85">
            <a:extLst>
              <a:ext uri="{FF2B5EF4-FFF2-40B4-BE49-F238E27FC236}">
                <a16:creationId xmlns:a16="http://schemas.microsoft.com/office/drawing/2014/main" xmlns="" id="{8DC266A0-F895-4DE5-BB93-2E81C72CCACD}"/>
              </a:ext>
            </a:extLst>
          </p:cNvPr>
          <p:cNvGrpSpPr/>
          <p:nvPr/>
        </p:nvGrpSpPr>
        <p:grpSpPr>
          <a:xfrm>
            <a:off x="5849942" y="6081065"/>
            <a:ext cx="3744913" cy="449616"/>
            <a:chOff x="6672264" y="6092825"/>
            <a:chExt cx="3744913" cy="449616"/>
          </a:xfrm>
        </p:grpSpPr>
        <p:sp>
          <p:nvSpPr>
            <p:cNvPr id="87" name="Rectangle 2">
              <a:extLst>
                <a:ext uri="{FF2B5EF4-FFF2-40B4-BE49-F238E27FC236}">
                  <a16:creationId xmlns:a16="http://schemas.microsoft.com/office/drawing/2014/main" xmlns="" id="{2C26533C-FE5B-406F-92B6-6B839174FB93}"/>
                </a:ext>
              </a:extLst>
            </p:cNvPr>
            <p:cNvSpPr>
              <a:spLocks noChangeArrowheads="1"/>
            </p:cNvSpPr>
            <p:nvPr/>
          </p:nvSpPr>
          <p:spPr bwMode="auto">
            <a:xfrm>
              <a:off x="6672264" y="6110641"/>
              <a:ext cx="374491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zh-CN" altLang="en-US" b="1" dirty="0">
                  <a:solidFill>
                    <a:srgbClr val="080808"/>
                  </a:solidFill>
                  <a:latin typeface="Arial" panose="020B0604020202020204" pitchFamily="34" charset="0"/>
                  <a:ea typeface="宋体" panose="02010600030101010101" pitchFamily="2" charset="-122"/>
                </a:rPr>
                <a:t>影响因素</a:t>
              </a:r>
            </a:p>
          </p:txBody>
        </p:sp>
        <p:sp>
          <p:nvSpPr>
            <p:cNvPr id="88" name="Text Box 34">
              <a:extLst>
                <a:ext uri="{FF2B5EF4-FFF2-40B4-BE49-F238E27FC236}">
                  <a16:creationId xmlns:a16="http://schemas.microsoft.com/office/drawing/2014/main" xmlns="" id="{93A977B0-D956-4FB2-8562-F1F15C4A88F9}"/>
                </a:ext>
              </a:extLst>
            </p:cNvPr>
            <p:cNvSpPr txBox="1">
              <a:spLocks noChangeArrowheads="1"/>
            </p:cNvSpPr>
            <p:nvPr/>
          </p:nvSpPr>
          <p:spPr bwMode="auto">
            <a:xfrm>
              <a:off x="6672264" y="60928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en-US" b="1" dirty="0">
                <a:solidFill>
                  <a:srgbClr val="080808"/>
                </a:solidFill>
                <a:latin typeface="Tahoma" panose="020B060403050404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23250"/>
                                        </p:tgtEl>
                                        <p:attrNameLst>
                                          <p:attrName>style.visibility</p:attrName>
                                        </p:attrNameLst>
                                      </p:cBhvr>
                                      <p:to>
                                        <p:strVal val="visible"/>
                                      </p:to>
                                    </p:set>
                                    <p:anim to="" calcmode="lin" valueType="num">
                                      <p:cBhvr>
                                        <p:cTn id="7" dur="1" fill="hold"/>
                                        <p:tgtEl>
                                          <p:spTgt spid="223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609600"/>
            <a:ext cx="10972800" cy="1143000"/>
          </a:xfrm>
        </p:spPr>
        <p:txBody>
          <a:bodyPr/>
          <a:lstStyle/>
          <a:p>
            <a:r>
              <a:rPr lang="zh-CN" altLang="en-US" sz="3200" b="1" i="0" dirty="0"/>
              <a:t>消费者群体形成的</a:t>
            </a:r>
            <a:r>
              <a:rPr lang="zh-CN" altLang="en-US" sz="3200" b="1" i="0" dirty="0" smtClean="0"/>
              <a:t>因素</a:t>
            </a:r>
            <a:endParaRPr lang="zh-CN" altLang="en-US" sz="3200" b="1" i="0" dirty="0"/>
          </a:p>
        </p:txBody>
      </p:sp>
      <p:sp>
        <p:nvSpPr>
          <p:cNvPr id="12291" name="Rectangle 3"/>
          <p:cNvSpPr>
            <a:spLocks noGrp="1" noChangeArrowheads="1"/>
          </p:cNvSpPr>
          <p:nvPr>
            <p:ph type="body" idx="1"/>
          </p:nvPr>
        </p:nvSpPr>
        <p:spPr>
          <a:xfrm>
            <a:off x="1071154" y="1793966"/>
            <a:ext cx="10972800" cy="3886200"/>
          </a:xfrm>
        </p:spPr>
        <p:txBody>
          <a:bodyPr/>
          <a:lstStyle/>
          <a:p>
            <a:pPr>
              <a:lnSpc>
                <a:spcPct val="90000"/>
              </a:lnSpc>
            </a:pPr>
            <a:r>
              <a:rPr lang="zh-CN" altLang="en-US" sz="2800" b="1" dirty="0"/>
              <a:t>内在因素：</a:t>
            </a:r>
            <a:r>
              <a:rPr lang="zh-CN" altLang="en-US" sz="2800" dirty="0">
                <a:ea typeface="仿宋_GB2312" pitchFamily="49" charset="-122"/>
              </a:rPr>
              <a:t>性别、年龄、性格、生活方式和兴趣爱好等生理、心理方面的特质。</a:t>
            </a:r>
          </a:p>
          <a:p>
            <a:pPr>
              <a:lnSpc>
                <a:spcPct val="90000"/>
              </a:lnSpc>
            </a:pPr>
            <a:endParaRPr lang="zh-CN" altLang="en-US" sz="1000" dirty="0">
              <a:ea typeface="仿宋_GB2312" pitchFamily="49" charset="-122"/>
            </a:endParaRPr>
          </a:p>
          <a:p>
            <a:pPr>
              <a:lnSpc>
                <a:spcPct val="90000"/>
              </a:lnSpc>
            </a:pPr>
            <a:r>
              <a:rPr lang="zh-CN" altLang="en-US" sz="2800" b="1" dirty="0"/>
              <a:t>外在因素：</a:t>
            </a:r>
            <a:r>
              <a:rPr lang="zh-CN" altLang="en-US" sz="2800" dirty="0">
                <a:ea typeface="仿宋_GB2312" pitchFamily="49" charset="-122"/>
              </a:rPr>
              <a:t>地理位置、气候条件等自然环境方面以及生产力发展水平、生活环境、所属国家、民族、宗教信仰、文化传统和政治背景等社会文化方面。</a:t>
            </a:r>
          </a:p>
          <a:p>
            <a:pPr>
              <a:lnSpc>
                <a:spcPct val="90000"/>
              </a:lnSpc>
              <a:buFont typeface="Wingdings" pitchFamily="2" charset="2"/>
              <a:buNone/>
            </a:pPr>
            <a:endParaRPr lang="zh-CN" altLang="en-US" sz="1000" dirty="0">
              <a:ea typeface="仿宋_GB2312" pitchFamily="49" charset="-122"/>
            </a:endParaRPr>
          </a:p>
          <a:p>
            <a:pPr>
              <a:lnSpc>
                <a:spcPct val="90000"/>
              </a:lnSpc>
            </a:pPr>
            <a:r>
              <a:rPr lang="zh-CN" altLang="en-US" sz="2800" dirty="0"/>
              <a:t>外在因素一般会通过内在因素对消费者施加影响。</a:t>
            </a:r>
          </a:p>
        </p:txBody>
      </p:sp>
      <p:sp>
        <p:nvSpPr>
          <p:cNvPr id="12292"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钦僚盖疵反苞答很烃厨茹斑剖胯镶疆沉潦冀淀命瘫冀毡伏阻黎汪砰虚傲窍第九章 消费者群体与消费心理第九章 消费者群体与消费心理</a:t>
            </a:r>
          </a:p>
        </p:txBody>
      </p:sp>
    </p:spTree>
    <p:extLst>
      <p:ext uri="{BB962C8B-B14F-4D97-AF65-F5344CB8AC3E}">
        <p14:creationId xmlns:p14="http://schemas.microsoft.com/office/powerpoint/2010/main" val="6897771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WordArt 2">
            <a:extLst>
              <a:ext uri="{FF2B5EF4-FFF2-40B4-BE49-F238E27FC236}">
                <a16:creationId xmlns:a16="http://schemas.microsoft.com/office/drawing/2014/main" xmlns="" id="{0D7C7503-09F9-4C26-BBC1-277842DB1D40}"/>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224259" name="Picture 3">
            <a:extLst>
              <a:ext uri="{FF2B5EF4-FFF2-40B4-BE49-F238E27FC236}">
                <a16:creationId xmlns:a16="http://schemas.microsoft.com/office/drawing/2014/main" xmlns="" id="{73CFD910-52F8-4323-8BE9-4E46121A11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AutoShape 3">
            <a:extLst>
              <a:ext uri="{FF2B5EF4-FFF2-40B4-BE49-F238E27FC236}">
                <a16:creationId xmlns:a16="http://schemas.microsoft.com/office/drawing/2014/main" xmlns="" id="{F643DC3D-6D86-411A-89CE-0FF7033BBC8F}"/>
              </a:ext>
            </a:extLst>
          </p:cNvPr>
          <p:cNvSpPr>
            <a:spLocks noChangeArrowheads="1"/>
          </p:cNvSpPr>
          <p:nvPr/>
        </p:nvSpPr>
        <p:spPr bwMode="auto">
          <a:xfrm>
            <a:off x="2566988" y="2565400"/>
            <a:ext cx="3168650" cy="1690688"/>
          </a:xfrm>
          <a:prstGeom prst="wedgeRoundRectCallout">
            <a:avLst>
              <a:gd name="adj1" fmla="val 38829"/>
              <a:gd name="adj2" fmla="val -8784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6372" name="Text Box 4">
            <a:extLst>
              <a:ext uri="{FF2B5EF4-FFF2-40B4-BE49-F238E27FC236}">
                <a16:creationId xmlns:a16="http://schemas.microsoft.com/office/drawing/2014/main" xmlns="" id="{18A4B5F5-757A-4F87-AA6B-5A1ECE7A40E6}"/>
              </a:ext>
            </a:extLst>
          </p:cNvPr>
          <p:cNvSpPr txBox="1">
            <a:spLocks noChangeArrowheads="1"/>
          </p:cNvSpPr>
          <p:nvPr/>
        </p:nvSpPr>
        <p:spPr bwMode="auto">
          <a:xfrm>
            <a:off x="2332038" y="4095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6373" name="Text Box 5">
            <a:extLst>
              <a:ext uri="{FF2B5EF4-FFF2-40B4-BE49-F238E27FC236}">
                <a16:creationId xmlns:a16="http://schemas.microsoft.com/office/drawing/2014/main" xmlns="" id="{D2449774-65AF-4C1C-A643-72F339D3ECA0}"/>
              </a:ext>
            </a:extLst>
          </p:cNvPr>
          <p:cNvSpPr txBox="1">
            <a:spLocks noChangeArrowheads="1"/>
          </p:cNvSpPr>
          <p:nvPr/>
        </p:nvSpPr>
        <p:spPr bwMode="auto">
          <a:xfrm>
            <a:off x="2519363" y="188914"/>
            <a:ext cx="4824412" cy="5794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5.1</a:t>
            </a:r>
            <a:r>
              <a:rPr lang="zh-CN" altLang="en-US" sz="3200" b="1">
                <a:solidFill>
                  <a:srgbClr val="080808"/>
                </a:solidFill>
                <a:latin typeface="Tahoma" panose="020B0604030504040204" pitchFamily="34" charset="0"/>
              </a:rPr>
              <a:t>消费者群体心理概述</a:t>
            </a:r>
          </a:p>
        </p:txBody>
      </p:sp>
      <p:sp>
        <p:nvSpPr>
          <p:cNvPr id="186374" name="Text Box 6">
            <a:extLst>
              <a:ext uri="{FF2B5EF4-FFF2-40B4-BE49-F238E27FC236}">
                <a16:creationId xmlns:a16="http://schemas.microsoft.com/office/drawing/2014/main" xmlns="" id="{2C147E65-2C89-45FA-B6D9-D377A8CDE4FC}"/>
              </a:ext>
            </a:extLst>
          </p:cNvPr>
          <p:cNvSpPr txBox="1">
            <a:spLocks noChangeArrowheads="1"/>
          </p:cNvSpPr>
          <p:nvPr/>
        </p:nvSpPr>
        <p:spPr bwMode="auto">
          <a:xfrm>
            <a:off x="2187575" y="9144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6375" name="Text Box 7">
            <a:extLst>
              <a:ext uri="{FF2B5EF4-FFF2-40B4-BE49-F238E27FC236}">
                <a16:creationId xmlns:a16="http://schemas.microsoft.com/office/drawing/2014/main" xmlns="" id="{882CBFAF-C99A-41A8-B480-78F9D294B9F1}"/>
              </a:ext>
            </a:extLst>
          </p:cNvPr>
          <p:cNvSpPr txBox="1">
            <a:spLocks noChangeArrowheads="1"/>
          </p:cNvSpPr>
          <p:nvPr/>
        </p:nvSpPr>
        <p:spPr bwMode="auto">
          <a:xfrm>
            <a:off x="2519363" y="908051"/>
            <a:ext cx="501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5.1.1</a:t>
            </a:r>
            <a:r>
              <a:rPr lang="zh-CN" altLang="en-US" sz="2800" b="1">
                <a:solidFill>
                  <a:srgbClr val="0000FF"/>
                </a:solidFill>
                <a:latin typeface="Tahoma" panose="020B0604030504040204" pitchFamily="34" charset="0"/>
                <a:ea typeface="宋体" panose="02010600030101010101" pitchFamily="2" charset="-122"/>
              </a:rPr>
              <a:t>消费者群体的概念和类型</a:t>
            </a:r>
          </a:p>
        </p:txBody>
      </p:sp>
      <p:sp>
        <p:nvSpPr>
          <p:cNvPr id="186376" name="Text Box 8">
            <a:extLst>
              <a:ext uri="{FF2B5EF4-FFF2-40B4-BE49-F238E27FC236}">
                <a16:creationId xmlns:a16="http://schemas.microsoft.com/office/drawing/2014/main" xmlns="" id="{E770961B-6383-4D43-BEEE-54D121DB2642}"/>
              </a:ext>
            </a:extLst>
          </p:cNvPr>
          <p:cNvSpPr txBox="1">
            <a:spLocks noChangeArrowheads="1"/>
          </p:cNvSpPr>
          <p:nvPr/>
        </p:nvSpPr>
        <p:spPr bwMode="auto">
          <a:xfrm>
            <a:off x="3359151" y="1557339"/>
            <a:ext cx="31646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1</a:t>
            </a:r>
            <a:r>
              <a:rPr lang="zh-CN" altLang="en-US" sz="2400" b="1">
                <a:solidFill>
                  <a:srgbClr val="660066"/>
                </a:solidFill>
                <a:latin typeface="Tahoma" panose="020B0604030504040204" pitchFamily="34" charset="0"/>
                <a:ea typeface="宋体" panose="02010600030101010101" pitchFamily="2" charset="-122"/>
              </a:rPr>
              <a:t>．群体的概念和特征</a:t>
            </a:r>
          </a:p>
        </p:txBody>
      </p:sp>
      <p:sp>
        <p:nvSpPr>
          <p:cNvPr id="186377" name="Text Box 9">
            <a:extLst>
              <a:ext uri="{FF2B5EF4-FFF2-40B4-BE49-F238E27FC236}">
                <a16:creationId xmlns:a16="http://schemas.microsoft.com/office/drawing/2014/main" xmlns="" id="{1A2537C0-E965-4691-809F-D1579E51AE33}"/>
              </a:ext>
            </a:extLst>
          </p:cNvPr>
          <p:cNvSpPr txBox="1">
            <a:spLocks noChangeArrowheads="1"/>
          </p:cNvSpPr>
          <p:nvPr/>
        </p:nvSpPr>
        <p:spPr bwMode="auto">
          <a:xfrm>
            <a:off x="2927351" y="2565400"/>
            <a:ext cx="255904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000" b="1" dirty="0">
                <a:solidFill>
                  <a:srgbClr val="080808"/>
                </a:solidFill>
                <a:latin typeface="Tahoma" panose="020B0604030504040204" pitchFamily="34" charset="0"/>
                <a:ea typeface="宋体" panose="02010600030101010101" pitchFamily="2" charset="-122"/>
              </a:rPr>
              <a:t>指两个或两个以上社会成员在长期接触和交往过程中，在相互作用与相互依存的基础上形成的集合体。</a:t>
            </a:r>
          </a:p>
        </p:txBody>
      </p:sp>
      <p:sp>
        <p:nvSpPr>
          <p:cNvPr id="186378" name="Text Box 10">
            <a:extLst>
              <a:ext uri="{FF2B5EF4-FFF2-40B4-BE49-F238E27FC236}">
                <a16:creationId xmlns:a16="http://schemas.microsoft.com/office/drawing/2014/main" xmlns="" id="{0B801A7F-890D-48FD-9D5C-2F6C2DBCE277}"/>
              </a:ext>
            </a:extLst>
          </p:cNvPr>
          <p:cNvSpPr txBox="1">
            <a:spLocks noChangeArrowheads="1"/>
          </p:cNvSpPr>
          <p:nvPr/>
        </p:nvSpPr>
        <p:spPr bwMode="auto">
          <a:xfrm>
            <a:off x="5900597" y="1896533"/>
            <a:ext cx="60289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1</a:t>
            </a:r>
            <a:r>
              <a:rPr lang="zh-CN" altLang="en-US" sz="2400" b="1" dirty="0">
                <a:solidFill>
                  <a:srgbClr val="080808"/>
                </a:solidFill>
                <a:latin typeface="Tahoma" panose="020B0604030504040204" pitchFamily="34" charset="0"/>
                <a:ea typeface="宋体" panose="02010600030101010101" pitchFamily="2" charset="-122"/>
              </a:rPr>
              <a:t>）群体成员要以一定的纽带联系起来。</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2</a:t>
            </a:r>
            <a:r>
              <a:rPr lang="zh-CN" altLang="en-US" sz="2400" b="1" dirty="0">
                <a:solidFill>
                  <a:srgbClr val="080808"/>
                </a:solidFill>
                <a:latin typeface="Tahoma" panose="020B0604030504040204" pitchFamily="34" charset="0"/>
                <a:ea typeface="宋体" panose="02010600030101010101" pitchFamily="2" charset="-122"/>
              </a:rPr>
              <a:t>）群体成员之间有共同目标和持续的相互交往。</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a:t>
            </a:r>
            <a:r>
              <a:rPr lang="en-US" altLang="zh-CN" sz="2400" b="1" dirty="0">
                <a:solidFill>
                  <a:srgbClr val="080808"/>
                </a:solidFill>
                <a:latin typeface="Tahoma" panose="020B0604030504040204" pitchFamily="34" charset="0"/>
                <a:ea typeface="宋体" panose="02010600030101010101" pitchFamily="2" charset="-122"/>
              </a:rPr>
              <a:t>3</a:t>
            </a:r>
            <a:r>
              <a:rPr lang="zh-CN" altLang="en-US" sz="2400" b="1" dirty="0">
                <a:solidFill>
                  <a:srgbClr val="080808"/>
                </a:solidFill>
                <a:latin typeface="Tahoma" panose="020B0604030504040204" pitchFamily="34" charset="0"/>
                <a:ea typeface="宋体" panose="02010600030101010101" pitchFamily="2" charset="-122"/>
              </a:rPr>
              <a:t>）群体成员有共同的群体意识和规范，用以调节和监督。</a:t>
            </a:r>
          </a:p>
          <a:p>
            <a:pPr fontAlgn="base">
              <a:spcBef>
                <a:spcPct val="0"/>
              </a:spcBef>
              <a:spcAft>
                <a:spcPct val="0"/>
              </a:spcAft>
            </a:pPr>
            <a:endParaRPr lang="en-US" altLang="zh-CN" sz="2400" b="1" dirty="0">
              <a:solidFill>
                <a:srgbClr val="080808"/>
              </a:solidFill>
              <a:latin typeface="Tahoma" panose="020B0604030504040204" pitchFamily="34" charset="0"/>
              <a:ea typeface="宋体" panose="02010600030101010101" pitchFamily="2" charset="-122"/>
            </a:endParaRPr>
          </a:p>
        </p:txBody>
      </p:sp>
      <p:sp>
        <p:nvSpPr>
          <p:cNvPr id="2" name="矩形 1"/>
          <p:cNvSpPr/>
          <p:nvPr/>
        </p:nvSpPr>
        <p:spPr>
          <a:xfrm>
            <a:off x="2852597" y="4473240"/>
            <a:ext cx="6096000" cy="1200329"/>
          </a:xfrm>
          <a:prstGeom prst="rect">
            <a:avLst/>
          </a:prstGeom>
        </p:spPr>
        <p:txBody>
          <a:bodyPr>
            <a:spAutoFit/>
          </a:bodyPr>
          <a:lstStyle/>
          <a:p>
            <a:r>
              <a:rPr lang="zh-CN" altLang="en-US" sz="2400" b="1" dirty="0">
                <a:solidFill>
                  <a:srgbClr val="080808"/>
                </a:solidFill>
                <a:latin typeface="Tahoma" panose="020B0604030504040204" pitchFamily="34" charset="0"/>
                <a:ea typeface="宋体" panose="02010600030101010101" pitchFamily="2" charset="-122"/>
              </a:rPr>
              <a:t>参照群体：又称相关群体，是指个人渴望加入或者已经加入，并将其看法和价值观作为自己当前行为导向的群体。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dissolve">
                                      <p:cBhvr>
                                        <p:cTn id="7" dur="500"/>
                                        <p:tgtEl>
                                          <p:spTgt spid="186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6375"/>
                                        </p:tgtEl>
                                        <p:attrNameLst>
                                          <p:attrName>style.visibility</p:attrName>
                                        </p:attrNameLst>
                                      </p:cBhvr>
                                      <p:to>
                                        <p:strVal val="visible"/>
                                      </p:to>
                                    </p:set>
                                    <p:anim calcmode="lin" valueType="num">
                                      <p:cBhvr additive="base">
                                        <p:cTn id="12" dur="500" fill="hold"/>
                                        <p:tgtEl>
                                          <p:spTgt spid="186375"/>
                                        </p:tgtEl>
                                        <p:attrNameLst>
                                          <p:attrName>ppt_x</p:attrName>
                                        </p:attrNameLst>
                                      </p:cBhvr>
                                      <p:tavLst>
                                        <p:tav tm="0">
                                          <p:val>
                                            <p:strVal val="#ppt_x"/>
                                          </p:val>
                                        </p:tav>
                                        <p:tav tm="100000">
                                          <p:val>
                                            <p:strVal val="#ppt_x"/>
                                          </p:val>
                                        </p:tav>
                                      </p:tavLst>
                                    </p:anim>
                                    <p:anim calcmode="lin" valueType="num">
                                      <p:cBhvr additive="base">
                                        <p:cTn id="13" dur="500" fill="hold"/>
                                        <p:tgtEl>
                                          <p:spTgt spid="1863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6376"/>
                                        </p:tgtEl>
                                        <p:attrNameLst>
                                          <p:attrName>style.visibility</p:attrName>
                                        </p:attrNameLst>
                                      </p:cBhvr>
                                      <p:to>
                                        <p:strVal val="visible"/>
                                      </p:to>
                                    </p:set>
                                    <p:anim calcmode="lin" valueType="num">
                                      <p:cBhvr additive="base">
                                        <p:cTn id="18" dur="500" fill="hold"/>
                                        <p:tgtEl>
                                          <p:spTgt spid="186376"/>
                                        </p:tgtEl>
                                        <p:attrNameLst>
                                          <p:attrName>ppt_x</p:attrName>
                                        </p:attrNameLst>
                                      </p:cBhvr>
                                      <p:tavLst>
                                        <p:tav tm="0">
                                          <p:val>
                                            <p:strVal val="0-#ppt_w/2"/>
                                          </p:val>
                                        </p:tav>
                                        <p:tav tm="100000">
                                          <p:val>
                                            <p:strVal val="#ppt_x"/>
                                          </p:val>
                                        </p:tav>
                                      </p:tavLst>
                                    </p:anim>
                                    <p:anim calcmode="lin" valueType="num">
                                      <p:cBhvr additive="base">
                                        <p:cTn id="19" dur="500" fill="hold"/>
                                        <p:tgtEl>
                                          <p:spTgt spid="18637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6371"/>
                                        </p:tgtEl>
                                        <p:attrNameLst>
                                          <p:attrName>style.visibility</p:attrName>
                                        </p:attrNameLst>
                                      </p:cBhvr>
                                      <p:to>
                                        <p:strVal val="visible"/>
                                      </p:to>
                                    </p:set>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186377"/>
                                        </p:tgtEl>
                                        <p:attrNameLst>
                                          <p:attrName>style.visibility</p:attrName>
                                        </p:attrNameLst>
                                      </p:cBhvr>
                                      <p:to>
                                        <p:strVal val="visible"/>
                                      </p:to>
                                    </p:set>
                                    <p:anim to="" calcmode="lin" valueType="num">
                                      <p:cBhvr>
                                        <p:cTn id="27" dur="1" fill="hold"/>
                                        <p:tgtEl>
                                          <p:spTgt spid="186377"/>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186378"/>
                                        </p:tgtEl>
                                        <p:attrNameLst>
                                          <p:attrName>style.visibility</p:attrName>
                                        </p:attrNameLst>
                                      </p:cBhvr>
                                      <p:to>
                                        <p:strVal val="visible"/>
                                      </p:to>
                                    </p:set>
                                    <p:anim to="" calcmode="lin" valueType="num">
                                      <p:cBhvr>
                                        <p:cTn id="31" dur="1" fill="hold"/>
                                        <p:tgtEl>
                                          <p:spTgt spid="1863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3" grpId="0" animBg="1"/>
      <p:bldP spid="186375" grpId="0"/>
      <p:bldP spid="186376" grpId="0"/>
      <p:bldP spid="186377" grpId="0"/>
      <p:bldP spid="1863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AutoShape 2">
            <a:extLst>
              <a:ext uri="{FF2B5EF4-FFF2-40B4-BE49-F238E27FC236}">
                <a16:creationId xmlns:a16="http://schemas.microsoft.com/office/drawing/2014/main" xmlns="" id="{3B507C1C-458F-438F-A7E4-75EDC3902654}"/>
              </a:ext>
            </a:extLst>
          </p:cNvPr>
          <p:cNvSpPr>
            <a:spLocks noChangeArrowheads="1"/>
          </p:cNvSpPr>
          <p:nvPr/>
        </p:nvSpPr>
        <p:spPr bwMode="auto">
          <a:xfrm>
            <a:off x="6096001" y="4437064"/>
            <a:ext cx="4392613" cy="2160587"/>
          </a:xfrm>
          <a:prstGeom prst="wedgeEllipseCallout">
            <a:avLst>
              <a:gd name="adj1" fmla="val -21412"/>
              <a:gd name="adj2" fmla="val -727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7395" name="AutoShape 3">
            <a:extLst>
              <a:ext uri="{FF2B5EF4-FFF2-40B4-BE49-F238E27FC236}">
                <a16:creationId xmlns:a16="http://schemas.microsoft.com/office/drawing/2014/main" xmlns="" id="{44D8E3F4-D562-4CEC-8122-D82F092CA6D0}"/>
              </a:ext>
            </a:extLst>
          </p:cNvPr>
          <p:cNvSpPr>
            <a:spLocks noChangeArrowheads="1"/>
          </p:cNvSpPr>
          <p:nvPr/>
        </p:nvSpPr>
        <p:spPr bwMode="auto">
          <a:xfrm>
            <a:off x="2447925" y="5013326"/>
            <a:ext cx="3563938" cy="1439863"/>
          </a:xfrm>
          <a:prstGeom prst="wedgeEllipseCallout">
            <a:avLst>
              <a:gd name="adj1" fmla="val 19755"/>
              <a:gd name="adj2" fmla="val -125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zh-CN">
              <a:solidFill>
                <a:srgbClr val="080808"/>
              </a:solidFill>
              <a:latin typeface="Tahoma" panose="020B0604030504040204" pitchFamily="34" charset="0"/>
              <a:ea typeface="宋体" panose="02010600030101010101" pitchFamily="2" charset="-122"/>
            </a:endParaRPr>
          </a:p>
        </p:txBody>
      </p:sp>
      <p:sp>
        <p:nvSpPr>
          <p:cNvPr id="187396" name="Text Box 4">
            <a:extLst>
              <a:ext uri="{FF2B5EF4-FFF2-40B4-BE49-F238E27FC236}">
                <a16:creationId xmlns:a16="http://schemas.microsoft.com/office/drawing/2014/main" xmlns="" id="{A7D28C87-1C89-456B-9D64-6C726A01F70D}"/>
              </a:ext>
            </a:extLst>
          </p:cNvPr>
          <p:cNvSpPr txBox="1">
            <a:spLocks noChangeArrowheads="1"/>
          </p:cNvSpPr>
          <p:nvPr/>
        </p:nvSpPr>
        <p:spPr bwMode="auto">
          <a:xfrm>
            <a:off x="2566988" y="333375"/>
            <a:ext cx="4500562" cy="5794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a:solidFill>
                  <a:srgbClr val="080808"/>
                </a:solidFill>
                <a:latin typeface="Tahoma" panose="020B0604030504040204" pitchFamily="34" charset="0"/>
              </a:rPr>
              <a:t>5.1</a:t>
            </a:r>
            <a:r>
              <a:rPr lang="zh-CN" altLang="en-US" sz="3200" b="1">
                <a:solidFill>
                  <a:srgbClr val="080808"/>
                </a:solidFill>
                <a:latin typeface="Tahoma" panose="020B0604030504040204" pitchFamily="34" charset="0"/>
              </a:rPr>
              <a:t>消费者群体心理概述</a:t>
            </a:r>
          </a:p>
        </p:txBody>
      </p:sp>
      <p:sp>
        <p:nvSpPr>
          <p:cNvPr id="187397" name="Text Box 5">
            <a:extLst>
              <a:ext uri="{FF2B5EF4-FFF2-40B4-BE49-F238E27FC236}">
                <a16:creationId xmlns:a16="http://schemas.microsoft.com/office/drawing/2014/main" xmlns="" id="{4E6AB2AC-03DC-40F4-AAC0-293B6B8AFCBD}"/>
              </a:ext>
            </a:extLst>
          </p:cNvPr>
          <p:cNvSpPr txBox="1">
            <a:spLocks noChangeArrowheads="1"/>
          </p:cNvSpPr>
          <p:nvPr/>
        </p:nvSpPr>
        <p:spPr bwMode="auto">
          <a:xfrm>
            <a:off x="2566989" y="981075"/>
            <a:ext cx="55451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800" b="1">
                <a:solidFill>
                  <a:srgbClr val="0000FF"/>
                </a:solidFill>
                <a:latin typeface="Tahoma" panose="020B0604030504040204" pitchFamily="34" charset="0"/>
                <a:ea typeface="宋体" panose="02010600030101010101" pitchFamily="2" charset="-122"/>
              </a:rPr>
              <a:t>5.1.1</a:t>
            </a:r>
            <a:r>
              <a:rPr lang="zh-CN" altLang="en-US" sz="2800" b="1">
                <a:solidFill>
                  <a:srgbClr val="0000FF"/>
                </a:solidFill>
                <a:latin typeface="Tahoma" panose="020B0604030504040204" pitchFamily="34" charset="0"/>
                <a:ea typeface="宋体" panose="02010600030101010101" pitchFamily="2" charset="-122"/>
              </a:rPr>
              <a:t>消费者群体的概念和类型</a:t>
            </a:r>
          </a:p>
          <a:p>
            <a:pPr fontAlgn="base">
              <a:spcBef>
                <a:spcPct val="0"/>
              </a:spcBef>
              <a:spcAft>
                <a:spcPct val="0"/>
              </a:spcAft>
            </a:pPr>
            <a:endParaRPr lang="en-US" altLang="zh-CN" sz="2800">
              <a:solidFill>
                <a:srgbClr val="080808"/>
              </a:solidFill>
              <a:latin typeface="Tahoma" panose="020B0604030504040204" pitchFamily="34" charset="0"/>
              <a:ea typeface="宋体" panose="02010600030101010101" pitchFamily="2" charset="-122"/>
            </a:endParaRPr>
          </a:p>
        </p:txBody>
      </p:sp>
      <p:sp>
        <p:nvSpPr>
          <p:cNvPr id="187398" name="Text Box 6">
            <a:extLst>
              <a:ext uri="{FF2B5EF4-FFF2-40B4-BE49-F238E27FC236}">
                <a16:creationId xmlns:a16="http://schemas.microsoft.com/office/drawing/2014/main" xmlns="" id="{4ED9DA79-4DFE-4DDF-9360-EEE201F61740}"/>
              </a:ext>
            </a:extLst>
          </p:cNvPr>
          <p:cNvSpPr txBox="1">
            <a:spLocks noChangeArrowheads="1"/>
          </p:cNvSpPr>
          <p:nvPr/>
        </p:nvSpPr>
        <p:spPr bwMode="auto">
          <a:xfrm>
            <a:off x="2908301" y="1641476"/>
            <a:ext cx="4092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a:solidFill>
                  <a:srgbClr val="660066"/>
                </a:solidFill>
                <a:latin typeface="Tahoma" panose="020B0604030504040204" pitchFamily="34" charset="0"/>
                <a:ea typeface="宋体" panose="02010600030101010101" pitchFamily="2" charset="-122"/>
              </a:rPr>
              <a:t>2</a:t>
            </a:r>
            <a:r>
              <a:rPr lang="zh-CN" altLang="en-US" sz="2400" b="1">
                <a:solidFill>
                  <a:srgbClr val="660066"/>
                </a:solidFill>
                <a:latin typeface="Tahoma" panose="020B0604030504040204" pitchFamily="34" charset="0"/>
                <a:ea typeface="宋体" panose="02010600030101010101" pitchFamily="2" charset="-122"/>
              </a:rPr>
              <a:t>．消费者群体的形成和类型</a:t>
            </a:r>
          </a:p>
        </p:txBody>
      </p:sp>
      <p:sp>
        <p:nvSpPr>
          <p:cNvPr id="187399" name="Text Box 7">
            <a:extLst>
              <a:ext uri="{FF2B5EF4-FFF2-40B4-BE49-F238E27FC236}">
                <a16:creationId xmlns:a16="http://schemas.microsoft.com/office/drawing/2014/main" xmlns="" id="{B447DA61-A9C7-4F25-88C6-EF8A2477B5AD}"/>
              </a:ext>
            </a:extLst>
          </p:cNvPr>
          <p:cNvSpPr txBox="1">
            <a:spLocks noChangeArrowheads="1"/>
          </p:cNvSpPr>
          <p:nvPr/>
        </p:nvSpPr>
        <p:spPr bwMode="auto">
          <a:xfrm>
            <a:off x="3124200" y="2144714"/>
            <a:ext cx="3474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400" b="1">
                <a:solidFill>
                  <a:srgbClr val="080808"/>
                </a:solidFill>
                <a:latin typeface="Tahoma" panose="020B0604030504040204" pitchFamily="34" charset="0"/>
                <a:ea typeface="宋体" panose="02010600030101010101" pitchFamily="2" charset="-122"/>
              </a:rPr>
              <a:t>（</a:t>
            </a:r>
            <a:r>
              <a:rPr lang="en-US" altLang="zh-CN" sz="2400" b="1">
                <a:solidFill>
                  <a:srgbClr val="080808"/>
                </a:solidFill>
                <a:latin typeface="Tahoma" panose="020B0604030504040204" pitchFamily="34" charset="0"/>
                <a:ea typeface="宋体" panose="02010600030101010101" pitchFamily="2" charset="-122"/>
              </a:rPr>
              <a:t>1</a:t>
            </a:r>
            <a:r>
              <a:rPr lang="zh-CN" altLang="en-US" sz="2400" b="1">
                <a:solidFill>
                  <a:srgbClr val="080808"/>
                </a:solidFill>
                <a:latin typeface="Tahoma" panose="020B0604030504040204" pitchFamily="34" charset="0"/>
                <a:ea typeface="宋体" panose="02010600030101010101" pitchFamily="2" charset="-122"/>
              </a:rPr>
              <a:t>）消费者群体的形成</a:t>
            </a:r>
          </a:p>
        </p:txBody>
      </p:sp>
      <p:sp>
        <p:nvSpPr>
          <p:cNvPr id="187400" name="Text Box 8">
            <a:extLst>
              <a:ext uri="{FF2B5EF4-FFF2-40B4-BE49-F238E27FC236}">
                <a16:creationId xmlns:a16="http://schemas.microsoft.com/office/drawing/2014/main" xmlns="" id="{B8B72EEC-7B3D-43D7-AFB0-D273707E8391}"/>
              </a:ext>
            </a:extLst>
          </p:cNvPr>
          <p:cNvSpPr txBox="1">
            <a:spLocks noChangeArrowheads="1"/>
          </p:cNvSpPr>
          <p:nvPr/>
        </p:nvSpPr>
        <p:spPr bwMode="auto">
          <a:xfrm>
            <a:off x="3124200" y="2606379"/>
            <a:ext cx="72739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指具有某些共同消费特征的消费者所组成的群体。消费者群体的形成是内在因素与外在因素共同作用的结果。</a:t>
            </a:r>
          </a:p>
          <a:p>
            <a:pPr fontAlgn="base">
              <a:spcBef>
                <a:spcPct val="0"/>
              </a:spcBef>
              <a:spcAft>
                <a:spcPct val="0"/>
              </a:spcAft>
            </a:pPr>
            <a:r>
              <a:rPr lang="zh-CN" altLang="en-US" sz="2400" b="1" dirty="0">
                <a:solidFill>
                  <a:srgbClr val="080808"/>
                </a:solidFill>
                <a:latin typeface="Tahoma" panose="020B0604030504040204" pitchFamily="34" charset="0"/>
                <a:ea typeface="宋体" panose="02010600030101010101" pitchFamily="2" charset="-122"/>
              </a:rPr>
              <a:t>       </a:t>
            </a:r>
            <a:r>
              <a:rPr lang="en-US" altLang="zh-CN" sz="2400" b="1" dirty="0">
                <a:solidFill>
                  <a:srgbClr val="080808"/>
                </a:solidFill>
                <a:latin typeface="Tahoma" panose="020B0604030504040204" pitchFamily="34" charset="0"/>
                <a:ea typeface="宋体" panose="02010600030101010101" pitchFamily="2" charset="-122"/>
              </a:rPr>
              <a:t>1</a:t>
            </a:r>
            <a:r>
              <a:rPr lang="zh-CN" altLang="en-US" sz="2400" b="1" dirty="0">
                <a:solidFill>
                  <a:srgbClr val="080808"/>
                </a:solidFill>
                <a:latin typeface="Tahoma" panose="020B0604030504040204" pitchFamily="34" charset="0"/>
                <a:ea typeface="宋体" panose="02010600030101010101" pitchFamily="2" charset="-122"/>
              </a:rPr>
              <a:t>）内在因素              </a:t>
            </a:r>
            <a:r>
              <a:rPr lang="en-US" altLang="zh-CN" sz="2400" b="1" dirty="0">
                <a:solidFill>
                  <a:srgbClr val="080808"/>
                </a:solidFill>
                <a:latin typeface="Tahoma" panose="020B0604030504040204" pitchFamily="34" charset="0"/>
                <a:ea typeface="宋体" panose="02010600030101010101" pitchFamily="2" charset="-122"/>
              </a:rPr>
              <a:t>2</a:t>
            </a:r>
            <a:r>
              <a:rPr lang="zh-CN" altLang="en-US" sz="2400" b="1" dirty="0">
                <a:solidFill>
                  <a:srgbClr val="080808"/>
                </a:solidFill>
                <a:latin typeface="Tahoma" panose="020B0604030504040204" pitchFamily="34" charset="0"/>
                <a:ea typeface="宋体" panose="02010600030101010101" pitchFamily="2" charset="-122"/>
              </a:rPr>
              <a:t>）外在因素 </a:t>
            </a:r>
          </a:p>
        </p:txBody>
      </p:sp>
      <p:sp>
        <p:nvSpPr>
          <p:cNvPr id="187401" name="Text Box 9">
            <a:extLst>
              <a:ext uri="{FF2B5EF4-FFF2-40B4-BE49-F238E27FC236}">
                <a16:creationId xmlns:a16="http://schemas.microsoft.com/office/drawing/2014/main" xmlns="" id="{CEA5E65F-4041-44AD-ABB4-2609A2E4CB9E}"/>
              </a:ext>
            </a:extLst>
          </p:cNvPr>
          <p:cNvSpPr txBox="1">
            <a:spLocks noChangeArrowheads="1"/>
          </p:cNvSpPr>
          <p:nvPr/>
        </p:nvSpPr>
        <p:spPr bwMode="auto">
          <a:xfrm>
            <a:off x="2698751" y="5059364"/>
            <a:ext cx="3325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     </a:t>
            </a:r>
            <a:r>
              <a:rPr lang="zh-CN" altLang="en-US" sz="2000" b="1">
                <a:solidFill>
                  <a:srgbClr val="080808"/>
                </a:solidFill>
                <a:latin typeface="Tahoma" panose="020B0604030504040204" pitchFamily="34" charset="0"/>
                <a:ea typeface="宋体" panose="02010600030101010101" pitchFamily="2" charset="-122"/>
              </a:rPr>
              <a:t>主要有性别、年龄、</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性格、生活方式、兴趣爱好</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等生理、心理方面的特质。 </a:t>
            </a:r>
          </a:p>
        </p:txBody>
      </p:sp>
      <p:sp>
        <p:nvSpPr>
          <p:cNvPr id="187402" name="Text Box 10">
            <a:extLst>
              <a:ext uri="{FF2B5EF4-FFF2-40B4-BE49-F238E27FC236}">
                <a16:creationId xmlns:a16="http://schemas.microsoft.com/office/drawing/2014/main" xmlns="" id="{FD38843B-81FD-4072-B141-1CC24BCFD0D3}"/>
              </a:ext>
            </a:extLst>
          </p:cNvPr>
          <p:cNvSpPr txBox="1">
            <a:spLocks noChangeArrowheads="1"/>
          </p:cNvSpPr>
          <p:nvPr/>
        </p:nvSpPr>
        <p:spPr bwMode="auto">
          <a:xfrm>
            <a:off x="6456363" y="4797426"/>
            <a:ext cx="38731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a:solidFill>
                  <a:srgbClr val="080808"/>
                </a:solidFill>
                <a:latin typeface="Tahoma" panose="020B0604030504040204" pitchFamily="34" charset="0"/>
                <a:ea typeface="宋体" panose="02010600030101010101" pitchFamily="2" charset="-122"/>
              </a:rPr>
              <a:t>      </a:t>
            </a:r>
            <a:r>
              <a:rPr lang="zh-CN" altLang="en-US" sz="2000" b="1">
                <a:solidFill>
                  <a:srgbClr val="080808"/>
                </a:solidFill>
                <a:latin typeface="Tahoma" panose="020B0604030504040204" pitchFamily="34" charset="0"/>
                <a:ea typeface="宋体" panose="02010600030101010101" pitchFamily="2" charset="-122"/>
              </a:rPr>
              <a:t>主要包括地理位置、气候条</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件等自然环境，以及生产力发展</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水平、生活环境、文化背景、宗</a:t>
            </a:r>
          </a:p>
          <a:p>
            <a:pPr fontAlgn="base">
              <a:spcBef>
                <a:spcPct val="0"/>
              </a:spcBef>
              <a:spcAft>
                <a:spcPct val="0"/>
              </a:spcAft>
            </a:pPr>
            <a:r>
              <a:rPr lang="zh-CN" altLang="en-US" sz="2000" b="1">
                <a:solidFill>
                  <a:srgbClr val="080808"/>
                </a:solidFill>
                <a:latin typeface="Tahoma" panose="020B0604030504040204" pitchFamily="34" charset="0"/>
                <a:ea typeface="宋体" panose="02010600030101010101" pitchFamily="2" charset="-122"/>
              </a:rPr>
              <a:t>教信仰、民族等社会文化方面。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739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739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7398"/>
                                        </p:tgtEl>
                                        <p:attrNameLst>
                                          <p:attrName>style.visibility</p:attrName>
                                        </p:attrNameLst>
                                      </p:cBhvr>
                                      <p:to>
                                        <p:strVal val="visible"/>
                                      </p:to>
                                    </p:set>
                                    <p:anim calcmode="lin" valueType="num">
                                      <p:cBhvr additive="base">
                                        <p:cTn id="14" dur="500" fill="hold"/>
                                        <p:tgtEl>
                                          <p:spTgt spid="187398"/>
                                        </p:tgtEl>
                                        <p:attrNameLst>
                                          <p:attrName>ppt_x</p:attrName>
                                        </p:attrNameLst>
                                      </p:cBhvr>
                                      <p:tavLst>
                                        <p:tav tm="0">
                                          <p:val>
                                            <p:strVal val="0-#ppt_w/2"/>
                                          </p:val>
                                        </p:tav>
                                        <p:tav tm="100000">
                                          <p:val>
                                            <p:strVal val="#ppt_x"/>
                                          </p:val>
                                        </p:tav>
                                      </p:tavLst>
                                    </p:anim>
                                    <p:anim calcmode="lin" valueType="num">
                                      <p:cBhvr additive="base">
                                        <p:cTn id="15"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739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740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7395"/>
                                        </p:tgtEl>
                                        <p:attrNameLst>
                                          <p:attrName>style.visibility</p:attrName>
                                        </p:attrNameLst>
                                      </p:cBhvr>
                                      <p:to>
                                        <p:strVal val="visible"/>
                                      </p:to>
                                    </p:set>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187401"/>
                                        </p:tgtEl>
                                        <p:attrNameLst>
                                          <p:attrName>style.visibility</p:attrName>
                                        </p:attrNameLst>
                                      </p:cBhvr>
                                      <p:to>
                                        <p:strVal val="visible"/>
                                      </p:to>
                                    </p:set>
                                    <p:anim to="" calcmode="lin" valueType="num">
                                      <p:cBhvr>
                                        <p:cTn id="31" dur="1" fill="hold"/>
                                        <p:tgtEl>
                                          <p:spTgt spid="187401"/>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7394"/>
                                        </p:tgtEl>
                                        <p:attrNameLst>
                                          <p:attrName>style.visibility</p:attrName>
                                        </p:attrNameLst>
                                      </p:cBhvr>
                                      <p:to>
                                        <p:strVal val="visible"/>
                                      </p:to>
                                    </p:set>
                                  </p:childTnLst>
                                </p:cTn>
                              </p:par>
                            </p:childTnLst>
                          </p:cTn>
                        </p:par>
                        <p:par>
                          <p:cTn id="36" fill="hold" nodeType="afterGroup">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187402"/>
                                        </p:tgtEl>
                                        <p:attrNameLst>
                                          <p:attrName>style.visibility</p:attrName>
                                        </p:attrNameLst>
                                      </p:cBhvr>
                                      <p:to>
                                        <p:strVal val="visible"/>
                                      </p:to>
                                    </p:set>
                                    <p:anim to="" calcmode="lin" valueType="num">
                                      <p:cBhvr>
                                        <p:cTn id="39" dur="1" fill="hold"/>
                                        <p:tgtEl>
                                          <p:spTgt spid="1874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395" grpId="0" animBg="1"/>
      <p:bldP spid="187396" grpId="0" animBg="1"/>
      <p:bldP spid="187397" grpId="0"/>
      <p:bldP spid="187398" grpId="0"/>
      <p:bldP spid="187399" grpId="0"/>
      <p:bldP spid="187400" grpId="0"/>
      <p:bldP spid="187401" grpId="0"/>
      <p:bldP spid="1874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193611" y="2016241"/>
            <a:ext cx="9628187" cy="3407241"/>
          </a:xfrm>
        </p:spPr>
        <p:txBody>
          <a:bodyPr/>
          <a:lstStyle/>
          <a:p>
            <a:pPr>
              <a:buFont typeface="Wingdings" pitchFamily="2" charset="2"/>
              <a:buNone/>
            </a:pPr>
            <a:r>
              <a:rPr lang="zh-CN" altLang="en-US" sz="2800" dirty="0">
                <a:ea typeface="仿宋_GB2312" pitchFamily="49" charset="-122"/>
              </a:rPr>
              <a:t>（一）按照群体的性质划分</a:t>
            </a:r>
          </a:p>
          <a:p>
            <a:pPr>
              <a:buFont typeface="Wingdings" pitchFamily="2" charset="2"/>
              <a:buNone/>
            </a:pPr>
            <a:endParaRPr lang="zh-CN" altLang="en-US" sz="1000" dirty="0">
              <a:ea typeface="仿宋_GB2312" pitchFamily="49" charset="-122"/>
            </a:endParaRPr>
          </a:p>
          <a:p>
            <a:pPr>
              <a:buFont typeface="Wingdings" pitchFamily="2" charset="2"/>
              <a:buNone/>
            </a:pPr>
            <a:r>
              <a:rPr lang="zh-CN" altLang="en-US" sz="2800" dirty="0">
                <a:ea typeface="仿宋_GB2312" pitchFamily="49" charset="-122"/>
              </a:rPr>
              <a:t>　　１、交往群体</a:t>
            </a:r>
          </a:p>
          <a:p>
            <a:pPr>
              <a:buFont typeface="Wingdings" pitchFamily="2" charset="2"/>
              <a:buNone/>
            </a:pPr>
            <a:r>
              <a:rPr lang="zh-CN" altLang="en-US" sz="2800" dirty="0">
                <a:ea typeface="仿宋_GB2312" pitchFamily="49" charset="-122"/>
              </a:rPr>
              <a:t>　　２、心理群体</a:t>
            </a:r>
          </a:p>
          <a:p>
            <a:pPr>
              <a:buFont typeface="Wingdings" pitchFamily="2" charset="2"/>
              <a:buNone/>
            </a:pPr>
            <a:endParaRPr lang="zh-CN" altLang="en-US" sz="1000" dirty="0">
              <a:ea typeface="仿宋_GB2312" pitchFamily="49" charset="-122"/>
            </a:endParaRPr>
          </a:p>
          <a:p>
            <a:pPr>
              <a:buFont typeface="Wingdings" pitchFamily="2" charset="2"/>
              <a:buNone/>
            </a:pPr>
            <a:r>
              <a:rPr lang="zh-CN" altLang="en-US" sz="2800" dirty="0">
                <a:ea typeface="仿宋_GB2312" pitchFamily="49" charset="-122"/>
              </a:rPr>
              <a:t>　　　心理群体在市场细分、市场选择、市场定位以及广告策划中具有十分重要的应用价值，是营销活动研究的重点。</a:t>
            </a:r>
          </a:p>
        </p:txBody>
      </p:sp>
      <p:sp>
        <p:nvSpPr>
          <p:cNvPr id="13316" name="Rectangle 4"/>
          <p:cNvSpPr>
            <a:spLocks noChangeArrowheads="1"/>
          </p:cNvSpPr>
          <p:nvPr/>
        </p:nvSpPr>
        <p:spPr bwMode="auto">
          <a:xfrm>
            <a:off x="12403667"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ts val="138"/>
              </a:lnSpc>
              <a:buClr>
                <a:srgbClr val="000000"/>
              </a:buClr>
              <a:buSzPct val="100000"/>
            </a:pPr>
            <a:r>
              <a:rPr lang="zh-CN" altLang="en-US" sz="100">
                <a:solidFill>
                  <a:srgbClr val="000000"/>
                </a:solidFill>
                <a:sym typeface="Arial" charset="0"/>
              </a:rPr>
              <a:t>荫议款角液淋梆竞牡旗淘屠日杂寐袭看继涟厦韶寨极俞涝红祥暇从讹噪孕第九章 消费者群体与消费心理第九章 消费者群体与消费心理</a:t>
            </a:r>
          </a:p>
        </p:txBody>
      </p:sp>
      <p:sp>
        <p:nvSpPr>
          <p:cNvPr id="4" name="Text Box 3">
            <a:extLst>
              <a:ext uri="{FF2B5EF4-FFF2-40B4-BE49-F238E27FC236}">
                <a16:creationId xmlns:a16="http://schemas.microsoft.com/office/drawing/2014/main" xmlns="" id="{E89E3A9B-159B-4EB2-816D-D6E97F3EB289}"/>
              </a:ext>
            </a:extLst>
          </p:cNvPr>
          <p:cNvSpPr txBox="1">
            <a:spLocks noChangeArrowheads="1"/>
          </p:cNvSpPr>
          <p:nvPr/>
        </p:nvSpPr>
        <p:spPr bwMode="auto">
          <a:xfrm>
            <a:off x="1596282" y="242888"/>
            <a:ext cx="4500562" cy="57943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b="1" dirty="0">
                <a:solidFill>
                  <a:srgbClr val="080808"/>
                </a:solidFill>
                <a:latin typeface="Tahoma" panose="020B0604030504040204" pitchFamily="34" charset="0"/>
              </a:rPr>
              <a:t>5.1</a:t>
            </a:r>
            <a:r>
              <a:rPr lang="zh-CN" altLang="en-US" sz="3200" b="1" dirty="0">
                <a:solidFill>
                  <a:srgbClr val="080808"/>
                </a:solidFill>
                <a:latin typeface="Tahoma" panose="020B0604030504040204" pitchFamily="34" charset="0"/>
              </a:rPr>
              <a:t>消费者群体心理概述</a:t>
            </a:r>
          </a:p>
        </p:txBody>
      </p:sp>
      <p:sp>
        <p:nvSpPr>
          <p:cNvPr id="5" name="Text Box 4">
            <a:extLst>
              <a:ext uri="{FF2B5EF4-FFF2-40B4-BE49-F238E27FC236}">
                <a16:creationId xmlns:a16="http://schemas.microsoft.com/office/drawing/2014/main" xmlns="" id="{7C3255BB-417C-4A8A-A867-CC458EDEDF96}"/>
              </a:ext>
            </a:extLst>
          </p:cNvPr>
          <p:cNvSpPr txBox="1">
            <a:spLocks noChangeArrowheads="1"/>
          </p:cNvSpPr>
          <p:nvPr/>
        </p:nvSpPr>
        <p:spPr bwMode="auto">
          <a:xfrm>
            <a:off x="1495150" y="1081744"/>
            <a:ext cx="506420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dirty="0">
                <a:solidFill>
                  <a:srgbClr val="0000FF"/>
                </a:solidFill>
                <a:latin typeface="Tahoma" panose="020B0604030504040204" pitchFamily="34" charset="0"/>
                <a:ea typeface="宋体" panose="02010600030101010101" pitchFamily="2" charset="-122"/>
              </a:rPr>
              <a:t>5.1.1</a:t>
            </a:r>
            <a:r>
              <a:rPr lang="zh-CN" altLang="en-US" sz="2800" b="1" dirty="0">
                <a:solidFill>
                  <a:srgbClr val="0000FF"/>
                </a:solidFill>
                <a:latin typeface="Tahoma" panose="020B0604030504040204" pitchFamily="34" charset="0"/>
                <a:ea typeface="宋体" panose="02010600030101010101" pitchFamily="2" charset="-122"/>
              </a:rPr>
              <a:t>消费者群体的概念和类型</a:t>
            </a:r>
          </a:p>
          <a:p>
            <a:pPr lvl="0" fontAlgn="base">
              <a:spcBef>
                <a:spcPct val="0"/>
              </a:spcBef>
              <a:spcAft>
                <a:spcPct val="0"/>
              </a:spcAft>
            </a:pPr>
            <a:r>
              <a:rPr lang="en-US" altLang="zh-CN" sz="2400" b="1" dirty="0">
                <a:solidFill>
                  <a:srgbClr val="660066"/>
                </a:solidFill>
                <a:latin typeface="Tahoma" panose="020B0604030504040204" pitchFamily="34" charset="0"/>
                <a:ea typeface="宋体" panose="02010600030101010101" pitchFamily="2" charset="-122"/>
              </a:rPr>
              <a:t>2</a:t>
            </a:r>
            <a:r>
              <a:rPr lang="zh-CN" altLang="en-US" sz="2400" b="1" dirty="0">
                <a:solidFill>
                  <a:srgbClr val="660066"/>
                </a:solidFill>
                <a:latin typeface="Tahoma" panose="020B0604030504040204" pitchFamily="34" charset="0"/>
                <a:ea typeface="宋体" panose="02010600030101010101" pitchFamily="2" charset="-122"/>
              </a:rPr>
              <a:t>．消费者群体的形成和类型</a:t>
            </a:r>
          </a:p>
        </p:txBody>
      </p:sp>
    </p:spTree>
    <p:extLst>
      <p:ext uri="{BB962C8B-B14F-4D97-AF65-F5344CB8AC3E}">
        <p14:creationId xmlns:p14="http://schemas.microsoft.com/office/powerpoint/2010/main" val="317418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2_Default Design">
  <a:themeElements>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2_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2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7004</Words>
  <Application>Microsoft Office PowerPoint</Application>
  <PresentationFormat>自定义</PresentationFormat>
  <Paragraphs>509</Paragraphs>
  <Slides>67</Slides>
  <Notes>0</Notes>
  <HiddenSlides>0</HiddenSlides>
  <MMClips>0</MMClips>
  <ScaleCrop>false</ScaleCrop>
  <HeadingPairs>
    <vt:vector size="4" baseType="variant">
      <vt:variant>
        <vt:lpstr>主题</vt:lpstr>
      </vt:variant>
      <vt:variant>
        <vt:i4>1</vt:i4>
      </vt:variant>
      <vt:variant>
        <vt:lpstr>幻灯片标题</vt:lpstr>
      </vt:variant>
      <vt:variant>
        <vt:i4>67</vt:i4>
      </vt:variant>
    </vt:vector>
  </HeadingPairs>
  <TitlesOfParts>
    <vt:vector size="68" baseType="lpstr">
      <vt:lpstr>2_Default Design</vt:lpstr>
      <vt:lpstr>第5章  消费者群体与消费心理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－单身阶段：年轻、单身，时尚消费、个性消费。　　 　　－新婚阶段：年轻夫妻，无子女，经济条件较好。消费能力强，对大件商品、耐用品的需求欲望强烈。 　　－满巢一阶段：年轻夫妻，有６岁以下子女，家庭用品购买的高峰期。注重储蓄，购买较多的儿童用品。 　　－满巢二阶段：年轻夫妻，有６岁以上未成年子女。购买趋向理智型，注重档次较高的商品及子女的教育投资。 　　－满巢三阶段：年长夫妇与尚未独立的成年子女同住。经济状况较好。注重储蓄，购买冷静理智。 　　－空巢阶段：年长夫妇，子女离家独立。前期收入较高，购买力达到高峰期，较多购买老年人用品，后期退休收入减少。 　　－孤独阶段：单身老人独居，收入减少，特别重视情感、关注等心理需求和医疗护理需要。</vt:lpstr>
      <vt:lpstr>PowerPoint 演示文稿</vt:lpstr>
      <vt:lpstr>PowerPoint 演示文稿</vt:lpstr>
      <vt:lpstr>PowerPoint 演示文稿</vt:lpstr>
      <vt:lpstr>PowerPoint 演示文稿</vt:lpstr>
      <vt:lpstr>PowerPoint 演示文稿</vt:lpstr>
      <vt:lpstr>非传统的家庭生命周期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新婚青年消费者群的心理与行为特征   　－ 在消费需求构成上，新婚家庭的需求是多方面的。  　－ 在购买时间上，近年来，我国新婚家庭的购买时间发生了变化。  　－ 在消费需求倾向上，不仅对物质商品要求标准高，同时对精神享受也有较高的追求。</vt:lpstr>
      <vt:lpstr>PowerPoint 演示文稿</vt:lpstr>
      <vt:lpstr>PowerPoint 演示文稿</vt:lpstr>
      <vt:lpstr>　老年消费市场的营销策略 　　－关注老年市场的补偿性消费动机； 　　－为老年消费群体设计专门的营销方案； 　　－帮助老年顾客增强消费信心； 　　－注意把握老年人的心理。</vt:lpstr>
      <vt:lpstr>PowerPoint 演示文稿</vt:lpstr>
      <vt:lpstr>PowerPoint 演示文稿</vt:lpstr>
      <vt:lpstr>PowerPoint 演示文稿</vt:lpstr>
      <vt:lpstr>PowerPoint 演示文稿</vt:lpstr>
      <vt:lpstr>女性消费者的购买行为特点  　　据网上调查显示：女性在家庭消费中有完全支配权51.6%，和家人协商44.5%   　１、女性消费者数量庞大，是购买行为的主体。 　　我国女性消费者占全国人口的48.7%，其中在消费过程中有较大影响的是20岁—54岁的女性，约占人口总数的21%。她们不仅为自己购买所需商品，而且由于在家庭中承担了女儿、妻子、母亲、主妇等多种角色，因而也是大多数儿童用品、男性用品、老人用品、家庭用品的主要购买者。</vt:lpstr>
      <vt:lpstr>　２、购买商品挑剔，选择性强 　　由于女性消费品品种繁多，弹性较大，加之女性特有的细腻、认真，因而她们对商品的选择挑剔程度较之男性高。另外，女性通常具有较强的表达能力、感染能力和传播能力，善于通过说服、劝告、传话等方式对周围其他消费者发生影响。  　３、注重商品的外观和感性特征 　　而女性消费者购买的主要是日常生活用品，如服装、鞋帽等，因而对其外观形象、感性特征等较重视，往往在某种情绪或情感的驱动下产生购买欲望。这里导致情绪或情感萌生的原因是多方面的。</vt:lpstr>
      <vt:lpstr>　４、注重商品的实用性和具体利益 　　由于女性消费者在家庭中的作用和家务劳动的经验，使她们对商品的关注角度与男性大不相同。表现为对商品的实际效用和具体利益要求强烈，特别是细微之处的优点，往往能迅速博得女性消费者的欢心，促成购买行为。  　５、注重商品的便利性和生活的创造性 　　现代社会，中青年妇女的就业率很高，她们既要工作，又担负着大部分家务劳动，因此，她们对日常生活用品的便利性具有强烈的要求。每一种新的、能减轻家务劳动的便利性消费品，都能博得她们的青睐。同时，女性消费者对于生活中新的、富于创造性的事物，也充满热情。</vt:lpstr>
      <vt:lpstr>　６、有较强的自我意识和自尊心 　　女性消费者有较强的自我意识和自尊心，对外界事物反应敏感。她们往往以选择的眼光、购买的内容及购买的标准来评价自己和别人。 　 　７、易受外界因素影响 　　女性消费者在选购商品时考虑的方面比较多，因而决策时间较长，在此期间内各种外部信息如广告信息、售货员的评论、朋友的劝说以及其他人的购买等都会对她们发生重要影响。女性消费者在购买过程中比较倾向于听取并接受别人的建议。 </vt:lpstr>
      <vt:lpstr>消费习俗</vt:lpstr>
      <vt:lpstr>PowerPoint 演示文稿</vt:lpstr>
      <vt:lpstr>PowerPoint 演示文稿</vt:lpstr>
      <vt:lpstr>PowerPoint 演示文稿</vt:lpstr>
      <vt:lpstr>消费流行</vt:lpstr>
      <vt:lpstr>PowerPoint 演示文稿</vt:lpstr>
      <vt:lpstr>PowerPoint 演示文稿</vt:lpstr>
      <vt:lpstr>PowerPoint 演示文稿</vt:lpstr>
      <vt:lpstr>PowerPoint 演示文稿</vt:lpstr>
      <vt:lpstr>PowerPoint 演示文稿</vt:lpstr>
      <vt:lpstr>消费者群体形成的因素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第5章  消费者群体与消费心理</dc:title>
  <dc:creator>丁 超</dc:creator>
  <cp:lastModifiedBy>15166</cp:lastModifiedBy>
  <cp:revision>23</cp:revision>
  <dcterms:created xsi:type="dcterms:W3CDTF">2020-03-10T23:22:01Z</dcterms:created>
  <dcterms:modified xsi:type="dcterms:W3CDTF">2020-10-21T02:15:11Z</dcterms:modified>
</cp:coreProperties>
</file>