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0" r:id="rId3"/>
    <p:sldId id="411" r:id="rId5"/>
    <p:sldId id="412" r:id="rId6"/>
    <p:sldId id="413" r:id="rId7"/>
    <p:sldId id="415" r:id="rId8"/>
    <p:sldId id="416" r:id="rId9"/>
    <p:sldId id="417" r:id="rId10"/>
    <p:sldId id="418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AE28C-3D3E-4DF5-86CA-388958D9FF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AE28C-3D3E-4DF5-86CA-388958D9FF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AE28C-3D3E-4DF5-86CA-388958D9FF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AE28C-3D3E-4DF5-86CA-388958D9FF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AE28C-3D3E-4DF5-86CA-388958D9FF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AE28C-3D3E-4DF5-86CA-388958D9FF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AE28C-3D3E-4DF5-86CA-388958D9FF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AE28C-3D3E-4DF5-86CA-388958D9FF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pattFill prst="ltHorz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884" y="1700808"/>
            <a:ext cx="9326232" cy="408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 userDrawn="1"/>
        </p:nvSpPr>
        <p:spPr>
          <a:xfrm>
            <a:off x="0" y="6797040"/>
            <a:ext cx="12192000" cy="60959"/>
          </a:xfrm>
          <a:prstGeom prst="rect">
            <a:avLst/>
          </a:prstGeom>
          <a:solidFill>
            <a:schemeClr val="bg2">
              <a:lumMod val="50000"/>
            </a:schemeClr>
          </a:solidFill>
          <a:ln w="6350">
            <a:noFill/>
          </a:ln>
          <a:effectLst>
            <a:outerShdw blurRad="1524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2400"/>
          </a:p>
        </p:txBody>
      </p:sp>
      <p:sp>
        <p:nvSpPr>
          <p:cNvPr id="2" name="矩形 1"/>
          <p:cNvSpPr/>
          <p:nvPr userDrawn="1"/>
        </p:nvSpPr>
        <p:spPr>
          <a:xfrm>
            <a:off x="6308424" y="932723"/>
            <a:ext cx="5664629" cy="4704523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1" Type="http://schemas.openxmlformats.org/officeDocument/2006/relationships/hyperlink" Target="&#39318;&#37117;&#20844;&#21153;&#26426;&#26377;&#38480;&#20844;&#21496;&#21494;&#29747;&#29747;%20&#26631;&#28165;(270P).ql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标题层"/>
          <p:cNvSpPr txBox="1"/>
          <p:nvPr/>
        </p:nvSpPr>
        <p:spPr bwMode="auto">
          <a:xfrm>
            <a:off x="660400" y="403013"/>
            <a:ext cx="5019887" cy="501650"/>
          </a:xfrm>
          <a:prstGeom prst="rect">
            <a:avLst/>
          </a:prstGeom>
          <a:noFill/>
          <a:effectLst>
            <a:outerShdw blurRad="12700" dist="12700" dir="438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2665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以机场为主体经营的</a:t>
            </a:r>
            <a:r>
              <a:rPr lang="en-US" altLang="zh-CN" sz="2665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FBO </a:t>
            </a:r>
            <a:endParaRPr lang="en-US" altLang="zh-CN" sz="2665" b="1" kern="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6460" y="533993"/>
            <a:ext cx="427467" cy="4001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80" name="矩形 279"/>
          <p:cNvSpPr/>
          <p:nvPr/>
        </p:nvSpPr>
        <p:spPr>
          <a:xfrm>
            <a:off x="291936" y="452669"/>
            <a:ext cx="427467" cy="40010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文本框 6"/>
          <p:cNvSpPr txBox="1"/>
          <p:nvPr/>
        </p:nvSpPr>
        <p:spPr>
          <a:xfrm>
            <a:off x="1129453" y="984673"/>
            <a:ext cx="9647767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eaLnBrk="1" latinLnBrk="0" hangingPunct="1">
              <a:lnSpc>
                <a:spcPct val="150000"/>
              </a:lnSpc>
            </a:pPr>
            <a:r>
              <a:rPr lang="en-US" sz="2400"/>
              <a:t>         </a:t>
            </a:r>
            <a:r>
              <a:rPr sz="2400">
                <a:solidFill>
                  <a:srgbClr val="FF0000"/>
                </a:solidFill>
              </a:rPr>
              <a:t>FBO的建设，是在现有民用机场的基础上来进行的</a:t>
            </a:r>
            <a:r>
              <a:rPr sz="2400"/>
              <a:t>，直到十一五"期间，中国通用航空机场相比美国着实存在巨大差距。机场区域分布很不均匀，东部地区机场密度是全国平均水平的4.3倍，中部是全国平均水平的1.5倍，东北地区机场密度与全国水平大致相当,而西部地区的密度不到全国平均水平的三分之二。由于目前通用航空运营严重不足，即使在现有机场和临时起降点上，平均每个月的起降飞行活动也不到6架次。因此，在通用航空机场不足，临时起降点本来不多且缺乏必要设备、功能的现实来讲，要又好又快发展FBO,利用现有机场的资源来进行建设应该是一个比较好的选择，这也将化解FBO与机场之间的矛盾。</a:t>
            </a: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1" dur="100" fill="hold"/>
                                        <p:tgtEl>
                                          <p:spTgt spid="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9" dur="100" fill="hold"/>
                                        <p:tgtEl>
                                          <p:spTgt spid="28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4" grpId="0" bldLvl="0" animBg="1"/>
      <p:bldP spid="4" grpId="1" bldLvl="0" animBg="1"/>
      <p:bldP spid="280" grpId="0" bldLvl="0" animBg="1"/>
      <p:bldP spid="280" grpId="1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标题层"/>
          <p:cNvSpPr txBox="1"/>
          <p:nvPr/>
        </p:nvSpPr>
        <p:spPr bwMode="auto">
          <a:xfrm>
            <a:off x="660400" y="452967"/>
            <a:ext cx="5019887" cy="501650"/>
          </a:xfrm>
          <a:prstGeom prst="rect">
            <a:avLst/>
          </a:prstGeom>
          <a:noFill/>
          <a:effectLst>
            <a:outerShdw blurRad="12700" dist="12700" dir="438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2665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以机场为主体经营的</a:t>
            </a:r>
            <a:r>
              <a:rPr lang="en-US" altLang="zh-CN" sz="2665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FBO </a:t>
            </a:r>
            <a:endParaRPr lang="en-US" altLang="zh-CN" sz="2665" b="1" kern="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6460" y="533993"/>
            <a:ext cx="427467" cy="4001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80" name="矩形 279"/>
          <p:cNvSpPr/>
          <p:nvPr/>
        </p:nvSpPr>
        <p:spPr>
          <a:xfrm>
            <a:off x="291936" y="452669"/>
            <a:ext cx="427467" cy="40010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" name="文本框 1"/>
          <p:cNvSpPr txBox="1"/>
          <p:nvPr/>
        </p:nvSpPr>
        <p:spPr>
          <a:xfrm>
            <a:off x="918633" y="1253067"/>
            <a:ext cx="469730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北京首都公务机有限公司</a:t>
            </a:r>
            <a:endParaRPr lang="zh-CN" altLang="en-US" sz="2400"/>
          </a:p>
        </p:txBody>
      </p:sp>
      <p:pic>
        <p:nvPicPr>
          <p:cNvPr id="3" name="图片 2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633" y="2180167"/>
            <a:ext cx="5080000" cy="4089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248400" y="853440"/>
            <a:ext cx="5363633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设施：</a:t>
            </a:r>
            <a:r>
              <a:rPr lang="en-US" altLang="zh-CN" sz="2400"/>
              <a:t>1</a:t>
            </a:r>
            <a:r>
              <a:rPr lang="zh-CN" altLang="en-US" sz="2400"/>
              <a:t>、公务机楼作为运营场所</a:t>
            </a:r>
            <a:endParaRPr lang="zh-CN" altLang="en-US" sz="2400"/>
          </a:p>
          <a:p>
            <a:r>
              <a:rPr lang="zh-CN" altLang="en-US" sz="2400"/>
              <a:t>              </a:t>
            </a:r>
            <a:r>
              <a:rPr lang="en-US" altLang="zh-CN" sz="2400"/>
              <a:t>2</a:t>
            </a:r>
            <a:r>
              <a:rPr lang="zh-CN" altLang="en-US" sz="2400"/>
              <a:t>、专用的停机坪</a:t>
            </a:r>
            <a:endParaRPr lang="zh-CN" altLang="en-US" sz="2400"/>
          </a:p>
          <a:p>
            <a:r>
              <a:rPr lang="zh-CN" altLang="en-US" sz="2400"/>
              <a:t>              </a:t>
            </a:r>
            <a:r>
              <a:rPr lang="en-US" altLang="zh-CN" sz="2400"/>
              <a:t>3</a:t>
            </a:r>
            <a:r>
              <a:rPr lang="zh-CN" altLang="en-US" sz="2400"/>
              <a:t>、贵宾休息室</a:t>
            </a:r>
            <a:endParaRPr lang="zh-CN" altLang="en-US" sz="2400"/>
          </a:p>
          <a:p>
            <a:r>
              <a:rPr lang="zh-CN" altLang="en-US" sz="2400"/>
              <a:t>              </a:t>
            </a:r>
            <a:r>
              <a:rPr lang="en-US" altLang="zh-CN" sz="2400"/>
              <a:t>4</a:t>
            </a:r>
            <a:r>
              <a:rPr lang="zh-CN" altLang="en-US" sz="2400"/>
              <a:t>、独立的海关、边防、安检</a:t>
            </a:r>
            <a:endParaRPr lang="zh-CN" altLang="en-US" sz="2400"/>
          </a:p>
          <a:p>
            <a:r>
              <a:rPr lang="zh-CN" altLang="en-US" sz="2400"/>
              <a:t>人员：</a:t>
            </a:r>
            <a:r>
              <a:rPr lang="en-US" altLang="zh-CN" sz="2400"/>
              <a:t>1</a:t>
            </a:r>
            <a:r>
              <a:rPr lang="zh-CN" altLang="en-US" sz="2400"/>
              <a:t>、经验丰富的地面保障人员</a:t>
            </a:r>
            <a:endParaRPr lang="zh-CN" altLang="en-US" sz="2400"/>
          </a:p>
          <a:p>
            <a:r>
              <a:rPr lang="zh-CN" altLang="en-US" sz="2400"/>
              <a:t>             </a:t>
            </a:r>
            <a:r>
              <a:rPr lang="en-US" altLang="zh-CN" sz="2400"/>
              <a:t>2</a:t>
            </a:r>
            <a:r>
              <a:rPr lang="zh-CN" altLang="en-US" sz="2400"/>
              <a:t>、训练有素的服务人员</a:t>
            </a:r>
            <a:endParaRPr lang="zh-CN" altLang="en-US" sz="2400"/>
          </a:p>
          <a:p>
            <a:r>
              <a:rPr lang="zh-CN" altLang="en-US" sz="2400"/>
              <a:t>服务对象：</a:t>
            </a:r>
            <a:r>
              <a:rPr lang="en-US" altLang="zh-CN" sz="2400"/>
              <a:t>1</a:t>
            </a:r>
            <a:r>
              <a:rPr lang="zh-CN" altLang="en-US" sz="2400"/>
              <a:t>、国家元首</a:t>
            </a:r>
            <a:endParaRPr lang="zh-CN" altLang="en-US" sz="2400"/>
          </a:p>
          <a:p>
            <a:r>
              <a:rPr lang="zh-CN" altLang="en-US" sz="2400"/>
              <a:t>                      </a:t>
            </a:r>
            <a:r>
              <a:rPr lang="en-US" altLang="zh-CN" sz="2400"/>
              <a:t>2</a:t>
            </a:r>
            <a:r>
              <a:rPr lang="zh-CN" altLang="en-US" sz="2400"/>
              <a:t>、高层政府官员</a:t>
            </a:r>
            <a:endParaRPr lang="zh-CN" altLang="en-US" sz="2400"/>
          </a:p>
          <a:p>
            <a:r>
              <a:rPr lang="zh-CN" altLang="en-US" sz="2400"/>
              <a:t>                      </a:t>
            </a:r>
            <a:r>
              <a:rPr lang="en-US" altLang="zh-CN" sz="2400"/>
              <a:t>3</a:t>
            </a:r>
            <a:r>
              <a:rPr lang="zh-CN" altLang="en-US" sz="2400"/>
              <a:t>、国内外商界名流</a:t>
            </a:r>
            <a:endParaRPr lang="zh-CN" altLang="en-US" sz="2400"/>
          </a:p>
          <a:p>
            <a:r>
              <a:rPr lang="zh-CN" altLang="en-US" sz="2400"/>
              <a:t>                      </a:t>
            </a:r>
            <a:r>
              <a:rPr lang="en-US" altLang="zh-CN" sz="2400"/>
              <a:t>4</a:t>
            </a:r>
            <a:r>
              <a:rPr lang="zh-CN" altLang="en-US" sz="2400"/>
              <a:t>、全球</a:t>
            </a:r>
            <a:r>
              <a:rPr lang="en-US" altLang="zh-CN" sz="2400"/>
              <a:t>500</a:t>
            </a:r>
            <a:r>
              <a:rPr lang="zh-CN" altLang="en-US" sz="2400"/>
              <a:t>强企业</a:t>
            </a:r>
            <a:endParaRPr lang="zh-CN" altLang="en-US" sz="2400"/>
          </a:p>
          <a:p>
            <a:r>
              <a:rPr lang="zh-CN" altLang="en-US" sz="2400"/>
              <a:t>服务内容：见表格</a:t>
            </a: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1" dur="100" fill="hold"/>
                                        <p:tgtEl>
                                          <p:spTgt spid="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9" dur="100" fill="hold"/>
                                        <p:tgtEl>
                                          <p:spTgt spid="28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4" grpId="0" bldLvl="0" animBg="1"/>
      <p:bldP spid="4" grpId="1" bldLvl="0" animBg="1"/>
      <p:bldP spid="280" grpId="0" bldLvl="0" animBg="1"/>
      <p:bldP spid="280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标题层"/>
          <p:cNvSpPr txBox="1"/>
          <p:nvPr/>
        </p:nvSpPr>
        <p:spPr bwMode="auto">
          <a:xfrm>
            <a:off x="660400" y="452967"/>
            <a:ext cx="5019887" cy="501650"/>
          </a:xfrm>
          <a:prstGeom prst="rect">
            <a:avLst/>
          </a:prstGeom>
          <a:noFill/>
          <a:effectLst>
            <a:outerShdw blurRad="12700" dist="12700" dir="438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2665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以机场为主体经营的</a:t>
            </a:r>
            <a:r>
              <a:rPr lang="en-US" altLang="zh-CN" sz="2665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FBO </a:t>
            </a:r>
            <a:endParaRPr lang="en-US" altLang="zh-CN" sz="2665" b="1" kern="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6460" y="533993"/>
            <a:ext cx="427467" cy="4001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80" name="矩形 279"/>
          <p:cNvSpPr/>
          <p:nvPr/>
        </p:nvSpPr>
        <p:spPr>
          <a:xfrm>
            <a:off x="291936" y="452669"/>
            <a:ext cx="427467" cy="40010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" name="文本框 1"/>
          <p:cNvSpPr txBox="1"/>
          <p:nvPr/>
        </p:nvSpPr>
        <p:spPr>
          <a:xfrm>
            <a:off x="6161193" y="408093"/>
            <a:ext cx="469730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北京首都公务机有限公司</a:t>
            </a:r>
            <a:endParaRPr lang="zh-CN" altLang="en-US" sz="24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547" y="934720"/>
            <a:ext cx="9212580" cy="5694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1" dur="100" fill="hold"/>
                                        <p:tgtEl>
                                          <p:spTgt spid="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9" dur="100" fill="hold"/>
                                        <p:tgtEl>
                                          <p:spTgt spid="28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4" grpId="0" bldLvl="0" animBg="1"/>
      <p:bldP spid="4" grpId="1" bldLvl="0" animBg="1"/>
      <p:bldP spid="280" grpId="0" bldLvl="0" animBg="1"/>
      <p:bldP spid="280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标题层"/>
          <p:cNvSpPr txBox="1"/>
          <p:nvPr/>
        </p:nvSpPr>
        <p:spPr bwMode="auto">
          <a:xfrm>
            <a:off x="660400" y="452967"/>
            <a:ext cx="5019887" cy="501650"/>
          </a:xfrm>
          <a:prstGeom prst="rect">
            <a:avLst/>
          </a:prstGeom>
          <a:noFill/>
          <a:effectLst>
            <a:outerShdw blurRad="12700" dist="12700" dir="438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2665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以机场为主体经营的</a:t>
            </a:r>
            <a:r>
              <a:rPr lang="en-US" altLang="zh-CN" sz="2665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FBO </a:t>
            </a:r>
            <a:endParaRPr lang="en-US" altLang="zh-CN" sz="2665" b="1" kern="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6460" y="533993"/>
            <a:ext cx="427467" cy="4001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80" name="矩形 279"/>
          <p:cNvSpPr/>
          <p:nvPr/>
        </p:nvSpPr>
        <p:spPr>
          <a:xfrm>
            <a:off x="291936" y="452669"/>
            <a:ext cx="427467" cy="40010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" name="文本框 1"/>
          <p:cNvSpPr txBox="1"/>
          <p:nvPr/>
        </p:nvSpPr>
        <p:spPr>
          <a:xfrm>
            <a:off x="6161193" y="408093"/>
            <a:ext cx="469730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北京首都公务机有限公司</a:t>
            </a:r>
            <a:endParaRPr lang="zh-CN" altLang="en-US" sz="24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5673" y="934720"/>
            <a:ext cx="9574953" cy="57742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1" dur="100" fill="hold"/>
                                        <p:tgtEl>
                                          <p:spTgt spid="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9" dur="100" fill="hold"/>
                                        <p:tgtEl>
                                          <p:spTgt spid="28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4" grpId="0" bldLvl="0" animBg="1"/>
      <p:bldP spid="4" grpId="1" bldLvl="0" animBg="1"/>
      <p:bldP spid="280" grpId="0" bldLvl="0" animBg="1"/>
      <p:bldP spid="280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标题层"/>
          <p:cNvSpPr txBox="1"/>
          <p:nvPr/>
        </p:nvSpPr>
        <p:spPr bwMode="auto">
          <a:xfrm>
            <a:off x="660400" y="452967"/>
            <a:ext cx="5019887" cy="501650"/>
          </a:xfrm>
          <a:prstGeom prst="rect">
            <a:avLst/>
          </a:prstGeom>
          <a:noFill/>
          <a:effectLst>
            <a:outerShdw blurRad="12700" dist="12700" dir="438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2665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以机场为主体经营的</a:t>
            </a:r>
            <a:r>
              <a:rPr lang="en-US" altLang="zh-CN" sz="2665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FBO </a:t>
            </a:r>
            <a:endParaRPr lang="en-US" altLang="zh-CN" sz="2665" b="1" kern="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6460" y="533993"/>
            <a:ext cx="427467" cy="4001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80" name="矩形 279"/>
          <p:cNvSpPr/>
          <p:nvPr/>
        </p:nvSpPr>
        <p:spPr>
          <a:xfrm>
            <a:off x="291936" y="452669"/>
            <a:ext cx="427467" cy="40010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" name="文本框 1"/>
          <p:cNvSpPr txBox="1"/>
          <p:nvPr/>
        </p:nvSpPr>
        <p:spPr>
          <a:xfrm>
            <a:off x="6161193" y="408093"/>
            <a:ext cx="469730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北京首都公务机有限公司</a:t>
            </a:r>
            <a:endParaRPr lang="zh-CN" altLang="en-US" sz="24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1053" y="984673"/>
            <a:ext cx="9627447" cy="55211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1" dur="100" fill="hold"/>
                                        <p:tgtEl>
                                          <p:spTgt spid="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9" dur="100" fill="hold"/>
                                        <p:tgtEl>
                                          <p:spTgt spid="28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4" grpId="0" bldLvl="0" animBg="1"/>
      <p:bldP spid="4" grpId="1" bldLvl="0" animBg="1"/>
      <p:bldP spid="280" grpId="0" bldLvl="0" animBg="1"/>
      <p:bldP spid="280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标题层"/>
          <p:cNvSpPr txBox="1"/>
          <p:nvPr/>
        </p:nvSpPr>
        <p:spPr bwMode="auto">
          <a:xfrm>
            <a:off x="660400" y="452967"/>
            <a:ext cx="5019887" cy="501650"/>
          </a:xfrm>
          <a:prstGeom prst="rect">
            <a:avLst/>
          </a:prstGeom>
          <a:noFill/>
          <a:effectLst>
            <a:outerShdw blurRad="12700" dist="12700" dir="438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2665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以机场为主体经营的</a:t>
            </a:r>
            <a:r>
              <a:rPr lang="en-US" altLang="zh-CN" sz="2665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FBO </a:t>
            </a:r>
            <a:endParaRPr lang="en-US" altLang="zh-CN" sz="2665" b="1" kern="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6460" y="533993"/>
            <a:ext cx="427467" cy="4001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80" name="矩形 279"/>
          <p:cNvSpPr/>
          <p:nvPr/>
        </p:nvSpPr>
        <p:spPr>
          <a:xfrm>
            <a:off x="291936" y="452669"/>
            <a:ext cx="427467" cy="40010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" name="文本框 1"/>
          <p:cNvSpPr txBox="1"/>
          <p:nvPr/>
        </p:nvSpPr>
        <p:spPr>
          <a:xfrm>
            <a:off x="6161193" y="408093"/>
            <a:ext cx="469730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北京首都公务机有限公司</a:t>
            </a:r>
            <a:endParaRPr lang="zh-CN" altLang="en-US" sz="24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3020" y="1049867"/>
            <a:ext cx="8895927" cy="55126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1" dur="100" fill="hold"/>
                                        <p:tgtEl>
                                          <p:spTgt spid="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9" dur="100" fill="hold"/>
                                        <p:tgtEl>
                                          <p:spTgt spid="28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4" grpId="0" bldLvl="0" animBg="1"/>
      <p:bldP spid="4" grpId="1" bldLvl="0" animBg="1"/>
      <p:bldP spid="280" grpId="0" bldLvl="0" animBg="1"/>
      <p:bldP spid="280" grpId="1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标题层"/>
          <p:cNvSpPr txBox="1"/>
          <p:nvPr/>
        </p:nvSpPr>
        <p:spPr bwMode="auto">
          <a:xfrm>
            <a:off x="660400" y="452967"/>
            <a:ext cx="5019887" cy="501650"/>
          </a:xfrm>
          <a:prstGeom prst="rect">
            <a:avLst/>
          </a:prstGeom>
          <a:noFill/>
          <a:effectLst>
            <a:outerShdw blurRad="12700" dist="12700" dir="438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2665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以机场为主体经营的</a:t>
            </a:r>
            <a:r>
              <a:rPr lang="en-US" altLang="zh-CN" sz="2665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FBO </a:t>
            </a:r>
            <a:endParaRPr lang="en-US" altLang="zh-CN" sz="2665" b="1" kern="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6460" y="533993"/>
            <a:ext cx="427467" cy="4001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80" name="矩形 279"/>
          <p:cNvSpPr/>
          <p:nvPr/>
        </p:nvSpPr>
        <p:spPr>
          <a:xfrm>
            <a:off x="291936" y="452669"/>
            <a:ext cx="427467" cy="40010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" name="文本框 1"/>
          <p:cNvSpPr txBox="1"/>
          <p:nvPr/>
        </p:nvSpPr>
        <p:spPr>
          <a:xfrm>
            <a:off x="6161193" y="408093"/>
            <a:ext cx="469730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北京首都公务机有限公司</a:t>
            </a:r>
            <a:endParaRPr lang="zh-CN" altLang="en-US" sz="24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60" y="984673"/>
            <a:ext cx="8720667" cy="5448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1" dur="100" fill="hold"/>
                                        <p:tgtEl>
                                          <p:spTgt spid="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9" dur="100" fill="hold"/>
                                        <p:tgtEl>
                                          <p:spTgt spid="28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4" grpId="0" bldLvl="0" animBg="1"/>
      <p:bldP spid="4" grpId="1" bldLvl="0" animBg="1"/>
      <p:bldP spid="280" grpId="0" bldLvl="0" animBg="1"/>
      <p:bldP spid="280" grpId="1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标题层"/>
          <p:cNvSpPr txBox="1"/>
          <p:nvPr/>
        </p:nvSpPr>
        <p:spPr bwMode="auto">
          <a:xfrm>
            <a:off x="660400" y="452967"/>
            <a:ext cx="5019887" cy="501650"/>
          </a:xfrm>
          <a:prstGeom prst="rect">
            <a:avLst/>
          </a:prstGeom>
          <a:noFill/>
          <a:effectLst>
            <a:outerShdw blurRad="12700" dist="12700" dir="438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2665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以机场为主体经营的</a:t>
            </a:r>
            <a:r>
              <a:rPr lang="en-US" altLang="zh-CN" sz="2665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FBO </a:t>
            </a:r>
            <a:endParaRPr lang="en-US" altLang="zh-CN" sz="2665" b="1" kern="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6460" y="533993"/>
            <a:ext cx="427467" cy="4001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80" name="矩形 279"/>
          <p:cNvSpPr/>
          <p:nvPr/>
        </p:nvSpPr>
        <p:spPr>
          <a:xfrm>
            <a:off x="291936" y="452669"/>
            <a:ext cx="427467" cy="40010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" name="文本框 1"/>
          <p:cNvSpPr txBox="1"/>
          <p:nvPr/>
        </p:nvSpPr>
        <p:spPr>
          <a:xfrm>
            <a:off x="6161193" y="408093"/>
            <a:ext cx="469730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北京首都公务机有限公司</a:t>
            </a:r>
            <a:endParaRPr lang="zh-CN" altLang="en-US" sz="24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2787" y="934720"/>
            <a:ext cx="9087273" cy="56227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1" dur="100" fill="hold"/>
                                        <p:tgtEl>
                                          <p:spTgt spid="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9" dur="100" fill="hold"/>
                                        <p:tgtEl>
                                          <p:spTgt spid="28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4" grpId="0" bldLvl="0" animBg="1"/>
      <p:bldP spid="4" grpId="1" bldLvl="0" animBg="1"/>
      <p:bldP spid="280" grpId="0" bldLvl="0" animBg="1"/>
      <p:bldP spid="280" grpId="1" bldLvl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709</Words>
  <Application>WPS 演示</Application>
  <PresentationFormat>宽屏</PresentationFormat>
  <Paragraphs>44</Paragraphs>
  <Slides>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Administrator</cp:lastModifiedBy>
  <cp:revision>150</cp:revision>
  <dcterms:created xsi:type="dcterms:W3CDTF">2019-06-19T02:08:00Z</dcterms:created>
  <dcterms:modified xsi:type="dcterms:W3CDTF">2020-10-21T01:11:09Z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