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0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8C723AD-6007-4300-9471-ACF3744A9641}" type="datetimeFigureOut">
              <a:rPr lang="zh-CN" altLang="en-US" smtClean="0"/>
              <a:t>2016/2/28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0AA19-364A-4533-8FCC-2DF4278B315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C723AD-6007-4300-9471-ACF3744A9641}" type="datetimeFigureOut">
              <a:rPr lang="zh-CN" altLang="en-US" smtClean="0"/>
              <a:t>2016/2/28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0AA19-364A-4533-8FCC-2DF4278B31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C723AD-6007-4300-9471-ACF3744A9641}" type="datetimeFigureOut">
              <a:rPr lang="zh-CN" altLang="en-US" smtClean="0"/>
              <a:t>2016/2/28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0AA19-364A-4533-8FCC-2DF4278B31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C723AD-6007-4300-9471-ACF3744A9641}" type="datetimeFigureOut">
              <a:rPr lang="zh-CN" altLang="en-US" smtClean="0"/>
              <a:t>2016/2/28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0AA19-364A-4533-8FCC-2DF4278B31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8C723AD-6007-4300-9471-ACF3744A9641}" type="datetimeFigureOut">
              <a:rPr lang="zh-CN" altLang="en-US" smtClean="0"/>
              <a:t>2016/2/28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0AA19-364A-4533-8FCC-2DF4278B31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8C723AD-6007-4300-9471-ACF3744A9641}" type="datetimeFigureOut">
              <a:rPr lang="zh-CN" altLang="en-US" smtClean="0"/>
              <a:t>2016/2/28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A0AA19-364A-4533-8FCC-2DF4278B31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C723AD-6007-4300-9471-ACF3744A9641}" type="datetimeFigureOut">
              <a:rPr lang="zh-CN" altLang="en-US" smtClean="0"/>
              <a:t>2016/2/28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7A0AA19-364A-4533-8FCC-2DF4278B31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8C723AD-6007-4300-9471-ACF3744A9641}" type="datetimeFigureOut">
              <a:rPr lang="zh-CN" altLang="en-US" smtClean="0"/>
              <a:t>2016/2/28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7A0AA19-364A-4533-8FCC-2DF4278B31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C723AD-6007-4300-9471-ACF3744A9641}" type="datetimeFigureOut">
              <a:rPr lang="zh-CN" altLang="en-US" smtClean="0"/>
              <a:t>2016/2/28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7A0AA19-364A-4533-8FCC-2DF4278B31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C723AD-6007-4300-9471-ACF3744A9641}" type="datetimeFigureOut">
              <a:rPr lang="zh-CN" altLang="en-US" smtClean="0"/>
              <a:t>2016/2/28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A0AA19-364A-4533-8FCC-2DF4278B31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C723AD-6007-4300-9471-ACF3744A9641}" type="datetimeFigureOut">
              <a:rPr lang="zh-CN" altLang="en-US" smtClean="0"/>
              <a:t>2016/2/28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A0AA19-364A-4533-8FCC-2DF4278B31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723AD-6007-4300-9471-ACF3744A9641}" type="datetimeFigureOut">
              <a:rPr lang="zh-CN" altLang="en-US" smtClean="0"/>
              <a:t>2016/2/28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0AA19-364A-4533-8FCC-2DF4278B315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b="1" dirty="0" smtClean="0"/>
              <a:t>2015</a:t>
            </a:r>
            <a:r>
              <a:rPr lang="zh-CN" altLang="en-US" b="1" dirty="0" smtClean="0"/>
              <a:t>十大流行语译成英文</a:t>
            </a:r>
            <a:endParaRPr lang="zh-CN" altLang="en-US" dirty="0"/>
          </a:p>
        </p:txBody>
      </p:sp>
      <p:sp>
        <p:nvSpPr>
          <p:cNvPr id="5" name="内容占位符 4"/>
          <p:cNvSpPr>
            <a:spLocks noGrp="1"/>
          </p:cNvSpPr>
          <p:nvPr>
            <p:ph idx="1"/>
          </p:nvPr>
        </p:nvSpPr>
        <p:spPr/>
        <p:txBody>
          <a:bodyPr/>
          <a:lstStyle/>
          <a:p>
            <a:r>
              <a:rPr lang="en-US" altLang="zh-CN" dirty="0"/>
              <a:t>1</a:t>
            </a:r>
            <a:r>
              <a:rPr lang="zh-CN" altLang="en-US" dirty="0"/>
              <a:t>、获得感 </a:t>
            </a:r>
            <a:r>
              <a:rPr lang="en-US" altLang="zh-CN" dirty="0"/>
              <a:t>Sense of </a:t>
            </a:r>
            <a:r>
              <a:rPr lang="en-US" altLang="zh-CN" dirty="0" smtClean="0"/>
              <a:t>gain</a:t>
            </a:r>
          </a:p>
          <a:p>
            <a:endParaRPr lang="zh-CN" altLang="en-US" dirty="0"/>
          </a:p>
        </p:txBody>
      </p:sp>
      <p:pic>
        <p:nvPicPr>
          <p:cNvPr id="6" name="Picture 2" descr="C:\Users\Administrator\Desktop\mp49320195_1450427285939_3.jpeg"/>
          <p:cNvPicPr>
            <a:picLocks noChangeAspect="1" noChangeArrowheads="1"/>
          </p:cNvPicPr>
          <p:nvPr/>
        </p:nvPicPr>
        <p:blipFill>
          <a:blip r:embed="rId2" cstate="print"/>
          <a:srcRect/>
          <a:stretch>
            <a:fillRect/>
          </a:stretch>
        </p:blipFill>
        <p:spPr bwMode="auto">
          <a:xfrm>
            <a:off x="714348" y="2571744"/>
            <a:ext cx="6784815" cy="300039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
            </a:r>
            <a:br>
              <a:rPr lang="en-US" altLang="zh-CN" dirty="0" smtClean="0"/>
            </a:br>
            <a:r>
              <a:rPr lang="en-US" altLang="zh-CN" dirty="0"/>
              <a:t/>
            </a:r>
            <a:br>
              <a:rPr lang="en-US" altLang="zh-CN" dirty="0"/>
            </a:br>
            <a:r>
              <a:rPr lang="en-US" altLang="zh-CN" dirty="0" smtClean="0"/>
              <a:t/>
            </a:r>
            <a:br>
              <a:rPr lang="en-US" altLang="zh-CN" dirty="0" smtClean="0"/>
            </a:br>
            <a:r>
              <a:rPr lang="en-US" altLang="zh-CN" dirty="0" smtClean="0"/>
              <a:t/>
            </a:r>
            <a:br>
              <a:rPr lang="en-US" altLang="zh-CN" dirty="0" smtClean="0"/>
            </a:br>
            <a:r>
              <a:rPr lang="en-US" altLang="zh-CN" dirty="0"/>
              <a:t/>
            </a:r>
            <a:br>
              <a:rPr lang="en-US" altLang="zh-CN" dirty="0"/>
            </a:br>
            <a:r>
              <a:rPr lang="en-US" altLang="zh-CN" dirty="0" smtClean="0"/>
              <a:t/>
            </a:r>
            <a:br>
              <a:rPr lang="en-US" altLang="zh-CN" dirty="0" smtClean="0"/>
            </a:br>
            <a:r>
              <a:rPr lang="en-US" altLang="zh-CN" dirty="0"/>
              <a:t/>
            </a:r>
            <a:br>
              <a:rPr lang="en-US" altLang="zh-CN" dirty="0"/>
            </a:br>
            <a:r>
              <a:rPr lang="en-US" altLang="zh-CN" dirty="0" smtClean="0"/>
              <a:t/>
            </a:r>
            <a:br>
              <a:rPr lang="en-US" altLang="zh-CN" dirty="0" smtClean="0"/>
            </a:br>
            <a:r>
              <a:rPr lang="en-US" altLang="zh-CN" dirty="0"/>
              <a:t/>
            </a:r>
            <a:br>
              <a:rPr lang="en-US" altLang="zh-CN" dirty="0"/>
            </a:br>
            <a:r>
              <a:rPr lang="en-US" altLang="zh-CN" dirty="0" smtClean="0"/>
              <a:t>6</a:t>
            </a:r>
            <a:r>
              <a:rPr lang="zh-CN" altLang="en-US" dirty="0"/>
              <a:t>、脑洞大开 </a:t>
            </a:r>
            <a:r>
              <a:rPr lang="en-US" altLang="zh-CN" dirty="0"/>
              <a:t>Greatly enrich one's mind</a:t>
            </a:r>
            <a:br>
              <a:rPr lang="en-US" altLang="zh-CN" dirty="0"/>
            </a:br>
            <a:r>
              <a:rPr lang="zh-CN" altLang="en-US" dirty="0"/>
              <a:t>　　</a:t>
            </a:r>
            <a:br>
              <a:rPr lang="zh-CN" altLang="en-US" dirty="0"/>
            </a:b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不用多讲，这句话基本上是在夸你想象力丰富了！</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7</a:t>
            </a:r>
            <a:r>
              <a:rPr lang="zh-CN" altLang="en-US" dirty="0"/>
              <a:t>、任性 </a:t>
            </a:r>
            <a:r>
              <a:rPr lang="en-US" altLang="zh-CN" dirty="0"/>
              <a:t>Capricious/Willful</a:t>
            </a:r>
            <a:endParaRPr lang="zh-CN" altLang="en-US" dirty="0"/>
          </a:p>
        </p:txBody>
      </p:sp>
      <p:sp>
        <p:nvSpPr>
          <p:cNvPr id="3" name="内容占位符 2"/>
          <p:cNvSpPr>
            <a:spLocks noGrp="1"/>
          </p:cNvSpPr>
          <p:nvPr>
            <p:ph idx="1"/>
          </p:nvPr>
        </p:nvSpPr>
        <p:spPr/>
        <p:txBody>
          <a:bodyPr/>
          <a:lstStyle/>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明知道被骗，还给骗子汇款几十万，原因就是想看看骗子还能骗多少钱！有钱就是任性</a:t>
            </a:r>
            <a:r>
              <a:rPr lang="en-US" altLang="zh-CN" dirty="0"/>
              <a:t>~</a:t>
            </a:r>
            <a:r>
              <a:rPr lang="zh-CN" altLang="en-US" dirty="0"/>
              <a:t>（</a:t>
            </a:r>
            <a:r>
              <a:rPr lang="en-US" altLang="zh-CN" dirty="0"/>
              <a:t>A rich man is absolutely capricious/willful.</a:t>
            </a:r>
            <a:r>
              <a:rPr lang="zh-CN" altLang="en-US" dirty="0"/>
              <a:t>）江西老伯遭骗还如此任性，网友的这句调侃也迅速火了。不过，李总理也强调过，“有权不可任性！”（</a:t>
            </a:r>
            <a:r>
              <a:rPr lang="en-US" altLang="zh-CN" dirty="0"/>
              <a:t>Power should not lead to capriciousness.</a:t>
            </a:r>
            <a:r>
              <a:rPr lang="zh-CN" alt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8</a:t>
            </a:r>
            <a:r>
              <a:rPr lang="zh-CN" altLang="en-US" dirty="0"/>
              <a:t>、剁手党 </a:t>
            </a:r>
            <a:r>
              <a:rPr lang="en-US" altLang="zh-CN" dirty="0"/>
              <a:t>Hands-chopping people</a:t>
            </a:r>
            <a:endParaRPr lang="zh-CN" altLang="en-US" dirty="0"/>
          </a:p>
        </p:txBody>
      </p:sp>
      <p:pic>
        <p:nvPicPr>
          <p:cNvPr id="7170" name="Picture 2" descr="C:\Users\Administrator\Desktop\mp49320195_1450427285939_10.jpeg"/>
          <p:cNvPicPr>
            <a:picLocks noChangeAspect="1" noChangeArrowheads="1"/>
          </p:cNvPicPr>
          <p:nvPr/>
        </p:nvPicPr>
        <p:blipFill>
          <a:blip r:embed="rId2" cstate="print"/>
          <a:srcRect/>
          <a:stretch>
            <a:fillRect/>
          </a:stretch>
        </p:blipFill>
        <p:spPr bwMode="auto">
          <a:xfrm>
            <a:off x="1285852" y="3143248"/>
            <a:ext cx="4762500" cy="2438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en-US" dirty="0"/>
              <a:t>每年</a:t>
            </a:r>
            <a:r>
              <a:rPr lang="en-US" altLang="zh-CN" dirty="0"/>
              <a:t>11</a:t>
            </a:r>
            <a:r>
              <a:rPr lang="zh-CN" altLang="en-US" dirty="0"/>
              <a:t>月中旬的中华大地上，总会崛起一个新的族群</a:t>
            </a:r>
            <a:r>
              <a:rPr lang="en-US" altLang="zh-CN" dirty="0"/>
              <a:t>——</a:t>
            </a:r>
            <a:r>
              <a:rPr lang="zh-CN" altLang="en-US" dirty="0"/>
              <a:t>剁手党，他们不可控制地点击着鼠标，清空一辆又一辆的购物车，直到付款成功才会嚷嚷着要剁手</a:t>
            </a:r>
            <a:r>
              <a:rPr lang="en-US" altLang="zh-CN" dirty="0"/>
              <a:t>~</a:t>
            </a:r>
            <a:r>
              <a:rPr lang="zh-CN" altLang="en-US" dirty="0"/>
              <a:t>他们的结局，无外乎就是去吃土呗</a:t>
            </a:r>
            <a:r>
              <a:rPr lang="en-US" altLang="zh-CN" dirty="0"/>
              <a:t>~《</a:t>
            </a:r>
            <a:r>
              <a:rPr lang="zh-CN" altLang="en-US" dirty="0"/>
              <a:t>咬文嚼字</a:t>
            </a:r>
            <a:r>
              <a:rPr lang="en-US" altLang="zh-CN" dirty="0"/>
              <a:t>》</a:t>
            </a:r>
            <a:r>
              <a:rPr lang="zh-CN" altLang="en-US" dirty="0"/>
              <a:t>还对“剁手”一词的来源做了分析。“金庸</a:t>
            </a:r>
            <a:r>
              <a:rPr lang="en-US" altLang="zh-CN" dirty="0"/>
              <a:t>《</a:t>
            </a:r>
            <a:r>
              <a:rPr lang="zh-CN" altLang="en-US" dirty="0"/>
              <a:t>射雕英雄传</a:t>
            </a:r>
            <a:r>
              <a:rPr lang="en-US" altLang="zh-CN" dirty="0"/>
              <a:t>》</a:t>
            </a:r>
            <a:r>
              <a:rPr lang="zh-CN" altLang="en-US" dirty="0"/>
              <a:t>中的九指神丐洪七公，有一次因贪吃误了大事，一发狠剁掉了自己的手指头，但一遇美食仍然把持不住。‘剁手’或源于此。”</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9</a:t>
            </a:r>
            <a:r>
              <a:rPr lang="zh-CN" altLang="en-US" dirty="0"/>
              <a:t>、网红 </a:t>
            </a:r>
            <a:r>
              <a:rPr lang="en-US" altLang="zh-CN" dirty="0"/>
              <a:t>Internet celebrity</a:t>
            </a:r>
            <a:endParaRPr lang="zh-CN" altLang="en-US" dirty="0"/>
          </a:p>
        </p:txBody>
      </p:sp>
      <p:pic>
        <p:nvPicPr>
          <p:cNvPr id="8194" name="Picture 2" descr="C:\Users\Administrator\Desktop\mp49320195_1450427285939_11.jpeg"/>
          <p:cNvPicPr>
            <a:picLocks noGrp="1" noChangeAspect="1" noChangeArrowheads="1"/>
          </p:cNvPicPr>
          <p:nvPr>
            <p:ph idx="1"/>
          </p:nvPr>
        </p:nvPicPr>
        <p:blipFill>
          <a:blip r:embed="rId2" cstate="print"/>
          <a:srcRect/>
          <a:stretch>
            <a:fillRect/>
          </a:stretch>
        </p:blipFill>
        <p:spPr bwMode="auto">
          <a:xfrm>
            <a:off x="1357290" y="1259267"/>
            <a:ext cx="5595960" cy="453272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网红有很多，网红的对照英文表达也有很多，比如</a:t>
            </a:r>
            <a:r>
              <a:rPr lang="en-US" altLang="zh-CN" dirty="0"/>
              <a:t>online star, web celebrity, blue-eyed boy on the internet</a:t>
            </a:r>
            <a:r>
              <a:rPr lang="zh-CN" altLang="en-US" dirty="0"/>
              <a:t>等。</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en-US" altLang="zh-CN" dirty="0"/>
              <a:t>10</a:t>
            </a:r>
            <a:r>
              <a:rPr lang="zh-CN" altLang="en-US" dirty="0"/>
              <a:t>、主要看气质 </a:t>
            </a:r>
            <a:r>
              <a:rPr lang="en-US" altLang="zh-CN" dirty="0"/>
              <a:t>Focus on aura</a:t>
            </a:r>
          </a:p>
          <a:p>
            <a:r>
              <a:rPr lang="zh-CN" altLang="en-US" dirty="0"/>
              <a:t>　　</a:t>
            </a:r>
            <a:r>
              <a:rPr lang="en-US" altLang="zh-CN" dirty="0"/>
              <a:t>11</a:t>
            </a:r>
            <a:r>
              <a:rPr lang="zh-CN" altLang="en-US" dirty="0"/>
              <a:t>月</a:t>
            </a:r>
            <a:r>
              <a:rPr lang="en-US" altLang="zh-CN" dirty="0"/>
              <a:t>24</a:t>
            </a:r>
            <a:r>
              <a:rPr lang="zh-CN" altLang="en-US" dirty="0"/>
              <a:t>日，王心凌在微博上发了一张照片，造型十分可（</a:t>
            </a:r>
            <a:r>
              <a:rPr lang="en-US" altLang="zh-CN" dirty="0" err="1"/>
              <a:t>dou</a:t>
            </a:r>
            <a:r>
              <a:rPr lang="zh-CN" altLang="en-US" dirty="0"/>
              <a:t>）爱（</a:t>
            </a:r>
            <a:r>
              <a:rPr lang="en-US" altLang="zh-CN" dirty="0"/>
              <a:t>bi</a:t>
            </a:r>
            <a:r>
              <a:rPr lang="zh-CN" altLang="en-US" dirty="0"/>
              <a:t>），被网友评为“主要看气质”。</a:t>
            </a: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Desktop\mp49320195_1450427285939_12.jpeg"/>
          <p:cNvPicPr>
            <a:picLocks noGrp="1" noChangeAspect="1" noChangeArrowheads="1"/>
          </p:cNvPicPr>
          <p:nvPr>
            <p:ph idx="1"/>
          </p:nvPr>
        </p:nvPicPr>
        <p:blipFill>
          <a:blip r:embed="rId2" cstate="print"/>
          <a:srcRect/>
          <a:stretch>
            <a:fillRect/>
          </a:stretch>
        </p:blipFill>
        <p:spPr bwMode="auto">
          <a:xfrm>
            <a:off x="2071670" y="372721"/>
            <a:ext cx="4500594" cy="628282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457200" y="857232"/>
            <a:ext cx="8229600" cy="5268931"/>
          </a:xfrm>
        </p:spPr>
        <p:txBody>
          <a:bodyPr>
            <a:normAutofit fontScale="92500" lnSpcReduction="10000"/>
          </a:bodyPr>
          <a:lstStyle/>
          <a:p>
            <a:r>
              <a:rPr lang="en-US" altLang="zh-CN" dirty="0"/>
              <a:t>2</a:t>
            </a:r>
            <a:r>
              <a:rPr lang="zh-CN" altLang="en-US" dirty="0"/>
              <a:t>月</a:t>
            </a:r>
            <a:r>
              <a:rPr lang="en-US" altLang="zh-CN" dirty="0"/>
              <a:t>27</a:t>
            </a:r>
            <a:r>
              <a:rPr lang="zh-CN" altLang="en-US" dirty="0"/>
              <a:t>日，习近平在中央全面深化改革领导小组第十次会议上指出，检验改革效果的最佳方式就是要看人民群众对改革发展成果的切身感受。他表示，让人民群众有“获得感”是检验任何改革含金量的重要标尺。</a:t>
            </a:r>
          </a:p>
          <a:p>
            <a:r>
              <a:rPr lang="zh-CN" altLang="en-US" dirty="0"/>
              <a:t>　　相关报道：</a:t>
            </a:r>
          </a:p>
          <a:p>
            <a:r>
              <a:rPr lang="zh-CN" altLang="en-US" dirty="0"/>
              <a:t>　　</a:t>
            </a:r>
            <a:r>
              <a:rPr lang="en-US" altLang="zh-CN" dirty="0"/>
              <a:t>The best way to test if a reform has achieved its aim is to check people's true feelings about the reform fruits. Xi said that "making people have a sense of gain" is a decisive rule to measure the gold content of any reform.</a:t>
            </a:r>
          </a:p>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这句话立刻火了，网友们跟风晒出自拍气质图一夜间刷爆了朋友圈。网上还流传着翻译韩刚老师的英文版本：</a:t>
            </a:r>
            <a:r>
              <a:rPr lang="en-US" altLang="zh-CN" dirty="0"/>
              <a:t>Look at how I look, not my look. </a:t>
            </a:r>
            <a:r>
              <a:rPr lang="zh-CN" altLang="en-US" dirty="0"/>
              <a:t>当然，经历了前两天严重雾霾天气的童鞋们，对于这句话是另有体会的↓↓↓</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istrator\Desktop\mp49320195_1450427285939_13.jpeg"/>
          <p:cNvPicPr>
            <a:picLocks noGrp="1" noChangeAspect="1" noChangeArrowheads="1"/>
          </p:cNvPicPr>
          <p:nvPr>
            <p:ph idx="1"/>
          </p:nvPr>
        </p:nvPicPr>
        <p:blipFill>
          <a:blip r:embed="rId2" cstate="print"/>
          <a:srcRect/>
          <a:stretch>
            <a:fillRect/>
          </a:stretch>
        </p:blipFill>
        <p:spPr bwMode="auto">
          <a:xfrm>
            <a:off x="2281533" y="1600200"/>
            <a:ext cx="4580934" cy="45259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a:t>纳尼？这些词你觉得都不够有代表性？确实啊，</a:t>
            </a:r>
            <a:r>
              <a:rPr lang="en-US" altLang="zh-CN" dirty="0"/>
              <a:t>2015</a:t>
            </a:r>
            <a:r>
              <a:rPr lang="zh-CN" altLang="en-US" dirty="0"/>
              <a:t>年发生了这么多事儿，好玩儿的词儿远不止这些！小编就为你扒一扒其他同样令人捧腹的流行语吧，上不上榜，那都不是事儿！</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85728"/>
            <a:ext cx="8229600" cy="5840435"/>
          </a:xfrm>
        </p:spPr>
        <p:txBody>
          <a:bodyPr/>
          <a:lstStyle/>
          <a:p>
            <a:r>
              <a:rPr lang="en-US" altLang="zh-CN" dirty="0" smtClean="0"/>
              <a:t>1.</a:t>
            </a:r>
            <a:r>
              <a:rPr lang="zh-CN" altLang="en-US" dirty="0"/>
              <a:t>　我的内心几乎是崩溃的。</a:t>
            </a:r>
          </a:p>
          <a:p>
            <a:r>
              <a:rPr lang="zh-CN" altLang="en-US" dirty="0"/>
              <a:t>　　</a:t>
            </a:r>
            <a:r>
              <a:rPr lang="en-US" altLang="zh-CN" dirty="0"/>
              <a:t>I almost had a nervous breakdown.</a:t>
            </a:r>
          </a:p>
          <a:p>
            <a:r>
              <a:rPr lang="zh-CN" altLang="en-US" dirty="0"/>
              <a:t>　　</a:t>
            </a:r>
            <a:r>
              <a:rPr lang="en-US" altLang="zh-CN" dirty="0"/>
              <a:t>1</a:t>
            </a:r>
            <a:r>
              <a:rPr lang="zh-CN" altLang="en-US" dirty="0"/>
              <a:t>月</a:t>
            </a:r>
            <a:r>
              <a:rPr lang="en-US" altLang="zh-CN" dirty="0"/>
              <a:t>3</a:t>
            </a:r>
            <a:r>
              <a:rPr lang="zh-CN" altLang="en-US" dirty="0"/>
              <a:t>日，某科技有限公司</a:t>
            </a:r>
            <a:r>
              <a:rPr lang="en-US" altLang="zh-CN" dirty="0"/>
              <a:t>CEO</a:t>
            </a:r>
            <a:r>
              <a:rPr lang="zh-CN" altLang="en-US" dirty="0"/>
              <a:t>陈安妮在接受媒体采访中说了一句：“我的内心几乎是崩溃的”，由此成为</a:t>
            </a:r>
            <a:r>
              <a:rPr lang="en-US" altLang="zh-CN" dirty="0"/>
              <a:t>2015</a:t>
            </a:r>
            <a:r>
              <a:rPr lang="zh-CN" altLang="en-US" dirty="0"/>
              <a:t>年第一句流行语。</a:t>
            </a:r>
          </a:p>
          <a:p>
            <a:endParaRPr lang="zh-CN" altLang="en-US" dirty="0"/>
          </a:p>
        </p:txBody>
      </p:sp>
      <p:pic>
        <p:nvPicPr>
          <p:cNvPr id="4" name="Picture 2" descr="C:\Users\Administrator\Desktop\mp49320195_1450427285939_14.jpeg"/>
          <p:cNvPicPr>
            <a:picLocks noChangeAspect="1" noChangeArrowheads="1"/>
          </p:cNvPicPr>
          <p:nvPr/>
        </p:nvPicPr>
        <p:blipFill>
          <a:blip r:embed="rId2" cstate="print"/>
          <a:srcRect/>
          <a:stretch>
            <a:fillRect/>
          </a:stretch>
        </p:blipFill>
        <p:spPr bwMode="auto">
          <a:xfrm>
            <a:off x="2071670" y="3857628"/>
            <a:ext cx="4286250" cy="229632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endParaRPr lang="zh-CN" altLang="en-US" dirty="0"/>
          </a:p>
        </p:txBody>
      </p:sp>
      <p:pic>
        <p:nvPicPr>
          <p:cNvPr id="12290" name="Picture 2" descr="C:\Users\Administrator\Desktop\mp49320195_1450427285939_15.jpeg"/>
          <p:cNvPicPr>
            <a:picLocks noGrp="1" noChangeAspect="1" noChangeArrowheads="1"/>
          </p:cNvPicPr>
          <p:nvPr>
            <p:ph idx="1"/>
          </p:nvPr>
        </p:nvPicPr>
        <p:blipFill>
          <a:blip r:embed="rId2" cstate="print"/>
          <a:srcRect/>
          <a:stretch>
            <a:fillRect/>
          </a:stretch>
        </p:blipFill>
        <p:spPr bwMode="auto">
          <a:xfrm>
            <a:off x="2190750" y="1972469"/>
            <a:ext cx="4762500" cy="37814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p:txBody>
          <a:bodyPr/>
          <a:lstStyle/>
          <a:p>
            <a:r>
              <a:rPr lang="zh-CN" altLang="en-US" dirty="0"/>
              <a:t>　我也是醉了。</a:t>
            </a:r>
          </a:p>
          <a:p>
            <a:r>
              <a:rPr lang="zh-CN" altLang="en-US" dirty="0"/>
              <a:t>　　</a:t>
            </a:r>
            <a:r>
              <a:rPr lang="en-US" altLang="zh-CN" dirty="0"/>
              <a:t>Are you kidding me?</a:t>
            </a:r>
          </a:p>
          <a:p>
            <a:r>
              <a:rPr lang="zh-CN" altLang="en-US" dirty="0"/>
              <a:t>　　传说，这句话最早源自打</a:t>
            </a:r>
            <a:r>
              <a:rPr lang="en-US" altLang="zh-CN" dirty="0"/>
              <a:t>LOL</a:t>
            </a:r>
            <a:r>
              <a:rPr lang="zh-CN" altLang="en-US" dirty="0"/>
              <a:t>（游戏</a:t>
            </a:r>
            <a:r>
              <a:rPr lang="en-US" altLang="zh-CN" dirty="0"/>
              <a:t>《</a:t>
            </a:r>
            <a:r>
              <a:rPr lang="zh-CN" altLang="en-US" dirty="0"/>
              <a:t>英雄联盟</a:t>
            </a:r>
            <a:r>
              <a:rPr lang="en-US" altLang="zh-CN" dirty="0"/>
              <a:t>》</a:t>
            </a:r>
            <a:r>
              <a:rPr lang="zh-CN" altLang="en-US" dirty="0"/>
              <a:t>）时玩家对本方失利时的不满，有时加上“不行了”以强调程度。玩过游戏的朋友们都应该知道，这样的心情，恐怕不是喝多少酒能够达到的！</a:t>
            </a:r>
          </a:p>
          <a:p>
            <a:r>
              <a:rPr lang="zh-CN" altLang="en-US" dirty="0"/>
              <a:t>　　</a:t>
            </a:r>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endParaRPr lang="zh-CN" altLang="en-US" dirty="0"/>
          </a:p>
        </p:txBody>
      </p:sp>
      <p:pic>
        <p:nvPicPr>
          <p:cNvPr id="13314" name="Picture 2" descr="C:\Users\Administrator\Desktop\mp49320195_1450427285939_16.jpeg"/>
          <p:cNvPicPr>
            <a:picLocks noGrp="1" noChangeAspect="1" noChangeArrowheads="1"/>
          </p:cNvPicPr>
          <p:nvPr>
            <p:ph idx="1"/>
          </p:nvPr>
        </p:nvPicPr>
        <p:blipFill>
          <a:blip r:embed="rId2" cstate="print"/>
          <a:srcRect/>
          <a:stretch>
            <a:fillRect/>
          </a:stretch>
        </p:blipFill>
        <p:spPr bwMode="auto">
          <a:xfrm>
            <a:off x="2190750" y="2301081"/>
            <a:ext cx="4762500" cy="3124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能靠长相吃饭，却偏偏要靠才华。</a:t>
            </a:r>
          </a:p>
          <a:p>
            <a:r>
              <a:rPr lang="zh-CN" altLang="en-US" dirty="0"/>
              <a:t>　　</a:t>
            </a:r>
            <a:r>
              <a:rPr lang="en-US" altLang="zh-CN" dirty="0"/>
              <a:t>One could live off one’s appearance, but instead lives off one’s talent.</a:t>
            </a:r>
          </a:p>
          <a:p>
            <a:r>
              <a:rPr lang="zh-CN" altLang="en-US" dirty="0"/>
              <a:t>　　当演员贾玲贴出自己的今昔对比照片时，才给这个话题画上了一个圆满的句号。</a:t>
            </a:r>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endParaRPr lang="zh-CN" altLang="en-US" dirty="0"/>
          </a:p>
        </p:txBody>
      </p:sp>
      <p:pic>
        <p:nvPicPr>
          <p:cNvPr id="14338" name="Picture 2" descr="C:\Users\Administrator\Desktop\mp49320195_1450427285939_17.jpeg"/>
          <p:cNvPicPr>
            <a:picLocks noGrp="1" noChangeAspect="1" noChangeArrowheads="1"/>
          </p:cNvPicPr>
          <p:nvPr>
            <p:ph idx="1"/>
          </p:nvPr>
        </p:nvPicPr>
        <p:blipFill>
          <a:blip r:embed="rId2" cstate="print"/>
          <a:srcRect/>
          <a:stretch>
            <a:fillRect/>
          </a:stretch>
        </p:blipFill>
        <p:spPr bwMode="auto">
          <a:xfrm>
            <a:off x="2190750" y="1996281"/>
            <a:ext cx="4762500" cy="3733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en-US" dirty="0"/>
              <a:t>你行你上啊。</a:t>
            </a:r>
          </a:p>
          <a:p>
            <a:r>
              <a:rPr lang="zh-CN" altLang="en-US" dirty="0"/>
              <a:t>　　</a:t>
            </a:r>
            <a:r>
              <a:rPr lang="en-US" altLang="zh-CN" dirty="0"/>
              <a:t>You can you up.</a:t>
            </a:r>
          </a:p>
          <a:p>
            <a:r>
              <a:rPr lang="zh-CN" altLang="en-US" dirty="0"/>
              <a:t>　　小编听到最多的版本是：老大尽力了，输球不怪他；你说他不行，你行你上啊</a:t>
            </a:r>
            <a:r>
              <a:rPr lang="en-US" altLang="zh-CN" dirty="0"/>
              <a:t>~ “</a:t>
            </a:r>
            <a:r>
              <a:rPr lang="zh-CN" altLang="en-US" dirty="0"/>
              <a:t>你行你上</a:t>
            </a:r>
            <a:r>
              <a:rPr lang="en-US" altLang="zh-CN" dirty="0"/>
              <a:t>(you can you up)</a:t>
            </a:r>
            <a:r>
              <a:rPr lang="zh-CN" altLang="en-US" dirty="0"/>
              <a:t>，不行就别瞎嚷嚷</a:t>
            </a:r>
            <a:r>
              <a:rPr lang="en-US" altLang="zh-CN" dirty="0"/>
              <a:t>(no can no BB)</a:t>
            </a:r>
            <a:r>
              <a:rPr lang="zh-CN" altLang="en-US" dirty="0"/>
              <a:t>。”这句去年就火的网络流行语，今年依然热度不减。想当年，它还火去了国外，被美国在线俚语网站</a:t>
            </a:r>
            <a:r>
              <a:rPr lang="en-US" altLang="zh-CN" dirty="0"/>
              <a:t>Urban Dictionary</a:t>
            </a:r>
            <a:r>
              <a:rPr lang="zh-CN" altLang="en-US" dirty="0"/>
              <a:t>收录。</a:t>
            </a:r>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a:t>
            </a:r>
            <a:r>
              <a:rPr lang="en-US" altLang="zh-CN" dirty="0"/>
              <a:t>2</a:t>
            </a:r>
            <a:r>
              <a:rPr lang="zh-CN" altLang="en-US" dirty="0"/>
              <a:t>、互联网</a:t>
            </a:r>
            <a:r>
              <a:rPr lang="en-US" altLang="zh-CN" dirty="0"/>
              <a:t>+ Internet Plus</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a:t>今年</a:t>
            </a:r>
            <a:r>
              <a:rPr lang="en-US" altLang="zh-CN" dirty="0"/>
              <a:t>3</a:t>
            </a:r>
            <a:r>
              <a:rPr lang="zh-CN" altLang="en-US" dirty="0"/>
              <a:t>月，李克强总理在十二届全国人大三次会议上提出了“互联网</a:t>
            </a:r>
            <a:r>
              <a:rPr lang="en-US" altLang="zh-CN" dirty="0"/>
              <a:t>+”</a:t>
            </a:r>
            <a:r>
              <a:rPr lang="zh-CN" altLang="en-US" dirty="0"/>
              <a:t>的理念。他在之后的答记者问中还说道，“我想站在互联网</a:t>
            </a:r>
            <a:r>
              <a:rPr lang="en-US" altLang="zh-CN" dirty="0"/>
              <a:t>+</a:t>
            </a:r>
            <a:r>
              <a:rPr lang="zh-CN" altLang="en-US" dirty="0"/>
              <a:t>的风口上顺势而为，会使中国经济飞起来。” </a:t>
            </a:r>
            <a:r>
              <a:rPr lang="en-US" altLang="zh-CN" dirty="0"/>
              <a:t>2015</a:t>
            </a:r>
            <a:r>
              <a:rPr lang="zh-CN" altLang="en-US" dirty="0"/>
              <a:t>年，随着经济发展新格局的形成，“互联网</a:t>
            </a:r>
            <a:r>
              <a:rPr lang="en-US" altLang="zh-CN" dirty="0"/>
              <a:t>+”</a:t>
            </a:r>
            <a:r>
              <a:rPr lang="zh-CN" altLang="en-US" dirty="0"/>
              <a:t>也成了媒体的高频用词。</a:t>
            </a:r>
          </a:p>
          <a:p>
            <a:r>
              <a:rPr lang="zh-CN" altLang="en-US" dirty="0"/>
              <a:t>　　</a:t>
            </a:r>
            <a:r>
              <a:rPr lang="en-US" altLang="zh-CN" dirty="0"/>
              <a:t>I believe with the tail wind generated by our Internet Plus strategy, we will be able to bring Chinese economy off to a new level.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a:t>重要的事情说三遍。</a:t>
            </a:r>
          </a:p>
          <a:p>
            <a:r>
              <a:rPr lang="zh-CN" altLang="en-US" dirty="0"/>
              <a:t>　　</a:t>
            </a:r>
            <a:r>
              <a:rPr lang="en-US" altLang="zh-CN" dirty="0"/>
              <a:t>Important things cannot be underscored too much.</a:t>
            </a:r>
          </a:p>
          <a:p>
            <a:r>
              <a:rPr lang="zh-CN" altLang="en-US" dirty="0"/>
              <a:t>　　这句话莫明奇妙地火了，成了小伙伴们的口头禅，然而来源却成了迷，有人认为来自某楼盘广告，有人认为来自日本动漫</a:t>
            </a:r>
            <a:r>
              <a:rPr lang="en-US" altLang="zh-CN" dirty="0"/>
              <a:t>……</a:t>
            </a:r>
            <a:r>
              <a:rPr lang="zh-CN" altLang="en-US" dirty="0"/>
              <a:t>当然，也有不少人开了脑洞。比如：谢耳朵的敲门方式和骆宾王的“鹅，鹅，鹅”</a:t>
            </a:r>
            <a:r>
              <a:rPr lang="en-US" altLang="zh-CN" dirty="0"/>
              <a:t>……</a:t>
            </a:r>
          </a:p>
          <a:p>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endParaRPr lang="zh-CN" altLang="en-US" dirty="0"/>
          </a:p>
        </p:txBody>
      </p:sp>
      <p:pic>
        <p:nvPicPr>
          <p:cNvPr id="15362" name="Picture 2" descr="C:\Users\Administrator\Desktop\mp49320195_1450427285939_19.jpeg"/>
          <p:cNvPicPr>
            <a:picLocks noGrp="1" noChangeAspect="1" noChangeArrowheads="1"/>
          </p:cNvPicPr>
          <p:nvPr>
            <p:ph idx="1"/>
          </p:nvPr>
        </p:nvPicPr>
        <p:blipFill>
          <a:blip r:embed="rId2" cstate="print"/>
          <a:srcRect/>
          <a:stretch>
            <a:fillRect/>
          </a:stretch>
        </p:blipFill>
        <p:spPr bwMode="auto">
          <a:xfrm>
            <a:off x="2190750" y="2167731"/>
            <a:ext cx="4762500" cy="33909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世界那么大，我想去看看。</a:t>
            </a:r>
          </a:p>
          <a:p>
            <a:r>
              <a:rPr lang="zh-CN" altLang="en-US" dirty="0"/>
              <a:t>　　</a:t>
            </a:r>
            <a:r>
              <a:rPr lang="en-US" altLang="zh-CN" dirty="0"/>
              <a:t>The world is so large and I want to take a look.</a:t>
            </a:r>
          </a:p>
          <a:p>
            <a:r>
              <a:rPr lang="zh-CN" altLang="en-US" dirty="0"/>
              <a:t>　　</a:t>
            </a:r>
            <a:r>
              <a:rPr lang="en-US" altLang="zh-CN" dirty="0"/>
              <a:t>4</a:t>
            </a:r>
            <a:r>
              <a:rPr lang="zh-CN" altLang="en-US" dirty="0"/>
              <a:t>月</a:t>
            </a:r>
            <a:r>
              <a:rPr lang="en-US" altLang="zh-CN" dirty="0"/>
              <a:t>14</a:t>
            </a:r>
            <a:r>
              <a:rPr lang="zh-CN" altLang="en-US" dirty="0"/>
              <a:t>日，一份印有“河南省实验中学信笺”抬头的辞职申请在网上热传，上面只有</a:t>
            </a:r>
            <a:r>
              <a:rPr lang="en-US" altLang="zh-CN" dirty="0"/>
              <a:t>10</a:t>
            </a:r>
            <a:r>
              <a:rPr lang="zh-CN" altLang="en-US" dirty="0"/>
              <a:t>个字：“世界那么大，我想去看看。”撂挑子还这么自信，我给</a:t>
            </a:r>
            <a:r>
              <a:rPr lang="en-US" altLang="zh-CN" dirty="0"/>
              <a:t>99</a:t>
            </a:r>
            <a:r>
              <a:rPr lang="zh-CN" altLang="en-US" dirty="0"/>
              <a:t>分，剩下</a:t>
            </a:r>
            <a:r>
              <a:rPr lang="en-US" altLang="zh-CN" dirty="0"/>
              <a:t>1</a:t>
            </a:r>
            <a:r>
              <a:rPr lang="zh-CN" altLang="en-US" dirty="0"/>
              <a:t>分怕你骄傲！</a:t>
            </a:r>
          </a:p>
          <a:p>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endParaRPr lang="zh-CN" altLang="en-US" dirty="0"/>
          </a:p>
        </p:txBody>
      </p:sp>
      <p:pic>
        <p:nvPicPr>
          <p:cNvPr id="16386" name="Picture 2" descr="C:\Users\Administrator\Desktop\mp49320195_1450427285939_20.jpeg"/>
          <p:cNvPicPr>
            <a:picLocks noGrp="1" noChangeAspect="1" noChangeArrowheads="1"/>
          </p:cNvPicPr>
          <p:nvPr>
            <p:ph idx="1"/>
          </p:nvPr>
        </p:nvPicPr>
        <p:blipFill>
          <a:blip r:embed="rId2" cstate="print"/>
          <a:srcRect/>
          <a:stretch>
            <a:fillRect/>
          </a:stretch>
        </p:blipFill>
        <p:spPr bwMode="auto">
          <a:xfrm>
            <a:off x="809412" y="1357299"/>
            <a:ext cx="6143838" cy="409179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你们城里人真会玩。</a:t>
            </a:r>
          </a:p>
          <a:p>
            <a:r>
              <a:rPr lang="zh-CN" altLang="en-US" dirty="0"/>
              <a:t>　　</a:t>
            </a:r>
            <a:r>
              <a:rPr lang="en-US" altLang="zh-CN" dirty="0"/>
              <a:t>Urban people really know how to have fun!</a:t>
            </a:r>
          </a:p>
          <a:p>
            <a:r>
              <a:rPr lang="zh-CN" altLang="en-US" dirty="0"/>
              <a:t>　　戛纳红毯后“披着东北花被”的张馨予在微博上发照片称“你们城里人真会闹，小媳妇儿也挺不容易的。”</a:t>
            </a:r>
          </a:p>
          <a:p>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a:t>
            </a:r>
            <a:endParaRPr lang="zh-CN" altLang="en-US" dirty="0"/>
          </a:p>
        </p:txBody>
      </p:sp>
      <p:pic>
        <p:nvPicPr>
          <p:cNvPr id="17410" name="Picture 2" descr="C:\Users\Administrator\Desktop\mp49320195_1450427285939_21.jpeg"/>
          <p:cNvPicPr>
            <a:picLocks noGrp="1" noChangeAspect="1" noChangeArrowheads="1"/>
          </p:cNvPicPr>
          <p:nvPr>
            <p:ph idx="1"/>
          </p:nvPr>
        </p:nvPicPr>
        <p:blipFill>
          <a:blip r:embed="rId2" cstate="print"/>
          <a:srcRect/>
          <a:stretch>
            <a:fillRect/>
          </a:stretch>
        </p:blipFill>
        <p:spPr bwMode="auto">
          <a:xfrm>
            <a:off x="500034" y="1785926"/>
            <a:ext cx="7867622" cy="35719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85794"/>
            <a:ext cx="8229600" cy="5340369"/>
          </a:xfrm>
        </p:spPr>
        <p:txBody>
          <a:bodyPr/>
          <a:lstStyle/>
          <a:p>
            <a:r>
              <a:rPr lang="zh-CN" altLang="en-US" dirty="0"/>
              <a:t>小鲜肉</a:t>
            </a:r>
          </a:p>
          <a:p>
            <a:r>
              <a:rPr lang="zh-CN" altLang="en-US" dirty="0"/>
              <a:t>　　</a:t>
            </a:r>
            <a:r>
              <a:rPr lang="en-US" altLang="zh-CN" dirty="0"/>
              <a:t>Little fresh meat</a:t>
            </a:r>
          </a:p>
          <a:p>
            <a:r>
              <a:rPr lang="zh-CN" altLang="en-US" dirty="0"/>
              <a:t>　　美国</a:t>
            </a:r>
            <a:r>
              <a:rPr lang="en-US" altLang="zh-CN" dirty="0"/>
              <a:t>《New York》</a:t>
            </a:r>
            <a:r>
              <a:rPr lang="zh-CN" altLang="en-US" dirty="0"/>
              <a:t>杂志在报道男模</a:t>
            </a:r>
            <a:r>
              <a:rPr lang="en-US" altLang="zh-CN" dirty="0"/>
              <a:t>Lucky Blue Smith</a:t>
            </a:r>
            <a:r>
              <a:rPr lang="zh-CN" altLang="en-US" dirty="0"/>
              <a:t>时，描述了中国粉丝对他的爱意，将小鲜肉直译为</a:t>
            </a:r>
            <a:r>
              <a:rPr lang="en-US" altLang="zh-CN" dirty="0"/>
              <a:t>little fresh meat</a:t>
            </a:r>
            <a:r>
              <a:rPr lang="zh-CN" altLang="en-US" dirty="0"/>
              <a:t>。通常，小鲜肉们不仅嫩，而且帅，英文还会用</a:t>
            </a:r>
            <a:r>
              <a:rPr lang="en-US" altLang="zh-CN" dirty="0"/>
              <a:t>mesmerizing</a:t>
            </a:r>
            <a:r>
              <a:rPr lang="zh-CN" altLang="en-US" dirty="0"/>
              <a:t>（催眠般迷人）和</a:t>
            </a:r>
            <a:r>
              <a:rPr lang="en-US" altLang="zh-CN" dirty="0" err="1"/>
              <a:t>twink</a:t>
            </a:r>
            <a:r>
              <a:rPr lang="zh-CN" altLang="en-US" dirty="0"/>
              <a:t>（花美男）来形容他们。</a:t>
            </a:r>
          </a:p>
          <a:p>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a:t>
            </a:r>
            <a:endParaRPr lang="zh-CN" altLang="en-US" dirty="0"/>
          </a:p>
        </p:txBody>
      </p:sp>
      <p:sp>
        <p:nvSpPr>
          <p:cNvPr id="3" name="内容占位符 2"/>
          <p:cNvSpPr>
            <a:spLocks noGrp="1"/>
          </p:cNvSpPr>
          <p:nvPr>
            <p:ph idx="1"/>
          </p:nvPr>
        </p:nvSpPr>
        <p:spPr/>
        <p:txBody>
          <a:bodyPr/>
          <a:lstStyle/>
          <a:p>
            <a:r>
              <a:rPr lang="zh-CN" altLang="en-US" dirty="0"/>
              <a:t>么么哒</a:t>
            </a:r>
          </a:p>
          <a:p>
            <a:r>
              <a:rPr lang="zh-CN" altLang="en-US" dirty="0"/>
              <a:t>　　</a:t>
            </a:r>
            <a:r>
              <a:rPr lang="en-US" altLang="zh-CN" dirty="0"/>
              <a:t>Love you, my darling</a:t>
            </a:r>
          </a:p>
          <a:p>
            <a:r>
              <a:rPr lang="zh-CN" altLang="en-US" dirty="0"/>
              <a:t>　　在一个到处充满么么哒秀恩爱的世界里，小编决定少说两句减少对单身狗的伤害。以前放过一些很美的恩爱图，但是有小伙伴反应：“现在吃个狗粮也这么艰难吗？学英语的时候都这样虐狗吗？么么哒好吗？”</a:t>
            </a:r>
          </a:p>
          <a:p>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descr="C:\Users\Administrator\Desktop\mp49320195_1450427285939_4.jpeg"/>
          <p:cNvPicPr>
            <a:picLocks noGrp="1" noChangeAspect="1" noChangeArrowheads="1"/>
          </p:cNvPicPr>
          <p:nvPr>
            <p:ph idx="1"/>
          </p:nvPr>
        </p:nvPicPr>
        <p:blipFill>
          <a:blip r:embed="rId2" cstate="print"/>
          <a:srcRect/>
          <a:stretch>
            <a:fillRect/>
          </a:stretch>
        </p:blipFill>
        <p:spPr bwMode="auto">
          <a:xfrm>
            <a:off x="2190750" y="2134394"/>
            <a:ext cx="4762500" cy="34575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en-US" dirty="0"/>
              <a:t>、颜值 </a:t>
            </a:r>
            <a:r>
              <a:rPr lang="en-US" altLang="zh-CN" dirty="0"/>
              <a:t>Face score</a:t>
            </a:r>
            <a:endParaRPr lang="zh-CN" altLang="en-US" dirty="0"/>
          </a:p>
        </p:txBody>
      </p:sp>
      <p:sp>
        <p:nvSpPr>
          <p:cNvPr id="3" name="内容占位符 2"/>
          <p:cNvSpPr>
            <a:spLocks noGrp="1"/>
          </p:cNvSpPr>
          <p:nvPr>
            <p:ph idx="1"/>
          </p:nvPr>
        </p:nvSpPr>
        <p:spPr/>
        <p:txBody>
          <a:bodyPr/>
          <a:lstStyle/>
          <a:p>
            <a:r>
              <a:rPr lang="zh-CN" altLang="en-US" dirty="0"/>
              <a:t>俗话说，这是最好的时代，因为要看脸；这是最坏的时代，因为要看脸！颜控（</a:t>
            </a:r>
            <a:r>
              <a:rPr lang="en-US" altLang="zh-CN" dirty="0"/>
              <a:t>face obsessed</a:t>
            </a:r>
            <a:r>
              <a:rPr lang="zh-CN" altLang="en-US" dirty="0"/>
              <a:t>）和外貌党们（</a:t>
            </a:r>
            <a:r>
              <a:rPr lang="en-US" altLang="zh-CN" dirty="0"/>
              <a:t>face-judgers</a:t>
            </a:r>
            <a:r>
              <a:rPr lang="zh-CN" altLang="en-US" dirty="0"/>
              <a:t>）很赞同这个说法滴。一起来花痴下老干部小鲜肉们的盛世美颜！</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mp49320195_1450427285939_5.jpeg"/>
          <p:cNvPicPr>
            <a:picLocks noGrp="1" noChangeAspect="1" noChangeArrowheads="1"/>
          </p:cNvPicPr>
          <p:nvPr>
            <p:ph idx="1"/>
          </p:nvPr>
        </p:nvPicPr>
        <p:blipFill>
          <a:blip r:embed="rId2" cstate="print"/>
          <a:srcRect/>
          <a:stretch>
            <a:fillRect/>
          </a:stretch>
        </p:blipFill>
        <p:spPr bwMode="auto">
          <a:xfrm>
            <a:off x="115987" y="1357298"/>
            <a:ext cx="9028013" cy="343457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571480"/>
            <a:ext cx="8229600" cy="5554683"/>
          </a:xfrm>
        </p:spPr>
        <p:txBody>
          <a:bodyPr/>
          <a:lstStyle/>
          <a:p>
            <a:r>
              <a:rPr lang="en-US" altLang="zh-CN" dirty="0"/>
              <a:t>4</a:t>
            </a:r>
            <a:r>
              <a:rPr lang="zh-CN" altLang="en-US" dirty="0"/>
              <a:t>、宝宝 </a:t>
            </a:r>
            <a:r>
              <a:rPr lang="en-US" altLang="zh-CN" dirty="0"/>
              <a:t>Baby</a:t>
            </a:r>
          </a:p>
          <a:p>
            <a:r>
              <a:rPr lang="zh-CN" altLang="en-US" dirty="0"/>
              <a:t>　　当然，“吓死宝宝了（</a:t>
            </a:r>
            <a:r>
              <a:rPr lang="en-US" altLang="zh-CN" dirty="0"/>
              <a:t>It scares me to death.</a:t>
            </a:r>
            <a:r>
              <a:rPr lang="zh-CN" altLang="en-US" dirty="0"/>
              <a:t>）”说的可不是吓到某个小</a:t>
            </a:r>
            <a:r>
              <a:rPr lang="en-US" altLang="zh-CN" dirty="0"/>
              <a:t>baby</a:t>
            </a:r>
            <a:r>
              <a:rPr lang="zh-CN" altLang="en-US" dirty="0"/>
              <a:t>，这里“宝宝”其实是指的是第一人称“我</a:t>
            </a:r>
            <a:r>
              <a:rPr lang="zh-CN" altLang="en-US" dirty="0" smtClean="0"/>
              <a:t>”。</a:t>
            </a:r>
            <a:endParaRPr lang="en-US" altLang="zh-CN" dirty="0" smtClean="0"/>
          </a:p>
          <a:p>
            <a:endParaRPr lang="zh-CN" altLang="en-US" dirty="0"/>
          </a:p>
          <a:p>
            <a:endParaRPr lang="zh-CN" altLang="en-US" dirty="0"/>
          </a:p>
        </p:txBody>
      </p:sp>
      <p:pic>
        <p:nvPicPr>
          <p:cNvPr id="6" name="Picture 2" descr="C:\Users\Administrator\Desktop\mp49320195_1450427285939_6.gif"/>
          <p:cNvPicPr>
            <a:picLocks noChangeAspect="1" noChangeArrowheads="1" noCrop="1"/>
          </p:cNvPicPr>
          <p:nvPr/>
        </p:nvPicPr>
        <p:blipFill>
          <a:blip r:embed="rId2" cstate="print"/>
          <a:srcRect/>
          <a:stretch>
            <a:fillRect/>
          </a:stretch>
        </p:blipFill>
        <p:spPr bwMode="auto">
          <a:xfrm>
            <a:off x="1071538" y="2857496"/>
            <a:ext cx="4572032" cy="25799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28596" y="1214422"/>
            <a:ext cx="8229600" cy="4525963"/>
          </a:xfrm>
        </p:spPr>
        <p:txBody>
          <a:bodyPr/>
          <a:lstStyle/>
          <a:p>
            <a:r>
              <a:rPr lang="en-US" altLang="zh-CN" dirty="0"/>
              <a:t>5</a:t>
            </a:r>
            <a:r>
              <a:rPr lang="zh-CN" altLang="en-US" dirty="0"/>
              <a:t>、创客 </a:t>
            </a:r>
            <a:r>
              <a:rPr lang="en-US" altLang="zh-CN" dirty="0"/>
              <a:t>Maker/ </a:t>
            </a:r>
            <a:r>
              <a:rPr lang="en-US" altLang="zh-CN" dirty="0" smtClean="0"/>
              <a:t>Creator</a:t>
            </a:r>
          </a:p>
          <a:p>
            <a:endParaRPr lang="en-US" altLang="zh-CN" dirty="0" smtClean="0"/>
          </a:p>
          <a:p>
            <a:endParaRPr lang="en-US" altLang="zh-CN" dirty="0" smtClean="0"/>
          </a:p>
          <a:p>
            <a:endParaRPr lang="zh-CN" altLang="en-US" dirty="0"/>
          </a:p>
        </p:txBody>
      </p:sp>
      <p:pic>
        <p:nvPicPr>
          <p:cNvPr id="8" name="Picture 2" descr="C:\Users\Administrator\Desktop\mp49320195_1450427285939_7.jpeg"/>
          <p:cNvPicPr>
            <a:picLocks noChangeAspect="1" noChangeArrowheads="1"/>
          </p:cNvPicPr>
          <p:nvPr/>
        </p:nvPicPr>
        <p:blipFill>
          <a:blip r:embed="rId2" cstate="print"/>
          <a:srcRect/>
          <a:stretch>
            <a:fillRect/>
          </a:stretch>
        </p:blipFill>
        <p:spPr bwMode="auto">
          <a:xfrm>
            <a:off x="2190750" y="2701131"/>
            <a:ext cx="4762500" cy="23241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571480"/>
            <a:ext cx="8229600" cy="5554683"/>
          </a:xfrm>
        </p:spPr>
        <p:txBody>
          <a:bodyPr>
            <a:normAutofit fontScale="92500" lnSpcReduction="20000"/>
          </a:bodyPr>
          <a:lstStyle/>
          <a:p>
            <a:r>
              <a:rPr lang="zh-CN" altLang="en-US" dirty="0"/>
              <a:t>创客本身源于英文单词</a:t>
            </a:r>
            <a:r>
              <a:rPr lang="en-US" altLang="zh-CN" dirty="0"/>
              <a:t>maker</a:t>
            </a:r>
            <a:r>
              <a:rPr lang="zh-CN" altLang="en-US" dirty="0"/>
              <a:t>。李克强总理在</a:t>
            </a:r>
            <a:r>
              <a:rPr lang="en-US" altLang="zh-CN" dirty="0"/>
              <a:t>2015</a:t>
            </a:r>
            <a:r>
              <a:rPr lang="zh-CN" altLang="en-US" dirty="0"/>
              <a:t>年</a:t>
            </a:r>
            <a:r>
              <a:rPr lang="en-US" altLang="zh-CN" dirty="0"/>
              <a:t>3</a:t>
            </a:r>
            <a:r>
              <a:rPr lang="zh-CN" altLang="en-US" dirty="0"/>
              <a:t>月的十二届全国人大三次会议上表示“互联网金融异军突起，电子商务、物流快递等新业态快速成长，众多“创客”脱颖而出，文化创意产业蓬勃发展。”</a:t>
            </a:r>
          </a:p>
          <a:p>
            <a:r>
              <a:rPr lang="zh-CN" altLang="en-US" dirty="0"/>
              <a:t>　　相关报道：</a:t>
            </a:r>
          </a:p>
          <a:p>
            <a:r>
              <a:rPr lang="zh-CN" altLang="en-US" dirty="0"/>
              <a:t>　　</a:t>
            </a:r>
            <a:r>
              <a:rPr lang="en-US" altLang="zh-CN" dirty="0"/>
              <a:t>Internet-based finance rose swiftly to prominence. E-commerce, logistics, express delivery services and other emerging businesses developed rapidly. We have seen creators coming thick and fast, and the cultural and creative industries have been developing with great vitality.</a:t>
            </a:r>
          </a:p>
          <a:p>
            <a:endParaRPr lang="zh-CN" altLang="en-US"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987</Words>
  <Application>Microsoft Office PowerPoint</Application>
  <PresentationFormat>全屏显示(4:3)</PresentationFormat>
  <Paragraphs>65</Paragraphs>
  <Slides>38</Slides>
  <Notes>0</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2015十大流行语译成英文</vt:lpstr>
      <vt:lpstr>幻灯片 2</vt:lpstr>
      <vt:lpstr>　2、互联网+ Internet Plus</vt:lpstr>
      <vt:lpstr>幻灯片 4</vt:lpstr>
      <vt:lpstr>3、颜值 Face score</vt:lpstr>
      <vt:lpstr>幻灯片 6</vt:lpstr>
      <vt:lpstr>幻灯片 7</vt:lpstr>
      <vt:lpstr>幻灯片 8</vt:lpstr>
      <vt:lpstr>幻灯片 9</vt:lpstr>
      <vt:lpstr>         6、脑洞大开 Greatly enrich one's mind 　　 </vt:lpstr>
      <vt:lpstr>幻灯片 11</vt:lpstr>
      <vt:lpstr>7、任性 Capricious/Willful</vt:lpstr>
      <vt:lpstr>幻灯片 13</vt:lpstr>
      <vt:lpstr>幻灯片 14</vt:lpstr>
      <vt:lpstr>幻灯片 15</vt:lpstr>
      <vt:lpstr>9、网红 Internet celebrity</vt:lpstr>
      <vt:lpstr>幻灯片 17</vt:lpstr>
      <vt:lpstr>幻灯片 18</vt:lpstr>
      <vt:lpstr>幻灯片 19</vt:lpstr>
      <vt:lpstr>幻灯片 20</vt:lpstr>
      <vt:lpstr>幻灯片 21</vt:lpstr>
      <vt:lpstr>幻灯片 22</vt:lpstr>
      <vt:lpstr>幻灯片 23</vt:lpstr>
      <vt:lpstr>2.</vt:lpstr>
      <vt:lpstr>幻灯片 25</vt:lpstr>
      <vt:lpstr>3.</vt:lpstr>
      <vt:lpstr>幻灯片 27</vt:lpstr>
      <vt:lpstr>4</vt:lpstr>
      <vt:lpstr>幻灯片 29</vt:lpstr>
      <vt:lpstr>5</vt:lpstr>
      <vt:lpstr>6</vt:lpstr>
      <vt:lpstr>幻灯片 32</vt:lpstr>
      <vt:lpstr>7</vt:lpstr>
      <vt:lpstr>幻灯片 34</vt:lpstr>
      <vt:lpstr>8</vt:lpstr>
      <vt:lpstr>幻灯片 36</vt:lpstr>
      <vt:lpstr>8</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5</cp:revision>
  <dcterms:created xsi:type="dcterms:W3CDTF">2016-02-28T08:11:01Z</dcterms:created>
  <dcterms:modified xsi:type="dcterms:W3CDTF">2016-02-28T08:51:48Z</dcterms:modified>
</cp:coreProperties>
</file>