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70" r:id="rId5"/>
    <p:sldId id="271" r:id="rId6"/>
    <p:sldId id="258" r:id="rId7"/>
    <p:sldId id="259" r:id="rId8"/>
    <p:sldId id="268" r:id="rId9"/>
    <p:sldId id="272" r:id="rId10"/>
    <p:sldId id="260" r:id="rId11"/>
    <p:sldId id="261" r:id="rId12"/>
    <p:sldId id="262" r:id="rId13"/>
    <p:sldId id="263" r:id="rId14"/>
    <p:sldId id="264" r:id="rId15"/>
    <p:sldId id="265" r:id="rId16"/>
    <p:sldId id="266" r:id="rId17"/>
    <p:sldId id="267" r:id="rId1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00"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781C2B97-37BE-4DC7-BB30-532EAE0E36B9}" type="datetimeFigureOut">
              <a:rPr lang="zh-CN" altLang="en-US" smtClean="0"/>
              <a:pPr/>
              <a:t>2019/9/2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7FEE343-A1C8-4F16-AB64-F6AFD3BD63D0}"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81C2B97-37BE-4DC7-BB30-532EAE0E36B9}" type="datetimeFigureOut">
              <a:rPr lang="zh-CN" altLang="en-US" smtClean="0"/>
              <a:pPr/>
              <a:t>2019/9/2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7FEE343-A1C8-4F16-AB64-F6AFD3BD63D0}"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81C2B97-37BE-4DC7-BB30-532EAE0E36B9}" type="datetimeFigureOut">
              <a:rPr lang="zh-CN" altLang="en-US" smtClean="0"/>
              <a:pPr/>
              <a:t>2019/9/2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7FEE343-A1C8-4F16-AB64-F6AFD3BD63D0}"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81C2B97-37BE-4DC7-BB30-532EAE0E36B9}" type="datetimeFigureOut">
              <a:rPr lang="zh-CN" altLang="en-US" smtClean="0"/>
              <a:pPr/>
              <a:t>2019/9/2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7FEE343-A1C8-4F16-AB64-F6AFD3BD63D0}"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781C2B97-37BE-4DC7-BB30-532EAE0E36B9}" type="datetimeFigureOut">
              <a:rPr lang="zh-CN" altLang="en-US" smtClean="0"/>
              <a:pPr/>
              <a:t>2019/9/2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7FEE343-A1C8-4F16-AB64-F6AFD3BD63D0}"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781C2B97-37BE-4DC7-BB30-532EAE0E36B9}" type="datetimeFigureOut">
              <a:rPr lang="zh-CN" altLang="en-US" smtClean="0"/>
              <a:pPr/>
              <a:t>2019/9/2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7FEE343-A1C8-4F16-AB64-F6AFD3BD63D0}"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781C2B97-37BE-4DC7-BB30-532EAE0E36B9}" type="datetimeFigureOut">
              <a:rPr lang="zh-CN" altLang="en-US" smtClean="0"/>
              <a:pPr/>
              <a:t>2019/9/2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7FEE343-A1C8-4F16-AB64-F6AFD3BD63D0}"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81C2B97-37BE-4DC7-BB30-532EAE0E36B9}" type="datetimeFigureOut">
              <a:rPr lang="zh-CN" altLang="en-US" smtClean="0"/>
              <a:pPr/>
              <a:t>2019/9/2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7FEE343-A1C8-4F16-AB64-F6AFD3BD63D0}"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81C2B97-37BE-4DC7-BB30-532EAE0E36B9}" type="datetimeFigureOut">
              <a:rPr lang="zh-CN" altLang="en-US" smtClean="0"/>
              <a:pPr/>
              <a:t>2019/9/2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7FEE343-A1C8-4F16-AB64-F6AFD3BD63D0}"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81C2B97-37BE-4DC7-BB30-532EAE0E36B9}" type="datetimeFigureOut">
              <a:rPr lang="zh-CN" altLang="en-US" smtClean="0"/>
              <a:pPr/>
              <a:t>2019/9/2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7FEE343-A1C8-4F16-AB64-F6AFD3BD63D0}"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81C2B97-37BE-4DC7-BB30-532EAE0E36B9}" type="datetimeFigureOut">
              <a:rPr lang="zh-CN" altLang="en-US" smtClean="0"/>
              <a:pPr/>
              <a:t>2019/9/2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7FEE343-A1C8-4F16-AB64-F6AFD3BD63D0}"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1C2B97-37BE-4DC7-BB30-532EAE0E36B9}" type="datetimeFigureOut">
              <a:rPr lang="zh-CN" altLang="en-US" smtClean="0"/>
              <a:pPr/>
              <a:t>2019/9/2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FEE343-A1C8-4F16-AB64-F6AFD3BD63D0}" type="slidenum">
              <a:rPr lang="zh-CN" altLang="en-US" smtClean="0"/>
              <a:pPr/>
              <a:t>‹#›</a:t>
            </a:fld>
            <a:endParaRPr lang="zh-CN" alt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p:cNvSpPr>
            <a:spLocks noGrp="1"/>
          </p:cNvSpPr>
          <p:nvPr>
            <p:ph idx="1"/>
          </p:nvPr>
        </p:nvSpPr>
        <p:spPr/>
        <p:txBody>
          <a:bodyPr/>
          <a:lstStyle/>
          <a:p>
            <a:r>
              <a:rPr lang="en-US" altLang="zh-CN" dirty="0">
                <a:latin typeface="楷体" pitchFamily="49" charset="-122"/>
                <a:ea typeface="楷体" pitchFamily="49" charset="-122"/>
              </a:rPr>
              <a:t>《</a:t>
            </a:r>
            <a:r>
              <a:rPr lang="en-US" altLang="zh-CN" dirty="0" err="1">
                <a:latin typeface="楷体" pitchFamily="49" charset="-122"/>
                <a:ea typeface="楷体" pitchFamily="49" charset="-122"/>
              </a:rPr>
              <a:t>valder</a:t>
            </a:r>
            <a:r>
              <a:rPr lang="en-US" altLang="zh-CN" dirty="0">
                <a:latin typeface="楷体" pitchFamily="49" charset="-122"/>
                <a:ea typeface="楷体" pitchFamily="49" charset="-122"/>
              </a:rPr>
              <a:t> fields》</a:t>
            </a:r>
            <a:r>
              <a:rPr lang="zh-CN" altLang="en-US" dirty="0">
                <a:latin typeface="楷体" pitchFamily="49" charset="-122"/>
                <a:ea typeface="楷体" pitchFamily="49" charset="-122"/>
              </a:rPr>
              <a:t>是</a:t>
            </a:r>
            <a:r>
              <a:rPr lang="en-US" altLang="zh-CN" dirty="0" err="1">
                <a:latin typeface="楷体" pitchFamily="49" charset="-122"/>
                <a:ea typeface="楷体" pitchFamily="49" charset="-122"/>
              </a:rPr>
              <a:t>Tamas</a:t>
            </a:r>
            <a:r>
              <a:rPr lang="en-US" altLang="zh-CN" dirty="0">
                <a:latin typeface="楷体" pitchFamily="49" charset="-122"/>
                <a:ea typeface="楷体" pitchFamily="49" charset="-122"/>
              </a:rPr>
              <a:t> Wells</a:t>
            </a:r>
            <a:r>
              <a:rPr lang="zh-CN" altLang="en-US" dirty="0">
                <a:latin typeface="楷体" pitchFamily="49" charset="-122"/>
                <a:ea typeface="楷体" pitchFamily="49" charset="-122"/>
              </a:rPr>
              <a:t>演唱的歌曲，在该曲目中，弦、钢琴、软和的人声，营造出温暖的气氛</a:t>
            </a:r>
            <a:r>
              <a:rPr lang="zh-CN" altLang="en-US" dirty="0" smtClean="0">
                <a:latin typeface="楷体" pitchFamily="49" charset="-122"/>
                <a:ea typeface="楷体" pitchFamily="49" charset="-122"/>
              </a:rPr>
              <a:t>。该</a:t>
            </a:r>
            <a:r>
              <a:rPr lang="zh-CN" altLang="en-US" dirty="0">
                <a:latin typeface="楷体" pitchFamily="49" charset="-122"/>
                <a:ea typeface="楷体" pitchFamily="49" charset="-122"/>
              </a:rPr>
              <a:t>曲目是</a:t>
            </a:r>
            <a:r>
              <a:rPr lang="en-US" altLang="zh-CN" dirty="0" err="1">
                <a:latin typeface="楷体" pitchFamily="49" charset="-122"/>
                <a:ea typeface="楷体" pitchFamily="49" charset="-122"/>
              </a:rPr>
              <a:t>Tamas</a:t>
            </a:r>
            <a:r>
              <a:rPr lang="en-US" altLang="zh-CN" dirty="0">
                <a:latin typeface="楷体" pitchFamily="49" charset="-122"/>
                <a:ea typeface="楷体" pitchFamily="49" charset="-122"/>
              </a:rPr>
              <a:t> Wells</a:t>
            </a:r>
            <a:r>
              <a:rPr lang="zh-CN" altLang="en-US" dirty="0">
                <a:latin typeface="楷体" pitchFamily="49" charset="-122"/>
                <a:ea typeface="楷体" pitchFamily="49" charset="-122"/>
              </a:rPr>
              <a:t>在缅甸北部进行一个社会卫生艾滋病毒艾滋病的教育项目写成的。</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14282" y="428604"/>
            <a:ext cx="8472518" cy="5697559"/>
          </a:xfrm>
        </p:spPr>
        <p:txBody>
          <a:bodyPr>
            <a:normAutofit fontScale="77500" lnSpcReduction="20000"/>
          </a:bodyPr>
          <a:lstStyle/>
          <a:p>
            <a:r>
              <a:rPr lang="zh-CN" altLang="en-US" sz="4200" dirty="0" smtClean="0"/>
              <a:t>                              </a:t>
            </a:r>
            <a:endParaRPr lang="en-US" altLang="zh-CN" sz="4200" dirty="0" smtClean="0"/>
          </a:p>
          <a:p>
            <a:r>
              <a:rPr lang="en-US" altLang="zh-CN" sz="4200" dirty="0" smtClean="0">
                <a:solidFill>
                  <a:schemeClr val="bg1"/>
                </a:solidFill>
              </a:rPr>
              <a:t> </a:t>
            </a:r>
            <a:r>
              <a:rPr lang="en-US" altLang="zh-CN" sz="4200" dirty="0" smtClean="0">
                <a:solidFill>
                  <a:schemeClr val="bg1"/>
                </a:solidFill>
              </a:rPr>
              <a:t>                                 </a:t>
            </a:r>
            <a:r>
              <a:rPr lang="zh-CN" altLang="en-US" sz="4200" dirty="0" smtClean="0">
                <a:solidFill>
                  <a:schemeClr val="bg1"/>
                </a:solidFill>
              </a:rPr>
              <a:t>歌</a:t>
            </a:r>
            <a:r>
              <a:rPr lang="zh-CN" altLang="en-US" sz="4200" dirty="0" smtClean="0">
                <a:solidFill>
                  <a:schemeClr val="bg1"/>
                </a:solidFill>
              </a:rPr>
              <a:t>词</a:t>
            </a:r>
            <a:endParaRPr lang="zh-CN" altLang="en-US" sz="4200" dirty="0">
              <a:solidFill>
                <a:schemeClr val="bg1"/>
              </a:solidFill>
            </a:endParaRPr>
          </a:p>
          <a:p>
            <a:r>
              <a:rPr lang="en-US" altLang="zh-CN" dirty="0"/>
              <a:t>I was found on </a:t>
            </a:r>
            <a:r>
              <a:rPr lang="en-US" altLang="zh-CN" b="1" i="1" dirty="0">
                <a:solidFill>
                  <a:srgbClr val="FF0000"/>
                </a:solidFill>
              </a:rPr>
              <a:t>the ground </a:t>
            </a:r>
            <a:r>
              <a:rPr lang="en-US" altLang="zh-CN" dirty="0"/>
              <a:t>by the </a:t>
            </a:r>
            <a:r>
              <a:rPr lang="en-US" altLang="zh-CN" dirty="0">
                <a:solidFill>
                  <a:srgbClr val="FF0000"/>
                </a:solidFill>
              </a:rPr>
              <a:t>fountain</a:t>
            </a:r>
            <a:r>
              <a:rPr lang="en-US" altLang="zh-CN" dirty="0"/>
              <a:t> at </a:t>
            </a:r>
            <a:r>
              <a:rPr lang="en-US" altLang="zh-CN" dirty="0" err="1"/>
              <a:t>Valder</a:t>
            </a:r>
            <a:r>
              <a:rPr lang="en-US" altLang="zh-CN" dirty="0"/>
              <a:t> Fields </a:t>
            </a:r>
            <a:r>
              <a:rPr lang="en-US" altLang="zh-CN" dirty="0" smtClean="0"/>
              <a:t>about a fields of a summer stride </a:t>
            </a:r>
            <a:r>
              <a:rPr lang="zh-CN" altLang="en-US" dirty="0" smtClean="0"/>
              <a:t>人</a:t>
            </a:r>
            <a:r>
              <a:rPr lang="zh-CN" altLang="en-US" dirty="0"/>
              <a:t>们在仙境之桥的喷泉旁发现</a:t>
            </a:r>
            <a:r>
              <a:rPr lang="zh-CN" altLang="en-US" dirty="0" smtClean="0"/>
              <a:t>了我，周围弥漫着夏日的 气息。</a:t>
            </a:r>
            <a:endParaRPr lang="zh-CN" altLang="en-US" dirty="0"/>
          </a:p>
          <a:p>
            <a:r>
              <a:rPr lang="en-US" altLang="zh-CN" dirty="0"/>
              <a:t>Lying in the sun after I had tried</a:t>
            </a:r>
          </a:p>
          <a:p>
            <a:r>
              <a:rPr lang="zh-CN" altLang="en-US" dirty="0"/>
              <a:t>在尝试无果后躺在烈日之下</a:t>
            </a:r>
          </a:p>
          <a:p>
            <a:r>
              <a:rPr lang="en-US" altLang="zh-CN" dirty="0"/>
              <a:t>Lying in the sun </a:t>
            </a:r>
            <a:r>
              <a:rPr lang="en-US" altLang="zh-CN" dirty="0">
                <a:solidFill>
                  <a:srgbClr val="FF0000"/>
                </a:solidFill>
              </a:rPr>
              <a:t>by the side</a:t>
            </a:r>
          </a:p>
          <a:p>
            <a:r>
              <a:rPr lang="zh-CN" altLang="en-US" dirty="0"/>
              <a:t>和阳光肩并肩地躺在一起</a:t>
            </a:r>
          </a:p>
          <a:p>
            <a:r>
              <a:rPr lang="en-US" altLang="zh-CN" dirty="0"/>
              <a:t>We had agreed that the council would end at three hours over-time</a:t>
            </a:r>
          </a:p>
          <a:p>
            <a:r>
              <a:rPr lang="zh-CN" altLang="en-US" dirty="0"/>
              <a:t>我们曾经达成协议，议会将在</a:t>
            </a:r>
            <a:r>
              <a:rPr lang="en-US" altLang="zh-CN" dirty="0"/>
              <a:t>3</a:t>
            </a:r>
            <a:r>
              <a:rPr lang="zh-CN" altLang="en-US" dirty="0"/>
              <a:t>小时后结束</a:t>
            </a:r>
          </a:p>
          <a:p>
            <a:r>
              <a:rPr lang="en-US" altLang="zh-CN" dirty="0">
                <a:solidFill>
                  <a:srgbClr val="FF0000"/>
                </a:solidFill>
              </a:rPr>
              <a:t>Shoelaces</a:t>
            </a:r>
            <a:r>
              <a:rPr lang="en-US" altLang="zh-CN" dirty="0"/>
              <a:t> were tied at the </a:t>
            </a:r>
            <a:r>
              <a:rPr lang="en-US" altLang="zh-CN" dirty="0">
                <a:solidFill>
                  <a:srgbClr val="FF0000"/>
                </a:solidFill>
              </a:rPr>
              <a:t>traffic lights</a:t>
            </a:r>
            <a:r>
              <a:rPr lang="en-US" altLang="zh-CN" dirty="0"/>
              <a:t>,</a:t>
            </a:r>
          </a:p>
          <a:p>
            <a:r>
              <a:rPr lang="zh-CN" altLang="en-US" dirty="0"/>
              <a:t>在交通灯前我系好鞋带</a:t>
            </a:r>
          </a:p>
          <a:p>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428604"/>
            <a:ext cx="8229600" cy="6286544"/>
          </a:xfrm>
        </p:spPr>
        <p:txBody>
          <a:bodyPr>
            <a:normAutofit fontScale="85000" lnSpcReduction="20000"/>
          </a:bodyPr>
          <a:lstStyle/>
          <a:p>
            <a:r>
              <a:rPr lang="en-US" altLang="zh-CN" dirty="0"/>
              <a:t>I was running late.</a:t>
            </a:r>
          </a:p>
          <a:p>
            <a:r>
              <a:rPr lang="zh-CN" altLang="en-US" dirty="0"/>
              <a:t>却还是迟到了</a:t>
            </a:r>
          </a:p>
          <a:p>
            <a:r>
              <a:rPr lang="en-US" altLang="zh-CN" dirty="0"/>
              <a:t>(I) could </a:t>
            </a:r>
            <a:r>
              <a:rPr lang="en-US" altLang="zh-CN" dirty="0">
                <a:solidFill>
                  <a:srgbClr val="FF0000"/>
                </a:solidFill>
              </a:rPr>
              <a:t>apply for </a:t>
            </a:r>
            <a:r>
              <a:rPr lang="en-US" altLang="zh-CN" dirty="0"/>
              <a:t>another one I guess.</a:t>
            </a:r>
          </a:p>
          <a:p>
            <a:r>
              <a:rPr lang="zh-CN" altLang="en-US" dirty="0"/>
              <a:t>我想我能够申请加入另一个公司的</a:t>
            </a:r>
          </a:p>
          <a:p>
            <a:r>
              <a:rPr lang="en-US" altLang="zh-CN" dirty="0"/>
              <a:t>If department stores are best.</a:t>
            </a:r>
          </a:p>
          <a:p>
            <a:r>
              <a:rPr lang="zh-CN" altLang="en-US" dirty="0"/>
              <a:t>如果百货商店是最好的</a:t>
            </a:r>
          </a:p>
          <a:p>
            <a:r>
              <a:rPr lang="en-US" altLang="zh-CN" dirty="0"/>
              <a:t>They said there would be </a:t>
            </a:r>
            <a:r>
              <a:rPr lang="en-US" altLang="zh-CN" dirty="0">
                <a:solidFill>
                  <a:srgbClr val="FF0000"/>
                </a:solidFill>
              </a:rPr>
              <a:t>delays</a:t>
            </a:r>
            <a:r>
              <a:rPr lang="en-US" altLang="zh-CN" dirty="0"/>
              <a:t>, only </a:t>
            </a:r>
            <a:r>
              <a:rPr lang="en-US" altLang="zh-CN" dirty="0">
                <a:solidFill>
                  <a:srgbClr val="FF0000"/>
                </a:solidFill>
              </a:rPr>
              <a:t>temporary</a:t>
            </a:r>
            <a:r>
              <a:rPr lang="en-US" altLang="zh-CN" dirty="0"/>
              <a:t> pay</a:t>
            </a:r>
          </a:p>
          <a:p>
            <a:r>
              <a:rPr lang="zh-CN" altLang="en-US" dirty="0"/>
              <a:t>但是那里总会有拖欠</a:t>
            </a:r>
            <a:r>
              <a:rPr lang="en-US" altLang="zh-CN" dirty="0"/>
              <a:t>,</a:t>
            </a:r>
            <a:r>
              <a:rPr lang="zh-CN" altLang="en-US" dirty="0"/>
              <a:t>而且只有暂时的薪水</a:t>
            </a:r>
          </a:p>
          <a:p>
            <a:r>
              <a:rPr lang="en-US" altLang="zh-CN" dirty="0"/>
              <a:t>She was found on the ground in a </a:t>
            </a:r>
            <a:r>
              <a:rPr lang="en-US" altLang="zh-CN" dirty="0">
                <a:solidFill>
                  <a:srgbClr val="FF0000"/>
                </a:solidFill>
              </a:rPr>
              <a:t>gown</a:t>
            </a:r>
            <a:r>
              <a:rPr lang="en-US" altLang="zh-CN" dirty="0"/>
              <a:t> </a:t>
            </a:r>
            <a:r>
              <a:rPr lang="en-US" altLang="zh-CN" i="1" dirty="0">
                <a:solidFill>
                  <a:srgbClr val="FFC000"/>
                </a:solidFill>
              </a:rPr>
              <a:t>made at </a:t>
            </a:r>
            <a:r>
              <a:rPr lang="en-US" altLang="zh-CN" i="1" dirty="0" err="1">
                <a:solidFill>
                  <a:srgbClr val="FFC000"/>
                </a:solidFill>
              </a:rPr>
              <a:t>Valder</a:t>
            </a:r>
            <a:r>
              <a:rPr lang="en-US" altLang="zh-CN" i="1" dirty="0">
                <a:solidFill>
                  <a:srgbClr val="FFC000"/>
                </a:solidFill>
              </a:rPr>
              <a:t> Fields</a:t>
            </a:r>
            <a:r>
              <a:rPr lang="en-US" altLang="zh-CN" dirty="0"/>
              <a:t> and was sound asleep (on the) stairs above the door to the man who cried when he said that he loved his life.</a:t>
            </a:r>
          </a:p>
          <a:p>
            <a:r>
              <a:rPr lang="zh-CN" altLang="en-US" dirty="0"/>
              <a:t>人们发现身穿 在仙境之桥定做的晚礼服 的她躺在门外的台阶上 对着一个说到他热爱他的生活就会哭的男人 沉沉地睡着。</a:t>
            </a:r>
          </a:p>
          <a:p>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57158" y="785794"/>
            <a:ext cx="8329642" cy="5643602"/>
          </a:xfrm>
        </p:spPr>
        <p:txBody>
          <a:bodyPr>
            <a:normAutofit/>
          </a:bodyPr>
          <a:lstStyle/>
          <a:p>
            <a:r>
              <a:rPr lang="en-US" altLang="zh-CN" dirty="0"/>
              <a:t>We had agreed that the </a:t>
            </a:r>
            <a:r>
              <a:rPr lang="en-US" altLang="zh-CN" dirty="0">
                <a:solidFill>
                  <a:srgbClr val="FF0000"/>
                </a:solidFill>
              </a:rPr>
              <a:t>council </a:t>
            </a:r>
            <a:r>
              <a:rPr lang="en-US" altLang="zh-CN" dirty="0"/>
              <a:t>should take his keys to the bedroom door</a:t>
            </a:r>
          </a:p>
          <a:p>
            <a:r>
              <a:rPr lang="zh-CN" altLang="en-US" dirty="0"/>
              <a:t>我们已经达成协议，在会议上拿走了他房门的钥匙。</a:t>
            </a:r>
          </a:p>
          <a:p>
            <a:r>
              <a:rPr lang="en-US" altLang="zh-CN" dirty="0"/>
              <a:t>(In )case he slept outside and was found </a:t>
            </a:r>
            <a:r>
              <a:rPr lang="en-US" altLang="zh-CN" i="1" dirty="0">
                <a:solidFill>
                  <a:srgbClr val="FF0000"/>
                </a:solidFill>
              </a:rPr>
              <a:t>in two days</a:t>
            </a:r>
            <a:r>
              <a:rPr lang="en-US" altLang="zh-CN" dirty="0"/>
              <a:t> In </a:t>
            </a:r>
            <a:r>
              <a:rPr lang="en-US" altLang="zh-CN" dirty="0" err="1"/>
              <a:t>Valder</a:t>
            </a:r>
            <a:r>
              <a:rPr lang="en-US" altLang="zh-CN" dirty="0"/>
              <a:t> Fields </a:t>
            </a:r>
            <a:r>
              <a:rPr lang="en-US" altLang="zh-CN" dirty="0">
                <a:solidFill>
                  <a:srgbClr val="FF0000"/>
                </a:solidFill>
              </a:rPr>
              <a:t>with a mountain view</a:t>
            </a:r>
            <a:r>
              <a:rPr lang="en-US" altLang="zh-CN" dirty="0"/>
              <a:t>.</a:t>
            </a:r>
          </a:p>
          <a:p>
            <a:r>
              <a:rPr lang="zh-CN" altLang="en-US" dirty="0"/>
              <a:t>所以他只能露宿在外，并且在两天后被人发现和仙境之桥的山景睡在一起。</a:t>
            </a:r>
          </a:p>
          <a:p>
            <a:r>
              <a:rPr lang="en-US" altLang="zh-CN" dirty="0"/>
              <a:t>(</a:t>
            </a:r>
            <a:r>
              <a:rPr lang="zh-CN" altLang="en-US" dirty="0"/>
              <a:t>后面的</a:t>
            </a:r>
            <a:r>
              <a:rPr lang="en-US" altLang="zh-CN" dirty="0"/>
              <a:t>HE</a:t>
            </a:r>
            <a:r>
              <a:rPr lang="zh-CN" altLang="en-US" dirty="0"/>
              <a:t>就是开始的提到的那个人</a:t>
            </a:r>
            <a:r>
              <a:rPr lang="en-US" altLang="zh-CN" dirty="0"/>
              <a:t>)</a:t>
            </a:r>
          </a:p>
          <a:p>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Questions</a:t>
            </a:r>
            <a:endParaRPr lang="zh-CN" altLang="en-US" dirty="0"/>
          </a:p>
        </p:txBody>
      </p:sp>
      <p:sp>
        <p:nvSpPr>
          <p:cNvPr id="3" name="内容占位符 2"/>
          <p:cNvSpPr>
            <a:spLocks noGrp="1"/>
          </p:cNvSpPr>
          <p:nvPr>
            <p:ph idx="1"/>
          </p:nvPr>
        </p:nvSpPr>
        <p:spPr>
          <a:xfrm>
            <a:off x="428596" y="1142984"/>
            <a:ext cx="8258204" cy="4983179"/>
          </a:xfrm>
        </p:spPr>
        <p:txBody>
          <a:bodyPr>
            <a:normAutofit fontScale="92500" lnSpcReduction="20000"/>
          </a:bodyPr>
          <a:lstStyle/>
          <a:p>
            <a:r>
              <a:rPr lang="en-US" altLang="zh-CN" dirty="0" smtClean="0"/>
              <a:t>1. Do you like the countryside life or the city life? Why?</a:t>
            </a:r>
          </a:p>
          <a:p>
            <a:r>
              <a:rPr lang="en-US" altLang="zh-CN" dirty="0" smtClean="0"/>
              <a:t>2. Do you want to live in a place which is described in Tao </a:t>
            </a:r>
            <a:r>
              <a:rPr lang="en-US" altLang="zh-CN" dirty="0" err="1" smtClean="0"/>
              <a:t>Yuanming’s</a:t>
            </a:r>
            <a:r>
              <a:rPr lang="en-US" altLang="zh-CN" dirty="0" smtClean="0"/>
              <a:t>  </a:t>
            </a:r>
            <a:r>
              <a:rPr lang="en-US" altLang="zh-CN" i="1" dirty="0" smtClean="0"/>
              <a:t>Tao </a:t>
            </a:r>
            <a:r>
              <a:rPr lang="en-US" altLang="zh-CN" i="1" dirty="0" err="1" smtClean="0"/>
              <a:t>Hua</a:t>
            </a:r>
            <a:r>
              <a:rPr lang="en-US" altLang="zh-CN" i="1" dirty="0" smtClean="0"/>
              <a:t> Yuan </a:t>
            </a:r>
            <a:r>
              <a:rPr lang="en-US" altLang="zh-CN" i="1" dirty="0" err="1" smtClean="0"/>
              <a:t>Ji</a:t>
            </a:r>
            <a:r>
              <a:rPr lang="en-US" altLang="zh-CN" i="1" dirty="0" smtClean="0"/>
              <a:t>?</a:t>
            </a:r>
          </a:p>
          <a:p>
            <a:r>
              <a:rPr lang="en-US" altLang="zh-CN" dirty="0" smtClean="0"/>
              <a:t>3. Some people gave up their good jobs in the city, and go to a quiet place to live a simple life. How do you think of this phenomenon?</a:t>
            </a:r>
          </a:p>
          <a:p>
            <a:r>
              <a:rPr lang="en-US" altLang="zh-CN" dirty="0" smtClean="0"/>
              <a:t>4. Do you have the habit of meditation? How do you think of meditation? What’s its purpose?</a:t>
            </a:r>
          </a:p>
          <a:p>
            <a:r>
              <a:rPr lang="en-US" altLang="zh-CN" dirty="0" smtClean="0"/>
              <a:t>5. Write your comments on this song.(more than </a:t>
            </a:r>
            <a:r>
              <a:rPr lang="en-US" altLang="zh-CN" smtClean="0"/>
              <a:t>50 words)</a:t>
            </a:r>
            <a:endParaRPr lang="en-US" altLang="zh-CN" dirty="0" smtClean="0"/>
          </a:p>
          <a:p>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57158" y="357166"/>
            <a:ext cx="8329642" cy="5768997"/>
          </a:xfrm>
        </p:spPr>
        <p:txBody>
          <a:bodyPr>
            <a:normAutofit/>
          </a:bodyPr>
          <a:lstStyle/>
          <a:p>
            <a:r>
              <a:rPr lang="zh-CN" altLang="en-US" dirty="0">
                <a:latin typeface="楷体" pitchFamily="49" charset="-122"/>
                <a:ea typeface="楷体" pitchFamily="49" charset="-122"/>
              </a:rPr>
              <a:t>创作背景</a:t>
            </a:r>
          </a:p>
          <a:p>
            <a:r>
              <a:rPr lang="en-US" altLang="zh-CN" dirty="0" err="1">
                <a:latin typeface="楷体" pitchFamily="49" charset="-122"/>
                <a:ea typeface="楷体" pitchFamily="49" charset="-122"/>
              </a:rPr>
              <a:t>Valder</a:t>
            </a:r>
            <a:r>
              <a:rPr lang="en-US" altLang="zh-CN" dirty="0">
                <a:latin typeface="楷体" pitchFamily="49" charset="-122"/>
                <a:ea typeface="楷体" pitchFamily="49" charset="-122"/>
              </a:rPr>
              <a:t> Fields</a:t>
            </a:r>
            <a:r>
              <a:rPr lang="zh-CN" altLang="en-US" dirty="0">
                <a:latin typeface="楷体" pitchFamily="49" charset="-122"/>
                <a:ea typeface="楷体" pitchFamily="49" charset="-122"/>
              </a:rPr>
              <a:t>是</a:t>
            </a:r>
            <a:r>
              <a:rPr lang="en-US" altLang="zh-CN" dirty="0" err="1">
                <a:latin typeface="楷体" pitchFamily="49" charset="-122"/>
                <a:ea typeface="楷体" pitchFamily="49" charset="-122"/>
              </a:rPr>
              <a:t>Tamas</a:t>
            </a:r>
            <a:r>
              <a:rPr lang="en-US" altLang="zh-CN" dirty="0">
                <a:latin typeface="楷体" pitchFamily="49" charset="-122"/>
                <a:ea typeface="楷体" pitchFamily="49" charset="-122"/>
              </a:rPr>
              <a:t> Wells</a:t>
            </a:r>
            <a:r>
              <a:rPr lang="zh-CN" altLang="en-US" dirty="0">
                <a:latin typeface="楷体" pitchFamily="49" charset="-122"/>
                <a:ea typeface="楷体" pitchFamily="49" charset="-122"/>
              </a:rPr>
              <a:t>在缅甸北部的一个雨季里写 </a:t>
            </a:r>
            <a:r>
              <a:rPr lang="zh-CN" altLang="en-US" dirty="0" smtClean="0">
                <a:latin typeface="楷体" pitchFamily="49" charset="-122"/>
                <a:ea typeface="楷体" pitchFamily="49" charset="-122"/>
              </a:rPr>
              <a:t>成</a:t>
            </a:r>
            <a:r>
              <a:rPr lang="zh-CN" altLang="en-US" dirty="0">
                <a:latin typeface="楷体" pitchFamily="49" charset="-122"/>
                <a:ea typeface="楷体" pitchFamily="49" charset="-122"/>
              </a:rPr>
              <a:t>的，当时</a:t>
            </a:r>
            <a:r>
              <a:rPr lang="en-US" altLang="zh-CN" dirty="0" err="1">
                <a:latin typeface="楷体" pitchFamily="49" charset="-122"/>
                <a:ea typeface="楷体" pitchFamily="49" charset="-122"/>
              </a:rPr>
              <a:t>Tamas</a:t>
            </a:r>
            <a:r>
              <a:rPr lang="zh-CN" altLang="en-US" dirty="0">
                <a:latin typeface="楷体" pitchFamily="49" charset="-122"/>
                <a:ea typeface="楷体" pitchFamily="49" charset="-122"/>
              </a:rPr>
              <a:t>正致力于一个社会卫生艾滋病毒</a:t>
            </a:r>
            <a:r>
              <a:rPr lang="en-US" altLang="zh-CN" dirty="0">
                <a:latin typeface="楷体" pitchFamily="49" charset="-122"/>
                <a:ea typeface="楷体" pitchFamily="49" charset="-122"/>
              </a:rPr>
              <a:t>/</a:t>
            </a:r>
            <a:r>
              <a:rPr lang="zh-CN" altLang="en-US" dirty="0">
                <a:latin typeface="楷体" pitchFamily="49" charset="-122"/>
                <a:ea typeface="楷体" pitchFamily="49" charset="-122"/>
              </a:rPr>
              <a:t>艾滋病的教育项目。他说，这首歌是一种意识流的歌，暗示在生活的责任</a:t>
            </a:r>
            <a:r>
              <a:rPr lang="en-US" altLang="zh-CN" dirty="0">
                <a:latin typeface="楷体" pitchFamily="49" charset="-122"/>
                <a:ea typeface="楷体" pitchFamily="49" charset="-122"/>
              </a:rPr>
              <a:t>(</a:t>
            </a:r>
            <a:r>
              <a:rPr lang="zh-CN" altLang="en-US" dirty="0">
                <a:latin typeface="楷体" pitchFamily="49" charset="-122"/>
                <a:ea typeface="楷体" pitchFamily="49" charset="-122"/>
              </a:rPr>
              <a:t>遵守时间，申请职位</a:t>
            </a:r>
            <a:r>
              <a:rPr lang="en-US" altLang="zh-CN" dirty="0">
                <a:latin typeface="楷体" pitchFamily="49" charset="-122"/>
                <a:ea typeface="楷体" pitchFamily="49" charset="-122"/>
              </a:rPr>
              <a:t>)</a:t>
            </a:r>
            <a:r>
              <a:rPr lang="zh-CN" altLang="en-US" dirty="0">
                <a:latin typeface="楷体" pitchFamily="49" charset="-122"/>
                <a:ea typeface="楷体" pitchFamily="49" charset="-122"/>
              </a:rPr>
              <a:t>与一种迈克</a:t>
            </a:r>
            <a:r>
              <a:rPr lang="en-US" altLang="zh-CN" dirty="0">
                <a:latin typeface="楷体" pitchFamily="49" charset="-122"/>
                <a:ea typeface="楷体" pitchFamily="49" charset="-122"/>
              </a:rPr>
              <a:t>.</a:t>
            </a:r>
            <a:r>
              <a:rPr lang="zh-CN" altLang="en-US" dirty="0">
                <a:latin typeface="楷体" pitchFamily="49" charset="-122"/>
                <a:ea typeface="楷体" pitchFamily="49" charset="-122"/>
              </a:rPr>
              <a:t>罗尼格</a:t>
            </a:r>
            <a:r>
              <a:rPr lang="en-US" altLang="zh-CN" dirty="0">
                <a:latin typeface="楷体" pitchFamily="49" charset="-122"/>
                <a:ea typeface="楷体" pitchFamily="49" charset="-122"/>
              </a:rPr>
              <a:t>(</a:t>
            </a:r>
            <a:r>
              <a:rPr lang="zh-CN" altLang="en-US" dirty="0">
                <a:latin typeface="楷体" pitchFamily="49" charset="-122"/>
                <a:ea typeface="楷体" pitchFamily="49" charset="-122"/>
              </a:rPr>
              <a:t>澳大利亚漫画家 </a:t>
            </a:r>
            <a:r>
              <a:rPr lang="en-US" altLang="zh-CN" dirty="0">
                <a:latin typeface="楷体" pitchFamily="49" charset="-122"/>
                <a:ea typeface="楷体" pitchFamily="49" charset="-122"/>
              </a:rPr>
              <a:t>Michael </a:t>
            </a:r>
            <a:r>
              <a:rPr lang="en-US" altLang="zh-CN" dirty="0" err="1">
                <a:latin typeface="楷体" pitchFamily="49" charset="-122"/>
                <a:ea typeface="楷体" pitchFamily="49" charset="-122"/>
              </a:rPr>
              <a:t>Leunig</a:t>
            </a:r>
            <a:r>
              <a:rPr lang="en-US" altLang="zh-CN" dirty="0">
                <a:latin typeface="楷体" pitchFamily="49" charset="-122"/>
                <a:ea typeface="楷体" pitchFamily="49" charset="-122"/>
              </a:rPr>
              <a:t>) </a:t>
            </a:r>
            <a:r>
              <a:rPr lang="zh-CN" altLang="en-US" dirty="0">
                <a:latin typeface="楷体" pitchFamily="49" charset="-122"/>
                <a:ea typeface="楷体" pitchFamily="49" charset="-122"/>
              </a:rPr>
              <a:t>式的生活计划</a:t>
            </a:r>
            <a:r>
              <a:rPr lang="en-US" altLang="zh-CN" dirty="0">
                <a:latin typeface="楷体" pitchFamily="49" charset="-122"/>
                <a:ea typeface="楷体" pitchFamily="49" charset="-122"/>
              </a:rPr>
              <a:t>(</a:t>
            </a:r>
            <a:r>
              <a:rPr lang="zh-CN" altLang="en-US" dirty="0">
                <a:latin typeface="楷体" pitchFamily="49" charset="-122"/>
                <a:ea typeface="楷体" pitchFamily="49" charset="-122"/>
              </a:rPr>
              <a:t>在温泉边温暖的泥土上睡觉</a:t>
            </a:r>
            <a:r>
              <a:rPr lang="en-US" altLang="zh-CN" dirty="0">
                <a:latin typeface="楷体" pitchFamily="49" charset="-122"/>
                <a:ea typeface="楷体" pitchFamily="49" charset="-122"/>
              </a:rPr>
              <a:t>)</a:t>
            </a:r>
            <a:r>
              <a:rPr lang="zh-CN" altLang="en-US" dirty="0">
                <a:latin typeface="楷体" pitchFamily="49" charset="-122"/>
                <a:ea typeface="楷体" pitchFamily="49" charset="-122"/>
              </a:rPr>
              <a:t>之间的压力。</a:t>
            </a:r>
            <a:r>
              <a:rPr lang="en-US" altLang="zh-CN" dirty="0" err="1">
                <a:latin typeface="楷体" pitchFamily="49" charset="-122"/>
                <a:ea typeface="楷体" pitchFamily="49" charset="-122"/>
              </a:rPr>
              <a:t>Tamas</a:t>
            </a:r>
            <a:r>
              <a:rPr lang="zh-CN" altLang="en-US" dirty="0">
                <a:latin typeface="楷体" pitchFamily="49" charset="-122"/>
                <a:ea typeface="楷体" pitchFamily="49" charset="-122"/>
              </a:rPr>
              <a:t>建议说不要因为负担太重或没有负担而使自己扭曲了事实。</a:t>
            </a:r>
          </a:p>
          <a:p>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3074" name="Picture 2" descr="C:\Users\Administrator\Desktop\20100908133623336.jpg"/>
          <p:cNvPicPr>
            <a:picLocks noGrp="1" noChangeAspect="1" noChangeArrowheads="1"/>
          </p:cNvPicPr>
          <p:nvPr>
            <p:ph idx="1"/>
          </p:nvPr>
        </p:nvPicPr>
        <p:blipFill>
          <a:blip r:embed="rId2" cstate="print"/>
          <a:srcRect/>
          <a:stretch>
            <a:fillRect/>
          </a:stretch>
        </p:blipFill>
        <p:spPr bwMode="auto">
          <a:xfrm>
            <a:off x="428596" y="-700552"/>
            <a:ext cx="7500990" cy="7558552"/>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2050" name="Picture 2" descr="C:\Users\Administrator\Desktop\c445ca71-bd4e-4ab0-8b9d-3f8788937be8.jpg"/>
          <p:cNvPicPr>
            <a:picLocks noGrp="1" noChangeAspect="1" noChangeArrowheads="1"/>
          </p:cNvPicPr>
          <p:nvPr>
            <p:ph idx="1"/>
          </p:nvPr>
        </p:nvPicPr>
        <p:blipFill>
          <a:blip r:embed="rId2" cstate="print"/>
          <a:srcRect/>
          <a:stretch>
            <a:fillRect/>
          </a:stretch>
        </p:blipFill>
        <p:spPr bwMode="auto">
          <a:xfrm>
            <a:off x="97964" y="357166"/>
            <a:ext cx="8548282" cy="5944397"/>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pic>
        <p:nvPicPr>
          <p:cNvPr id="1026" name="Picture 2" descr="C:\Users\Administrator\Desktop\t0177740ccc1d7ae6d4.jpg"/>
          <p:cNvPicPr>
            <a:picLocks noGrp="1" noChangeAspect="1" noChangeArrowheads="1"/>
          </p:cNvPicPr>
          <p:nvPr>
            <p:ph idx="1"/>
          </p:nvPr>
        </p:nvPicPr>
        <p:blipFill>
          <a:blip r:embed="rId2" cstate="print"/>
          <a:srcRect/>
          <a:stretch>
            <a:fillRect/>
          </a:stretch>
        </p:blipFill>
        <p:spPr bwMode="auto">
          <a:xfrm>
            <a:off x="642910" y="357166"/>
            <a:ext cx="6929486" cy="833004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57158" y="357166"/>
            <a:ext cx="8329642" cy="6500834"/>
          </a:xfrm>
        </p:spPr>
        <p:txBody>
          <a:bodyPr>
            <a:normAutofit fontScale="85000" lnSpcReduction="20000"/>
          </a:bodyPr>
          <a:lstStyle/>
          <a:p>
            <a:r>
              <a:rPr lang="zh-CN" altLang="en-US" dirty="0">
                <a:latin typeface="楷体" pitchFamily="49" charset="-122"/>
                <a:ea typeface="楷体" pitchFamily="49" charset="-122"/>
              </a:rPr>
              <a:t>内容赏析</a:t>
            </a:r>
          </a:p>
          <a:p>
            <a:r>
              <a:rPr lang="zh-CN" altLang="en-US" dirty="0">
                <a:latin typeface="楷体" pitchFamily="49" charset="-122"/>
                <a:ea typeface="楷体" pitchFamily="49" charset="-122"/>
              </a:rPr>
              <a:t>汗水、泪水编织的天籁</a:t>
            </a:r>
          </a:p>
          <a:p>
            <a:r>
              <a:rPr lang="zh-CN" altLang="en-US" dirty="0">
                <a:latin typeface="楷体" pitchFamily="49" charset="-122"/>
                <a:ea typeface="楷体" pitchFamily="49" charset="-122"/>
              </a:rPr>
              <a:t>轻快、含着些忧伤的吟唱。将人们带入那片人们自己心中含藏已久的田野。主旋律就仿佛是现实中不可跨越的责任，然而反复的和声却是在人们心中永远不会遗逝的对自己理想的执着，仿佛主旋律是一直跟从着和声，而和声带领的主旋律。 就像人在现实中一直是在为不可实现的梦想而奋斗。 纵然无法实现，但只要有那一颗奋斗的心，生命就会精彩，就如旋律一般轻快明朗。 可能初听这首歌，被社会压得喘不过气来的人们，会黯然落泪，但正因共鸣产生，逐渐由一种哭诉，演变成一种理解。一种劝解， 让人们淡然面对现实的残酷。 或许 </a:t>
            </a:r>
            <a:r>
              <a:rPr lang="en-US" altLang="zh-CN" dirty="0" err="1">
                <a:latin typeface="楷体" pitchFamily="49" charset="-122"/>
                <a:ea typeface="楷体" pitchFamily="49" charset="-122"/>
              </a:rPr>
              <a:t>Valder</a:t>
            </a:r>
            <a:r>
              <a:rPr lang="en-US" altLang="zh-CN" dirty="0">
                <a:latin typeface="楷体" pitchFamily="49" charset="-122"/>
                <a:ea typeface="楷体" pitchFamily="49" charset="-122"/>
              </a:rPr>
              <a:t> fields </a:t>
            </a:r>
            <a:r>
              <a:rPr lang="zh-CN" altLang="en-US" dirty="0">
                <a:latin typeface="楷体" pitchFamily="49" charset="-122"/>
                <a:ea typeface="楷体" pitchFamily="49" charset="-122"/>
              </a:rPr>
              <a:t>根本不存在， 但人们心中的那片田野却是一直存在的，从而成为了人们的追求。这首歌也正因向所有对现实失望的人给予鼓励而让听过的人爱上了这位</a:t>
            </a:r>
            <a:r>
              <a:rPr lang="en-US" altLang="zh-CN" dirty="0">
                <a:latin typeface="楷体" pitchFamily="49" charset="-122"/>
                <a:ea typeface="楷体" pitchFamily="49" charset="-122"/>
              </a:rPr>
              <a:t>"</a:t>
            </a:r>
            <a:r>
              <a:rPr lang="zh-CN" altLang="en-US" dirty="0">
                <a:latin typeface="楷体" pitchFamily="49" charset="-122"/>
                <a:ea typeface="楷体" pitchFamily="49" charset="-122"/>
              </a:rPr>
              <a:t>知己</a:t>
            </a:r>
            <a:r>
              <a:rPr lang="en-US" altLang="zh-CN" dirty="0">
                <a:latin typeface="楷体" pitchFamily="49" charset="-122"/>
                <a:ea typeface="楷体" pitchFamily="49" charset="-122"/>
              </a:rPr>
              <a:t>"</a:t>
            </a:r>
            <a:r>
              <a:rPr lang="zh-CN" altLang="en-US" dirty="0">
                <a:latin typeface="楷体" pitchFamily="49" charset="-122"/>
                <a:ea typeface="楷体" pitchFamily="49" charset="-122"/>
              </a:rPr>
              <a:t>。</a:t>
            </a:r>
            <a:r>
              <a:rPr lang="en-US" altLang="zh-CN" dirty="0">
                <a:latin typeface="楷体" pitchFamily="49" charset="-122"/>
                <a:ea typeface="楷体" pitchFamily="49" charset="-122"/>
              </a:rPr>
              <a:t>------</a:t>
            </a:r>
            <a:r>
              <a:rPr lang="zh-CN" altLang="en-US" dirty="0">
                <a:latin typeface="楷体" pitchFamily="49" charset="-122"/>
                <a:ea typeface="楷体" pitchFamily="49" charset="-122"/>
              </a:rPr>
              <a:t>由汗水和泪水编织的天籁。</a:t>
            </a:r>
          </a:p>
          <a:p>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2500" lnSpcReduction="10000"/>
          </a:bodyPr>
          <a:lstStyle/>
          <a:p>
            <a:r>
              <a:rPr lang="zh-CN" altLang="en-US" dirty="0">
                <a:latin typeface="楷体" pitchFamily="49" charset="-122"/>
                <a:ea typeface="楷体" pitchFamily="49" charset="-122"/>
              </a:rPr>
              <a:t>歌曲开场没有前奏音乐，歌手直接用人声起唱，曲风清新，节奏欢快，从一开始就透露出一种浪漫的气息，让人不知不觉融入歌曲的旋律之中。</a:t>
            </a:r>
          </a:p>
          <a:p>
            <a:r>
              <a:rPr lang="zh-CN" altLang="en-US" dirty="0">
                <a:latin typeface="楷体" pitchFamily="49" charset="-122"/>
                <a:ea typeface="楷体" pitchFamily="49" charset="-122"/>
              </a:rPr>
              <a:t>每当听到清脆的吉他声伴随着明快的钢琴声，就像细雨一样滴进心田，让人想起从前那无忧无虑的时光。</a:t>
            </a:r>
          </a:p>
          <a:p>
            <a:r>
              <a:rPr lang="zh-CN" altLang="en-US" dirty="0">
                <a:latin typeface="楷体" pitchFamily="49" charset="-122"/>
                <a:ea typeface="楷体" pitchFamily="49" charset="-122"/>
              </a:rPr>
              <a:t>典型的意识流歌词，描述的是一个个零散的片段，如同梦中呓语般缺乏逻辑，翻译成中文更为突兀。</a:t>
            </a:r>
          </a:p>
          <a:p>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音乐风格</a:t>
            </a:r>
            <a:r>
              <a:rPr lang="en-US" altLang="zh-CN" dirty="0" smtClean="0"/>
              <a:t>:</a:t>
            </a:r>
          </a:p>
          <a:p>
            <a:r>
              <a:rPr lang="zh-CN" altLang="en-US" dirty="0" smtClean="0"/>
              <a:t>以小清新为主题，让人感到一股春意拂面而来，让人温暖，舒适，他们的歌曲会让人慢慢沉睡</a:t>
            </a:r>
            <a:r>
              <a:rPr lang="en-US" altLang="zh-CN" dirty="0" smtClean="0"/>
              <a:t>(</a:t>
            </a:r>
            <a:r>
              <a:rPr lang="zh-CN" altLang="en-US" dirty="0" smtClean="0"/>
              <a:t>尤其是</a:t>
            </a:r>
            <a:r>
              <a:rPr lang="en-US" altLang="zh-CN" dirty="0" err="1" smtClean="0"/>
              <a:t>Valder</a:t>
            </a:r>
            <a:r>
              <a:rPr lang="en-US" altLang="zh-CN" dirty="0" smtClean="0"/>
              <a:t> Fields)</a:t>
            </a:r>
            <a:r>
              <a:rPr lang="zh-CN" altLang="en-US" dirty="0" smtClean="0"/>
              <a:t>。轻松明朗的曲风，美妙至极，让人如同站在天堂上慢慢享受着时光</a:t>
            </a:r>
            <a:r>
              <a:rPr lang="en-US" altLang="zh-CN" dirty="0" smtClean="0"/>
              <a:t>…………</a:t>
            </a:r>
          </a:p>
          <a:p>
            <a:r>
              <a:rPr lang="zh-CN" altLang="en-US" dirty="0" smtClean="0"/>
              <a:t>一座仙境之桥。</a:t>
            </a:r>
          </a:p>
          <a:p>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bg1"/>
                </a:solidFill>
              </a:rPr>
              <a:t>Words and expressions</a:t>
            </a:r>
            <a:endParaRPr lang="zh-CN" altLang="en-US" dirty="0">
              <a:solidFill>
                <a:schemeClr val="bg1"/>
              </a:solidFill>
            </a:endParaRPr>
          </a:p>
        </p:txBody>
      </p:sp>
      <p:sp>
        <p:nvSpPr>
          <p:cNvPr id="3" name="内容占位符 2"/>
          <p:cNvSpPr>
            <a:spLocks noGrp="1"/>
          </p:cNvSpPr>
          <p:nvPr>
            <p:ph idx="1"/>
          </p:nvPr>
        </p:nvSpPr>
        <p:spPr/>
        <p:txBody>
          <a:bodyPr>
            <a:normAutofit fontScale="92500" lnSpcReduction="20000"/>
          </a:bodyPr>
          <a:lstStyle/>
          <a:p>
            <a:r>
              <a:rPr lang="en-US" altLang="zh-CN" dirty="0" smtClean="0">
                <a:solidFill>
                  <a:schemeClr val="bg1"/>
                </a:solidFill>
              </a:rPr>
              <a:t>1. fountain</a:t>
            </a:r>
          </a:p>
          <a:p>
            <a:r>
              <a:rPr lang="en-US" altLang="zh-CN" dirty="0" smtClean="0">
                <a:solidFill>
                  <a:schemeClr val="bg1"/>
                </a:solidFill>
              </a:rPr>
              <a:t>2.stride</a:t>
            </a:r>
          </a:p>
          <a:p>
            <a:r>
              <a:rPr lang="en-US" altLang="zh-CN" dirty="0" smtClean="0">
                <a:solidFill>
                  <a:schemeClr val="bg1"/>
                </a:solidFill>
              </a:rPr>
              <a:t>3. council</a:t>
            </a:r>
          </a:p>
          <a:p>
            <a:r>
              <a:rPr lang="en-US" altLang="zh-CN" dirty="0" smtClean="0">
                <a:solidFill>
                  <a:schemeClr val="bg1"/>
                </a:solidFill>
              </a:rPr>
              <a:t>4. shoelace</a:t>
            </a:r>
          </a:p>
          <a:p>
            <a:r>
              <a:rPr lang="en-US" altLang="zh-CN" dirty="0" smtClean="0">
                <a:solidFill>
                  <a:schemeClr val="bg1"/>
                </a:solidFill>
              </a:rPr>
              <a:t>5.traffic light</a:t>
            </a:r>
          </a:p>
          <a:p>
            <a:r>
              <a:rPr lang="en-US" altLang="zh-CN" dirty="0" smtClean="0">
                <a:solidFill>
                  <a:schemeClr val="bg1"/>
                </a:solidFill>
              </a:rPr>
              <a:t>6.apply  for</a:t>
            </a:r>
          </a:p>
          <a:p>
            <a:r>
              <a:rPr lang="en-US" altLang="zh-CN" dirty="0" smtClean="0">
                <a:solidFill>
                  <a:schemeClr val="bg1"/>
                </a:solidFill>
              </a:rPr>
              <a:t>7.delay </a:t>
            </a:r>
          </a:p>
          <a:p>
            <a:r>
              <a:rPr lang="en-US" altLang="zh-CN" dirty="0" smtClean="0">
                <a:solidFill>
                  <a:schemeClr val="bg1"/>
                </a:solidFill>
              </a:rPr>
              <a:t>8.temporary</a:t>
            </a:r>
          </a:p>
          <a:p>
            <a:r>
              <a:rPr lang="en-US" altLang="zh-CN" dirty="0" smtClean="0">
                <a:solidFill>
                  <a:schemeClr val="bg1"/>
                </a:solidFill>
              </a:rPr>
              <a:t>9.gown</a:t>
            </a:r>
            <a:endParaRPr lang="zh-CN" altLang="en-US" dirty="0">
              <a:solidFill>
                <a:schemeClr val="bg1"/>
              </a:solidFill>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TotalTime>
  <Words>1147</Words>
  <Application>Microsoft Office PowerPoint</Application>
  <PresentationFormat>全屏显示(4:3)</PresentationFormat>
  <Paragraphs>54</Paragraphs>
  <Slides>17</Slides>
  <Notes>0</Notes>
  <HiddenSlides>0</HiddenSlides>
  <MMClips>0</MMClips>
  <ScaleCrop>false</ScaleCrop>
  <HeadingPairs>
    <vt:vector size="4" baseType="variant">
      <vt:variant>
        <vt:lpstr>主题</vt:lpstr>
      </vt:variant>
      <vt:variant>
        <vt:i4>1</vt:i4>
      </vt:variant>
      <vt:variant>
        <vt:lpstr>幻灯片标题</vt:lpstr>
      </vt:variant>
      <vt:variant>
        <vt:i4>17</vt:i4>
      </vt:variant>
    </vt:vector>
  </HeadingPairs>
  <TitlesOfParts>
    <vt:vector size="18" baseType="lpstr">
      <vt:lpstr>Office 主题</vt:lpstr>
      <vt:lpstr>幻灯片 1</vt:lpstr>
      <vt:lpstr>幻灯片 2</vt:lpstr>
      <vt:lpstr>幻灯片 3</vt:lpstr>
      <vt:lpstr>幻灯片 4</vt:lpstr>
      <vt:lpstr>幻灯片 5</vt:lpstr>
      <vt:lpstr>幻灯片 6</vt:lpstr>
      <vt:lpstr>幻灯片 7</vt:lpstr>
      <vt:lpstr>幻灯片 8</vt:lpstr>
      <vt:lpstr>Words and expressions</vt:lpstr>
      <vt:lpstr>幻灯片 10</vt:lpstr>
      <vt:lpstr>幻灯片 11</vt:lpstr>
      <vt:lpstr>幻灯片 12</vt:lpstr>
      <vt:lpstr>Questions</vt:lpstr>
      <vt:lpstr>幻灯片 14</vt:lpstr>
      <vt:lpstr>幻灯片 15</vt:lpstr>
      <vt:lpstr>幻灯片 16</vt:lpstr>
      <vt:lpstr>幻灯片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Administrator</cp:lastModifiedBy>
  <cp:revision>18</cp:revision>
  <dcterms:created xsi:type="dcterms:W3CDTF">2016-02-18T08:59:36Z</dcterms:created>
  <dcterms:modified xsi:type="dcterms:W3CDTF">2019-09-02T05:06:33Z</dcterms:modified>
</cp:coreProperties>
</file>