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257" r:id="rId3"/>
    <p:sldId id="258" r:id="rId5"/>
    <p:sldId id="260" r:id="rId6"/>
    <p:sldId id="261" r:id="rId7"/>
    <p:sldId id="263" r:id="rId8"/>
    <p:sldId id="264" r:id="rId9"/>
    <p:sldId id="266" r:id="rId10"/>
    <p:sldId id="268" r:id="rId11"/>
    <p:sldId id="265" r:id="rId12"/>
    <p:sldId id="269" r:id="rId13"/>
    <p:sldId id="270" r:id="rId14"/>
    <p:sldId id="283" r:id="rId15"/>
    <p:sldId id="284" r:id="rId16"/>
    <p:sldId id="271" r:id="rId17"/>
    <p:sldId id="281" r:id="rId18"/>
    <p:sldId id="280" r:id="rId19"/>
    <p:sldId id="272" r:id="rId20"/>
    <p:sldId id="274" r:id="rId21"/>
    <p:sldId id="275" r:id="rId22"/>
    <p:sldId id="276" r:id="rId23"/>
    <p:sldId id="277" r:id="rId24"/>
    <p:sldId id="27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8" d="100"/>
          <a:sy n="78" d="100"/>
        </p:scale>
        <p:origin x="654" y="54"/>
      </p:cViewPr>
      <p:guideLst>
        <p:guide orient="horz" pos="2969"/>
        <p:guide pos="387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C93D67-4121-43DE-9A3A-26596A294BF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C93D67-4121-43DE-9A3A-26596A294BF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C93D67-4121-43DE-9A3A-26596A294BF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C93D67-4121-43DE-9A3A-26596A294BF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C93D67-4121-43DE-9A3A-26596A294BF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C93D67-4121-43DE-9A3A-26596A294B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C93D67-4121-43DE-9A3A-26596A294B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C93D67-4121-43DE-9A3A-26596A294B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C93D67-4121-43DE-9A3A-26596A294B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C93D67-4121-43DE-9A3A-26596A294BF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C93D67-4121-43DE-9A3A-26596A294BF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C93D67-4121-43DE-9A3A-26596A294B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emf"/><Relationship Id="rId4" Type="http://schemas.openxmlformats.org/officeDocument/2006/relationships/image" Target="../media/image3.emf"/><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emf"/><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4.emf"/><Relationship Id="rId4" Type="http://schemas.openxmlformats.org/officeDocument/2006/relationships/image" Target="../media/image6.png"/><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42116"/>
          <a:stretch>
            <a:fillRect/>
          </a:stretch>
        </p:blipFill>
        <p:spPr>
          <a:xfrm>
            <a:off x="0" y="5622035"/>
            <a:ext cx="12192000" cy="1235965"/>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720" y="1841852"/>
            <a:ext cx="9556561" cy="2460105"/>
          </a:xfrm>
          <a:prstGeom prst="rect">
            <a:avLst/>
          </a:prstGeom>
        </p:spPr>
      </p:pic>
      <p:pic>
        <p:nvPicPr>
          <p:cNvPr id="264" name="图片 2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0271" y="4775261"/>
            <a:ext cx="553495" cy="539612"/>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107537"/>
          </a:xfrm>
          <a:prstGeom prst="rect">
            <a:avLst/>
          </a:prstGeom>
        </p:spPr>
      </p:pic>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标题 1"/>
          <p:cNvSpPr>
            <a:spLocks noGrp="1"/>
          </p:cNvSpPr>
          <p:nvPr>
            <p:ph type="ctrTitle" hasCustomPrompt="1"/>
          </p:nvPr>
        </p:nvSpPr>
        <p:spPr>
          <a:xfrm>
            <a:off x="3352800" y="2427615"/>
            <a:ext cx="5486400" cy="1244051"/>
          </a:xfrm>
        </p:spPr>
        <p:txBody>
          <a:bodyPr anchor="ctr" anchorCtr="0">
            <a:noAutofit/>
          </a:bodyPr>
          <a:lstStyle>
            <a:lvl1pPr algn="ctr">
              <a:defRPr sz="4400">
                <a:solidFill>
                  <a:schemeClr val="tx2"/>
                </a:solidFill>
              </a:defRPr>
            </a:lvl1pPr>
          </a:lstStyle>
          <a:p>
            <a:r>
              <a:rPr lang="zh-CN" altLang="en-US" dirty="0"/>
              <a:t>单击此处编辑标题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50000"/>
          <a:stretch>
            <a:fillRect/>
          </a:stretch>
        </p:blipFill>
        <p:spPr>
          <a:xfrm>
            <a:off x="0" y="6304231"/>
            <a:ext cx="12192000" cy="553769"/>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b="75000"/>
          <a:stretch>
            <a:fillRect/>
          </a:stretch>
        </p:blipFill>
        <p:spPr>
          <a:xfrm rot="10800000">
            <a:off x="0" y="-1"/>
            <a:ext cx="12192000" cy="276884"/>
          </a:xfrm>
          <a:prstGeom prst="rect">
            <a:avLst/>
          </a:prstGeom>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06" name="图片 1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609" y="2572979"/>
            <a:ext cx="7240783" cy="1712043"/>
          </a:xfrm>
          <a:prstGeom prst="rect">
            <a:avLst/>
          </a:prstGeom>
        </p:spPr>
      </p:pic>
      <p:pic>
        <p:nvPicPr>
          <p:cNvPr id="105" name="图片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252" y="4488598"/>
            <a:ext cx="553495" cy="539612"/>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b="42116"/>
          <a:stretch>
            <a:fillRect/>
          </a:stretch>
        </p:blipFill>
        <p:spPr>
          <a:xfrm>
            <a:off x="0" y="5622035"/>
            <a:ext cx="12192000" cy="123596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b="42116"/>
          <a:stretch>
            <a:fillRect/>
          </a:stretch>
        </p:blipFill>
        <p:spPr>
          <a:xfrm rot="10800000">
            <a:off x="0" y="0"/>
            <a:ext cx="12192000" cy="1235965"/>
          </a:xfrm>
          <a:prstGeom prst="rect">
            <a:avLst/>
          </a:prstGeom>
        </p:spPr>
      </p:pic>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标题 1"/>
          <p:cNvSpPr>
            <a:spLocks noGrp="1"/>
          </p:cNvSpPr>
          <p:nvPr>
            <p:ph type="title" hasCustomPrompt="1"/>
          </p:nvPr>
        </p:nvSpPr>
        <p:spPr>
          <a:xfrm>
            <a:off x="4058443" y="2905918"/>
            <a:ext cx="4075114" cy="1046164"/>
          </a:xfrm>
        </p:spPr>
        <p:txBody>
          <a:bodyPr anchor="ctr" anchorCtr="1">
            <a:noAutofit/>
          </a:bodyPr>
          <a:lstStyle>
            <a:lvl1pPr algn="ctr">
              <a:defRPr sz="4400">
                <a:solidFill>
                  <a:schemeClr val="tx2"/>
                </a:solidFill>
              </a:defRPr>
            </a:lvl1pPr>
          </a:lstStyle>
          <a:p>
            <a:r>
              <a:rPr lang="zh-CN" altLang="en-US" dirty="0"/>
              <a:t>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b="50000"/>
          <a:stretch>
            <a:fillRect/>
          </a:stretch>
        </p:blipFill>
        <p:spPr>
          <a:xfrm>
            <a:off x="0" y="6304231"/>
            <a:ext cx="12192000" cy="553769"/>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b="75000"/>
          <a:stretch>
            <a:fillRect/>
          </a:stretch>
        </p:blipFill>
        <p:spPr>
          <a:xfrm rot="10800000">
            <a:off x="0" y="-1"/>
            <a:ext cx="12192000" cy="276884"/>
          </a:xfrm>
          <a:prstGeom prst="rect">
            <a:avLst/>
          </a:prstGeom>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200" y="188913"/>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085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0859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b="42116"/>
          <a:stretch>
            <a:fillRect/>
          </a:stretch>
        </p:blipFill>
        <p:spPr>
          <a:xfrm>
            <a:off x="0" y="5622035"/>
            <a:ext cx="12192000" cy="1235965"/>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0271" y="4775261"/>
            <a:ext cx="553495" cy="539612"/>
          </a:xfrm>
          <a:prstGeom prst="rect">
            <a:avLst/>
          </a:prstGeom>
        </p:spPr>
      </p:pic>
      <p:pic>
        <p:nvPicPr>
          <p:cNvPr id="239" name="图片 2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060" y="1841852"/>
            <a:ext cx="9088522" cy="2590293"/>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107537"/>
          </a:xfrm>
          <a:prstGeom prst="rect">
            <a:avLst/>
          </a:prstGeom>
        </p:spPr>
      </p:pic>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标题 1"/>
          <p:cNvSpPr>
            <a:spLocks noGrp="1"/>
          </p:cNvSpPr>
          <p:nvPr>
            <p:ph type="title" hasCustomPrompt="1"/>
          </p:nvPr>
        </p:nvSpPr>
        <p:spPr>
          <a:xfrm>
            <a:off x="3408803" y="2415479"/>
            <a:ext cx="5507037" cy="1443038"/>
          </a:xfrm>
        </p:spPr>
        <p:txBody>
          <a:bodyPr anchor="ctr" anchorCtr="1"/>
          <a:lstStyle>
            <a:lvl1pPr algn="ctr">
              <a:defRPr>
                <a:solidFill>
                  <a:schemeClr val="tx2"/>
                </a:solidFill>
              </a:defRPr>
            </a:lvl1pPr>
          </a:lstStyle>
          <a:p>
            <a:r>
              <a:rPr lang="zh-CN" altLang="en-US" dirty="0"/>
              <a:t>单击此处编辑标题</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50000"/>
          <a:stretch>
            <a:fillRect/>
          </a:stretch>
        </p:blipFill>
        <p:spPr>
          <a:xfrm>
            <a:off x="0" y="6304231"/>
            <a:ext cx="12192000" cy="553769"/>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b="75000"/>
          <a:stretch>
            <a:fillRect/>
          </a:stretch>
        </p:blipFill>
        <p:spPr>
          <a:xfrm rot="10800000">
            <a:off x="0" y="-1"/>
            <a:ext cx="12192000" cy="276884"/>
          </a:xfrm>
          <a:prstGeom prst="rect">
            <a:avLst/>
          </a:prstGeom>
        </p:spPr>
      </p:pic>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b="50000"/>
          <a:stretch>
            <a:fillRect/>
          </a:stretch>
        </p:blipFill>
        <p:spPr>
          <a:xfrm>
            <a:off x="0" y="6304231"/>
            <a:ext cx="12192000" cy="553769"/>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b="75000"/>
          <a:stretch>
            <a:fillRect/>
          </a:stretch>
        </p:blipFill>
        <p:spPr>
          <a:xfrm rot="10800000">
            <a:off x="0" y="-1"/>
            <a:ext cx="12192000" cy="276884"/>
          </a:xfrm>
          <a:prstGeom prst="rect">
            <a:avLst/>
          </a:prstGeom>
        </p:spPr>
      </p:pic>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116456" y="365125"/>
            <a:ext cx="1237343" cy="5811838"/>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91186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tx1">
                    <a:tint val="75000"/>
                  </a:schemeClr>
                </a:solidFill>
              </a:defRPr>
            </a:lvl1pPr>
          </a:lstStyle>
          <a:p>
            <a:fld id="{565CE74E-AB26-4998-AD42-012C4C1AD076}" type="slidenum">
              <a:rPr lang="zh-CN" altLang="en-US" smtClean="0"/>
            </a:fld>
            <a:endParaRPr lang="zh-CN" altLang="en-US"/>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7" Type="http://schemas.openxmlformats.org/officeDocument/2006/relationships/notesSlide" Target="../notesSlides/notesSlide9.xml"/><Relationship Id="rId16" Type="http://schemas.openxmlformats.org/officeDocument/2006/relationships/slideLayout" Target="../slideLayouts/slideLayout7.xml"/><Relationship Id="rId15" Type="http://schemas.openxmlformats.org/officeDocument/2006/relationships/themeOverride" Target="../theme/themeOverride7.xml"/><Relationship Id="rId14" Type="http://schemas.openxmlformats.org/officeDocument/2006/relationships/tags" Target="../tags/tag65.xml"/><Relationship Id="rId13" Type="http://schemas.openxmlformats.org/officeDocument/2006/relationships/image" Target="../media/image21.png"/><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image" Target="../media/image20.png"/><Relationship Id="rId1" Type="http://schemas.openxmlformats.org/officeDocument/2006/relationships/tags" Target="../tags/tag56.xml"/></Relationships>
</file>

<file path=ppt/slides/_rels/slide11.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tags" Target="../tags/tag68.xml"/><Relationship Id="rId2" Type="http://schemas.openxmlformats.org/officeDocument/2006/relationships/tags" Target="../tags/tag67.xml"/><Relationship Id="rId16" Type="http://schemas.openxmlformats.org/officeDocument/2006/relationships/notesSlide" Target="../notesSlides/notesSlide10.xml"/><Relationship Id="rId15" Type="http://schemas.openxmlformats.org/officeDocument/2006/relationships/slideLayout" Target="../slideLayouts/slideLayout7.xml"/><Relationship Id="rId14" Type="http://schemas.openxmlformats.org/officeDocument/2006/relationships/themeOverride" Target="../theme/themeOverride8.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8.xml"/><Relationship Id="rId7" Type="http://schemas.openxmlformats.org/officeDocument/2006/relationships/tags" Target="../tags/tag82.xml"/><Relationship Id="rId6" Type="http://schemas.openxmlformats.org/officeDocument/2006/relationships/image" Target="../media/image25.png"/><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8.xml"/><Relationship Id="rId7" Type="http://schemas.openxmlformats.org/officeDocument/2006/relationships/tags" Target="../tags/tag89.xml"/><Relationship Id="rId6" Type="http://schemas.openxmlformats.org/officeDocument/2006/relationships/image" Target="../media/image26.png"/><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0.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7.xml"/><Relationship Id="rId7" Type="http://schemas.openxmlformats.org/officeDocument/2006/relationships/themeOverride" Target="../theme/themeOverride9.xml"/><Relationship Id="rId6" Type="http://schemas.openxmlformats.org/officeDocument/2006/relationships/tags" Target="../tags/tag95.xml"/><Relationship Id="rId5" Type="http://schemas.openxmlformats.org/officeDocument/2006/relationships/image" Target="../media/image27.png"/><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6.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7.xml"/><Relationship Id="rId6" Type="http://schemas.openxmlformats.org/officeDocument/2006/relationships/themeOverride" Target="../theme/themeOverride10.xml"/><Relationship Id="rId5" Type="http://schemas.openxmlformats.org/officeDocument/2006/relationships/tags" Target="../tags/tag100.xml"/><Relationship Id="rId4" Type="http://schemas.openxmlformats.org/officeDocument/2006/relationships/image" Target="../media/image28.jpeg"/><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image" Target="../media/image9.emf"/><Relationship Id="rId5" Type="http://schemas.openxmlformats.org/officeDocument/2006/relationships/tags" Target="../tags/tag8.xml"/><Relationship Id="rId4" Type="http://schemas.openxmlformats.org/officeDocument/2006/relationships/image" Target="../media/image8.emf"/><Relationship Id="rId3" Type="http://schemas.openxmlformats.org/officeDocument/2006/relationships/tags" Target="../tags/tag7.xml"/><Relationship Id="rId2" Type="http://schemas.openxmlformats.org/officeDocument/2006/relationships/image" Target="../media/image7.emf"/><Relationship Id="rId17" Type="http://schemas.openxmlformats.org/officeDocument/2006/relationships/notesSlide" Target="../notesSlides/notesSlide2.xml"/><Relationship Id="rId16" Type="http://schemas.openxmlformats.org/officeDocument/2006/relationships/slideLayout" Target="../slideLayouts/slideLayout7.xml"/><Relationship Id="rId15" Type="http://schemas.openxmlformats.org/officeDocument/2006/relationships/themeOverride" Target="../theme/themeOverride2.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7.xml"/><Relationship Id="rId7" Type="http://schemas.openxmlformats.org/officeDocument/2006/relationships/themeOverride" Target="../theme/themeOverride11.xml"/><Relationship Id="rId6" Type="http://schemas.openxmlformats.org/officeDocument/2006/relationships/tags" Target="../tags/tag105.xml"/><Relationship Id="rId5" Type="http://schemas.openxmlformats.org/officeDocument/2006/relationships/image" Target="../media/image29.jpeg"/><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6.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6.xml"/><Relationship Id="rId3" Type="http://schemas.openxmlformats.org/officeDocument/2006/relationships/themeOverride" Target="../theme/themeOverride12.xml"/><Relationship Id="rId2" Type="http://schemas.openxmlformats.org/officeDocument/2006/relationships/tags" Target="../tags/tag108.xml"/><Relationship Id="rId1" Type="http://schemas.openxmlformats.org/officeDocument/2006/relationships/tags" Target="../tags/tag107.xml"/></Relationships>
</file>

<file path=ppt/slides/_rels/slide3.xml.rels><?xml version="1.0" encoding="UTF-8" standalone="yes"?>
<Relationships xmlns="http://schemas.openxmlformats.org/package/2006/relationships"><Relationship Id="rId9" Type="http://schemas.openxmlformats.org/officeDocument/2006/relationships/image" Target="../media/image7.emf"/><Relationship Id="rId8" Type="http://schemas.openxmlformats.org/officeDocument/2006/relationships/tags" Target="../tags/tag22.xml"/><Relationship Id="rId7" Type="http://schemas.openxmlformats.org/officeDocument/2006/relationships/image" Target="../media/image10.jpeg"/><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9.emf"/><Relationship Id="rId13" Type="http://schemas.openxmlformats.org/officeDocument/2006/relationships/notesSlide" Target="../notesSlides/notesSlide3.xml"/><Relationship Id="rId12" Type="http://schemas.openxmlformats.org/officeDocument/2006/relationships/slideLayout" Target="../slideLayouts/slideLayout7.xml"/><Relationship Id="rId11" Type="http://schemas.openxmlformats.org/officeDocument/2006/relationships/themeOverride" Target="../theme/themeOverride3.xml"/><Relationship Id="rId10" Type="http://schemas.openxmlformats.org/officeDocument/2006/relationships/tags" Target="../tags/tag23.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hemeOverride" Target="../theme/themeOverride4.xml"/><Relationship Id="rId5" Type="http://schemas.openxmlformats.org/officeDocument/2006/relationships/tags" Target="../tags/tag27.xml"/><Relationship Id="rId4" Type="http://schemas.openxmlformats.org/officeDocument/2006/relationships/image" Target="../media/image11.png"/><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8.xml"/><Relationship Id="rId4" Type="http://schemas.openxmlformats.org/officeDocument/2006/relationships/tags" Target="../tags/tag31.xml"/><Relationship Id="rId3" Type="http://schemas.openxmlformats.org/officeDocument/2006/relationships/image" Target="../media/image12.png"/><Relationship Id="rId2" Type="http://schemas.openxmlformats.org/officeDocument/2006/relationships/tags" Target="../tags/tag30.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7" Type="http://schemas.openxmlformats.org/officeDocument/2006/relationships/notesSlide" Target="../notesSlides/notesSlide6.xml"/><Relationship Id="rId16" Type="http://schemas.openxmlformats.org/officeDocument/2006/relationships/slideLayout" Target="../slideLayouts/slideLayout7.xml"/><Relationship Id="rId15" Type="http://schemas.openxmlformats.org/officeDocument/2006/relationships/themeOverride" Target="../theme/themeOverride5.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image" Target="../media/image15.png"/><Relationship Id="rId1" Type="http://schemas.openxmlformats.org/officeDocument/2006/relationships/tags" Target="../tags/tag32.xml"/></Relationships>
</file>

<file path=ppt/slides/_rels/slide8.xml.rels><?xml version="1.0" encoding="UTF-8" standalone="yes"?>
<Relationships xmlns="http://schemas.openxmlformats.org/package/2006/relationships"><Relationship Id="rId9" Type="http://schemas.openxmlformats.org/officeDocument/2006/relationships/themeOverride" Target="../theme/themeOverride6.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image" Target="../media/image16.png"/><Relationship Id="rId3" Type="http://schemas.openxmlformats.org/officeDocument/2006/relationships/tags" Target="../tags/tag45.xml"/><Relationship Id="rId2" Type="http://schemas.openxmlformats.org/officeDocument/2006/relationships/tags" Target="../tags/tag44.xml"/><Relationship Id="rId11" Type="http://schemas.openxmlformats.org/officeDocument/2006/relationships/notesSlide" Target="../notesSlides/notesSlide7.xml"/><Relationship Id="rId10" Type="http://schemas.openxmlformats.org/officeDocument/2006/relationships/slideLayout" Target="../slideLayouts/slideLayout7.xml"/><Relationship Id="rId1" Type="http://schemas.openxmlformats.org/officeDocument/2006/relationships/tags" Target="../tags/tag43.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8.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image" Target="../media/image17.png"/><Relationship Id="rId1"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p:txBody>
          <a:bodyPr/>
          <a:lstStyle/>
          <a:p>
            <a:r>
              <a:rPr lang="zh-CN" altLang="en-US"/>
              <a:t>维吾尔族舞蹈</a:t>
            </a:r>
            <a:endParaRPr lang="zh-CN" altLang="en-US"/>
          </a:p>
        </p:txBody>
      </p:sp>
    </p:spTree>
    <p:custDataLst>
      <p:tags r:id="rId2"/>
    </p:custData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93"/>
          <p:cNvSpPr>
            <a:spLocks noChangeArrowheads="1"/>
          </p:cNvSpPr>
          <p:nvPr>
            <p:custDataLst>
              <p:tags r:id="rId1"/>
            </p:custDataLst>
          </p:nvPr>
        </p:nvSpPr>
        <p:spPr bwMode="auto">
          <a:xfrm>
            <a:off x="656059" y="4214810"/>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1" name="文本框 10"/>
          <p:cNvSpPr txBox="1"/>
          <p:nvPr>
            <p:custDataLst>
              <p:tags r:id="rId2"/>
            </p:custDataLst>
          </p:nvPr>
        </p:nvSpPr>
        <p:spPr>
          <a:xfrm>
            <a:off x="382270" y="4815840"/>
            <a:ext cx="2741930" cy="1420495"/>
          </a:xfrm>
          <a:prstGeom prst="rect">
            <a:avLst/>
          </a:prstGeom>
          <a:noFill/>
          <a:ln w="9525">
            <a:noFill/>
          </a:ln>
        </p:spPr>
        <p:txBody>
          <a:bodyPr>
            <a:noAutofit/>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altLang="en-US" sz="2000" dirty="0">
                <a:latin typeface="+mn-lt"/>
                <a:cs typeface="+mn-cs"/>
              </a:rPr>
              <a:t>双手分摊身体两侧</a:t>
            </a:r>
            <a:r>
              <a:rPr lang="en-US" altLang="zh-CN" sz="2000" dirty="0">
                <a:latin typeface="+mn-lt"/>
                <a:cs typeface="+mn-cs"/>
                <a:sym typeface="+mn-ea"/>
              </a:rPr>
              <a:t>45°</a:t>
            </a:r>
            <a:r>
              <a:rPr lang="zh-CN" altLang="en-US" sz="2000" dirty="0">
                <a:latin typeface="+mn-lt"/>
                <a:cs typeface="+mn-cs"/>
                <a:sym typeface="+mn-ea"/>
              </a:rPr>
              <a:t>绕腕，用虎口拉回腰间</a:t>
            </a:r>
            <a:r>
              <a:rPr lang="en-US" altLang="zh-CN" sz="2000" dirty="0">
                <a:latin typeface="+mn-lt"/>
                <a:cs typeface="+mn-cs"/>
                <a:sym typeface="+mn-ea"/>
              </a:rPr>
              <a:t>;</a:t>
            </a:r>
            <a:endParaRPr lang="en-US" altLang="zh-CN" sz="2000" dirty="0">
              <a:latin typeface="+mn-lt"/>
              <a:cs typeface="+mn-cs"/>
              <a:sym typeface="+mn-ea"/>
            </a:endParaRPr>
          </a:p>
        </p:txBody>
      </p:sp>
      <p:sp>
        <p:nvSpPr>
          <p:cNvPr id="12" name="文本框 11"/>
          <p:cNvSpPr txBox="1"/>
          <p:nvPr>
            <p:custDataLst>
              <p:tags r:id="rId3"/>
            </p:custDataLst>
          </p:nvPr>
        </p:nvSpPr>
        <p:spPr>
          <a:xfrm>
            <a:off x="1216660" y="4084955"/>
            <a:ext cx="1508760" cy="61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r>
              <a:rPr lang="zh-CN" altLang="en-US" dirty="0">
                <a:latin typeface="+mj-lt"/>
                <a:cs typeface="+mj-cs"/>
              </a:rPr>
              <a:t>叉腰位</a:t>
            </a:r>
            <a:endParaRPr lang="zh-CN" altLang="en-US" b="1" dirty="0">
              <a:latin typeface="+mj-lt"/>
              <a:cs typeface="+mj-cs"/>
            </a:endParaRPr>
          </a:p>
        </p:txBody>
      </p:sp>
      <p:sp>
        <p:nvSpPr>
          <p:cNvPr id="14" name="文本框 13"/>
          <p:cNvSpPr txBox="1"/>
          <p:nvPr>
            <p:custDataLst>
              <p:tags r:id="rId4"/>
            </p:custDataLst>
          </p:nvPr>
        </p:nvSpPr>
        <p:spPr>
          <a:xfrm>
            <a:off x="3598908" y="319405"/>
            <a:ext cx="4992914" cy="812717"/>
          </a:xfrm>
          <a:prstGeom prst="rect">
            <a:avLst/>
          </a:prstGeom>
        </p:spPr>
        <p:txBody>
          <a:bodyPr wrap="square">
            <a:normAutofit/>
          </a:bodyPr>
          <a:lstStyle>
            <a:defPPr>
              <a:defRPr lang="zh-CN"/>
            </a:defPPr>
            <a:lvl1pPr>
              <a:defRPr sz="3600">
                <a:latin typeface="+mj-ea"/>
                <a:ea typeface="+mj-ea"/>
              </a:defRPr>
            </a:lvl1pPr>
          </a:lstStyle>
          <a:p>
            <a:pPr algn="ctr">
              <a:lnSpc>
                <a:spcPct val="120000"/>
              </a:lnSpc>
            </a:pPr>
            <a:r>
              <a:rPr lang="zh-CN" altLang="en-US" dirty="0">
                <a:latin typeface="+mj-lt"/>
                <a:cs typeface="+mj-cs"/>
              </a:rPr>
              <a:t>基本手位</a:t>
            </a:r>
            <a:endParaRPr lang="zh-CN" altLang="en-US" dirty="0">
              <a:latin typeface="+mj-lt"/>
              <a:cs typeface="+mj-cs"/>
            </a:endParaRPr>
          </a:p>
        </p:txBody>
      </p:sp>
      <p:pic>
        <p:nvPicPr>
          <p:cNvPr id="2" name="图片 1" descr="C:\Users\HP\Desktop\R}S(N_Q~%[A87MW@S`N86CC.pngR}S(N_Q~%[A87MW@S`N86CC"/>
          <p:cNvPicPr>
            <a:picLocks noChangeAspect="1"/>
          </p:cNvPicPr>
          <p:nvPr/>
        </p:nvPicPr>
        <p:blipFill>
          <a:blip r:embed="rId5">
            <a:clrChange>
              <a:clrFrom>
                <a:srgbClr val="E1E2DC">
                  <a:alpha val="100000"/>
                </a:srgbClr>
              </a:clrFrom>
              <a:clrTo>
                <a:srgbClr val="E1E2DC">
                  <a:alpha val="100000"/>
                  <a:alpha val="0"/>
                </a:srgbClr>
              </a:clrTo>
            </a:clrChange>
          </a:blip>
          <a:srcRect l="3003" r="3003"/>
          <a:stretch>
            <a:fillRect/>
          </a:stretch>
        </p:blipFill>
        <p:spPr>
          <a:xfrm>
            <a:off x="574040" y="969645"/>
            <a:ext cx="2151380" cy="2880360"/>
          </a:xfrm>
          <a:prstGeom prst="rect">
            <a:avLst/>
          </a:prstGeom>
        </p:spPr>
      </p:pic>
      <p:pic>
        <p:nvPicPr>
          <p:cNvPr id="3" name="图片 2" descr="C:\Users\HP\Desktop\$YLU1%1$`$EUF}L5){WQDBI.png$YLU1%1$`$EUF}L5){WQDBI"/>
          <p:cNvPicPr>
            <a:picLocks noChangeAspect="1"/>
          </p:cNvPicPr>
          <p:nvPr/>
        </p:nvPicPr>
        <p:blipFill>
          <a:blip r:embed="rId6"/>
          <a:srcRect l="11107" r="-1092"/>
          <a:stretch>
            <a:fillRect/>
          </a:stretch>
        </p:blipFill>
        <p:spPr>
          <a:xfrm>
            <a:off x="3664585" y="1191260"/>
            <a:ext cx="2575560" cy="2815590"/>
          </a:xfrm>
          <a:prstGeom prst="rect">
            <a:avLst/>
          </a:prstGeom>
        </p:spPr>
      </p:pic>
      <p:sp>
        <p:nvSpPr>
          <p:cNvPr id="7" name="文本框 6"/>
          <p:cNvSpPr txBox="1"/>
          <p:nvPr>
            <p:custDataLst>
              <p:tags r:id="rId7"/>
            </p:custDataLst>
          </p:nvPr>
        </p:nvSpPr>
        <p:spPr>
          <a:xfrm>
            <a:off x="3664585" y="4981575"/>
            <a:ext cx="3056890" cy="1287145"/>
          </a:xfrm>
          <a:prstGeom prst="rect">
            <a:avLst/>
          </a:prstGeom>
          <a:noFill/>
          <a:ln w="9525">
            <a:noFill/>
          </a:ln>
        </p:spPr>
        <p:txBody>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sz="2000" dirty="0">
                <a:latin typeface="+mn-lt"/>
                <a:cs typeface="+mn-cs"/>
              </a:rPr>
              <a:t>双臂斜下打开，立腕</a:t>
            </a:r>
            <a:endParaRPr lang="zh-CN" sz="2000" dirty="0">
              <a:latin typeface="+mn-lt"/>
              <a:cs typeface="+mn-cs"/>
            </a:endParaRPr>
          </a:p>
          <a:p>
            <a:pPr>
              <a:lnSpc>
                <a:spcPct val="120000"/>
              </a:lnSpc>
            </a:pPr>
            <a:r>
              <a:rPr lang="zh-CN" sz="2000" dirty="0">
                <a:latin typeface="+mn-lt"/>
                <a:cs typeface="+mn-cs"/>
              </a:rPr>
              <a:t>提裙</a:t>
            </a:r>
            <a:r>
              <a:rPr lang="en-US" altLang="zh-CN" sz="2000" dirty="0">
                <a:latin typeface="+mn-lt"/>
                <a:cs typeface="+mn-cs"/>
              </a:rPr>
              <a:t>;</a:t>
            </a:r>
            <a:endParaRPr lang="en-US" altLang="zh-CN" sz="2000" dirty="0">
              <a:latin typeface="+mn-lt"/>
              <a:cs typeface="+mn-cs"/>
            </a:endParaRPr>
          </a:p>
        </p:txBody>
      </p:sp>
      <p:sp>
        <p:nvSpPr>
          <p:cNvPr id="8" name="Freeform 193"/>
          <p:cNvSpPr>
            <a:spLocks noChangeArrowheads="1"/>
          </p:cNvSpPr>
          <p:nvPr>
            <p:custDataLst>
              <p:tags r:id="rId8"/>
            </p:custDataLst>
          </p:nvPr>
        </p:nvSpPr>
        <p:spPr bwMode="auto">
          <a:xfrm>
            <a:off x="4053205" y="4430395"/>
            <a:ext cx="406400" cy="351790"/>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5" name="文本框 14"/>
          <p:cNvSpPr txBox="1"/>
          <p:nvPr>
            <p:custDataLst>
              <p:tags r:id="rId9"/>
            </p:custDataLst>
          </p:nvPr>
        </p:nvSpPr>
        <p:spPr>
          <a:xfrm>
            <a:off x="6795135" y="4527550"/>
            <a:ext cx="2806700" cy="61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endParaRPr lang="zh-CN" altLang="en-US" dirty="0">
              <a:latin typeface="+mj-lt"/>
              <a:cs typeface="+mj-cs"/>
            </a:endParaRPr>
          </a:p>
        </p:txBody>
      </p:sp>
      <p:pic>
        <p:nvPicPr>
          <p:cNvPr id="16" name="图片 15" descr="C:\Users\HP\Desktop\0Y8$6HCJ$F~33UR_W]S$1UO.png0Y8$6HCJ$F~33UR_W]S$1UO"/>
          <p:cNvPicPr>
            <a:picLocks noChangeAspect="1"/>
          </p:cNvPicPr>
          <p:nvPr/>
        </p:nvPicPr>
        <p:blipFill>
          <a:blip r:embed="rId10"/>
          <a:srcRect l="5125" r="5125"/>
          <a:stretch>
            <a:fillRect/>
          </a:stretch>
        </p:blipFill>
        <p:spPr>
          <a:xfrm>
            <a:off x="7766050" y="890905"/>
            <a:ext cx="1835785" cy="3416300"/>
          </a:xfrm>
          <a:prstGeom prst="rect">
            <a:avLst/>
          </a:prstGeom>
        </p:spPr>
      </p:pic>
      <p:sp>
        <p:nvSpPr>
          <p:cNvPr id="18" name="Freeform 193"/>
          <p:cNvSpPr>
            <a:spLocks noChangeArrowheads="1"/>
          </p:cNvSpPr>
          <p:nvPr>
            <p:custDataLst>
              <p:tags r:id="rId11"/>
            </p:custDataLst>
          </p:nvPr>
        </p:nvSpPr>
        <p:spPr bwMode="auto">
          <a:xfrm>
            <a:off x="7697574" y="4657405"/>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9" name="文本框 18"/>
          <p:cNvSpPr txBox="1"/>
          <p:nvPr>
            <p:custDataLst>
              <p:tags r:id="rId12"/>
            </p:custDataLst>
          </p:nvPr>
        </p:nvSpPr>
        <p:spPr>
          <a:xfrm>
            <a:off x="8424545" y="4527550"/>
            <a:ext cx="3512185" cy="1826895"/>
          </a:xfrm>
          <a:prstGeom prst="rect">
            <a:avLst/>
          </a:prstGeom>
          <a:noFill/>
          <a:ln w="9525">
            <a:noFill/>
          </a:ln>
        </p:spPr>
        <p:txBody>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altLang="en-US" sz="2000" dirty="0">
                <a:latin typeface="+mn-lt"/>
                <a:cs typeface="+mn-cs"/>
              </a:rPr>
              <a:t>双手分摊到身体两侧</a:t>
            </a:r>
            <a:r>
              <a:rPr lang="en-US" altLang="zh-CN" sz="2000" dirty="0">
                <a:latin typeface="+mn-lt"/>
                <a:cs typeface="+mn-cs"/>
                <a:sym typeface="+mn-ea"/>
              </a:rPr>
              <a:t>45°</a:t>
            </a:r>
            <a:r>
              <a:rPr lang="zh-CN" altLang="en-US" sz="2000" dirty="0">
                <a:latin typeface="+mn-lt"/>
                <a:cs typeface="+mn-cs"/>
                <a:sym typeface="+mn-ea"/>
              </a:rPr>
              <a:t>，一手叉腰，另一手至左耳朵上方翻腕，手心向上；</a:t>
            </a:r>
            <a:endParaRPr lang="zh-CN" altLang="en-US" sz="2000" dirty="0">
              <a:latin typeface="+mn-lt"/>
              <a:cs typeface="+mn-cs"/>
              <a:sym typeface="+mn-ea"/>
            </a:endParaRPr>
          </a:p>
        </p:txBody>
      </p:sp>
      <p:pic>
        <p:nvPicPr>
          <p:cNvPr id="4" name="图片 3" descr="BHS]8MZVA3Y$Z823PJ$_}@X"/>
          <p:cNvPicPr>
            <a:picLocks noChangeAspect="1"/>
          </p:cNvPicPr>
          <p:nvPr/>
        </p:nvPicPr>
        <p:blipFill>
          <a:blip r:embed="rId13"/>
          <a:stretch>
            <a:fillRect/>
          </a:stretch>
        </p:blipFill>
        <p:spPr>
          <a:xfrm>
            <a:off x="9601835" y="890905"/>
            <a:ext cx="1958975" cy="3416300"/>
          </a:xfrm>
          <a:prstGeom prst="rect">
            <a:avLst/>
          </a:prstGeom>
        </p:spPr>
      </p:pic>
      <p:sp>
        <p:nvSpPr>
          <p:cNvPr id="20" name="文本框 19"/>
          <p:cNvSpPr txBox="1"/>
          <p:nvPr/>
        </p:nvSpPr>
        <p:spPr>
          <a:xfrm>
            <a:off x="4606290" y="4430395"/>
            <a:ext cx="1057275" cy="457200"/>
          </a:xfrm>
          <a:prstGeom prst="rect">
            <a:avLst/>
          </a:prstGeom>
          <a:noFill/>
        </p:spPr>
        <p:txBody>
          <a:bodyPr wrap="square" rtlCol="0">
            <a:spAutoFit/>
          </a:bodyPr>
          <a:p>
            <a:pPr algn="l">
              <a:lnSpc>
                <a:spcPct val="120000"/>
              </a:lnSpc>
            </a:pPr>
            <a:r>
              <a:rPr lang="zh-CN" altLang="en-US" sz="2000" b="1" dirty="0">
                <a:latin typeface="+mj-lt"/>
                <a:cs typeface="+mj-cs"/>
                <a:sym typeface="+mn-ea"/>
              </a:rPr>
              <a:t>提裙位</a:t>
            </a:r>
            <a:endParaRPr lang="zh-CN" altLang="en-US" sz="2000" b="1" dirty="0">
              <a:latin typeface="+mj-lt"/>
              <a:cs typeface="+mj-cs"/>
            </a:endParaRPr>
          </a:p>
        </p:txBody>
      </p:sp>
      <p:sp>
        <p:nvSpPr>
          <p:cNvPr id="24" name="文本框 23"/>
          <p:cNvSpPr txBox="1"/>
          <p:nvPr/>
        </p:nvSpPr>
        <p:spPr>
          <a:xfrm>
            <a:off x="7697470" y="5187315"/>
            <a:ext cx="530860" cy="914400"/>
          </a:xfrm>
          <a:prstGeom prst="rect">
            <a:avLst/>
          </a:prstGeom>
          <a:noFill/>
        </p:spPr>
        <p:txBody>
          <a:bodyPr wrap="square" rtlCol="0">
            <a:spAutoFit/>
          </a:bodyPr>
          <a:p>
            <a:pPr algn="l"/>
            <a:r>
              <a:rPr lang="zh-CN" altLang="en-US" b="1">
                <a:sym typeface="+mn-ea"/>
              </a:rPr>
              <a:t>托帽式</a:t>
            </a:r>
            <a:endParaRPr lang="zh-CN" altLang="en-US" b="1"/>
          </a:p>
        </p:txBody>
      </p:sp>
    </p:spTree>
    <p:custDataLst>
      <p:tags r:id="rId14"/>
    </p:custData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93"/>
          <p:cNvSpPr>
            <a:spLocks noChangeArrowheads="1"/>
          </p:cNvSpPr>
          <p:nvPr>
            <p:custDataLst>
              <p:tags r:id="rId1"/>
            </p:custDataLst>
          </p:nvPr>
        </p:nvSpPr>
        <p:spPr bwMode="auto">
          <a:xfrm>
            <a:off x="562079" y="4195760"/>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2" name="文本框 11"/>
          <p:cNvSpPr txBox="1"/>
          <p:nvPr>
            <p:custDataLst>
              <p:tags r:id="rId2"/>
            </p:custDataLst>
          </p:nvPr>
        </p:nvSpPr>
        <p:spPr>
          <a:xfrm>
            <a:off x="1219835" y="4065905"/>
            <a:ext cx="1028700" cy="61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r>
              <a:rPr lang="zh-CN" altLang="en-US" dirty="0">
                <a:latin typeface="+mj-lt"/>
                <a:cs typeface="+mj-cs"/>
              </a:rPr>
              <a:t>点肩位</a:t>
            </a:r>
            <a:endParaRPr lang="zh-CN" altLang="en-US" dirty="0">
              <a:latin typeface="+mj-lt"/>
              <a:cs typeface="+mj-cs"/>
            </a:endParaRPr>
          </a:p>
        </p:txBody>
      </p:sp>
      <p:sp>
        <p:nvSpPr>
          <p:cNvPr id="14" name="文本框 13"/>
          <p:cNvSpPr txBox="1"/>
          <p:nvPr>
            <p:custDataLst>
              <p:tags r:id="rId3"/>
            </p:custDataLst>
          </p:nvPr>
        </p:nvSpPr>
        <p:spPr>
          <a:xfrm>
            <a:off x="3598908" y="319405"/>
            <a:ext cx="4992914" cy="812717"/>
          </a:xfrm>
          <a:prstGeom prst="rect">
            <a:avLst/>
          </a:prstGeom>
        </p:spPr>
        <p:txBody>
          <a:bodyPr wrap="square">
            <a:normAutofit/>
          </a:bodyPr>
          <a:lstStyle>
            <a:defPPr>
              <a:defRPr lang="zh-CN"/>
            </a:defPPr>
            <a:lvl1pPr>
              <a:defRPr sz="3600">
                <a:latin typeface="+mj-ea"/>
                <a:ea typeface="+mj-ea"/>
              </a:defRPr>
            </a:lvl1pPr>
          </a:lstStyle>
          <a:p>
            <a:pPr algn="ctr">
              <a:lnSpc>
                <a:spcPct val="120000"/>
              </a:lnSpc>
            </a:pPr>
            <a:r>
              <a:rPr lang="zh-CN" altLang="en-US" dirty="0">
                <a:latin typeface="+mj-lt"/>
                <a:cs typeface="+mj-cs"/>
              </a:rPr>
              <a:t>基本手位</a:t>
            </a:r>
            <a:endParaRPr lang="zh-CN" altLang="en-US" dirty="0">
              <a:latin typeface="+mj-lt"/>
              <a:cs typeface="+mj-cs"/>
            </a:endParaRPr>
          </a:p>
        </p:txBody>
      </p:sp>
      <p:pic>
        <p:nvPicPr>
          <p:cNvPr id="2" name="图片 1" descr="C:\Users\HP\Desktop\WV06UL4UMT147CRQSN{DMEN.pngWV06UL4UMT147CRQSN{DMEN"/>
          <p:cNvPicPr>
            <a:picLocks noChangeAspect="1"/>
          </p:cNvPicPr>
          <p:nvPr/>
        </p:nvPicPr>
        <p:blipFill>
          <a:blip r:embed="rId4">
            <a:clrChange>
              <a:clrFrom>
                <a:srgbClr val="E1E2DC">
                  <a:alpha val="100000"/>
                </a:srgbClr>
              </a:clrFrom>
              <a:clrTo>
                <a:srgbClr val="E1E2DC">
                  <a:alpha val="100000"/>
                  <a:alpha val="0"/>
                </a:srgbClr>
              </a:clrTo>
            </a:clrChange>
          </a:blip>
          <a:srcRect t="1503" b="897"/>
          <a:stretch>
            <a:fillRect/>
          </a:stretch>
        </p:blipFill>
        <p:spPr>
          <a:xfrm>
            <a:off x="736600" y="915670"/>
            <a:ext cx="2225675" cy="3018155"/>
          </a:xfrm>
          <a:prstGeom prst="rect">
            <a:avLst/>
          </a:prstGeom>
        </p:spPr>
      </p:pic>
      <p:pic>
        <p:nvPicPr>
          <p:cNvPr id="3" name="图片 2" descr="C:\Users\HP\Desktop\%ZIS1GYF~S_T~51XRJ3$[SQ.png%ZIS1GYF~S_T~51XRJ3$[SQ"/>
          <p:cNvPicPr>
            <a:picLocks noChangeAspect="1"/>
          </p:cNvPicPr>
          <p:nvPr/>
        </p:nvPicPr>
        <p:blipFill>
          <a:blip r:embed="rId5"/>
          <a:srcRect t="2078" b="2078"/>
          <a:stretch>
            <a:fillRect/>
          </a:stretch>
        </p:blipFill>
        <p:spPr>
          <a:xfrm>
            <a:off x="4282440" y="1299210"/>
            <a:ext cx="2428875" cy="3063240"/>
          </a:xfrm>
          <a:prstGeom prst="rect">
            <a:avLst/>
          </a:prstGeom>
        </p:spPr>
      </p:pic>
      <p:sp>
        <p:nvSpPr>
          <p:cNvPr id="7" name="文本框 6"/>
          <p:cNvSpPr txBox="1"/>
          <p:nvPr>
            <p:custDataLst>
              <p:tags r:id="rId6"/>
            </p:custDataLst>
          </p:nvPr>
        </p:nvSpPr>
        <p:spPr>
          <a:xfrm>
            <a:off x="4135755" y="4918710"/>
            <a:ext cx="2778760" cy="1148080"/>
          </a:xfrm>
          <a:prstGeom prst="rect">
            <a:avLst/>
          </a:prstGeom>
          <a:noFill/>
          <a:ln w="9525">
            <a:noFill/>
          </a:ln>
        </p:spPr>
        <p:txBody>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sz="2000" dirty="0">
                <a:latin typeface="+mn-lt"/>
                <a:cs typeface="+mn-cs"/>
              </a:rPr>
              <a:t>面向</a:t>
            </a:r>
            <a:r>
              <a:rPr lang="en-US" altLang="zh-CN" sz="2000" dirty="0">
                <a:latin typeface="+mn-lt"/>
                <a:cs typeface="+mn-cs"/>
              </a:rPr>
              <a:t>1</a:t>
            </a:r>
            <a:r>
              <a:rPr lang="zh-CN" altLang="en-US" sz="2000" dirty="0">
                <a:latin typeface="+mn-lt"/>
                <a:cs typeface="+mn-cs"/>
              </a:rPr>
              <a:t>点，双手臂侧平；与肩同高，同时立腕；</a:t>
            </a:r>
            <a:endParaRPr lang="zh-CN" altLang="en-US" sz="2000" dirty="0">
              <a:latin typeface="+mn-lt"/>
              <a:cs typeface="+mn-cs"/>
            </a:endParaRPr>
          </a:p>
        </p:txBody>
      </p:sp>
      <p:sp>
        <p:nvSpPr>
          <p:cNvPr id="8" name="Freeform 193"/>
          <p:cNvSpPr>
            <a:spLocks noChangeArrowheads="1"/>
          </p:cNvSpPr>
          <p:nvPr>
            <p:custDataLst>
              <p:tags r:id="rId7"/>
            </p:custDataLst>
          </p:nvPr>
        </p:nvSpPr>
        <p:spPr bwMode="auto">
          <a:xfrm>
            <a:off x="4135859" y="4566600"/>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5" name="文本框 14"/>
          <p:cNvSpPr txBox="1"/>
          <p:nvPr>
            <p:custDataLst>
              <p:tags r:id="rId8"/>
            </p:custDataLst>
          </p:nvPr>
        </p:nvSpPr>
        <p:spPr>
          <a:xfrm>
            <a:off x="9029065" y="4065905"/>
            <a:ext cx="1381125" cy="97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r>
              <a:rPr lang="zh-CN" altLang="en-US" dirty="0">
                <a:latin typeface="+mj-lt"/>
                <a:cs typeface="+mj-cs"/>
                <a:sym typeface="+mn-ea"/>
              </a:rPr>
              <a:t>遮羞位</a:t>
            </a:r>
            <a:endParaRPr lang="zh-CN" altLang="en-US" dirty="0">
              <a:latin typeface="+mj-lt"/>
              <a:cs typeface="+mj-cs"/>
            </a:endParaRPr>
          </a:p>
          <a:p>
            <a:pPr>
              <a:lnSpc>
                <a:spcPct val="120000"/>
              </a:lnSpc>
            </a:pPr>
            <a:endParaRPr lang="zh-CN" altLang="en-US" dirty="0">
              <a:latin typeface="+mj-lt"/>
              <a:cs typeface="+mj-cs"/>
            </a:endParaRPr>
          </a:p>
        </p:txBody>
      </p:sp>
      <p:pic>
        <p:nvPicPr>
          <p:cNvPr id="16" name="图片 15" descr="C:\Users\HP\Desktop\E5$$E3U`6J@V(%%}LD~[UP1.pngE5$$E3U`6J@V(%%}LD~[UP1"/>
          <p:cNvPicPr>
            <a:picLocks noChangeAspect="1"/>
          </p:cNvPicPr>
          <p:nvPr/>
        </p:nvPicPr>
        <p:blipFill>
          <a:blip r:embed="rId9"/>
          <a:srcRect l="954" r="551"/>
          <a:stretch>
            <a:fillRect/>
          </a:stretch>
        </p:blipFill>
        <p:spPr>
          <a:xfrm>
            <a:off x="8336915" y="962660"/>
            <a:ext cx="2170430" cy="2971165"/>
          </a:xfrm>
          <a:prstGeom prst="rect">
            <a:avLst/>
          </a:prstGeom>
        </p:spPr>
      </p:pic>
      <p:sp>
        <p:nvSpPr>
          <p:cNvPr id="17" name="文本框 16"/>
          <p:cNvSpPr txBox="1"/>
          <p:nvPr>
            <p:custDataLst>
              <p:tags r:id="rId10"/>
            </p:custDataLst>
          </p:nvPr>
        </p:nvSpPr>
        <p:spPr>
          <a:xfrm>
            <a:off x="10239375" y="4065905"/>
            <a:ext cx="1274445" cy="61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endParaRPr lang="zh-CN" altLang="en-US" dirty="0">
              <a:latin typeface="+mj-lt"/>
              <a:cs typeface="+mj-cs"/>
            </a:endParaRPr>
          </a:p>
        </p:txBody>
      </p:sp>
      <p:sp>
        <p:nvSpPr>
          <p:cNvPr id="18" name="Freeform 193"/>
          <p:cNvSpPr>
            <a:spLocks noChangeArrowheads="1"/>
          </p:cNvSpPr>
          <p:nvPr>
            <p:custDataLst>
              <p:tags r:id="rId11"/>
            </p:custDataLst>
          </p:nvPr>
        </p:nvSpPr>
        <p:spPr bwMode="auto">
          <a:xfrm>
            <a:off x="8337019" y="4236400"/>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9" name="文本框 18"/>
          <p:cNvSpPr txBox="1"/>
          <p:nvPr>
            <p:custDataLst>
              <p:tags r:id="rId12"/>
            </p:custDataLst>
          </p:nvPr>
        </p:nvSpPr>
        <p:spPr>
          <a:xfrm>
            <a:off x="7752715" y="4546600"/>
            <a:ext cx="3673475" cy="1689735"/>
          </a:xfrm>
          <a:prstGeom prst="rect">
            <a:avLst/>
          </a:prstGeom>
          <a:noFill/>
          <a:ln w="9525">
            <a:noFill/>
          </a:ln>
        </p:spPr>
        <p:txBody>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altLang="en-US" sz="2000" dirty="0">
                <a:latin typeface="+mn-lt"/>
                <a:cs typeface="+mn-cs"/>
                <a:sym typeface="+mn-ea"/>
              </a:rPr>
              <a:t>一手举于头旁，一手侧平举于肩的高度，头埋于高手位处，做含羞状，双手立腕；</a:t>
            </a:r>
            <a:endParaRPr lang="zh-CN" altLang="en-US" sz="2000" dirty="0">
              <a:latin typeface="+mn-lt"/>
              <a:cs typeface="+mn-cs"/>
              <a:sym typeface="+mn-ea"/>
            </a:endParaRPr>
          </a:p>
        </p:txBody>
      </p:sp>
      <p:sp>
        <p:nvSpPr>
          <p:cNvPr id="13" name="文本框 12"/>
          <p:cNvSpPr txBox="1"/>
          <p:nvPr/>
        </p:nvSpPr>
        <p:spPr>
          <a:xfrm>
            <a:off x="4843145" y="4587875"/>
            <a:ext cx="1459230" cy="457200"/>
          </a:xfrm>
          <a:prstGeom prst="rect">
            <a:avLst/>
          </a:prstGeom>
          <a:noFill/>
        </p:spPr>
        <p:txBody>
          <a:bodyPr wrap="none" rtlCol="0">
            <a:spAutoFit/>
          </a:bodyPr>
          <a:p>
            <a:pPr algn="l">
              <a:lnSpc>
                <a:spcPct val="120000"/>
              </a:lnSpc>
            </a:pPr>
            <a:r>
              <a:rPr lang="zh-CN" altLang="en-US" sz="2000" b="1" dirty="0">
                <a:latin typeface="+mj-lt"/>
                <a:cs typeface="+mj-cs"/>
                <a:sym typeface="+mn-ea"/>
              </a:rPr>
              <a:t>山膀位立腕</a:t>
            </a:r>
            <a:endParaRPr lang="zh-CN" altLang="en-US" sz="2000" b="1" dirty="0">
              <a:latin typeface="+mj-lt"/>
              <a:cs typeface="+mj-cs"/>
            </a:endParaRPr>
          </a:p>
        </p:txBody>
      </p:sp>
      <p:sp>
        <p:nvSpPr>
          <p:cNvPr id="20" name="文本框 19"/>
          <p:cNvSpPr txBox="1"/>
          <p:nvPr/>
        </p:nvSpPr>
        <p:spPr>
          <a:xfrm>
            <a:off x="596265" y="4676775"/>
            <a:ext cx="3074670" cy="701040"/>
          </a:xfrm>
          <a:prstGeom prst="rect">
            <a:avLst/>
          </a:prstGeom>
          <a:noFill/>
        </p:spPr>
        <p:txBody>
          <a:bodyPr wrap="square" rtlCol="0">
            <a:spAutoFit/>
          </a:bodyPr>
          <a:p>
            <a:pPr algn="l"/>
            <a:r>
              <a:rPr lang="zh-CN" altLang="en-US" sz="2000">
                <a:sym typeface="+mn-ea"/>
              </a:rPr>
              <a:t>一手背手，另一只手到身体另一侧的肩前；</a:t>
            </a:r>
            <a:endParaRPr lang="zh-CN" altLang="en-US" sz="2000"/>
          </a:p>
        </p:txBody>
      </p:sp>
    </p:spTree>
    <p:custDataLst>
      <p:tags r:id="rId13"/>
    </p:custData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764280" y="2905760"/>
            <a:ext cx="4369435" cy="1046480"/>
          </a:xfrm>
        </p:spPr>
        <p:txBody>
          <a:bodyPr/>
          <a:p>
            <a:r>
              <a:rPr lang="zh-CN" altLang="en-US"/>
              <a:t>常用的手臂动作</a:t>
            </a:r>
            <a:endParaRPr lang="zh-CN"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518920" y="2207895"/>
            <a:ext cx="2983865" cy="2505710"/>
          </a:xfrm>
          <a:prstGeom prst="rect">
            <a:avLst/>
          </a:prstGeom>
          <a:noFill/>
          <a:ln w="9525">
            <a:noFill/>
          </a:ln>
        </p:spPr>
        <p:txBody>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altLang="en-US" sz="2000" dirty="0">
                <a:latin typeface="+mn-lt"/>
                <a:cs typeface="+mn-cs"/>
                <a:sym typeface="+mn-ea"/>
              </a:rPr>
              <a:t>双手交叉在胸前，经过翻手，手心向上，手指展开向身体两侧打开，亦可单手平摊；</a:t>
            </a:r>
            <a:endParaRPr lang="zh-CN" altLang="en-US" sz="2000" dirty="0">
              <a:latin typeface="+mn-lt"/>
              <a:cs typeface="+mn-cs"/>
              <a:sym typeface="+mn-ea"/>
            </a:endParaRPr>
          </a:p>
          <a:p>
            <a:pPr>
              <a:lnSpc>
                <a:spcPct val="120000"/>
              </a:lnSpc>
            </a:pPr>
            <a:endParaRPr lang="zh-CN" altLang="en-US" sz="3200" dirty="0">
              <a:latin typeface="+mn-lt"/>
              <a:cs typeface="+mn-cs"/>
            </a:endParaRPr>
          </a:p>
        </p:txBody>
      </p:sp>
      <p:sp>
        <p:nvSpPr>
          <p:cNvPr id="8" name="Freeform 193"/>
          <p:cNvSpPr>
            <a:spLocks noChangeArrowheads="1"/>
          </p:cNvSpPr>
          <p:nvPr>
            <p:custDataLst>
              <p:tags r:id="rId2"/>
            </p:custDataLst>
          </p:nvPr>
        </p:nvSpPr>
        <p:spPr bwMode="auto">
          <a:xfrm>
            <a:off x="556895" y="1642745"/>
            <a:ext cx="414655" cy="351790"/>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5" name="文本框 14"/>
          <p:cNvSpPr txBox="1"/>
          <p:nvPr>
            <p:custDataLst>
              <p:tags r:id="rId3"/>
            </p:custDataLst>
          </p:nvPr>
        </p:nvSpPr>
        <p:spPr>
          <a:xfrm>
            <a:off x="2094211" y="1513520"/>
            <a:ext cx="3388084" cy="61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endParaRPr lang="zh-CN" altLang="en-US" sz="4000" dirty="0">
              <a:latin typeface="+mj-lt"/>
              <a:cs typeface="+mj-cs"/>
            </a:endParaRPr>
          </a:p>
        </p:txBody>
      </p:sp>
      <p:sp>
        <p:nvSpPr>
          <p:cNvPr id="5" name="文本框 4"/>
          <p:cNvSpPr txBox="1"/>
          <p:nvPr/>
        </p:nvSpPr>
        <p:spPr>
          <a:xfrm>
            <a:off x="1040765" y="1699260"/>
            <a:ext cx="2549525" cy="396240"/>
          </a:xfrm>
          <a:prstGeom prst="rect">
            <a:avLst/>
          </a:prstGeom>
          <a:noFill/>
        </p:spPr>
        <p:txBody>
          <a:bodyPr wrap="square" rtlCol="0">
            <a:spAutoFit/>
          </a:bodyPr>
          <a:p>
            <a:r>
              <a:rPr lang="zh-CN" altLang="en-US" sz="2000" b="1"/>
              <a:t>摊手</a:t>
            </a:r>
            <a:endParaRPr lang="zh-CN" altLang="en-US" sz="2000" b="1"/>
          </a:p>
        </p:txBody>
      </p:sp>
      <p:sp>
        <p:nvSpPr>
          <p:cNvPr id="14" name="文本框 13"/>
          <p:cNvSpPr txBox="1"/>
          <p:nvPr/>
        </p:nvSpPr>
        <p:spPr>
          <a:xfrm>
            <a:off x="8731885" y="1642745"/>
            <a:ext cx="1095375" cy="822960"/>
          </a:xfrm>
          <a:prstGeom prst="rect">
            <a:avLst/>
          </a:prstGeom>
          <a:noFill/>
        </p:spPr>
        <p:txBody>
          <a:bodyPr wrap="square" rtlCol="0">
            <a:spAutoFit/>
          </a:bodyPr>
          <a:p>
            <a:pPr algn="l">
              <a:lnSpc>
                <a:spcPct val="120000"/>
              </a:lnSpc>
            </a:pPr>
            <a:r>
              <a:rPr lang="en-US" altLang="zh-CN" sz="2000" b="1" dirty="0">
                <a:latin typeface="+mj-lt"/>
                <a:cs typeface="+mj-cs"/>
                <a:sym typeface="+mn-ea"/>
              </a:rPr>
              <a:t>  </a:t>
            </a:r>
            <a:endParaRPr lang="zh-CN" altLang="en-US" sz="2000" b="1" dirty="0">
              <a:latin typeface="+mj-lt"/>
              <a:cs typeface="+mj-cs"/>
            </a:endParaRPr>
          </a:p>
          <a:p>
            <a:pPr algn="l">
              <a:lnSpc>
                <a:spcPct val="120000"/>
              </a:lnSpc>
            </a:pPr>
            <a:endParaRPr lang="zh-CN" altLang="en-US" sz="2000" b="1" dirty="0">
              <a:latin typeface="+mj-lt"/>
              <a:cs typeface="+mj-cs"/>
            </a:endParaRPr>
          </a:p>
        </p:txBody>
      </p:sp>
      <p:sp>
        <p:nvSpPr>
          <p:cNvPr id="2" name="文本框 1"/>
          <p:cNvSpPr txBox="1"/>
          <p:nvPr/>
        </p:nvSpPr>
        <p:spPr>
          <a:xfrm>
            <a:off x="6454140" y="2124075"/>
            <a:ext cx="4478655" cy="1005840"/>
          </a:xfrm>
          <a:prstGeom prst="rect">
            <a:avLst/>
          </a:prstGeom>
          <a:noFill/>
        </p:spPr>
        <p:txBody>
          <a:bodyPr wrap="square" rtlCol="0">
            <a:spAutoFit/>
          </a:bodyPr>
          <a:p>
            <a:pPr algn="l"/>
            <a:endParaRPr lang="zh-CN" altLang="en-US" sz="2000" dirty="0">
              <a:sym typeface="+mn-ea"/>
            </a:endParaRPr>
          </a:p>
          <a:p>
            <a:pPr algn="l"/>
            <a:r>
              <a:rPr lang="zh-CN" altLang="en-US" sz="2000" dirty="0">
                <a:sym typeface="+mn-ea"/>
              </a:rPr>
              <a:t>一手背贴近对耳旁经下颚绕向另一边</a:t>
            </a:r>
            <a:r>
              <a:rPr lang="zh-CN" altLang="en-US" sz="2000" dirty="0">
                <a:sym typeface="+mn-ea"/>
              </a:rPr>
              <a:t>耳旁，可双手同时绕行；</a:t>
            </a:r>
            <a:endParaRPr lang="zh-CN" altLang="en-US" sz="2000" dirty="0">
              <a:sym typeface="+mn-ea"/>
            </a:endParaRPr>
          </a:p>
        </p:txBody>
      </p:sp>
      <p:sp>
        <p:nvSpPr>
          <p:cNvPr id="4" name="文本框 3"/>
          <p:cNvSpPr txBox="1"/>
          <p:nvPr/>
        </p:nvSpPr>
        <p:spPr>
          <a:xfrm>
            <a:off x="6454140" y="4135755"/>
            <a:ext cx="4169410" cy="701040"/>
          </a:xfrm>
          <a:prstGeom prst="rect">
            <a:avLst/>
          </a:prstGeom>
          <a:noFill/>
        </p:spPr>
        <p:txBody>
          <a:bodyPr wrap="square" rtlCol="0">
            <a:spAutoFit/>
          </a:bodyPr>
          <a:p>
            <a:endParaRPr lang="zh-CN" altLang="en-US" sz="2000"/>
          </a:p>
          <a:p>
            <a:r>
              <a:rPr lang="zh-CN" altLang="en-US" sz="2000"/>
              <a:t>掌和腕不停地提和推，动作要轻柔；</a:t>
            </a:r>
            <a:endParaRPr lang="zh-CN" altLang="en-US" sz="2000"/>
          </a:p>
        </p:txBody>
      </p:sp>
      <p:sp>
        <p:nvSpPr>
          <p:cNvPr id="9" name="Freeform 193"/>
          <p:cNvSpPr>
            <a:spLocks noChangeArrowheads="1"/>
          </p:cNvSpPr>
          <p:nvPr>
            <p:custDataLst>
              <p:tags r:id="rId4"/>
            </p:custDataLst>
          </p:nvPr>
        </p:nvSpPr>
        <p:spPr bwMode="auto">
          <a:xfrm>
            <a:off x="6581140" y="3647440"/>
            <a:ext cx="414655" cy="351790"/>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7112000" y="1727835"/>
            <a:ext cx="1104900" cy="396240"/>
          </a:xfrm>
          <a:prstGeom prst="rect">
            <a:avLst/>
          </a:prstGeom>
          <a:noFill/>
        </p:spPr>
        <p:txBody>
          <a:bodyPr wrap="square" rtlCol="0">
            <a:spAutoFit/>
          </a:bodyPr>
          <a:p>
            <a:r>
              <a:rPr lang="zh-CN" altLang="en-US" sz="2000" b="1"/>
              <a:t>绕脸手</a:t>
            </a:r>
            <a:endParaRPr lang="zh-CN" altLang="en-US" sz="2000" b="1"/>
          </a:p>
        </p:txBody>
      </p:sp>
      <p:sp>
        <p:nvSpPr>
          <p:cNvPr id="16" name="Freeform 193"/>
          <p:cNvSpPr>
            <a:spLocks noChangeArrowheads="1"/>
          </p:cNvSpPr>
          <p:nvPr>
            <p:custDataLst>
              <p:tags r:id="rId5"/>
            </p:custDataLst>
          </p:nvPr>
        </p:nvSpPr>
        <p:spPr bwMode="auto">
          <a:xfrm>
            <a:off x="6581140" y="1750060"/>
            <a:ext cx="414655" cy="351790"/>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7" name="文本框 16"/>
          <p:cNvSpPr txBox="1"/>
          <p:nvPr/>
        </p:nvSpPr>
        <p:spPr>
          <a:xfrm>
            <a:off x="7111365" y="3792220"/>
            <a:ext cx="2304415" cy="396240"/>
          </a:xfrm>
          <a:prstGeom prst="rect">
            <a:avLst/>
          </a:prstGeom>
          <a:noFill/>
        </p:spPr>
        <p:txBody>
          <a:bodyPr wrap="square" rtlCol="0">
            <a:spAutoFit/>
          </a:bodyPr>
          <a:p>
            <a:r>
              <a:rPr lang="zh-CN" altLang="en-US" sz="2000" b="1"/>
              <a:t>软手</a:t>
            </a:r>
            <a:endParaRPr lang="zh-CN" altLang="en-US" sz="2000" b="1"/>
          </a:p>
        </p:txBody>
      </p:sp>
      <p:pic>
        <p:nvPicPr>
          <p:cNvPr id="3" name="图片 2"/>
          <p:cNvPicPr>
            <a:picLocks noChangeAspect="1"/>
          </p:cNvPicPr>
          <p:nvPr/>
        </p:nvPicPr>
        <p:blipFill>
          <a:blip r:embed="rId6"/>
          <a:stretch>
            <a:fillRect/>
          </a:stretch>
        </p:blipFill>
        <p:spPr>
          <a:xfrm>
            <a:off x="1150620" y="4067810"/>
            <a:ext cx="4332605" cy="2273300"/>
          </a:xfrm>
          <a:prstGeom prst="rect">
            <a:avLst/>
          </a:prstGeom>
        </p:spPr>
      </p:pic>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基本脚位</a:t>
            </a:r>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518920" y="2207895"/>
            <a:ext cx="2983865" cy="2505710"/>
          </a:xfrm>
          <a:prstGeom prst="rect">
            <a:avLst/>
          </a:prstGeom>
          <a:noFill/>
          <a:ln w="9525">
            <a:noFill/>
          </a:ln>
        </p:spPr>
        <p:txBody>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altLang="en-US" sz="2000" dirty="0">
                <a:latin typeface="+mn-lt"/>
                <a:cs typeface="+mn-cs"/>
                <a:sym typeface="+mn-ea"/>
              </a:rPr>
              <a:t>小前脚掌八字位，重心在前脚上，后脚</a:t>
            </a:r>
            <a:r>
              <a:rPr lang="zh-CN" altLang="en-US" sz="2000" dirty="0">
                <a:latin typeface="+mn-lt"/>
                <a:cs typeface="+mn-cs"/>
                <a:sym typeface="+mn-ea"/>
              </a:rPr>
              <a:t>虚点地；</a:t>
            </a:r>
            <a:endParaRPr lang="zh-CN" altLang="en-US" sz="2000" dirty="0">
              <a:latin typeface="+mn-lt"/>
              <a:cs typeface="+mn-cs"/>
              <a:sym typeface="+mn-ea"/>
            </a:endParaRPr>
          </a:p>
          <a:p>
            <a:pPr>
              <a:lnSpc>
                <a:spcPct val="120000"/>
              </a:lnSpc>
            </a:pPr>
            <a:endParaRPr lang="zh-CN" altLang="en-US" sz="3200" dirty="0">
              <a:latin typeface="+mn-lt"/>
              <a:cs typeface="+mn-cs"/>
            </a:endParaRPr>
          </a:p>
        </p:txBody>
      </p:sp>
      <p:sp>
        <p:nvSpPr>
          <p:cNvPr id="8" name="Freeform 193"/>
          <p:cNvSpPr>
            <a:spLocks noChangeArrowheads="1"/>
          </p:cNvSpPr>
          <p:nvPr>
            <p:custDataLst>
              <p:tags r:id="rId2"/>
            </p:custDataLst>
          </p:nvPr>
        </p:nvSpPr>
        <p:spPr bwMode="auto">
          <a:xfrm>
            <a:off x="556895" y="1642745"/>
            <a:ext cx="414655" cy="351790"/>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5" name="文本框 14"/>
          <p:cNvSpPr txBox="1"/>
          <p:nvPr>
            <p:custDataLst>
              <p:tags r:id="rId3"/>
            </p:custDataLst>
          </p:nvPr>
        </p:nvSpPr>
        <p:spPr>
          <a:xfrm>
            <a:off x="2094211" y="1513520"/>
            <a:ext cx="3388084" cy="61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endParaRPr lang="zh-CN" altLang="en-US" sz="4000" dirty="0">
              <a:latin typeface="+mj-lt"/>
              <a:cs typeface="+mj-cs"/>
            </a:endParaRPr>
          </a:p>
        </p:txBody>
      </p:sp>
      <p:sp>
        <p:nvSpPr>
          <p:cNvPr id="5" name="文本框 4"/>
          <p:cNvSpPr txBox="1"/>
          <p:nvPr/>
        </p:nvSpPr>
        <p:spPr>
          <a:xfrm>
            <a:off x="1040765" y="1699260"/>
            <a:ext cx="2549525" cy="396240"/>
          </a:xfrm>
          <a:prstGeom prst="rect">
            <a:avLst/>
          </a:prstGeom>
          <a:noFill/>
        </p:spPr>
        <p:txBody>
          <a:bodyPr wrap="square" rtlCol="0">
            <a:spAutoFit/>
          </a:bodyPr>
          <a:p>
            <a:r>
              <a:rPr lang="zh-CN" altLang="en-US" sz="2000" b="1"/>
              <a:t>踏步位</a:t>
            </a:r>
            <a:endParaRPr lang="zh-CN" altLang="en-US" sz="2000" b="1"/>
          </a:p>
        </p:txBody>
      </p:sp>
      <p:sp>
        <p:nvSpPr>
          <p:cNvPr id="14" name="文本框 13"/>
          <p:cNvSpPr txBox="1"/>
          <p:nvPr/>
        </p:nvSpPr>
        <p:spPr>
          <a:xfrm>
            <a:off x="8731885" y="1642745"/>
            <a:ext cx="1095375" cy="822960"/>
          </a:xfrm>
          <a:prstGeom prst="rect">
            <a:avLst/>
          </a:prstGeom>
          <a:noFill/>
        </p:spPr>
        <p:txBody>
          <a:bodyPr wrap="square" rtlCol="0">
            <a:spAutoFit/>
          </a:bodyPr>
          <a:p>
            <a:pPr algn="l">
              <a:lnSpc>
                <a:spcPct val="120000"/>
              </a:lnSpc>
            </a:pPr>
            <a:r>
              <a:rPr lang="en-US" altLang="zh-CN" sz="2000" b="1" dirty="0">
                <a:latin typeface="+mj-lt"/>
                <a:cs typeface="+mj-cs"/>
                <a:sym typeface="+mn-ea"/>
              </a:rPr>
              <a:t>  </a:t>
            </a:r>
            <a:endParaRPr lang="zh-CN" altLang="en-US" sz="2000" b="1" dirty="0">
              <a:latin typeface="+mj-lt"/>
              <a:cs typeface="+mj-cs"/>
            </a:endParaRPr>
          </a:p>
          <a:p>
            <a:pPr algn="l">
              <a:lnSpc>
                <a:spcPct val="120000"/>
              </a:lnSpc>
            </a:pPr>
            <a:endParaRPr lang="zh-CN" altLang="en-US" sz="2000" b="1" dirty="0">
              <a:latin typeface="+mj-lt"/>
              <a:cs typeface="+mj-cs"/>
            </a:endParaRPr>
          </a:p>
        </p:txBody>
      </p:sp>
      <p:sp>
        <p:nvSpPr>
          <p:cNvPr id="2" name="文本框 1"/>
          <p:cNvSpPr txBox="1"/>
          <p:nvPr/>
        </p:nvSpPr>
        <p:spPr>
          <a:xfrm>
            <a:off x="6454140" y="2124075"/>
            <a:ext cx="4901565" cy="1005840"/>
          </a:xfrm>
          <a:prstGeom prst="rect">
            <a:avLst/>
          </a:prstGeom>
          <a:noFill/>
        </p:spPr>
        <p:txBody>
          <a:bodyPr wrap="square" rtlCol="0">
            <a:spAutoFit/>
          </a:bodyPr>
          <a:p>
            <a:pPr algn="l"/>
            <a:endParaRPr lang="zh-CN" altLang="en-US" sz="2000" dirty="0">
              <a:sym typeface="+mn-ea"/>
            </a:endParaRPr>
          </a:p>
          <a:p>
            <a:pPr algn="l"/>
            <a:r>
              <a:rPr lang="zh-CN" altLang="en-US" sz="2000" dirty="0">
                <a:sym typeface="+mn-ea"/>
              </a:rPr>
              <a:t>小八字位，一脚前伸半脚距离，用前脚掌点地，重拍向下；</a:t>
            </a:r>
            <a:endParaRPr lang="zh-CN" altLang="en-US" sz="2000" dirty="0">
              <a:sym typeface="+mn-ea"/>
            </a:endParaRPr>
          </a:p>
        </p:txBody>
      </p:sp>
      <p:sp>
        <p:nvSpPr>
          <p:cNvPr id="4" name="文本框 3"/>
          <p:cNvSpPr txBox="1"/>
          <p:nvPr/>
        </p:nvSpPr>
        <p:spPr>
          <a:xfrm>
            <a:off x="6454140" y="4135755"/>
            <a:ext cx="4169410" cy="1005840"/>
          </a:xfrm>
          <a:prstGeom prst="rect">
            <a:avLst/>
          </a:prstGeom>
          <a:noFill/>
        </p:spPr>
        <p:txBody>
          <a:bodyPr wrap="square" rtlCol="0">
            <a:spAutoFit/>
          </a:bodyPr>
          <a:p>
            <a:endParaRPr lang="zh-CN" altLang="en-US" sz="2000"/>
          </a:p>
          <a:p>
            <a:r>
              <a:rPr lang="zh-CN" altLang="en-US" sz="2000"/>
              <a:t>一脚撤向身体的后方，脚尖点地，重拍向下；</a:t>
            </a:r>
            <a:endParaRPr lang="zh-CN" altLang="en-US" sz="2000"/>
          </a:p>
        </p:txBody>
      </p:sp>
      <p:sp>
        <p:nvSpPr>
          <p:cNvPr id="9" name="Freeform 193"/>
          <p:cNvSpPr>
            <a:spLocks noChangeArrowheads="1"/>
          </p:cNvSpPr>
          <p:nvPr>
            <p:custDataLst>
              <p:tags r:id="rId4"/>
            </p:custDataLst>
          </p:nvPr>
        </p:nvSpPr>
        <p:spPr bwMode="auto">
          <a:xfrm>
            <a:off x="6581140" y="3647440"/>
            <a:ext cx="414655" cy="351790"/>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7112000" y="1727835"/>
            <a:ext cx="1104900" cy="396240"/>
          </a:xfrm>
          <a:prstGeom prst="rect">
            <a:avLst/>
          </a:prstGeom>
          <a:noFill/>
        </p:spPr>
        <p:txBody>
          <a:bodyPr wrap="square" rtlCol="0">
            <a:spAutoFit/>
          </a:bodyPr>
          <a:p>
            <a:r>
              <a:rPr lang="zh-CN" altLang="en-US" sz="2000" b="1" dirty="0">
                <a:sym typeface="+mn-ea"/>
              </a:rPr>
              <a:t>前点地</a:t>
            </a:r>
            <a:endParaRPr lang="zh-CN" altLang="en-US" sz="2000" b="1"/>
          </a:p>
        </p:txBody>
      </p:sp>
      <p:sp>
        <p:nvSpPr>
          <p:cNvPr id="16" name="Freeform 193"/>
          <p:cNvSpPr>
            <a:spLocks noChangeArrowheads="1"/>
          </p:cNvSpPr>
          <p:nvPr>
            <p:custDataLst>
              <p:tags r:id="rId5"/>
            </p:custDataLst>
          </p:nvPr>
        </p:nvSpPr>
        <p:spPr bwMode="auto">
          <a:xfrm>
            <a:off x="6581140" y="1848485"/>
            <a:ext cx="414655" cy="351790"/>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7" name="文本框 16"/>
          <p:cNvSpPr txBox="1"/>
          <p:nvPr/>
        </p:nvSpPr>
        <p:spPr>
          <a:xfrm>
            <a:off x="7111365" y="3792220"/>
            <a:ext cx="2304415" cy="396240"/>
          </a:xfrm>
          <a:prstGeom prst="rect">
            <a:avLst/>
          </a:prstGeom>
          <a:noFill/>
        </p:spPr>
        <p:txBody>
          <a:bodyPr wrap="square" rtlCol="0">
            <a:spAutoFit/>
          </a:bodyPr>
          <a:p>
            <a:r>
              <a:rPr lang="zh-CN" altLang="en-US" sz="2000" b="1">
                <a:sym typeface="+mn-ea"/>
              </a:rPr>
              <a:t>后点地</a:t>
            </a:r>
            <a:endParaRPr lang="zh-CN" altLang="en-US" sz="2000" b="1"/>
          </a:p>
        </p:txBody>
      </p:sp>
      <p:pic>
        <p:nvPicPr>
          <p:cNvPr id="18" name="图片 17"/>
          <p:cNvPicPr>
            <a:picLocks noChangeAspect="1"/>
          </p:cNvPicPr>
          <p:nvPr/>
        </p:nvPicPr>
        <p:blipFill>
          <a:blip r:embed="rId6"/>
          <a:stretch>
            <a:fillRect/>
          </a:stretch>
        </p:blipFill>
        <p:spPr>
          <a:xfrm>
            <a:off x="693420" y="3792220"/>
            <a:ext cx="4044315" cy="2473960"/>
          </a:xfrm>
          <a:prstGeom prst="rect">
            <a:avLst/>
          </a:prstGeom>
        </p:spPr>
      </p:pic>
    </p:spTree>
    <p:custDataLst>
      <p:tags r:id="rId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基本步法</a:t>
            </a:r>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93"/>
          <p:cNvSpPr>
            <a:spLocks noChangeArrowheads="1"/>
          </p:cNvSpPr>
          <p:nvPr>
            <p:custDataLst>
              <p:tags r:id="rId1"/>
            </p:custDataLst>
          </p:nvPr>
        </p:nvSpPr>
        <p:spPr bwMode="auto">
          <a:xfrm>
            <a:off x="1134849" y="1331910"/>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2" name="文本框 11"/>
          <p:cNvSpPr txBox="1"/>
          <p:nvPr>
            <p:custDataLst>
              <p:tags r:id="rId2"/>
            </p:custDataLst>
          </p:nvPr>
        </p:nvSpPr>
        <p:spPr>
          <a:xfrm>
            <a:off x="7028815" y="1202055"/>
            <a:ext cx="2005965" cy="61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endParaRPr lang="zh-CN" altLang="en-US" sz="2800" dirty="0">
              <a:latin typeface="+mj-lt"/>
              <a:cs typeface="+mj-cs"/>
            </a:endParaRPr>
          </a:p>
        </p:txBody>
      </p:sp>
      <p:sp>
        <p:nvSpPr>
          <p:cNvPr id="14" name="文本框 13"/>
          <p:cNvSpPr txBox="1"/>
          <p:nvPr>
            <p:custDataLst>
              <p:tags r:id="rId3"/>
            </p:custDataLst>
          </p:nvPr>
        </p:nvSpPr>
        <p:spPr>
          <a:xfrm>
            <a:off x="3599543" y="319405"/>
            <a:ext cx="4992914" cy="812717"/>
          </a:xfrm>
          <a:prstGeom prst="rect">
            <a:avLst/>
          </a:prstGeom>
        </p:spPr>
        <p:txBody>
          <a:bodyPr wrap="square">
            <a:normAutofit/>
          </a:bodyPr>
          <a:lstStyle>
            <a:defPPr>
              <a:defRPr lang="zh-CN"/>
            </a:defPPr>
            <a:lvl1pPr>
              <a:defRPr sz="3600">
                <a:latin typeface="+mj-ea"/>
                <a:ea typeface="+mj-ea"/>
              </a:defRPr>
            </a:lvl1pPr>
          </a:lstStyle>
          <a:p>
            <a:pPr algn="ctr">
              <a:lnSpc>
                <a:spcPct val="120000"/>
              </a:lnSpc>
            </a:pPr>
            <a:r>
              <a:rPr lang="zh-CN" altLang="en-US" dirty="0">
                <a:latin typeface="+mj-lt"/>
                <a:cs typeface="+mj-cs"/>
              </a:rPr>
              <a:t>基 本 步 法</a:t>
            </a:r>
            <a:endParaRPr lang="zh-CN" altLang="en-US" dirty="0">
              <a:latin typeface="+mj-lt"/>
              <a:cs typeface="+mj-cs"/>
            </a:endParaRPr>
          </a:p>
        </p:txBody>
      </p:sp>
      <p:sp>
        <p:nvSpPr>
          <p:cNvPr id="3" name="文本框 2"/>
          <p:cNvSpPr txBox="1"/>
          <p:nvPr/>
        </p:nvSpPr>
        <p:spPr>
          <a:xfrm>
            <a:off x="1549400" y="1168400"/>
            <a:ext cx="2845435" cy="603250"/>
          </a:xfrm>
          <a:prstGeom prst="rect">
            <a:avLst/>
          </a:prstGeom>
          <a:noFill/>
        </p:spPr>
        <p:txBody>
          <a:bodyPr wrap="square" rtlCol="0">
            <a:spAutoFit/>
          </a:bodyPr>
          <a:p>
            <a:pPr algn="l">
              <a:lnSpc>
                <a:spcPct val="120000"/>
              </a:lnSpc>
            </a:pPr>
            <a:r>
              <a:rPr lang="zh-CN" altLang="en-US" sz="2800" dirty="0">
                <a:latin typeface="+mj-lt"/>
                <a:cs typeface="+mj-cs"/>
                <a:sym typeface="+mn-ea"/>
              </a:rPr>
              <a:t>三步一踢</a:t>
            </a:r>
            <a:endParaRPr lang="zh-CN" altLang="en-US" sz="2800" dirty="0">
              <a:latin typeface="+mj-lt"/>
              <a:cs typeface="+mj-cs"/>
            </a:endParaRPr>
          </a:p>
        </p:txBody>
      </p:sp>
      <p:sp>
        <p:nvSpPr>
          <p:cNvPr id="7" name="文本框 6"/>
          <p:cNvSpPr txBox="1"/>
          <p:nvPr/>
        </p:nvSpPr>
        <p:spPr>
          <a:xfrm>
            <a:off x="1134110" y="2396490"/>
            <a:ext cx="3353435" cy="2724150"/>
          </a:xfrm>
          <a:prstGeom prst="rect">
            <a:avLst/>
          </a:prstGeom>
          <a:noFill/>
        </p:spPr>
        <p:txBody>
          <a:bodyPr wrap="square" rtlCol="0" anchor="t">
            <a:spAutoFit/>
          </a:bodyPr>
          <a:p>
            <a:pPr>
              <a:lnSpc>
                <a:spcPct val="120000"/>
              </a:lnSpc>
            </a:pPr>
            <a:r>
              <a:rPr lang="en-US" altLang="zh-CN" sz="2400" dirty="0">
                <a:ln>
                  <a:noFill/>
                </a:ln>
                <a:effectLst/>
                <a:uLnTx/>
                <a:uFillTx/>
                <a:sym typeface="+mn-ea"/>
              </a:rPr>
              <a:t>    </a:t>
            </a:r>
            <a:endParaRPr lang="zh-CN" altLang="en-US" sz="2400" dirty="0">
              <a:ln>
                <a:noFill/>
              </a:ln>
              <a:effectLst/>
              <a:uLnTx/>
              <a:uFillTx/>
              <a:latin typeface="+mn-lt"/>
              <a:cs typeface="+mn-cs"/>
            </a:endParaRPr>
          </a:p>
          <a:p>
            <a:pPr>
              <a:lnSpc>
                <a:spcPct val="120000"/>
              </a:lnSpc>
            </a:pPr>
            <a:r>
              <a:rPr lang="zh-CN" altLang="en-US" sz="2400" dirty="0">
                <a:ln>
                  <a:noFill/>
                </a:ln>
                <a:effectLst/>
                <a:uLnTx/>
                <a:uFillTx/>
                <a:sym typeface="+mn-ea"/>
              </a:rPr>
              <a:t>双脚交叉横向连续迈出三步，向反方向迈出时，准备迈出的脚快速向身后踢一下，在落地的同时向另一方向迈出；</a:t>
            </a:r>
            <a:endParaRPr lang="zh-CN" altLang="en-US"/>
          </a:p>
        </p:txBody>
      </p:sp>
      <p:sp>
        <p:nvSpPr>
          <p:cNvPr id="2" name="Freeform 193"/>
          <p:cNvSpPr>
            <a:spLocks noChangeArrowheads="1"/>
          </p:cNvSpPr>
          <p:nvPr>
            <p:custDataLst>
              <p:tags r:id="rId4"/>
            </p:custDataLst>
          </p:nvPr>
        </p:nvSpPr>
        <p:spPr bwMode="auto">
          <a:xfrm>
            <a:off x="6145634" y="3582985"/>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4" name="文本框 3"/>
          <p:cNvSpPr txBox="1"/>
          <p:nvPr/>
        </p:nvSpPr>
        <p:spPr>
          <a:xfrm>
            <a:off x="6492240" y="3456940"/>
            <a:ext cx="1129665" cy="603250"/>
          </a:xfrm>
          <a:prstGeom prst="rect">
            <a:avLst/>
          </a:prstGeom>
          <a:noFill/>
        </p:spPr>
        <p:txBody>
          <a:bodyPr wrap="square" rtlCol="0">
            <a:spAutoFit/>
          </a:bodyPr>
          <a:p>
            <a:pPr algn="l">
              <a:lnSpc>
                <a:spcPct val="120000"/>
              </a:lnSpc>
            </a:pPr>
            <a:r>
              <a:rPr lang="en-US" altLang="zh-CN" sz="2800" dirty="0">
                <a:sym typeface="+mn-ea"/>
              </a:rPr>
              <a:t> </a:t>
            </a:r>
            <a:r>
              <a:rPr lang="zh-CN" altLang="en-US" sz="2800" dirty="0">
                <a:sym typeface="+mn-ea"/>
              </a:rPr>
              <a:t>碾步</a:t>
            </a:r>
            <a:endParaRPr lang="zh-CN" altLang="en-US" sz="2800" dirty="0">
              <a:latin typeface="+mn-lt"/>
              <a:cs typeface="+mn-cs"/>
              <a:sym typeface="+mn-ea"/>
            </a:endParaRPr>
          </a:p>
        </p:txBody>
      </p:sp>
      <p:pic>
        <p:nvPicPr>
          <p:cNvPr id="8" name="图片 7"/>
          <p:cNvPicPr>
            <a:picLocks noChangeAspect="1"/>
          </p:cNvPicPr>
          <p:nvPr/>
        </p:nvPicPr>
        <p:blipFill>
          <a:blip r:embed="rId5"/>
          <a:stretch>
            <a:fillRect/>
          </a:stretch>
        </p:blipFill>
        <p:spPr>
          <a:xfrm>
            <a:off x="8351520" y="1331595"/>
            <a:ext cx="3841750" cy="2251710"/>
          </a:xfrm>
          <a:prstGeom prst="rect">
            <a:avLst/>
          </a:prstGeom>
        </p:spPr>
      </p:pic>
      <p:sp>
        <p:nvSpPr>
          <p:cNvPr id="13" name="文本框 12"/>
          <p:cNvSpPr txBox="1"/>
          <p:nvPr/>
        </p:nvSpPr>
        <p:spPr>
          <a:xfrm>
            <a:off x="6383655" y="4309745"/>
            <a:ext cx="4714240" cy="1188720"/>
          </a:xfrm>
          <a:prstGeom prst="rect">
            <a:avLst/>
          </a:prstGeom>
          <a:noFill/>
        </p:spPr>
        <p:txBody>
          <a:bodyPr wrap="square" rtlCol="0">
            <a:spAutoFit/>
          </a:bodyPr>
          <a:p>
            <a:pPr algn="l"/>
            <a:r>
              <a:rPr lang="zh-CN" altLang="en-US" sz="2400">
                <a:sym typeface="+mn-ea"/>
              </a:rPr>
              <a:t>一脚用脚跟迈出，经过脚掌向另一脚用脚掌向旁移出，反复交替进行；</a:t>
            </a:r>
            <a:endParaRPr lang="zh-CN" altLang="en-US" sz="2400"/>
          </a:p>
        </p:txBody>
      </p:sp>
    </p:spTree>
    <p:custDataLst>
      <p:tags r:id="rId6"/>
    </p:custData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技巧部分</a:t>
            </a:r>
            <a:endParaRPr lang="zh-CN" alt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93"/>
          <p:cNvSpPr>
            <a:spLocks noChangeArrowheads="1"/>
          </p:cNvSpPr>
          <p:nvPr>
            <p:custDataLst>
              <p:tags r:id="rId1"/>
            </p:custDataLst>
          </p:nvPr>
        </p:nvSpPr>
        <p:spPr bwMode="auto">
          <a:xfrm>
            <a:off x="6179820" y="2352040"/>
            <a:ext cx="414655" cy="351790"/>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1" name="文本框 10"/>
          <p:cNvSpPr txBox="1"/>
          <p:nvPr>
            <p:custDataLst>
              <p:tags r:id="rId2"/>
            </p:custDataLst>
          </p:nvPr>
        </p:nvSpPr>
        <p:spPr>
          <a:xfrm>
            <a:off x="6594475" y="1743075"/>
            <a:ext cx="4601845" cy="1215390"/>
          </a:xfrm>
          <a:prstGeom prst="rect">
            <a:avLst/>
          </a:prstGeom>
          <a:noFill/>
          <a:ln w="9525">
            <a:noFill/>
          </a:ln>
        </p:spPr>
        <p:txBody>
          <a:bodyPr>
            <a:noAutofit/>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endParaRPr lang="zh-CN" altLang="en-US" sz="2400" dirty="0">
              <a:latin typeface="+mn-lt"/>
              <a:cs typeface="+mn-cs"/>
              <a:sym typeface="+mn-ea"/>
            </a:endParaRPr>
          </a:p>
          <a:p>
            <a:pPr>
              <a:lnSpc>
                <a:spcPct val="120000"/>
              </a:lnSpc>
            </a:pPr>
            <a:r>
              <a:rPr lang="zh-CN" altLang="en-US" sz="2800" b="1" dirty="0">
                <a:latin typeface="+mj-lt"/>
                <a:cs typeface="+mj-cs"/>
                <a:sym typeface="+mn-ea"/>
              </a:rPr>
              <a:t>原地舞姿转</a:t>
            </a:r>
            <a:endParaRPr lang="zh-CN" altLang="en-US" sz="2800" b="1" dirty="0">
              <a:latin typeface="+mj-lt"/>
              <a:cs typeface="+mj-cs"/>
              <a:sym typeface="+mn-ea"/>
            </a:endParaRPr>
          </a:p>
          <a:p>
            <a:pPr>
              <a:lnSpc>
                <a:spcPct val="120000"/>
              </a:lnSpc>
            </a:pPr>
            <a:endParaRPr lang="zh-CN" altLang="en-US" sz="2400" dirty="0">
              <a:latin typeface="+mn-lt"/>
              <a:cs typeface="+mn-cs"/>
              <a:sym typeface="+mn-ea"/>
            </a:endParaRPr>
          </a:p>
          <a:p>
            <a:pPr>
              <a:lnSpc>
                <a:spcPct val="120000"/>
              </a:lnSpc>
            </a:pPr>
            <a:endParaRPr lang="zh-CN" altLang="en-US" sz="2400" dirty="0">
              <a:latin typeface="+mn-lt"/>
              <a:cs typeface="+mn-cs"/>
              <a:sym typeface="+mn-ea"/>
            </a:endParaRPr>
          </a:p>
        </p:txBody>
      </p:sp>
      <p:sp>
        <p:nvSpPr>
          <p:cNvPr id="12" name="文本框 11"/>
          <p:cNvSpPr txBox="1"/>
          <p:nvPr>
            <p:custDataLst>
              <p:tags r:id="rId3"/>
            </p:custDataLst>
          </p:nvPr>
        </p:nvSpPr>
        <p:spPr>
          <a:xfrm>
            <a:off x="6079490" y="1262380"/>
            <a:ext cx="4667885" cy="61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r>
              <a:rPr lang="zh-CN" altLang="en-US" sz="3600" dirty="0">
                <a:latin typeface="+mj-lt"/>
                <a:cs typeface="+mj-cs"/>
                <a:sym typeface="+mn-ea"/>
              </a:rPr>
              <a:t>技 巧 部 分</a:t>
            </a:r>
            <a:endParaRPr lang="zh-CN" altLang="en-US" sz="3600" dirty="0">
              <a:latin typeface="+mj-lt"/>
              <a:cs typeface="+mj-cs"/>
              <a:sym typeface="+mn-ea"/>
            </a:endParaRPr>
          </a:p>
          <a:p>
            <a:pPr>
              <a:lnSpc>
                <a:spcPct val="120000"/>
              </a:lnSpc>
            </a:pPr>
            <a:endParaRPr lang="zh-CN" altLang="en-US" sz="3600" b="0" dirty="0">
              <a:latin typeface="+mj-lt"/>
              <a:cs typeface="+mj-cs"/>
              <a:sym typeface="+mn-ea"/>
            </a:endParaRPr>
          </a:p>
        </p:txBody>
      </p:sp>
      <p:pic>
        <p:nvPicPr>
          <p:cNvPr id="4" name="图片 3" descr="C:\Users\HP\Desktop\135827bhjws9kgbskc7hbf.jpg135827bhjws9kgbskc7hbf"/>
          <p:cNvPicPr>
            <a:picLocks noChangeAspect="1"/>
          </p:cNvPicPr>
          <p:nvPr/>
        </p:nvPicPr>
        <p:blipFill>
          <a:blip r:embed="rId4"/>
          <a:srcRect l="26708" r="26708"/>
          <a:stretch>
            <a:fillRect/>
          </a:stretch>
        </p:blipFill>
        <p:spPr>
          <a:xfrm>
            <a:off x="803910" y="1262380"/>
            <a:ext cx="4092575" cy="4788535"/>
          </a:xfrm>
          <a:prstGeom prst="rect">
            <a:avLst/>
          </a:prstGeom>
        </p:spPr>
      </p:pic>
      <p:sp>
        <p:nvSpPr>
          <p:cNvPr id="8" name="文本框 7"/>
          <p:cNvSpPr txBox="1"/>
          <p:nvPr/>
        </p:nvSpPr>
        <p:spPr>
          <a:xfrm>
            <a:off x="6158230" y="3365500"/>
            <a:ext cx="3933825" cy="822960"/>
          </a:xfrm>
          <a:prstGeom prst="rect">
            <a:avLst/>
          </a:prstGeom>
          <a:noFill/>
        </p:spPr>
        <p:txBody>
          <a:bodyPr wrap="square" rtlCol="0">
            <a:spAutoFit/>
          </a:bodyPr>
          <a:p>
            <a:r>
              <a:rPr lang="zh-CN" altLang="en-US" sz="2400" dirty="0">
                <a:sym typeface="+mn-ea"/>
              </a:rPr>
              <a:t>以一脚为轴，另一脚点地原地转，上  身配合各种舞姿；</a:t>
            </a:r>
            <a:endParaRPr lang="zh-CN" altLang="en-US" sz="2400"/>
          </a:p>
        </p:txBody>
      </p:sp>
    </p:spTree>
    <p:custDataLst>
      <p:tags r:id="rId5"/>
    </p:custData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4" name="图片 201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4312081" y="2345397"/>
            <a:ext cx="474234" cy="486032"/>
          </a:xfrm>
          <a:prstGeom prst="rect">
            <a:avLst/>
          </a:prstGeom>
        </p:spPr>
      </p:pic>
      <p:pic>
        <p:nvPicPr>
          <p:cNvPr id="2015" name="图片 2014"/>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200518" y="2399431"/>
            <a:ext cx="474234" cy="483978"/>
          </a:xfrm>
          <a:prstGeom prst="rect">
            <a:avLst/>
          </a:prstGeom>
        </p:spPr>
      </p:pic>
      <p:pic>
        <p:nvPicPr>
          <p:cNvPr id="2016" name="图片 2015"/>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373242" y="2340775"/>
            <a:ext cx="471195" cy="483978"/>
          </a:xfrm>
          <a:prstGeom prst="rect">
            <a:avLst/>
          </a:prstGeom>
        </p:spPr>
      </p:pic>
      <p:sp>
        <p:nvSpPr>
          <p:cNvPr id="5" name="文本框 4"/>
          <p:cNvSpPr txBox="1"/>
          <p:nvPr>
            <p:custDataLst>
              <p:tags r:id="rId7"/>
            </p:custDataLst>
          </p:nvPr>
        </p:nvSpPr>
        <p:spPr>
          <a:xfrm>
            <a:off x="4312285" y="613410"/>
            <a:ext cx="2972435" cy="1344295"/>
          </a:xfrm>
          <a:prstGeom prst="rect">
            <a:avLst/>
          </a:prstGeom>
        </p:spPr>
        <p:txBody>
          <a:bodyPr wrap="square">
            <a:normAutofit/>
          </a:bodyPr>
          <a:lstStyle>
            <a:defPPr>
              <a:defRPr lang="zh-CN"/>
            </a:defPPr>
            <a:lvl1pPr algn="ctr">
              <a:defRPr sz="4800">
                <a:latin typeface="+mj-ea"/>
                <a:ea typeface="+mj-ea"/>
              </a:defRPr>
            </a:lvl1pPr>
          </a:lstStyle>
          <a:p>
            <a:pPr>
              <a:lnSpc>
                <a:spcPct val="120000"/>
              </a:lnSpc>
            </a:pPr>
            <a:r>
              <a:rPr lang="zh-CN" altLang="en-US">
                <a:latin typeface="+mj-lt"/>
                <a:cs typeface="+mj-cs"/>
              </a:rPr>
              <a:t>目 标</a:t>
            </a:r>
            <a:endParaRPr lang="zh-CN" altLang="en-US">
              <a:latin typeface="+mj-lt"/>
              <a:cs typeface="+mj-cs"/>
            </a:endParaRPr>
          </a:p>
        </p:txBody>
      </p:sp>
      <p:sp>
        <p:nvSpPr>
          <p:cNvPr id="6" name="文本框 5"/>
          <p:cNvSpPr txBox="1"/>
          <p:nvPr>
            <p:custDataLst>
              <p:tags r:id="rId8"/>
            </p:custDataLst>
          </p:nvPr>
        </p:nvSpPr>
        <p:spPr>
          <a:xfrm>
            <a:off x="8197169" y="3043602"/>
            <a:ext cx="3504609" cy="1866356"/>
          </a:xfrm>
          <a:prstGeom prst="rect">
            <a:avLst/>
          </a:prstGeom>
          <a:noFill/>
          <a:ln w="9525">
            <a:noFill/>
          </a:ln>
        </p:spPr>
        <p:txBody>
          <a:bodyPr>
            <a:normAutofit lnSpcReduction="20000"/>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en-US" altLang="zh-CN" sz="2000" dirty="0">
                <a:latin typeface="+mn-lt"/>
                <a:cs typeface="+mn-cs"/>
                <a:sym typeface="+mn-ea"/>
              </a:rPr>
              <a:t>1.</a:t>
            </a:r>
            <a:r>
              <a:rPr lang="zh-CN" altLang="en-US" sz="2000" dirty="0">
                <a:latin typeface="+mn-lt"/>
                <a:cs typeface="+mn-cs"/>
                <a:sym typeface="+mn-ea"/>
              </a:rPr>
              <a:t>能够提高对维吾尔族舞蹈的认识和审美品位；</a:t>
            </a:r>
            <a:endParaRPr lang="zh-CN" altLang="en-US" sz="2000" dirty="0">
              <a:latin typeface="+mn-lt"/>
              <a:cs typeface="+mn-cs"/>
              <a:sym typeface="+mn-ea"/>
            </a:endParaRPr>
          </a:p>
          <a:p>
            <a:pPr>
              <a:lnSpc>
                <a:spcPct val="120000"/>
              </a:lnSpc>
            </a:pPr>
            <a:r>
              <a:rPr lang="en-US" altLang="zh-CN" sz="2000" dirty="0">
                <a:latin typeface="+mn-lt"/>
                <a:cs typeface="+mn-cs"/>
                <a:sym typeface="+mn-ea"/>
              </a:rPr>
              <a:t>2.</a:t>
            </a:r>
            <a:r>
              <a:rPr lang="zh-CN" altLang="en-US" sz="2000" dirty="0">
                <a:latin typeface="+mn-lt"/>
                <a:cs typeface="+mn-cs"/>
                <a:sym typeface="+mn-ea"/>
              </a:rPr>
              <a:t> 提高表现力以及内心情感表达</a:t>
            </a:r>
            <a:r>
              <a:rPr lang="zh-CN" altLang="en-US" b="1" kern="0" spc="800" noProof="0" dirty="0">
                <a:solidFill>
                  <a:schemeClr val="tx1">
                    <a:lumMod val="85000"/>
                    <a:lumOff val="15000"/>
                  </a:schemeClr>
                </a:solidFill>
                <a:latin typeface="Arial" panose="020B0604020202020204" pitchFamily="34" charset="0"/>
                <a:ea typeface="隶书" pitchFamily="49" charset="-122"/>
                <a:cs typeface="+mn-cs"/>
                <a:sym typeface="+mn-ea"/>
              </a:rPr>
              <a:t>；</a:t>
            </a:r>
            <a:endParaRPr lang="zh-CN" altLang="en-US" b="1" dirty="0">
              <a:latin typeface="+mn-lt"/>
              <a:cs typeface="+mn-cs"/>
            </a:endParaRPr>
          </a:p>
        </p:txBody>
      </p:sp>
      <p:sp>
        <p:nvSpPr>
          <p:cNvPr id="7" name="文本框 6"/>
          <p:cNvSpPr txBox="1"/>
          <p:nvPr>
            <p:custDataLst>
              <p:tags r:id="rId9"/>
            </p:custDataLst>
          </p:nvPr>
        </p:nvSpPr>
        <p:spPr>
          <a:xfrm>
            <a:off x="4371340" y="3042920"/>
            <a:ext cx="3649980" cy="1945005"/>
          </a:xfrm>
          <a:prstGeom prst="rect">
            <a:avLst/>
          </a:prstGeom>
          <a:noFill/>
          <a:ln w="9525">
            <a:noFill/>
          </a:ln>
        </p:spPr>
        <p:txBody>
          <a:bodyPr>
            <a:normAutofit lnSpcReduction="10000"/>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gn="l">
              <a:lnSpc>
                <a:spcPct val="120000"/>
              </a:lnSpc>
            </a:pPr>
            <a:r>
              <a:rPr lang="zh-CN" altLang="en-US" sz="2000" dirty="0">
                <a:latin typeface="+mn-lt"/>
                <a:cs typeface="+mn-cs"/>
              </a:rPr>
              <a:t>1.了解维吾尔族文化特征和传统民族的审美心理；</a:t>
            </a:r>
            <a:endParaRPr lang="zh-CN" altLang="en-US" sz="2000" dirty="0">
              <a:latin typeface="+mn-lt"/>
              <a:cs typeface="+mn-cs"/>
            </a:endParaRPr>
          </a:p>
          <a:p>
            <a:pPr algn="l">
              <a:lnSpc>
                <a:spcPct val="120000"/>
              </a:lnSpc>
            </a:pPr>
            <a:r>
              <a:rPr lang="zh-CN" altLang="en-US" sz="2000" dirty="0">
                <a:latin typeface="+mn-lt"/>
                <a:cs typeface="+mn-cs"/>
              </a:rPr>
              <a:t>2.掌握维吾尔族舞蹈的基本体态、手型、手位、基本脚位和步伐的动作要领；</a:t>
            </a:r>
            <a:endParaRPr lang="zh-CN" altLang="en-US" sz="2000" b="1" kern="0" spc="800" noProof="0" dirty="0">
              <a:latin typeface="Arial" panose="020B0604020202020204" pitchFamily="34" charset="0"/>
              <a:ea typeface="隶书" pitchFamily="49" charset="-122"/>
              <a:cs typeface="+mn-cs"/>
            </a:endParaRPr>
          </a:p>
        </p:txBody>
      </p:sp>
      <p:sp>
        <p:nvSpPr>
          <p:cNvPr id="8" name="文本框 7"/>
          <p:cNvSpPr txBox="1"/>
          <p:nvPr>
            <p:custDataLst>
              <p:tags r:id="rId10"/>
            </p:custDataLst>
          </p:nvPr>
        </p:nvSpPr>
        <p:spPr>
          <a:xfrm>
            <a:off x="8803626" y="2340775"/>
            <a:ext cx="2898152" cy="6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400" b="1" i="0" u="none" strike="noStrike" cap="none" spc="0" normalizeH="0" baseline="0">
                <a:ln>
                  <a:noFill/>
                </a:ln>
                <a:effectLst/>
                <a:uLnTx/>
                <a:uFillTx/>
                <a:latin typeface="+mj-ea"/>
                <a:ea typeface="+mj-ea"/>
              </a:defRPr>
            </a:lvl1pPr>
          </a:lstStyle>
          <a:p>
            <a:pPr>
              <a:lnSpc>
                <a:spcPct val="120000"/>
              </a:lnSpc>
            </a:pPr>
            <a:r>
              <a:rPr lang="zh-CN" altLang="en-US" dirty="0">
                <a:latin typeface="+mj-lt"/>
                <a:cs typeface="+mj-cs"/>
              </a:rPr>
              <a:t>素质目标</a:t>
            </a:r>
            <a:endParaRPr lang="zh-CN" altLang="en-US" dirty="0">
              <a:latin typeface="+mj-lt"/>
              <a:cs typeface="+mj-cs"/>
            </a:endParaRPr>
          </a:p>
        </p:txBody>
      </p:sp>
      <p:sp>
        <p:nvSpPr>
          <p:cNvPr id="9" name="文本框 8"/>
          <p:cNvSpPr txBox="1"/>
          <p:nvPr>
            <p:custDataLst>
              <p:tags r:id="rId11"/>
            </p:custDataLst>
          </p:nvPr>
        </p:nvSpPr>
        <p:spPr>
          <a:xfrm>
            <a:off x="4918538" y="2287767"/>
            <a:ext cx="3043838" cy="6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400" b="1" i="0" u="none" strike="noStrike" cap="none" spc="0" normalizeH="0" baseline="0">
                <a:ln>
                  <a:noFill/>
                </a:ln>
                <a:effectLst/>
                <a:uLnTx/>
                <a:uFillTx/>
                <a:latin typeface="+mj-ea"/>
                <a:ea typeface="+mj-ea"/>
              </a:defRPr>
            </a:lvl1pPr>
          </a:lstStyle>
          <a:p>
            <a:pPr>
              <a:lnSpc>
                <a:spcPct val="120000"/>
              </a:lnSpc>
            </a:pPr>
            <a:r>
              <a:rPr lang="zh-CN" altLang="en-US" dirty="0">
                <a:latin typeface="+mj-lt"/>
                <a:cs typeface="+mj-cs"/>
              </a:rPr>
              <a:t>知识目标</a:t>
            </a:r>
            <a:endParaRPr lang="zh-CN" altLang="en-US" dirty="0">
              <a:latin typeface="+mj-lt"/>
              <a:cs typeface="+mj-cs"/>
            </a:endParaRPr>
          </a:p>
        </p:txBody>
      </p:sp>
      <p:sp>
        <p:nvSpPr>
          <p:cNvPr id="10" name="文本框 9"/>
          <p:cNvSpPr txBox="1"/>
          <p:nvPr>
            <p:custDataLst>
              <p:tags r:id="rId12"/>
            </p:custDataLst>
          </p:nvPr>
        </p:nvSpPr>
        <p:spPr>
          <a:xfrm>
            <a:off x="373242" y="3043603"/>
            <a:ext cx="3704046" cy="1866356"/>
          </a:xfrm>
          <a:prstGeom prst="rect">
            <a:avLst/>
          </a:prstGeom>
          <a:noFill/>
          <a:ln w="9525">
            <a:noFill/>
          </a:ln>
        </p:spPr>
        <p:txBody>
          <a:bodyPr>
            <a:normAutofit lnSpcReduction="10000"/>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en-US" altLang="zh-CN" sz="2000" dirty="0">
                <a:latin typeface="+mn-lt"/>
                <a:cs typeface="+mn-cs"/>
              </a:rPr>
              <a:t>1.</a:t>
            </a:r>
            <a:r>
              <a:rPr lang="zh-CN" altLang="en-US" sz="2000" dirty="0">
                <a:latin typeface="+mn-lt"/>
                <a:cs typeface="+mn-cs"/>
              </a:rPr>
              <a:t>通过身体的训练，增强身体协调性、韧性；</a:t>
            </a:r>
            <a:endParaRPr lang="zh-CN" altLang="en-US" sz="2000" dirty="0">
              <a:latin typeface="+mn-lt"/>
              <a:cs typeface="+mn-cs"/>
            </a:endParaRPr>
          </a:p>
          <a:p>
            <a:pPr>
              <a:lnSpc>
                <a:spcPct val="120000"/>
              </a:lnSpc>
            </a:pPr>
            <a:r>
              <a:rPr lang="en-US" altLang="zh-CN" sz="2000" dirty="0">
                <a:latin typeface="+mn-lt"/>
                <a:cs typeface="+mn-cs"/>
              </a:rPr>
              <a:t>2.</a:t>
            </a:r>
            <a:r>
              <a:rPr lang="zh-CN" altLang="en-US" sz="2000" dirty="0">
                <a:latin typeface="+mn-lt"/>
                <a:cs typeface="+mn-cs"/>
              </a:rPr>
              <a:t>能够在表演组合和舞蹈时能够准确的表现出维吾尔族的风格特点和动律；</a:t>
            </a:r>
            <a:endParaRPr lang="zh-CN" altLang="en-US" sz="2000" dirty="0">
              <a:latin typeface="+mn-lt"/>
              <a:cs typeface="+mn-cs"/>
            </a:endParaRPr>
          </a:p>
        </p:txBody>
      </p:sp>
      <p:sp>
        <p:nvSpPr>
          <p:cNvPr id="11" name="文本框 10"/>
          <p:cNvSpPr txBox="1"/>
          <p:nvPr>
            <p:custDataLst>
              <p:tags r:id="rId13"/>
            </p:custDataLst>
          </p:nvPr>
        </p:nvSpPr>
        <p:spPr>
          <a:xfrm>
            <a:off x="979699" y="2287767"/>
            <a:ext cx="3097589" cy="6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400" b="1" i="0" u="none" strike="noStrike" cap="none" spc="0" normalizeH="0" baseline="0">
                <a:ln>
                  <a:noFill/>
                </a:ln>
                <a:effectLst/>
                <a:uLnTx/>
                <a:uFillTx/>
                <a:latin typeface="+mj-ea"/>
                <a:ea typeface="+mj-ea"/>
              </a:defRPr>
            </a:lvl1pPr>
          </a:lstStyle>
          <a:p>
            <a:pPr>
              <a:lnSpc>
                <a:spcPct val="120000"/>
              </a:lnSpc>
            </a:pPr>
            <a:r>
              <a:rPr lang="zh-CN" altLang="en-US" dirty="0">
                <a:latin typeface="+mj-lt"/>
                <a:cs typeface="+mj-cs"/>
              </a:rPr>
              <a:t>能力目标</a:t>
            </a:r>
            <a:endParaRPr lang="zh-CN" altLang="en-US" dirty="0">
              <a:latin typeface="+mj-lt"/>
              <a:cs typeface="+mj-cs"/>
            </a:endParaRPr>
          </a:p>
        </p:txBody>
      </p:sp>
    </p:spTree>
    <p:custDataLst>
      <p:tags r:id="rId14"/>
    </p:custData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93"/>
          <p:cNvSpPr>
            <a:spLocks noChangeArrowheads="1"/>
          </p:cNvSpPr>
          <p:nvPr>
            <p:custDataLst>
              <p:tags r:id="rId1"/>
            </p:custDataLst>
          </p:nvPr>
        </p:nvSpPr>
        <p:spPr bwMode="auto">
          <a:xfrm>
            <a:off x="6594579" y="2207575"/>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1" name="文本框 10"/>
          <p:cNvSpPr txBox="1"/>
          <p:nvPr>
            <p:custDataLst>
              <p:tags r:id="rId2"/>
            </p:custDataLst>
          </p:nvPr>
        </p:nvSpPr>
        <p:spPr>
          <a:xfrm>
            <a:off x="6540500" y="2884805"/>
            <a:ext cx="4601845" cy="1893570"/>
          </a:xfrm>
          <a:prstGeom prst="rect">
            <a:avLst/>
          </a:prstGeom>
          <a:noFill/>
          <a:ln w="9525">
            <a:noFill/>
          </a:ln>
        </p:spPr>
        <p:txBody>
          <a:bodyPr>
            <a:noAutofit/>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altLang="en-US" sz="2400" dirty="0">
                <a:latin typeface="+mn-lt"/>
                <a:cs typeface="+mn-cs"/>
                <a:sym typeface="+mn-ea"/>
              </a:rPr>
              <a:t>左手在肩手心向上，右手在体旁手心朝前，右脚向左上步，双手在翻到一半时互换位置，可反复进行；</a:t>
            </a:r>
            <a:endParaRPr lang="zh-CN" altLang="en-US" sz="2400" dirty="0">
              <a:latin typeface="+mn-lt"/>
              <a:cs typeface="+mn-cs"/>
              <a:sym typeface="+mn-ea"/>
            </a:endParaRPr>
          </a:p>
        </p:txBody>
      </p:sp>
      <p:sp>
        <p:nvSpPr>
          <p:cNvPr id="12" name="文本框 11"/>
          <p:cNvSpPr txBox="1"/>
          <p:nvPr>
            <p:custDataLst>
              <p:tags r:id="rId3"/>
            </p:custDataLst>
          </p:nvPr>
        </p:nvSpPr>
        <p:spPr>
          <a:xfrm>
            <a:off x="7106285" y="2077720"/>
            <a:ext cx="1908810" cy="61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r>
              <a:rPr lang="zh-CN" altLang="en-US" sz="2800" dirty="0">
                <a:latin typeface="+mj-lt"/>
                <a:cs typeface="+mj-cs"/>
              </a:rPr>
              <a:t>翻身转</a:t>
            </a:r>
            <a:endParaRPr lang="zh-CN" altLang="en-US" sz="2800" dirty="0">
              <a:latin typeface="+mj-lt"/>
              <a:cs typeface="+mj-cs"/>
            </a:endParaRPr>
          </a:p>
        </p:txBody>
      </p:sp>
      <p:sp>
        <p:nvSpPr>
          <p:cNvPr id="14" name="文本框 13"/>
          <p:cNvSpPr txBox="1"/>
          <p:nvPr>
            <p:custDataLst>
              <p:tags r:id="rId4"/>
            </p:custDataLst>
          </p:nvPr>
        </p:nvSpPr>
        <p:spPr>
          <a:xfrm>
            <a:off x="5534660" y="673100"/>
            <a:ext cx="5817870" cy="1215390"/>
          </a:xfrm>
          <a:prstGeom prst="rect">
            <a:avLst/>
          </a:prstGeom>
        </p:spPr>
        <p:txBody>
          <a:bodyPr wrap="square">
            <a:normAutofit/>
          </a:bodyPr>
          <a:lstStyle>
            <a:defPPr>
              <a:defRPr lang="zh-CN"/>
            </a:defPPr>
            <a:lvl1pPr>
              <a:defRPr sz="3600">
                <a:latin typeface="+mj-ea"/>
                <a:ea typeface="+mj-ea"/>
              </a:defRPr>
            </a:lvl1pPr>
          </a:lstStyle>
          <a:p>
            <a:pPr algn="ctr">
              <a:lnSpc>
                <a:spcPct val="120000"/>
              </a:lnSpc>
            </a:pPr>
            <a:r>
              <a:rPr lang="zh-CN" altLang="en-US" b="1" dirty="0">
                <a:latin typeface="+mj-lt"/>
                <a:cs typeface="+mj-cs"/>
              </a:rPr>
              <a:t>技 巧 部 分</a:t>
            </a:r>
            <a:endParaRPr lang="zh-CN" altLang="en-US" b="1" dirty="0">
              <a:latin typeface="+mj-lt"/>
              <a:cs typeface="+mj-cs"/>
            </a:endParaRPr>
          </a:p>
        </p:txBody>
      </p:sp>
      <p:pic>
        <p:nvPicPr>
          <p:cNvPr id="4" name="图片 3" descr="C:\Users\HP\Desktop\90d3a81119ce4e6ba7a6ee39306ebcaf.jpg90d3a81119ce4e6ba7a6ee39306ebcaf"/>
          <p:cNvPicPr>
            <a:picLocks noChangeAspect="1"/>
          </p:cNvPicPr>
          <p:nvPr/>
        </p:nvPicPr>
        <p:blipFill>
          <a:blip r:embed="rId5"/>
          <a:srcRect l="7807" r="10783"/>
          <a:stretch>
            <a:fillRect/>
          </a:stretch>
        </p:blipFill>
        <p:spPr>
          <a:xfrm>
            <a:off x="612140" y="897890"/>
            <a:ext cx="4314825" cy="4956175"/>
          </a:xfrm>
          <a:prstGeom prst="rect">
            <a:avLst/>
          </a:prstGeom>
        </p:spPr>
      </p:pic>
    </p:spTree>
    <p:custDataLst>
      <p:tags r:id="rId6"/>
    </p:custData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40663" y="2905918"/>
            <a:ext cx="4075114" cy="1046164"/>
          </a:xfrm>
        </p:spPr>
        <p:txBody>
          <a:bodyPr/>
          <a:p>
            <a:r>
              <a:rPr lang="zh-CN" altLang="en-US"/>
              <a:t>课堂小结</a:t>
            </a:r>
            <a:endParaRPr lang="zh-CN" altLang="en-US"/>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t>非常感谢您的聆听</a:t>
            </a:r>
            <a:endParaRPr lang="zh-CN" altLang="en-US"/>
          </a:p>
        </p:txBody>
      </p:sp>
    </p:spTree>
    <p:custDataLst>
      <p:tags r:id="rId2"/>
    </p:custData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6" name="图片 2015"/>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499745" y="2187575"/>
            <a:ext cx="419100" cy="483870"/>
          </a:xfrm>
          <a:prstGeom prst="rect">
            <a:avLst/>
          </a:prstGeom>
        </p:spPr>
      </p:pic>
      <p:sp>
        <p:nvSpPr>
          <p:cNvPr id="5" name="文本框 4"/>
          <p:cNvSpPr txBox="1"/>
          <p:nvPr>
            <p:custDataLst>
              <p:tags r:id="rId3"/>
            </p:custDataLst>
          </p:nvPr>
        </p:nvSpPr>
        <p:spPr>
          <a:xfrm>
            <a:off x="4907280" y="605155"/>
            <a:ext cx="2376805" cy="1322705"/>
          </a:xfrm>
          <a:prstGeom prst="rect">
            <a:avLst/>
          </a:prstGeom>
        </p:spPr>
        <p:txBody>
          <a:bodyPr wrap="square">
            <a:normAutofit fontScale="80000"/>
          </a:bodyPr>
          <a:lstStyle>
            <a:defPPr>
              <a:defRPr lang="zh-CN"/>
            </a:defPPr>
            <a:lvl1pPr algn="ctr">
              <a:defRPr sz="4800">
                <a:latin typeface="+mj-ea"/>
                <a:ea typeface="+mj-ea"/>
              </a:defRPr>
            </a:lvl1pPr>
          </a:lstStyle>
          <a:p>
            <a:pPr>
              <a:lnSpc>
                <a:spcPct val="120000"/>
              </a:lnSpc>
            </a:pPr>
            <a:r>
              <a:rPr lang="zh-CN" altLang="en-US">
                <a:latin typeface="+mj-lt"/>
                <a:cs typeface="+mj-cs"/>
              </a:rPr>
              <a:t>重点 难点</a:t>
            </a:r>
            <a:endParaRPr lang="zh-CN" altLang="en-US">
              <a:latin typeface="+mj-lt"/>
              <a:cs typeface="+mj-cs"/>
            </a:endParaRPr>
          </a:p>
        </p:txBody>
      </p:sp>
      <p:sp>
        <p:nvSpPr>
          <p:cNvPr id="8" name="文本框 7"/>
          <p:cNvSpPr txBox="1"/>
          <p:nvPr>
            <p:custDataLst>
              <p:tags r:id="rId4"/>
            </p:custDataLst>
          </p:nvPr>
        </p:nvSpPr>
        <p:spPr>
          <a:xfrm>
            <a:off x="441325" y="2886075"/>
            <a:ext cx="2984500" cy="1866265"/>
          </a:xfrm>
          <a:prstGeom prst="rect">
            <a:avLst/>
          </a:prstGeom>
          <a:noFill/>
          <a:ln w="9525">
            <a:noFill/>
          </a:ln>
        </p:spPr>
        <p:txBody>
          <a:bodyPr>
            <a:noAutofit/>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altLang="en-US" sz="2000" dirty="0">
                <a:latin typeface="+mn-lt"/>
                <a:cs typeface="+mn-cs"/>
                <a:sym typeface="+mn-ea"/>
              </a:rPr>
              <a:t>掌握维吾尔族舞蹈的基本手型、手位、基本动律、脚位、和步伐的动作要领；</a:t>
            </a:r>
            <a:endParaRPr lang="zh-CN" altLang="en-US" sz="2000" dirty="0">
              <a:latin typeface="+mn-lt"/>
              <a:cs typeface="+mn-cs"/>
              <a:sym typeface="+mn-ea"/>
            </a:endParaRPr>
          </a:p>
        </p:txBody>
      </p:sp>
      <p:sp>
        <p:nvSpPr>
          <p:cNvPr id="9" name="文本框 8"/>
          <p:cNvSpPr txBox="1"/>
          <p:nvPr>
            <p:custDataLst>
              <p:tags r:id="rId5"/>
            </p:custDataLst>
          </p:nvPr>
        </p:nvSpPr>
        <p:spPr>
          <a:xfrm>
            <a:off x="918210" y="2134870"/>
            <a:ext cx="1514475" cy="64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400" b="1" i="0" u="none" strike="noStrike" cap="none" spc="0" normalizeH="0" baseline="0">
                <a:ln>
                  <a:noFill/>
                </a:ln>
                <a:effectLst/>
                <a:uLnTx/>
                <a:uFillTx/>
                <a:latin typeface="+mj-ea"/>
                <a:ea typeface="+mj-ea"/>
              </a:defRPr>
            </a:lvl1pPr>
          </a:lstStyle>
          <a:p>
            <a:pPr>
              <a:lnSpc>
                <a:spcPct val="120000"/>
              </a:lnSpc>
            </a:pPr>
            <a:r>
              <a:rPr lang="zh-CN" altLang="en-US" dirty="0">
                <a:latin typeface="+mj-lt"/>
                <a:cs typeface="+mj-cs"/>
              </a:rPr>
              <a:t>重点</a:t>
            </a:r>
            <a:endParaRPr lang="zh-CN" altLang="en-US" dirty="0">
              <a:latin typeface="+mj-lt"/>
              <a:cs typeface="+mj-cs"/>
            </a:endParaRPr>
          </a:p>
        </p:txBody>
      </p:sp>
      <p:pic>
        <p:nvPicPr>
          <p:cNvPr id="10" name="图片 9" descr="C:\Users\HP\Desktop\Img346758478.jpgImg346758478"/>
          <p:cNvPicPr>
            <a:picLocks noChangeAspect="1"/>
          </p:cNvPicPr>
          <p:nvPr>
            <p:custDataLst>
              <p:tags r:id="rId6"/>
            </p:custDataLst>
          </p:nvPr>
        </p:nvPicPr>
        <p:blipFill rotWithShape="1">
          <a:blip r:embed="rId7"/>
          <a:srcRect t="2081" b="-328"/>
          <a:stretch>
            <a:fillRect/>
          </a:stretch>
        </p:blipFill>
        <p:spPr>
          <a:xfrm>
            <a:off x="4011930" y="2671445"/>
            <a:ext cx="3482975" cy="2673985"/>
          </a:xfrm>
          <a:prstGeom prst="rect">
            <a:avLst/>
          </a:prstGeom>
        </p:spPr>
      </p:pic>
      <p:sp>
        <p:nvSpPr>
          <p:cNvPr id="2" name="文本框 1"/>
          <p:cNvSpPr txBox="1"/>
          <p:nvPr/>
        </p:nvSpPr>
        <p:spPr>
          <a:xfrm>
            <a:off x="7839710" y="2834640"/>
            <a:ext cx="4043680" cy="1188720"/>
          </a:xfrm>
          <a:prstGeom prst="rect">
            <a:avLst/>
          </a:prstGeom>
          <a:noFill/>
        </p:spPr>
        <p:txBody>
          <a:bodyPr wrap="square" rtlCol="0">
            <a:spAutoFit/>
          </a:bodyPr>
          <a:p>
            <a:pPr>
              <a:lnSpc>
                <a:spcPct val="120000"/>
              </a:lnSpc>
            </a:pPr>
            <a:r>
              <a:rPr lang="zh-CN" altLang="en-US" sz="2000" dirty="0">
                <a:ln>
                  <a:noFill/>
                </a:ln>
                <a:effectLst/>
                <a:uLnTx/>
                <a:uFillTx/>
                <a:sym typeface="+mn-ea"/>
              </a:rPr>
              <a:t>能够在表演组合和舞蹈时能够准确的表现出维吾尔族舞蹈的风格特点和动律；</a:t>
            </a:r>
            <a:endParaRPr lang="zh-CN" altLang="en-US"/>
          </a:p>
        </p:txBody>
      </p:sp>
      <p:pic>
        <p:nvPicPr>
          <p:cNvPr id="13" name="图片 12"/>
          <p:cNvPicPr>
            <a:picLocks noChangeAspect="1"/>
          </p:cNvPicPr>
          <p:nvPr>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flipH="1">
            <a:off x="7933055" y="2298700"/>
            <a:ext cx="437515" cy="485775"/>
          </a:xfrm>
          <a:prstGeom prst="rect">
            <a:avLst/>
          </a:prstGeom>
        </p:spPr>
      </p:pic>
      <p:sp>
        <p:nvSpPr>
          <p:cNvPr id="15" name="文本框 14"/>
          <p:cNvSpPr txBox="1"/>
          <p:nvPr/>
        </p:nvSpPr>
        <p:spPr>
          <a:xfrm>
            <a:off x="8507730" y="2229485"/>
            <a:ext cx="795020" cy="859155"/>
          </a:xfrm>
          <a:prstGeom prst="rect">
            <a:avLst/>
          </a:prstGeom>
          <a:noFill/>
        </p:spPr>
        <p:txBody>
          <a:bodyPr wrap="none" rtlCol="0">
            <a:spAutoFit/>
          </a:bodyPr>
          <a:p>
            <a:pPr algn="l">
              <a:lnSpc>
                <a:spcPct val="120000"/>
              </a:lnSpc>
            </a:pPr>
            <a:r>
              <a:rPr lang="zh-CN" altLang="en-US" sz="2400" b="1" dirty="0">
                <a:ln>
                  <a:noFill/>
                </a:ln>
                <a:effectLst/>
                <a:uLnTx/>
                <a:uFillTx/>
                <a:latin typeface="+mj-lt"/>
                <a:ea typeface="+mj-ea"/>
                <a:cs typeface="+mj-cs"/>
                <a:sym typeface="+mn-ea"/>
              </a:rPr>
              <a:t>难点</a:t>
            </a:r>
            <a:endParaRPr lang="zh-CN" altLang="en-US"/>
          </a:p>
          <a:p>
            <a:pPr algn="l">
              <a:lnSpc>
                <a:spcPct val="120000"/>
              </a:lnSpc>
            </a:pPr>
            <a:endParaRPr lang="zh-CN" altLang="en-US"/>
          </a:p>
        </p:txBody>
      </p:sp>
    </p:spTree>
    <p:custDataLst>
      <p:tags r:id="rId10"/>
    </p:custData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93"/>
          <p:cNvSpPr>
            <a:spLocks noChangeArrowheads="1"/>
          </p:cNvSpPr>
          <p:nvPr>
            <p:custDataLst>
              <p:tags r:id="rId1"/>
            </p:custDataLst>
          </p:nvPr>
        </p:nvSpPr>
        <p:spPr bwMode="auto">
          <a:xfrm>
            <a:off x="4913734" y="535620"/>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1" name="文本框 10"/>
          <p:cNvSpPr txBox="1"/>
          <p:nvPr>
            <p:custDataLst>
              <p:tags r:id="rId2"/>
            </p:custDataLst>
          </p:nvPr>
        </p:nvSpPr>
        <p:spPr>
          <a:xfrm>
            <a:off x="7452360" y="2001520"/>
            <a:ext cx="3921125" cy="3270250"/>
          </a:xfrm>
          <a:prstGeom prst="rect">
            <a:avLst/>
          </a:prstGeom>
          <a:noFill/>
          <a:ln w="9525">
            <a:noFill/>
          </a:ln>
        </p:spPr>
        <p:txBody>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en-US" altLang="zh-CN" dirty="0">
                <a:latin typeface="+mn-lt"/>
                <a:cs typeface="+mn-cs"/>
              </a:rPr>
              <a:t>      </a:t>
            </a:r>
            <a:r>
              <a:rPr lang="en-US" altLang="zh-CN" sz="2000" dirty="0">
                <a:latin typeface="+mn-lt"/>
                <a:cs typeface="+mn-cs"/>
              </a:rPr>
              <a:t> </a:t>
            </a:r>
            <a:r>
              <a:rPr lang="zh-CN" altLang="en-US" sz="2000" dirty="0">
                <a:latin typeface="+mn-lt"/>
                <a:cs typeface="+mn-cs"/>
              </a:rPr>
              <a:t>维吾尔族舞蹈继承古代鄂尔浑河流域和天山的乐舞传统，又吸收古西域乐舞的精华，经长期发展和演变，形成具有多种形式和特殊风格的舞蹈艺术，广泛流传在新疆维吾尔自治区各地。</a:t>
            </a:r>
            <a:endParaRPr lang="zh-CN" altLang="en-US" sz="2000" dirty="0">
              <a:latin typeface="+mn-lt"/>
              <a:cs typeface="+mn-cs"/>
            </a:endParaRPr>
          </a:p>
        </p:txBody>
      </p:sp>
      <p:sp>
        <p:nvSpPr>
          <p:cNvPr id="14" name="文本框 13"/>
          <p:cNvSpPr txBox="1"/>
          <p:nvPr>
            <p:custDataLst>
              <p:tags r:id="rId3"/>
            </p:custDataLst>
          </p:nvPr>
        </p:nvSpPr>
        <p:spPr>
          <a:xfrm>
            <a:off x="3599543" y="304800"/>
            <a:ext cx="4992914" cy="812717"/>
          </a:xfrm>
          <a:prstGeom prst="rect">
            <a:avLst/>
          </a:prstGeom>
        </p:spPr>
        <p:txBody>
          <a:bodyPr wrap="square">
            <a:normAutofit/>
          </a:bodyPr>
          <a:lstStyle>
            <a:defPPr>
              <a:defRPr lang="zh-CN"/>
            </a:defPPr>
            <a:lvl1pPr>
              <a:defRPr sz="3600">
                <a:latin typeface="+mj-ea"/>
                <a:ea typeface="+mj-ea"/>
              </a:defRPr>
            </a:lvl1pPr>
          </a:lstStyle>
          <a:p>
            <a:pPr algn="ctr">
              <a:lnSpc>
                <a:spcPct val="120000"/>
              </a:lnSpc>
            </a:pPr>
            <a:r>
              <a:rPr lang="zh-CN" altLang="en-US" dirty="0">
                <a:latin typeface="+mj-lt"/>
                <a:cs typeface="+mj-cs"/>
              </a:rPr>
              <a:t>小知识</a:t>
            </a:r>
            <a:endParaRPr lang="zh-CN" altLang="en-US" dirty="0">
              <a:latin typeface="+mj-lt"/>
              <a:cs typeface="+mj-cs"/>
            </a:endParaRPr>
          </a:p>
        </p:txBody>
      </p:sp>
      <p:pic>
        <p:nvPicPr>
          <p:cNvPr id="2" name="图片 1"/>
          <p:cNvPicPr>
            <a:picLocks noChangeAspect="1"/>
          </p:cNvPicPr>
          <p:nvPr/>
        </p:nvPicPr>
        <p:blipFill>
          <a:blip r:embed="rId4"/>
          <a:stretch>
            <a:fillRect/>
          </a:stretch>
        </p:blipFill>
        <p:spPr>
          <a:xfrm>
            <a:off x="1492250" y="1873885"/>
            <a:ext cx="4756150" cy="2739390"/>
          </a:xfrm>
          <a:prstGeom prst="rect">
            <a:avLst/>
          </a:prstGeom>
        </p:spPr>
      </p:pic>
    </p:spTree>
    <p:custDataLst>
      <p:tags r:id="rId5"/>
    </p:custData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基本动作训练</a:t>
            </a:r>
            <a:endParaRPr lang="zh-CN"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839470" y="457200"/>
            <a:ext cx="4410710" cy="1600200"/>
          </a:xfrm>
        </p:spPr>
        <p:txBody>
          <a:bodyPr>
            <a:normAutofit fontScale="90000"/>
          </a:bodyPr>
          <a:lstStyle/>
          <a:p>
            <a:r>
              <a:rPr lang="zh-CN" altLang="en-US" sz="4400" dirty="0">
                <a:solidFill>
                  <a:schemeClr val="tx1"/>
                </a:solidFill>
              </a:rPr>
              <a:t>一</a:t>
            </a:r>
            <a:r>
              <a:rPr lang="en-US" altLang="zh-CN" sz="4400" dirty="0">
                <a:solidFill>
                  <a:schemeClr val="tx1"/>
                </a:solidFill>
              </a:rPr>
              <a:t>.</a:t>
            </a:r>
            <a:r>
              <a:rPr lang="zh-CN" altLang="en-US" sz="4400" dirty="0">
                <a:solidFill>
                  <a:schemeClr val="tx1"/>
                </a:solidFill>
              </a:rPr>
              <a:t>基本体态和手型</a:t>
            </a:r>
            <a:endParaRPr lang="zh-CN" altLang="en-US" sz="4400" dirty="0">
              <a:solidFill>
                <a:schemeClr val="tx1"/>
              </a:solidFill>
            </a:endParaRPr>
          </a:p>
        </p:txBody>
      </p:sp>
      <p:sp>
        <p:nvSpPr>
          <p:cNvPr id="2" name="文本占位符 1"/>
          <p:cNvSpPr>
            <a:spLocks noGrp="1"/>
          </p:cNvSpPr>
          <p:nvPr>
            <p:ph type="body" sz="half" idx="2"/>
            <p:custDataLst>
              <p:tags r:id="rId2"/>
            </p:custDataLst>
          </p:nvPr>
        </p:nvSpPr>
        <p:spPr>
          <a:xfrm>
            <a:off x="939165" y="1591945"/>
            <a:ext cx="5176520" cy="3249295"/>
          </a:xfrm>
        </p:spPr>
        <p:txBody>
          <a:bodyPr>
            <a:normAutofit lnSpcReduction="20000"/>
          </a:bodyPr>
          <a:lstStyle/>
          <a:p>
            <a:r>
              <a:rPr lang="en-US" altLang="zh-CN" sz="2800" dirty="0"/>
              <a:t>1.</a:t>
            </a:r>
            <a:r>
              <a:rPr lang="zh-CN" altLang="en-US" sz="2800" dirty="0"/>
              <a:t>体态动作要求：</a:t>
            </a:r>
            <a:endParaRPr lang="zh-CN" altLang="en-US" sz="2800" dirty="0"/>
          </a:p>
          <a:p>
            <a:r>
              <a:rPr lang="zh-CN" altLang="en-US" dirty="0"/>
              <a:t>昂首挺胸，立腰挺背，挺而不僵</a:t>
            </a:r>
            <a:r>
              <a:rPr lang="en-US" altLang="zh-CN" dirty="0"/>
              <a:t>;</a:t>
            </a:r>
            <a:endParaRPr lang="en-US" altLang="zh-CN" dirty="0"/>
          </a:p>
          <a:p>
            <a:endParaRPr lang="en-US" altLang="zh-CN" dirty="0"/>
          </a:p>
          <a:p>
            <a:r>
              <a:rPr lang="en-US" altLang="zh-CN" sz="2800" dirty="0"/>
              <a:t>2.</a:t>
            </a:r>
            <a:r>
              <a:rPr lang="zh-CN" altLang="en-US" sz="2800" dirty="0"/>
              <a:t>基本手型：</a:t>
            </a:r>
            <a:endParaRPr lang="zh-CN" altLang="en-US" sz="2800" dirty="0"/>
          </a:p>
          <a:p>
            <a:r>
              <a:rPr lang="zh-CN" altLang="en-US" dirty="0"/>
              <a:t>女：立腕，手指自然弯曲，中、拇指靠近</a:t>
            </a:r>
            <a:endParaRPr lang="zh-CN" altLang="en-US" dirty="0"/>
          </a:p>
          <a:p>
            <a:r>
              <a:rPr lang="zh-CN" altLang="en-US" dirty="0"/>
              <a:t>男：平手，稍立腕，自然掌形</a:t>
            </a:r>
            <a:r>
              <a:rPr lang="en-US" altLang="zh-CN" dirty="0"/>
              <a:t>;</a:t>
            </a:r>
            <a:endParaRPr lang="zh-CN" altLang="en-US" dirty="0">
              <a:ln>
                <a:noFill/>
              </a:ln>
              <a:effectLst/>
              <a:uLnTx/>
              <a:uFillTx/>
            </a:endParaRPr>
          </a:p>
        </p:txBody>
      </p:sp>
      <p:pic>
        <p:nvPicPr>
          <p:cNvPr id="4" name="图片 3"/>
          <p:cNvPicPr>
            <a:picLocks noChangeAspect="1"/>
          </p:cNvPicPr>
          <p:nvPr/>
        </p:nvPicPr>
        <p:blipFill>
          <a:blip r:embed="rId3"/>
          <a:stretch>
            <a:fillRect/>
          </a:stretch>
        </p:blipFill>
        <p:spPr>
          <a:xfrm>
            <a:off x="6591300" y="1714500"/>
            <a:ext cx="4501515" cy="300355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93"/>
          <p:cNvSpPr>
            <a:spLocks noChangeArrowheads="1"/>
          </p:cNvSpPr>
          <p:nvPr>
            <p:custDataLst>
              <p:tags r:id="rId1"/>
            </p:custDataLst>
          </p:nvPr>
        </p:nvSpPr>
        <p:spPr bwMode="auto">
          <a:xfrm>
            <a:off x="2817599" y="4230685"/>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1" name="文本框 10"/>
          <p:cNvSpPr txBox="1"/>
          <p:nvPr>
            <p:custDataLst>
              <p:tags r:id="rId2"/>
            </p:custDataLst>
          </p:nvPr>
        </p:nvSpPr>
        <p:spPr>
          <a:xfrm>
            <a:off x="2275840" y="4815840"/>
            <a:ext cx="2096135" cy="1420495"/>
          </a:xfrm>
          <a:prstGeom prst="rect">
            <a:avLst/>
          </a:prstGeom>
          <a:noFill/>
          <a:ln w="9525">
            <a:noFill/>
          </a:ln>
        </p:spPr>
        <p:txBody>
          <a:bodyPr>
            <a:noAutofit/>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altLang="en-US" sz="2000" dirty="0">
                <a:latin typeface="+mn-lt"/>
                <a:cs typeface="+mn-cs"/>
              </a:rPr>
              <a:t>双手自然下垂，在胯的两侧微微摆肘、摆腕；</a:t>
            </a:r>
            <a:endParaRPr lang="zh-CN" altLang="en-US" sz="2000" dirty="0">
              <a:latin typeface="+mn-lt"/>
              <a:cs typeface="+mn-cs"/>
            </a:endParaRPr>
          </a:p>
        </p:txBody>
      </p:sp>
      <p:sp>
        <p:nvSpPr>
          <p:cNvPr id="12" name="文本框 11"/>
          <p:cNvSpPr txBox="1"/>
          <p:nvPr>
            <p:custDataLst>
              <p:tags r:id="rId3"/>
            </p:custDataLst>
          </p:nvPr>
        </p:nvSpPr>
        <p:spPr>
          <a:xfrm>
            <a:off x="3288030" y="4065905"/>
            <a:ext cx="850265" cy="61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r>
              <a:rPr lang="zh-CN" altLang="en-US" dirty="0">
                <a:latin typeface="+mj-lt"/>
                <a:cs typeface="+mj-cs"/>
              </a:rPr>
              <a:t>一位</a:t>
            </a:r>
            <a:endParaRPr lang="zh-CN" altLang="en-US" dirty="0">
              <a:latin typeface="+mj-lt"/>
              <a:cs typeface="+mj-cs"/>
            </a:endParaRPr>
          </a:p>
        </p:txBody>
      </p:sp>
      <p:sp>
        <p:nvSpPr>
          <p:cNvPr id="14" name="文本框 13"/>
          <p:cNvSpPr txBox="1"/>
          <p:nvPr>
            <p:custDataLst>
              <p:tags r:id="rId4"/>
            </p:custDataLst>
          </p:nvPr>
        </p:nvSpPr>
        <p:spPr>
          <a:xfrm>
            <a:off x="3288030" y="319405"/>
            <a:ext cx="5304155" cy="812800"/>
          </a:xfrm>
          <a:prstGeom prst="rect">
            <a:avLst/>
          </a:prstGeom>
        </p:spPr>
        <p:txBody>
          <a:bodyPr wrap="square">
            <a:normAutofit/>
          </a:bodyPr>
          <a:lstStyle>
            <a:defPPr>
              <a:defRPr lang="zh-CN"/>
            </a:defPPr>
            <a:lvl1pPr>
              <a:defRPr sz="3600">
                <a:latin typeface="+mj-ea"/>
                <a:ea typeface="+mj-ea"/>
              </a:defRPr>
            </a:lvl1pPr>
          </a:lstStyle>
          <a:p>
            <a:pPr algn="ctr">
              <a:lnSpc>
                <a:spcPct val="120000"/>
              </a:lnSpc>
            </a:pPr>
            <a:r>
              <a:rPr lang="zh-CN" altLang="en-US" dirty="0">
                <a:latin typeface="+mj-lt"/>
                <a:cs typeface="+mj-cs"/>
              </a:rPr>
              <a:t>二</a:t>
            </a:r>
            <a:r>
              <a:rPr lang="en-US" altLang="zh-CN" dirty="0">
                <a:latin typeface="+mj-lt"/>
                <a:cs typeface="+mj-cs"/>
              </a:rPr>
              <a:t>. </a:t>
            </a:r>
            <a:r>
              <a:rPr lang="zh-CN" altLang="en-US" dirty="0">
                <a:latin typeface="+mj-lt"/>
                <a:cs typeface="+mj-cs"/>
              </a:rPr>
              <a:t>基本手位</a:t>
            </a:r>
            <a:endParaRPr lang="zh-CN" altLang="en-US" dirty="0">
              <a:latin typeface="+mj-lt"/>
              <a:cs typeface="+mj-cs"/>
            </a:endParaRPr>
          </a:p>
        </p:txBody>
      </p:sp>
      <p:pic>
        <p:nvPicPr>
          <p:cNvPr id="2" name="图片 1" descr="QQ图片20191121130825"/>
          <p:cNvPicPr>
            <a:picLocks noChangeAspect="1"/>
          </p:cNvPicPr>
          <p:nvPr/>
        </p:nvPicPr>
        <p:blipFill>
          <a:blip r:embed="rId5">
            <a:clrChange>
              <a:clrFrom>
                <a:srgbClr val="E1E2DC">
                  <a:alpha val="100000"/>
                </a:srgbClr>
              </a:clrFrom>
              <a:clrTo>
                <a:srgbClr val="E1E2DC">
                  <a:alpha val="100000"/>
                  <a:alpha val="0"/>
                </a:srgbClr>
              </a:clrTo>
            </a:clrChange>
          </a:blip>
          <a:stretch>
            <a:fillRect/>
          </a:stretch>
        </p:blipFill>
        <p:spPr>
          <a:xfrm rot="21420000">
            <a:off x="574040" y="953770"/>
            <a:ext cx="2151380" cy="3558540"/>
          </a:xfrm>
          <a:prstGeom prst="rect">
            <a:avLst/>
          </a:prstGeom>
        </p:spPr>
      </p:pic>
      <p:pic>
        <p:nvPicPr>
          <p:cNvPr id="3" name="图片 2" descr="QQ图片20191121130830"/>
          <p:cNvPicPr>
            <a:picLocks noChangeAspect="1"/>
          </p:cNvPicPr>
          <p:nvPr/>
        </p:nvPicPr>
        <p:blipFill>
          <a:blip r:embed="rId6"/>
          <a:stretch>
            <a:fillRect/>
          </a:stretch>
        </p:blipFill>
        <p:spPr>
          <a:xfrm>
            <a:off x="4371975" y="1059180"/>
            <a:ext cx="1567815" cy="3507105"/>
          </a:xfrm>
          <a:prstGeom prst="rect">
            <a:avLst/>
          </a:prstGeom>
        </p:spPr>
      </p:pic>
      <p:sp>
        <p:nvSpPr>
          <p:cNvPr id="7" name="文本框 6"/>
          <p:cNvSpPr txBox="1"/>
          <p:nvPr>
            <p:custDataLst>
              <p:tags r:id="rId7"/>
            </p:custDataLst>
          </p:nvPr>
        </p:nvSpPr>
        <p:spPr>
          <a:xfrm>
            <a:off x="6080760" y="4676775"/>
            <a:ext cx="2277110" cy="1591945"/>
          </a:xfrm>
          <a:prstGeom prst="rect">
            <a:avLst/>
          </a:prstGeom>
          <a:noFill/>
          <a:ln w="9525">
            <a:noFill/>
          </a:ln>
        </p:spPr>
        <p:txBody>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altLang="en-US" sz="2000" dirty="0">
                <a:latin typeface="+mn-lt"/>
                <a:cs typeface="+mn-cs"/>
              </a:rPr>
              <a:t>双手分摊到胸前两侧斜</a:t>
            </a:r>
            <a:r>
              <a:rPr lang="en-US" altLang="zh-CN" sz="2000" dirty="0">
                <a:latin typeface="+mn-lt"/>
                <a:cs typeface="+mn-cs"/>
              </a:rPr>
              <a:t>45°</a:t>
            </a:r>
            <a:r>
              <a:rPr lang="zh-CN" altLang="en-US" sz="2000" dirty="0">
                <a:latin typeface="+mn-lt"/>
                <a:cs typeface="+mn-cs"/>
              </a:rPr>
              <a:t>，经过绕腕双手合抱至胸前做软手动作；</a:t>
            </a:r>
            <a:endParaRPr lang="zh-CN" altLang="en-US" sz="2000" dirty="0">
              <a:latin typeface="+mn-lt"/>
              <a:cs typeface="+mn-cs"/>
            </a:endParaRPr>
          </a:p>
        </p:txBody>
      </p:sp>
      <p:sp>
        <p:nvSpPr>
          <p:cNvPr id="8" name="Freeform 193"/>
          <p:cNvSpPr>
            <a:spLocks noChangeArrowheads="1"/>
          </p:cNvSpPr>
          <p:nvPr>
            <p:custDataLst>
              <p:tags r:id="rId8"/>
            </p:custDataLst>
          </p:nvPr>
        </p:nvSpPr>
        <p:spPr bwMode="auto">
          <a:xfrm>
            <a:off x="6080864" y="4195760"/>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5" name="文本框 14"/>
          <p:cNvSpPr txBox="1"/>
          <p:nvPr>
            <p:custDataLst>
              <p:tags r:id="rId9"/>
            </p:custDataLst>
          </p:nvPr>
        </p:nvSpPr>
        <p:spPr>
          <a:xfrm>
            <a:off x="6495396" y="4066220"/>
            <a:ext cx="3388084" cy="61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r>
              <a:rPr lang="zh-CN" altLang="en-US" dirty="0">
                <a:latin typeface="+mj-lt"/>
                <a:cs typeface="+mj-cs"/>
              </a:rPr>
              <a:t>二位</a:t>
            </a:r>
            <a:endParaRPr lang="zh-CN" altLang="en-US" dirty="0">
              <a:latin typeface="+mj-lt"/>
              <a:cs typeface="+mj-cs"/>
            </a:endParaRPr>
          </a:p>
        </p:txBody>
      </p:sp>
      <p:pic>
        <p:nvPicPr>
          <p:cNvPr id="16" name="图片 15" descr="QQ图片20191121130834"/>
          <p:cNvPicPr>
            <a:picLocks noChangeAspect="1"/>
          </p:cNvPicPr>
          <p:nvPr/>
        </p:nvPicPr>
        <p:blipFill>
          <a:blip r:embed="rId10"/>
          <a:stretch>
            <a:fillRect/>
          </a:stretch>
        </p:blipFill>
        <p:spPr>
          <a:xfrm>
            <a:off x="8204835" y="1165860"/>
            <a:ext cx="1546860" cy="3416300"/>
          </a:xfrm>
          <a:prstGeom prst="rect">
            <a:avLst/>
          </a:prstGeom>
        </p:spPr>
      </p:pic>
      <p:sp>
        <p:nvSpPr>
          <p:cNvPr id="17" name="文本框 16"/>
          <p:cNvSpPr txBox="1"/>
          <p:nvPr>
            <p:custDataLst>
              <p:tags r:id="rId11"/>
            </p:custDataLst>
          </p:nvPr>
        </p:nvSpPr>
        <p:spPr>
          <a:xfrm>
            <a:off x="10239375" y="4065905"/>
            <a:ext cx="850265" cy="61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r>
              <a:rPr lang="zh-CN" altLang="en-US" dirty="0">
                <a:latin typeface="+mj-lt"/>
                <a:cs typeface="+mj-cs"/>
              </a:rPr>
              <a:t>三位</a:t>
            </a:r>
            <a:endParaRPr lang="zh-CN" altLang="en-US" dirty="0">
              <a:latin typeface="+mj-lt"/>
              <a:cs typeface="+mj-cs"/>
            </a:endParaRPr>
          </a:p>
        </p:txBody>
      </p:sp>
      <p:sp>
        <p:nvSpPr>
          <p:cNvPr id="18" name="Freeform 193"/>
          <p:cNvSpPr>
            <a:spLocks noChangeArrowheads="1"/>
          </p:cNvSpPr>
          <p:nvPr>
            <p:custDataLst>
              <p:tags r:id="rId12"/>
            </p:custDataLst>
          </p:nvPr>
        </p:nvSpPr>
        <p:spPr bwMode="auto">
          <a:xfrm>
            <a:off x="9751799" y="4214810"/>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9" name="文本框 18"/>
          <p:cNvSpPr txBox="1"/>
          <p:nvPr>
            <p:custDataLst>
              <p:tags r:id="rId13"/>
            </p:custDataLst>
          </p:nvPr>
        </p:nvSpPr>
        <p:spPr>
          <a:xfrm>
            <a:off x="9659620" y="4644390"/>
            <a:ext cx="2277110" cy="1591945"/>
          </a:xfrm>
          <a:prstGeom prst="rect">
            <a:avLst/>
          </a:prstGeom>
          <a:noFill/>
          <a:ln w="9525">
            <a:noFill/>
          </a:ln>
        </p:spPr>
        <p:txBody>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altLang="en-US" sz="2000" dirty="0">
                <a:latin typeface="+mn-lt"/>
                <a:cs typeface="+mn-cs"/>
              </a:rPr>
              <a:t>双手提到头顶上方斜</a:t>
            </a:r>
            <a:r>
              <a:rPr lang="en-US" altLang="zh-CN" sz="2000" dirty="0">
                <a:latin typeface="+mn-lt"/>
                <a:cs typeface="+mn-cs"/>
              </a:rPr>
              <a:t>45°</a:t>
            </a:r>
            <a:r>
              <a:rPr lang="zh-CN" altLang="en-US" sz="2000" dirty="0">
                <a:latin typeface="+mn-lt"/>
                <a:cs typeface="+mn-cs"/>
              </a:rPr>
              <a:t>的位置，绕腕或折腕；</a:t>
            </a:r>
            <a:endParaRPr lang="en-US" altLang="zh-CN" sz="2000" dirty="0">
              <a:latin typeface="+mn-lt"/>
              <a:cs typeface="+mn-cs"/>
            </a:endParaRPr>
          </a:p>
        </p:txBody>
      </p:sp>
    </p:spTree>
    <p:custDataLst>
      <p:tags r:id="rId14"/>
    </p:custData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93"/>
          <p:cNvSpPr>
            <a:spLocks noChangeArrowheads="1"/>
          </p:cNvSpPr>
          <p:nvPr>
            <p:custDataLst>
              <p:tags r:id="rId1"/>
            </p:custDataLst>
          </p:nvPr>
        </p:nvSpPr>
        <p:spPr bwMode="auto">
          <a:xfrm>
            <a:off x="3866619" y="2848925"/>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1" name="文本框 10"/>
          <p:cNvSpPr txBox="1"/>
          <p:nvPr>
            <p:custDataLst>
              <p:tags r:id="rId2"/>
            </p:custDataLst>
          </p:nvPr>
        </p:nvSpPr>
        <p:spPr>
          <a:xfrm>
            <a:off x="482600" y="4815840"/>
            <a:ext cx="3889375" cy="1420495"/>
          </a:xfrm>
          <a:prstGeom prst="rect">
            <a:avLst/>
          </a:prstGeom>
          <a:noFill/>
          <a:ln w="9525">
            <a:noFill/>
          </a:ln>
        </p:spPr>
        <p:txBody>
          <a:bodyPr>
            <a:noAutofit/>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endParaRPr lang="zh-CN" altLang="en-US" sz="2400" dirty="0">
              <a:latin typeface="+mn-lt"/>
              <a:cs typeface="+mn-cs"/>
            </a:endParaRPr>
          </a:p>
        </p:txBody>
      </p:sp>
      <p:sp>
        <p:nvSpPr>
          <p:cNvPr id="14" name="文本框 13"/>
          <p:cNvSpPr txBox="1"/>
          <p:nvPr>
            <p:custDataLst>
              <p:tags r:id="rId3"/>
            </p:custDataLst>
          </p:nvPr>
        </p:nvSpPr>
        <p:spPr>
          <a:xfrm>
            <a:off x="3598908" y="361315"/>
            <a:ext cx="4992914" cy="812717"/>
          </a:xfrm>
          <a:prstGeom prst="rect">
            <a:avLst/>
          </a:prstGeom>
        </p:spPr>
        <p:txBody>
          <a:bodyPr wrap="square">
            <a:normAutofit/>
          </a:bodyPr>
          <a:lstStyle>
            <a:defPPr>
              <a:defRPr lang="zh-CN"/>
            </a:defPPr>
            <a:lvl1pPr>
              <a:defRPr sz="3600">
                <a:latin typeface="+mj-ea"/>
                <a:ea typeface="+mj-ea"/>
              </a:defRPr>
            </a:lvl1pPr>
          </a:lstStyle>
          <a:p>
            <a:pPr algn="ctr">
              <a:lnSpc>
                <a:spcPct val="120000"/>
              </a:lnSpc>
            </a:pPr>
            <a:r>
              <a:rPr lang="zh-CN" altLang="en-US" dirty="0">
                <a:latin typeface="+mj-lt"/>
                <a:cs typeface="+mj-cs"/>
              </a:rPr>
              <a:t>基本手位</a:t>
            </a:r>
            <a:endParaRPr lang="zh-CN" altLang="en-US" dirty="0">
              <a:latin typeface="+mj-lt"/>
              <a:cs typeface="+mj-cs"/>
            </a:endParaRPr>
          </a:p>
        </p:txBody>
      </p:sp>
      <p:pic>
        <p:nvPicPr>
          <p:cNvPr id="2" name="图片 1" descr="C:\Users\HP\Desktop\QQ图片20191121130838.pngQQ图片20191121130838"/>
          <p:cNvPicPr>
            <a:picLocks noChangeAspect="1"/>
          </p:cNvPicPr>
          <p:nvPr/>
        </p:nvPicPr>
        <p:blipFill>
          <a:blip r:embed="rId4">
            <a:clrChange>
              <a:clrFrom>
                <a:srgbClr val="E1E2DC">
                  <a:alpha val="100000"/>
                </a:srgbClr>
              </a:clrFrom>
              <a:clrTo>
                <a:srgbClr val="E1E2DC">
                  <a:alpha val="100000"/>
                  <a:alpha val="0"/>
                </a:srgbClr>
              </a:clrTo>
            </a:clrChange>
          </a:blip>
          <a:srcRect l="3081" r="3081"/>
          <a:stretch>
            <a:fillRect/>
          </a:stretch>
        </p:blipFill>
        <p:spPr>
          <a:xfrm rot="21300000">
            <a:off x="1253490" y="1710055"/>
            <a:ext cx="2151380" cy="3558540"/>
          </a:xfrm>
          <a:prstGeom prst="rect">
            <a:avLst/>
          </a:prstGeom>
        </p:spPr>
      </p:pic>
      <p:sp>
        <p:nvSpPr>
          <p:cNvPr id="7" name="文本框 6"/>
          <p:cNvSpPr txBox="1"/>
          <p:nvPr>
            <p:custDataLst>
              <p:tags r:id="rId5"/>
            </p:custDataLst>
          </p:nvPr>
        </p:nvSpPr>
        <p:spPr>
          <a:xfrm>
            <a:off x="8851265" y="3032760"/>
            <a:ext cx="2441575" cy="1715770"/>
          </a:xfrm>
          <a:prstGeom prst="rect">
            <a:avLst/>
          </a:prstGeom>
          <a:noFill/>
          <a:ln w="9525">
            <a:noFill/>
          </a:ln>
        </p:spPr>
        <p:txBody>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altLang="en-US" sz="2000" dirty="0">
                <a:latin typeface="+mn-lt"/>
                <a:cs typeface="+mn-cs"/>
              </a:rPr>
              <a:t>双手分摊到胸前两侧斜</a:t>
            </a:r>
            <a:r>
              <a:rPr lang="en-US" altLang="zh-CN" sz="2000" dirty="0">
                <a:latin typeface="+mn-lt"/>
                <a:cs typeface="+mn-cs"/>
              </a:rPr>
              <a:t>45°</a:t>
            </a:r>
            <a:r>
              <a:rPr lang="zh-CN" altLang="en-US" sz="2000" dirty="0">
                <a:latin typeface="+mn-lt"/>
                <a:cs typeface="+mn-cs"/>
              </a:rPr>
              <a:t>，经过绕腕双手合抱至胸前做软手动作；</a:t>
            </a:r>
            <a:endParaRPr lang="zh-CN" altLang="en-US" sz="2000" dirty="0">
              <a:latin typeface="+mn-lt"/>
              <a:cs typeface="+mn-cs"/>
            </a:endParaRPr>
          </a:p>
        </p:txBody>
      </p:sp>
      <p:sp>
        <p:nvSpPr>
          <p:cNvPr id="8" name="Freeform 193"/>
          <p:cNvSpPr>
            <a:spLocks noChangeArrowheads="1"/>
          </p:cNvSpPr>
          <p:nvPr>
            <p:custDataLst>
              <p:tags r:id="rId6"/>
            </p:custDataLst>
          </p:nvPr>
        </p:nvSpPr>
        <p:spPr bwMode="auto">
          <a:xfrm>
            <a:off x="7717894" y="2848925"/>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5" name="文本框 14"/>
          <p:cNvSpPr txBox="1"/>
          <p:nvPr>
            <p:custDataLst>
              <p:tags r:id="rId7"/>
            </p:custDataLst>
          </p:nvPr>
        </p:nvSpPr>
        <p:spPr>
          <a:xfrm>
            <a:off x="8703926" y="1229040"/>
            <a:ext cx="3388084" cy="61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endParaRPr lang="zh-CN" altLang="en-US" dirty="0">
              <a:latin typeface="+mj-lt"/>
              <a:cs typeface="+mj-cs"/>
            </a:endParaRPr>
          </a:p>
        </p:txBody>
      </p:sp>
      <p:sp>
        <p:nvSpPr>
          <p:cNvPr id="3" name="文本框 2"/>
          <p:cNvSpPr txBox="1"/>
          <p:nvPr/>
        </p:nvSpPr>
        <p:spPr>
          <a:xfrm>
            <a:off x="5012055" y="3133725"/>
            <a:ext cx="2408555" cy="1615440"/>
          </a:xfrm>
          <a:prstGeom prst="rect">
            <a:avLst/>
          </a:prstGeom>
          <a:noFill/>
        </p:spPr>
        <p:txBody>
          <a:bodyPr wrap="square" rtlCol="0">
            <a:spAutoFit/>
          </a:bodyPr>
          <a:p>
            <a:pPr algn="l"/>
            <a:r>
              <a:rPr lang="zh-CN" altLang="en-US" sz="2000" dirty="0">
                <a:sym typeface="+mn-ea"/>
              </a:rPr>
              <a:t>双手平摊身体两侧后合抱，一手在腰侧绕腕立掌，一手至三位绕腕。头向一侧平视；</a:t>
            </a:r>
            <a:endParaRPr lang="zh-CN" altLang="en-US" sz="2000" dirty="0">
              <a:latin typeface="+mn-lt"/>
              <a:cs typeface="+mn-cs"/>
            </a:endParaRPr>
          </a:p>
        </p:txBody>
      </p:sp>
      <p:sp>
        <p:nvSpPr>
          <p:cNvPr id="10" name="文本框 9"/>
          <p:cNvSpPr txBox="1"/>
          <p:nvPr/>
        </p:nvSpPr>
        <p:spPr>
          <a:xfrm>
            <a:off x="4281170" y="2848610"/>
            <a:ext cx="980440" cy="701040"/>
          </a:xfrm>
          <a:prstGeom prst="rect">
            <a:avLst/>
          </a:prstGeom>
          <a:noFill/>
        </p:spPr>
        <p:txBody>
          <a:bodyPr wrap="square" rtlCol="0">
            <a:spAutoFit/>
          </a:bodyPr>
          <a:p>
            <a:pPr algn="l"/>
            <a:r>
              <a:rPr lang="zh-CN" altLang="en-US" sz="2000" b="1" dirty="0">
                <a:latin typeface="+mj-lt"/>
                <a:cs typeface="+mj-cs"/>
                <a:sym typeface="+mn-ea"/>
              </a:rPr>
              <a:t>四位</a:t>
            </a:r>
            <a:endParaRPr lang="zh-CN" altLang="en-US" sz="2000" b="1" dirty="0">
              <a:latin typeface="+mj-lt"/>
              <a:cs typeface="+mj-cs"/>
            </a:endParaRPr>
          </a:p>
          <a:p>
            <a:pPr algn="l"/>
            <a:endParaRPr lang="zh-CN" altLang="en-US" sz="2000" b="1" dirty="0">
              <a:latin typeface="+mj-lt"/>
              <a:cs typeface="+mj-cs"/>
            </a:endParaRPr>
          </a:p>
        </p:txBody>
      </p:sp>
      <p:sp>
        <p:nvSpPr>
          <p:cNvPr id="16" name="文本框 15"/>
          <p:cNvSpPr txBox="1"/>
          <p:nvPr/>
        </p:nvSpPr>
        <p:spPr>
          <a:xfrm>
            <a:off x="8043545" y="2848610"/>
            <a:ext cx="928370" cy="457200"/>
          </a:xfrm>
          <a:prstGeom prst="rect">
            <a:avLst/>
          </a:prstGeom>
          <a:noFill/>
        </p:spPr>
        <p:txBody>
          <a:bodyPr wrap="square" rtlCol="0">
            <a:spAutoFit/>
          </a:bodyPr>
          <a:p>
            <a:pPr algn="l">
              <a:lnSpc>
                <a:spcPct val="120000"/>
              </a:lnSpc>
            </a:pPr>
            <a:r>
              <a:rPr lang="zh-CN" altLang="en-US" sz="2000" b="1" dirty="0">
                <a:latin typeface="+mj-lt"/>
                <a:cs typeface="+mj-cs"/>
                <a:sym typeface="+mn-ea"/>
              </a:rPr>
              <a:t>五位</a:t>
            </a:r>
            <a:endParaRPr lang="zh-CN" altLang="en-US" sz="2000" b="1" dirty="0">
              <a:latin typeface="+mj-lt"/>
              <a:cs typeface="+mj-cs"/>
            </a:endParaRPr>
          </a:p>
        </p:txBody>
      </p:sp>
    </p:spTree>
    <p:custDataLst>
      <p:tags r:id="rId8"/>
    </p:custData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descr="C:\Users\HP\Desktop\_N60S8A5VH2I$0`_O7$`(]C.png_N60S8A5VH2I$0`_O7$`(]C"/>
          <p:cNvPicPr>
            <a:picLocks noGrp="1" noChangeAspect="1"/>
          </p:cNvPicPr>
          <p:nvPr>
            <p:ph type="pic" idx="1"/>
            <p:custDataLst>
              <p:tags r:id="rId1"/>
            </p:custDataLst>
          </p:nvPr>
        </p:nvPicPr>
        <p:blipFill>
          <a:blip r:embed="rId2"/>
          <a:srcRect t="801" b="1233"/>
          <a:stretch>
            <a:fillRect/>
          </a:stretch>
        </p:blipFill>
        <p:spPr>
          <a:xfrm>
            <a:off x="4747260" y="1856105"/>
            <a:ext cx="2697480" cy="3992245"/>
          </a:xfrm>
        </p:spPr>
      </p:pic>
      <p:sp>
        <p:nvSpPr>
          <p:cNvPr id="7" name="文本框 6"/>
          <p:cNvSpPr txBox="1"/>
          <p:nvPr>
            <p:custDataLst>
              <p:tags r:id="rId3"/>
            </p:custDataLst>
          </p:nvPr>
        </p:nvSpPr>
        <p:spPr>
          <a:xfrm>
            <a:off x="1518920" y="2207895"/>
            <a:ext cx="2277110" cy="2505710"/>
          </a:xfrm>
          <a:prstGeom prst="rect">
            <a:avLst/>
          </a:prstGeom>
          <a:noFill/>
          <a:ln w="9525">
            <a:noFill/>
          </a:ln>
        </p:spPr>
        <p:txBody>
          <a:bodyPr/>
          <a:lstStyle>
            <a:defPPr>
              <a:defRPr lang="zh-CN"/>
            </a:defPPr>
            <a:lvl1pPr marR="0" lvl="0" indent="0" defTabSz="0" fontAlgn="base">
              <a:lnSpc>
                <a:spcPct val="150000"/>
              </a:lnSpc>
              <a:spcBef>
                <a:spcPct val="0"/>
              </a:spcBef>
              <a:spcAft>
                <a:spcPct val="0"/>
              </a:spcAft>
              <a:buClrTx/>
              <a:buSzTx/>
              <a:buFont typeface="Arial" panose="020B0604020202020204" pitchFamily="34" charset="0"/>
              <a:buNone/>
              <a:defRPr kumimoji="0" b="0" i="0" u="none" strike="noStrike" cap="none" spc="0" normalizeH="0" baseline="0">
                <a:ln>
                  <a:noFill/>
                </a:ln>
                <a:effectLst/>
                <a:uLnTx/>
                <a:uFillTx/>
                <a:latin typeface="+mn-ea"/>
                <a:cs typeface="+mn-ea"/>
              </a:defRPr>
            </a:lvl1pPr>
          </a:lstStyle>
          <a:p>
            <a:pPr>
              <a:lnSpc>
                <a:spcPct val="120000"/>
              </a:lnSpc>
            </a:pPr>
            <a:r>
              <a:rPr lang="zh-CN" altLang="en-US" sz="2000" dirty="0">
                <a:latin typeface="+mn-lt"/>
                <a:cs typeface="+mn-cs"/>
                <a:sym typeface="+mn-ea"/>
              </a:rPr>
              <a:t>双手提到头顶上方斜45°的位置，绕腕或折腕；</a:t>
            </a:r>
            <a:endParaRPr lang="zh-CN" altLang="en-US" sz="3200"/>
          </a:p>
          <a:p>
            <a:pPr>
              <a:lnSpc>
                <a:spcPct val="120000"/>
              </a:lnSpc>
            </a:pPr>
            <a:endParaRPr lang="zh-CN" altLang="en-US" sz="3200" dirty="0">
              <a:latin typeface="+mn-lt"/>
              <a:cs typeface="+mn-cs"/>
            </a:endParaRPr>
          </a:p>
        </p:txBody>
      </p:sp>
      <p:sp>
        <p:nvSpPr>
          <p:cNvPr id="8" name="Freeform 193"/>
          <p:cNvSpPr>
            <a:spLocks noChangeArrowheads="1"/>
          </p:cNvSpPr>
          <p:nvPr>
            <p:custDataLst>
              <p:tags r:id="rId4"/>
            </p:custDataLst>
          </p:nvPr>
        </p:nvSpPr>
        <p:spPr bwMode="auto">
          <a:xfrm>
            <a:off x="556895" y="1642745"/>
            <a:ext cx="414655" cy="351790"/>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5" name="文本框 14"/>
          <p:cNvSpPr txBox="1"/>
          <p:nvPr>
            <p:custDataLst>
              <p:tags r:id="rId5"/>
            </p:custDataLst>
          </p:nvPr>
        </p:nvSpPr>
        <p:spPr>
          <a:xfrm>
            <a:off x="2094211" y="1513520"/>
            <a:ext cx="3388084" cy="61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marR="0" lvl="0" indent="0" defTabSz="0" fontAlgn="base">
              <a:lnSpc>
                <a:spcPct val="100000"/>
              </a:lnSpc>
              <a:spcBef>
                <a:spcPct val="0"/>
              </a:spcBef>
              <a:spcAft>
                <a:spcPct val="0"/>
              </a:spcAft>
              <a:buClrTx/>
              <a:buSzTx/>
              <a:buFont typeface="Arial" panose="020B0604020202020204" pitchFamily="34" charset="0"/>
              <a:buNone/>
              <a:defRPr kumimoji="0" sz="2000" b="1" i="0" u="none" strike="noStrike" cap="none" spc="0" normalizeH="0" baseline="0">
                <a:ln>
                  <a:noFill/>
                </a:ln>
                <a:effectLst/>
                <a:uLnTx/>
                <a:uFillTx/>
                <a:latin typeface="+mj-ea"/>
                <a:ea typeface="+mj-ea"/>
              </a:defRPr>
            </a:lvl1pPr>
          </a:lstStyle>
          <a:p>
            <a:pPr>
              <a:lnSpc>
                <a:spcPct val="120000"/>
              </a:lnSpc>
            </a:pPr>
            <a:endParaRPr lang="zh-CN" altLang="en-US" sz="4000" dirty="0">
              <a:latin typeface="+mj-lt"/>
              <a:cs typeface="+mj-cs"/>
            </a:endParaRPr>
          </a:p>
        </p:txBody>
      </p:sp>
      <p:sp>
        <p:nvSpPr>
          <p:cNvPr id="3" name="文本框 2"/>
          <p:cNvSpPr txBox="1"/>
          <p:nvPr/>
        </p:nvSpPr>
        <p:spPr>
          <a:xfrm>
            <a:off x="8281670" y="2406650"/>
            <a:ext cx="3074035" cy="822960"/>
          </a:xfrm>
          <a:prstGeom prst="rect">
            <a:avLst/>
          </a:prstGeom>
          <a:noFill/>
        </p:spPr>
        <p:txBody>
          <a:bodyPr wrap="square" rtlCol="0">
            <a:spAutoFit/>
          </a:bodyPr>
          <a:p>
            <a:pPr algn="l">
              <a:lnSpc>
                <a:spcPct val="120000"/>
              </a:lnSpc>
            </a:pPr>
            <a:r>
              <a:rPr lang="zh-CN" altLang="en-US" sz="2000" dirty="0">
                <a:sym typeface="+mn-ea"/>
              </a:rPr>
              <a:t>双手</a:t>
            </a:r>
            <a:r>
              <a:rPr lang="zh-CN" sz="2000" dirty="0">
                <a:sym typeface="+mn-ea"/>
              </a:rPr>
              <a:t>平摊到身体两侧与肩平行，绕腕立掌；</a:t>
            </a:r>
            <a:endParaRPr lang="zh-CN" altLang="en-US" sz="2000" dirty="0">
              <a:latin typeface="+mn-lt"/>
              <a:cs typeface="+mn-cs"/>
            </a:endParaRPr>
          </a:p>
        </p:txBody>
      </p:sp>
      <p:sp>
        <p:nvSpPr>
          <p:cNvPr id="5" name="文本框 4"/>
          <p:cNvSpPr txBox="1"/>
          <p:nvPr/>
        </p:nvSpPr>
        <p:spPr>
          <a:xfrm>
            <a:off x="1040765" y="1699260"/>
            <a:ext cx="2549525" cy="396240"/>
          </a:xfrm>
          <a:prstGeom prst="rect">
            <a:avLst/>
          </a:prstGeom>
          <a:noFill/>
        </p:spPr>
        <p:txBody>
          <a:bodyPr wrap="square" rtlCol="0">
            <a:spAutoFit/>
          </a:bodyPr>
          <a:p>
            <a:r>
              <a:rPr lang="zh-CN" altLang="en-US" sz="2000" b="1"/>
              <a:t>六位</a:t>
            </a:r>
            <a:endParaRPr lang="zh-CN" altLang="en-US" sz="2000" b="1"/>
          </a:p>
        </p:txBody>
      </p:sp>
      <p:sp>
        <p:nvSpPr>
          <p:cNvPr id="6" name="Freeform 193"/>
          <p:cNvSpPr>
            <a:spLocks noChangeArrowheads="1"/>
          </p:cNvSpPr>
          <p:nvPr>
            <p:custDataLst>
              <p:tags r:id="rId6"/>
            </p:custDataLst>
          </p:nvPr>
        </p:nvSpPr>
        <p:spPr bwMode="auto">
          <a:xfrm>
            <a:off x="8406130" y="1699260"/>
            <a:ext cx="414655" cy="351790"/>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accent3"/>
          </a:solidFill>
          <a:ln>
            <a:noFill/>
          </a:ln>
          <a:effectLst/>
        </p:spPr>
        <p:txBody>
          <a:bodyPr wrap="none" anchor="ctr">
            <a:normAutofit fontScale="85000" lnSpcReduction="20000"/>
          </a:bodyPr>
          <a:p>
            <a:pPr marL="0" marR="0" lvl="0" indent="0" algn="l" defTabSz="914400" rtl="0" eaLnBrk="1" fontAlgn="auto" latinLnBrk="0" hangingPunct="1">
              <a:lnSpc>
                <a:spcPct val="13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Calibri" panose="020F0502020204030204"/>
              <a:ea typeface="宋体" panose="02010600030101010101" pitchFamily="2" charset="-122"/>
              <a:cs typeface="+mn-cs"/>
            </a:endParaRPr>
          </a:p>
        </p:txBody>
      </p:sp>
      <p:sp>
        <p:nvSpPr>
          <p:cNvPr id="14" name="文本框 13"/>
          <p:cNvSpPr txBox="1"/>
          <p:nvPr/>
        </p:nvSpPr>
        <p:spPr>
          <a:xfrm>
            <a:off x="8731885" y="1642745"/>
            <a:ext cx="1095375" cy="822960"/>
          </a:xfrm>
          <a:prstGeom prst="rect">
            <a:avLst/>
          </a:prstGeom>
          <a:noFill/>
        </p:spPr>
        <p:txBody>
          <a:bodyPr wrap="square" rtlCol="0">
            <a:spAutoFit/>
          </a:bodyPr>
          <a:p>
            <a:pPr algn="l">
              <a:lnSpc>
                <a:spcPct val="120000"/>
              </a:lnSpc>
            </a:pPr>
            <a:r>
              <a:rPr lang="en-US" altLang="zh-CN" sz="2000" b="1" dirty="0">
                <a:latin typeface="+mj-lt"/>
                <a:cs typeface="+mj-cs"/>
                <a:sym typeface="+mn-ea"/>
              </a:rPr>
              <a:t>  </a:t>
            </a:r>
            <a:r>
              <a:rPr lang="zh-CN" altLang="en-US" sz="2000" b="1" dirty="0">
                <a:latin typeface="+mj-lt"/>
                <a:cs typeface="+mj-cs"/>
                <a:sym typeface="+mn-ea"/>
              </a:rPr>
              <a:t>七位</a:t>
            </a:r>
            <a:endParaRPr lang="zh-CN" altLang="en-US" sz="2000" b="1" dirty="0">
              <a:latin typeface="+mj-lt"/>
              <a:cs typeface="+mj-cs"/>
            </a:endParaRPr>
          </a:p>
          <a:p>
            <a:pPr algn="l">
              <a:lnSpc>
                <a:spcPct val="120000"/>
              </a:lnSpc>
            </a:pPr>
            <a:endParaRPr lang="zh-CN" altLang="en-US" sz="2000" b="1" dirty="0">
              <a:latin typeface="+mj-lt"/>
              <a:cs typeface="+mj-cs"/>
            </a:endParaRPr>
          </a:p>
        </p:txBody>
      </p:sp>
    </p:spTree>
    <p:custDataLst>
      <p:tags r:id="rId7"/>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76371"/>
</p:tagLst>
</file>

<file path=ppt/tags/tag10.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l_h_f"/>
  <p:tag name="KSO_WM_UNIT_INDEX" val="1_3_1"/>
  <p:tag name="KSO_WM_UNIT_LAYERLEVEL" val="1_1_1"/>
  <p:tag name="KSO_WM_UNIT_VALUE" val="70"/>
  <p:tag name="KSO_WM_UNIT_HIGHLIGHT" val="0"/>
  <p:tag name="KSO_WM_UNIT_COMPATIBLE" val="0"/>
  <p:tag name="KSO_WM_UNIT_CLEAR" val="0"/>
  <p:tag name="KSO_WM_UNIT_PRESET_TEXT_INDEX" val="2"/>
  <p:tag name="KSO_WM_UNIT_PRESET_TEXT_LEN" val="50"/>
  <p:tag name="KSO_WM_DIAGRAM_GROUP_CODE" val="l1-1"/>
  <p:tag name="KSO_WM_UNIT_ID" val="custom20176371_8*l_h_f*1_3_1"/>
  <p:tag name="KSO_WM_UNIT_TEXT_FILL_FORE_SCHEMECOLOR_INDEX" val="13"/>
  <p:tag name="KSO_WM_UNIT_TEXT_FILL_TYPE" val="1"/>
  <p:tag name="KSO_WM_UNIT_USESOURCEFORMAT_APPLY" val="1"/>
</p:tagLst>
</file>

<file path=ppt/tags/tag100.xml><?xml version="1.0" encoding="utf-8"?>
<p:tagLst xmlns:p="http://schemas.openxmlformats.org/presentationml/2006/main">
  <p:tag name="KSO_WM_TAG_VERSION" val="1.0"/>
  <p:tag name="KSO_WM_SLIDE_ITEM_CNT" val="2"/>
  <p:tag name="KSO_WM_SLIDE_LAYOUT" val="a_d_h_b"/>
  <p:tag name="KSO_WM_SLIDE_LAYOUT_CNT" val="1_1_1_1"/>
  <p:tag name="KSO_WM_SLIDE_TYPE" val="text"/>
  <p:tag name="KSO_WM_BEAUTIFY_FLAG" val="#wm#"/>
  <p:tag name="KSO_WM_SLIDE_POSITION" val="64*89"/>
  <p:tag name="KSO_WM_SLIDE_SIZE" val="830*330"/>
  <p:tag name="KSO_WM_COMBINE_RELATE_SLIDE_ID" val="background30174453_13"/>
  <p:tag name="KSO_WM_TEMPLATE_CATEGORY" val="custom"/>
  <p:tag name="KSO_WM_TEMPLATE_INDEX" val="20176371"/>
  <p:tag name="KSO_WM_SLIDE_ID" val="custom20176371_17"/>
  <p:tag name="KSO_WM_SLIDE_INDEX" val="17"/>
  <p:tag name="KSO_WM_TEMPLATE_SUBCATEGORY" val="combine"/>
  <p:tag name="KSO_WM_DIAGRAM_GROUP_CODE" val="-1"/>
</p:tagLst>
</file>

<file path=ppt/tags/tag101.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102.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103.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104.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UNIT_PRESET_TEXT_INDEX" val="0"/>
  <p:tag name="KSO_WM_UNIT_PRESET_TEXT_LEN" val="9"/>
  <p:tag name="KSO_WM_UNIT_ID" val="custom20176371_17*a*1"/>
</p:tagLst>
</file>

<file path=ppt/tags/tag105.xml><?xml version="1.0" encoding="utf-8"?>
<p:tagLst xmlns:p="http://schemas.openxmlformats.org/presentationml/2006/main">
  <p:tag name="KSO_WM_TAG_VERSION" val="1.0"/>
  <p:tag name="KSO_WM_SLIDE_ITEM_CNT" val="2"/>
  <p:tag name="KSO_WM_SLIDE_LAYOUT" val="a_d_h_b"/>
  <p:tag name="KSO_WM_SLIDE_LAYOUT_CNT" val="1_1_1_1"/>
  <p:tag name="KSO_WM_SLIDE_TYPE" val="text"/>
  <p:tag name="KSO_WM_BEAUTIFY_FLAG" val="#wm#"/>
  <p:tag name="KSO_WM_SLIDE_POSITION" val="64*89"/>
  <p:tag name="KSO_WM_SLIDE_SIZE" val="830*330"/>
  <p:tag name="KSO_WM_COMBINE_RELATE_SLIDE_ID" val="background30174453_13"/>
  <p:tag name="KSO_WM_TEMPLATE_CATEGORY" val="custom"/>
  <p:tag name="KSO_WM_TEMPLATE_INDEX" val="20176371"/>
  <p:tag name="KSO_WM_SLIDE_ID" val="custom20176371_17"/>
  <p:tag name="KSO_WM_SLIDE_INDEX" val="17"/>
  <p:tag name="KSO_WM_TEMPLATE_SUBCATEGORY" val="combine"/>
  <p:tag name="KSO_WM_DIAGRAM_GROUP_CODE" val="-1"/>
</p:tagLst>
</file>

<file path=ppt/tags/tag106.xml><?xml version="1.0" encoding="utf-8"?>
<p:tagLst xmlns:p="http://schemas.openxmlformats.org/presentationml/2006/main">
  <p:tag name="KSO_WM_BEAUTIFY_FLAG" val="#wm#"/>
  <p:tag name="KSO_WM_TEMPLATE_CATEGORY" val="custom"/>
  <p:tag name="KSO_WM_TEMPLATE_INDEX" val="20176371"/>
</p:tagLst>
</file>

<file path=ppt/tags/tag107.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a"/>
  <p:tag name="KSO_WM_UNIT_INDEX" val="1"/>
  <p:tag name="KSO_WM_UNIT_LAYERLEVEL" val="1"/>
  <p:tag name="KSO_WM_UNIT_VALUE" val="10"/>
  <p:tag name="KSO_WM_UNIT_ISCONTENTSTITLE" val="0"/>
  <p:tag name="KSO_WM_UNIT_HIGHLIGHT" val="0"/>
  <p:tag name="KSO_WM_UNIT_COMPATIBLE" val="0"/>
  <p:tag name="KSO_WM_UNIT_CLEAR" val="0"/>
  <p:tag name="KSO_WM_UNIT_ID" val="custom20176371_35*a*1"/>
  <p:tag name="KSO_WM_UNIT_PRESET_TEXT" val="非常感谢您的聆听"/>
</p:tagLst>
</file>

<file path=ppt/tags/tag108.xml><?xml version="1.0" encoding="utf-8"?>
<p:tagLst xmlns:p="http://schemas.openxmlformats.org/presentationml/2006/main">
  <p:tag name="KSO_WM_TAG_VERSION" val="1.0"/>
  <p:tag name="KSO_WM_SLIDE_ITEM_CNT" val="1"/>
  <p:tag name="KSO_WM_SLIDE_LAYOUT" val="a"/>
  <p:tag name="KSO_WM_SLIDE_LAYOUT_CNT" val="1"/>
  <p:tag name="KSO_WM_SLIDE_TYPE" val="endPage"/>
  <p:tag name="KSO_WM_BEAUTIFY_FLAG" val="#wm#"/>
  <p:tag name="KSO_WM_COMBINE_RELATE_SLIDE_ID" val="background30174453_20"/>
  <p:tag name="KSO_WM_TEMPLATE_CATEGORY" val="custom"/>
  <p:tag name="KSO_WM_TEMPLATE_INDEX" val="20176371"/>
  <p:tag name="KSO_WM_SLIDE_ID" val="custom20176371_35"/>
  <p:tag name="KSO_WM_SLIDE_INDEX" val="35"/>
  <p:tag name="KSO_WM_TEMPLATE_SUBCATEGORY" val="combine"/>
  <p:tag name="KSO_WM_DIAGRAM_GROUP_CODE" val="-1"/>
</p:tagLst>
</file>

<file path=ppt/tags/tag11.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l_h_f"/>
  <p:tag name="KSO_WM_UNIT_INDEX" val="1_2_1"/>
  <p:tag name="KSO_WM_UNIT_LAYERLEVEL" val="1_1_1"/>
  <p:tag name="KSO_WM_UNIT_VALUE" val="75"/>
  <p:tag name="KSO_WM_UNIT_HIGHLIGHT" val="0"/>
  <p:tag name="KSO_WM_UNIT_COMPATIBLE" val="0"/>
  <p:tag name="KSO_WM_UNIT_CLEAR" val="0"/>
  <p:tag name="KSO_WM_UNIT_PRESET_TEXT_INDEX" val="2"/>
  <p:tag name="KSO_WM_UNIT_PRESET_TEXT_LEN" val="50"/>
  <p:tag name="KSO_WM_DIAGRAM_GROUP_CODE" val="l1-1"/>
  <p:tag name="KSO_WM_UNIT_ID" val="custom20176371_8*l_h_f*1_2_1"/>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l_h_a"/>
  <p:tag name="KSO_WM_UNIT_INDEX" val="1_3_1"/>
  <p:tag name="KSO_WM_UNIT_LAYERLEVEL" val="1_1_1"/>
  <p:tag name="KSO_WM_UNIT_VALUE" val="10"/>
  <p:tag name="KSO_WM_UNIT_HIGHLIGHT" val="0"/>
  <p:tag name="KSO_WM_UNIT_COMPATIBLE" val="0"/>
  <p:tag name="KSO_WM_UNIT_CLEAR" val="0"/>
  <p:tag name="KSO_WM_UNIT_PRESET_TEXT_INDEX" val="0"/>
  <p:tag name="KSO_WM_UNIT_PRESET_TEXT_LEN" val="9"/>
  <p:tag name="KSO_WM_DIAGRAM_GROUP_CODE" val="l1-1"/>
  <p:tag name="KSO_WM_UNIT_ID" val="custom20176371_8*l_h_a*1_3_1"/>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l_h_a"/>
  <p:tag name="KSO_WM_UNIT_INDEX" val="1_2_1"/>
  <p:tag name="KSO_WM_UNIT_LAYERLEVEL" val="1_1_1"/>
  <p:tag name="KSO_WM_UNIT_VALUE" val="11"/>
  <p:tag name="KSO_WM_UNIT_HIGHLIGHT" val="0"/>
  <p:tag name="KSO_WM_UNIT_COMPATIBLE" val="0"/>
  <p:tag name="KSO_WM_UNIT_CLEAR" val="0"/>
  <p:tag name="KSO_WM_UNIT_PRESET_TEXT_INDEX" val="0"/>
  <p:tag name="KSO_WM_UNIT_PRESET_TEXT_LEN" val="9"/>
  <p:tag name="KSO_WM_DIAGRAM_GROUP_CODE" val="l1-1"/>
  <p:tag name="KSO_WM_UNIT_ID" val="custom20176371_8*l_h_a*1_2_1"/>
  <p:tag name="KSO_WM_UNIT_TEXT_FILL_FORE_SCHEMECOLOR_INDEX" val="13"/>
  <p:tag name="KSO_WM_UNIT_TEXT_FILL_TYPE" val="1"/>
  <p:tag name="KSO_WM_UNIT_USESOURCEFORMAT_APPLY" val="1"/>
</p:tagLst>
</file>

<file path=ppt/tags/tag14.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l_h_f"/>
  <p:tag name="KSO_WM_UNIT_INDEX" val="1_1_1"/>
  <p:tag name="KSO_WM_UNIT_LAYERLEVEL" val="1_1_1"/>
  <p:tag name="KSO_WM_UNIT_VALUE" val="75"/>
  <p:tag name="KSO_WM_UNIT_HIGHLIGHT" val="0"/>
  <p:tag name="KSO_WM_UNIT_COMPATIBLE" val="0"/>
  <p:tag name="KSO_WM_UNIT_CLEAR" val="0"/>
  <p:tag name="KSO_WM_UNIT_PRESET_TEXT_INDEX" val="2"/>
  <p:tag name="KSO_WM_UNIT_PRESET_TEXT_LEN" val="50"/>
  <p:tag name="KSO_WM_DIAGRAM_GROUP_CODE" val="l1-1"/>
  <p:tag name="KSO_WM_UNIT_ID" val="custom20176371_8*l_h_f*1_1_1"/>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l_h_a"/>
  <p:tag name="KSO_WM_UNIT_INDEX" val="1_1_1"/>
  <p:tag name="KSO_WM_UNIT_LAYERLEVEL" val="1_1_1"/>
  <p:tag name="KSO_WM_UNIT_VALUE" val="11"/>
  <p:tag name="KSO_WM_UNIT_HIGHLIGHT" val="0"/>
  <p:tag name="KSO_WM_UNIT_COMPATIBLE" val="0"/>
  <p:tag name="KSO_WM_UNIT_CLEAR" val="0"/>
  <p:tag name="KSO_WM_UNIT_PRESET_TEXT_INDEX" val="0"/>
  <p:tag name="KSO_WM_UNIT_PRESET_TEXT_LEN" val="9"/>
  <p:tag name="KSO_WM_DIAGRAM_GROUP_CODE" val="l1-1"/>
  <p:tag name="KSO_WM_UNIT_ID" val="custom20176371_8*l_h_a*1_1_1"/>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TAG_VERSION" val="1.0"/>
  <p:tag name="KSO_WM_SLIDE_ITEM_CNT" val="3"/>
  <p:tag name="KSO_WM_SLIDE_LAYOUT" val="a_l"/>
  <p:tag name="KSO_WM_SLIDE_LAYOUT_CNT" val="1_1"/>
  <p:tag name="KSO_WM_SLIDE_TYPE" val="contents"/>
  <p:tag name="KSO_WM_BEAUTIFY_FLAG" val="#wm#"/>
  <p:tag name="KSO_WM_COMBINE_RELATE_SLIDE_ID" val="background30174453_8"/>
  <p:tag name="KSO_WM_TEMPLATE_CATEGORY" val="custom"/>
  <p:tag name="KSO_WM_TEMPLATE_INDEX" val="20176371"/>
  <p:tag name="KSO_WM_SLIDE_ID" val="custom20176371_8"/>
  <p:tag name="KSO_WM_SLIDE_INDEX" val="8"/>
  <p:tag name="KSO_WM_DIAGRAM_GROUP_CODE" val="l1-1"/>
  <p:tag name="KSO_WM_TEMPLATE_SUBCATEGORY" val="combine"/>
</p:tagLst>
</file>

<file path=ppt/tags/tag17.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l_h_i"/>
  <p:tag name="KSO_WM_UNIT_INDEX" val="1_1_1"/>
  <p:tag name="KSO_WM_UNIT_LAYERLEVEL" val="1_1_1"/>
  <p:tag name="KSO_WM_DIAGRAM_GROUP_CODE" val="l1-1"/>
  <p:tag name="KSO_WM_UNIT_ID" val="custom20176371_7*l_h_i*1_1_1"/>
  <p:tag name="KSO_WM_UNIT_USESOURCEFORMAT_APPLY" val="1"/>
</p:tagLst>
</file>

<file path=ppt/tags/tag18.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a"/>
  <p:tag name="KSO_WM_UNIT_INDEX" val="1"/>
  <p:tag name="KSO_WM_UNIT_LAYERLEVEL" val="1"/>
  <p:tag name="KSO_WM_UNIT_ISCONTENTSTITLE" val="1"/>
  <p:tag name="KSO_WM_UNIT_VALUE" val="3"/>
  <p:tag name="KSO_WM_UNIT_HIGHLIGHT" val="0"/>
  <p:tag name="KSO_WM_UNIT_COMPATIBLE" val="0"/>
  <p:tag name="KSO_WM_UNIT_CLEAR" val="0"/>
  <p:tag name="KSO_WM_DIAGRAM_GROUP_CODE" val="l1_1"/>
  <p:tag name="KSO_WM_UNIT_ID" val="custom20176371_7*a*1"/>
  <p:tag name="KSO_WM_UNIT_PRESET_TEXT" val="目录"/>
  <p:tag name="KSO_WM_UNIT_TEXT_FILL_FORE_SCHEMECOLOR_INDEX" val="13"/>
  <p:tag name="KSO_WM_UNIT_TEXT_FILL_TYPE" val="1"/>
  <p:tag name="KSO_WM_UNIT_USESOURCEFORMAT_APPLY" val="1"/>
</p:tagLst>
</file>

<file path=ppt/tags/tag19.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l_h_f"/>
  <p:tag name="KSO_WM_UNIT_INDEX" val="1_1_1"/>
  <p:tag name="KSO_WM_UNIT_LAYERLEVEL" val="1_1_1"/>
  <p:tag name="KSO_WM_UNIT_VALUE" val="70"/>
  <p:tag name="KSO_WM_UNIT_HIGHLIGHT" val="0"/>
  <p:tag name="KSO_WM_UNIT_COMPATIBLE" val="0"/>
  <p:tag name="KSO_WM_UNIT_CLEAR" val="0"/>
  <p:tag name="KSO_WM_UNIT_PRESET_TEXT_INDEX" val="2"/>
  <p:tag name="KSO_WM_UNIT_PRESET_TEXT_LEN" val="50"/>
  <p:tag name="KSO_WM_DIAGRAM_GROUP_CODE" val="l1-1"/>
  <p:tag name="KSO_WM_UNIT_ID" val="custom20176371_7*l_h_f*1_1_1"/>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KSO_WM_TAG_VERSION" val="1.0"/>
  <p:tag name="KSO_WM_TEMPLATE_CATEGORY" val="custom"/>
  <p:tag name="KSO_WM_TEMPLATE_INDEX" val="20176371"/>
</p:tagLst>
</file>

<file path=ppt/tags/tag20.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0"/>
  <p:tag name="KSO_WM_UNIT_PRESET_TEXT_LEN" val="9"/>
  <p:tag name="KSO_WM_DIAGRAM_GROUP_CODE" val="l1-1"/>
  <p:tag name="KSO_WM_UNIT_ID" val="custom20176371_7*l_h_a*1_1_1"/>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d"/>
  <p:tag name="KSO_WM_UNIT_INDEX" val="1_1"/>
  <p:tag name="KSO_WM_UNIT_LAYERLEVEL" val="1_1"/>
  <p:tag name="KSO_WM_UNIT_VALUE" val="504*1088"/>
  <p:tag name="KSO_WM_UNIT_HIGHLIGHT" val="0"/>
  <p:tag name="KSO_WM_UNIT_COMPATIBLE" val="0"/>
  <p:tag name="KSO_WM_UNIT_CLEAR" val="0"/>
  <p:tag name="KSO_WM_UNIT_ID" val="custom20176371_17*h_d*1_1"/>
</p:tagLst>
</file>

<file path=ppt/tags/tag22.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l_h_i"/>
  <p:tag name="KSO_WM_UNIT_INDEX" val="1_2_1"/>
  <p:tag name="KSO_WM_UNIT_LAYERLEVEL" val="1_1_1"/>
  <p:tag name="KSO_WM_DIAGRAM_GROUP_CODE" val="l1-1"/>
  <p:tag name="KSO_WM_UNIT_ID" val="custom20176371_7*l_h_i*1_2_1"/>
  <p:tag name="KSO_WM_UNIT_USESOURCEFORMAT_APPLY" val="1"/>
</p:tagLst>
</file>

<file path=ppt/tags/tag23.xml><?xml version="1.0" encoding="utf-8"?>
<p:tagLst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COMBINE_RELATE_SLIDE_ID" val="background30174453_7"/>
  <p:tag name="KSO_WM_TEMPLATE_CATEGORY" val="custom"/>
  <p:tag name="KSO_WM_TEMPLATE_INDEX" val="20176371"/>
  <p:tag name="KSO_WM_SLIDE_ID" val="custom20176371_7"/>
  <p:tag name="KSO_WM_SLIDE_INDEX" val="7"/>
  <p:tag name="KSO_WM_DIAGRAM_GROUP_CODE" val="l1-1"/>
  <p:tag name="KSO_WM_TEMPLATE_SUBCATEGORY" val="combine"/>
</p:tagLst>
</file>

<file path=ppt/tags/tag24.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25.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26.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UNIT_PRESET_TEXT_INDEX" val="0"/>
  <p:tag name="KSO_WM_UNIT_PRESET_TEXT_LEN" val="9"/>
  <p:tag name="KSO_WM_UNIT_ID" val="custom20176371_17*a*1"/>
</p:tagLst>
</file>

<file path=ppt/tags/tag27.xml><?xml version="1.0" encoding="utf-8"?>
<p:tagLst xmlns:p="http://schemas.openxmlformats.org/presentationml/2006/main">
  <p:tag name="KSO_WM_TAG_VERSION" val="1.0"/>
  <p:tag name="KSO_WM_SLIDE_ITEM_CNT" val="2"/>
  <p:tag name="KSO_WM_SLIDE_LAYOUT" val="a_d_h_b"/>
  <p:tag name="KSO_WM_SLIDE_LAYOUT_CNT" val="1_1_1_1"/>
  <p:tag name="KSO_WM_SLIDE_TYPE" val="text"/>
  <p:tag name="KSO_WM_BEAUTIFY_FLAG" val="#wm#"/>
  <p:tag name="KSO_WM_SLIDE_POSITION" val="64*89"/>
  <p:tag name="KSO_WM_SLIDE_SIZE" val="830*330"/>
  <p:tag name="KSO_WM_COMBINE_RELATE_SLIDE_ID" val="background30174453_13"/>
  <p:tag name="KSO_WM_TEMPLATE_CATEGORY" val="custom"/>
  <p:tag name="KSO_WM_TEMPLATE_INDEX" val="20176371"/>
  <p:tag name="KSO_WM_SLIDE_ID" val="custom20176371_17"/>
  <p:tag name="KSO_WM_SLIDE_INDEX" val="17"/>
  <p:tag name="KSO_WM_TEMPLATE_SUBCATEGORY" val="combine"/>
  <p:tag name="KSO_WM_DIAGRAM_GROUP_CODE" val="-1"/>
</p:tagLst>
</file>

<file path=ppt/tags/tag28.xml><?xml version="1.0" encoding="utf-8"?>
<p:tagLst xmlns:p="http://schemas.openxmlformats.org/presentationml/2006/main">
  <p:tag name="KSO_WM_BEAUTIFY_FLAG" val="#wm#"/>
  <p:tag name="KSO_WM_TEMPLATE_CATEGORY" val="custom"/>
  <p:tag name="KSO_WM_TEMPLATE_INDEX" val="20176371"/>
</p:tagLst>
</file>

<file path=ppt/tags/tag29.xml><?xml version="1.0" encoding="utf-8"?>
<p:tagLst xmlns:p="http://schemas.openxmlformats.org/presentationml/2006/main">
  <p:tag name="KSO_WM_TAG_VERSION" val="1.0"/>
  <p:tag name="KSO_WM_BEAUTIFY_FLAG" val="#wm#"/>
  <p:tag name="KSO_WM_TEMPLATE_CATEGORY" val="custom"/>
  <p:tag name="KSO_WM_TEMPLATE_INDEX" val="20176371"/>
  <p:tag name="KSO_WM_UNIT_PRESET_TEXT_LEN" val="9"/>
  <p:tag name="KSO_WM_UNIT_PRESET_TEXT_INDEX" val="0"/>
  <p:tag name="KSO_WM_UNIT_CLEAR" val="0"/>
  <p:tag name="KSO_WM_UNIT_COMPATIBLE" val="0"/>
  <p:tag name="KSO_WM_UNIT_HIGHLIGHT" val="0"/>
  <p:tag name="KSO_WM_UNIT_ISCONTENTSTITLE" val="0"/>
  <p:tag name="KSO_WM_UNIT_VALUE" val="18"/>
  <p:tag name="KSO_WM_UNIT_LAYERLEVEL" val="1"/>
  <p:tag name="KSO_WM_UNIT_INDEX" val="1"/>
  <p:tag name="KSO_WM_UNIT_TYPE" val="a"/>
  <p:tag name="KSO_WM_UNIT_ID" val="custom20176371_4*a*1"/>
</p:tagLst>
</file>

<file path=ppt/tags/tag3.xml><?xml version="1.0" encoding="utf-8"?>
<p:tagLst xmlns:p="http://schemas.openxmlformats.org/presentationml/2006/main">
  <p:tag name="KSO_WM_TAG_VERSION" val="1.0"/>
  <p:tag name="KSO_WM_BEAUTIFY_FLAG" val="#wm#"/>
  <p:tag name="KSO_WM_COMBINE_RELATE_SLIDE_ID" val="background30174453_1"/>
  <p:tag name="KSO_WM_TEMPLATE_CATEGORY" val="custom"/>
  <p:tag name="KSO_WM_TEMPLATE_INDEX" val="20176371"/>
  <p:tag name="KSO_WM_TEMPLATE_SUBCATEGORY" val="combine"/>
  <p:tag name="KSO_WM_TEMPLATE_THUMBS_INDEX" val="1、11、12、13、17、18、25、32、33、34、35"/>
</p:tagLst>
</file>

<file path=ppt/tags/tag30.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f"/>
  <p:tag name="KSO_WM_UNIT_INDEX" val="1"/>
  <p:tag name="KSO_WM_UNIT_LAYERLEVEL" val="1"/>
  <p:tag name="KSO_WM_UNIT_VALUE" val="150"/>
  <p:tag name="KSO_WM_UNIT_HIGHLIGHT" val="0"/>
  <p:tag name="KSO_WM_UNIT_COMPATIBLE" val="0"/>
  <p:tag name="KSO_WM_UNIT_CLEAR" val="0"/>
  <p:tag name="KSO_WM_UNIT_PRESET_TEXT_INDEX" val="2"/>
  <p:tag name="KSO_WM_UNIT_PRESET_TEXT_LEN" val="80"/>
  <p:tag name="KSO_WM_UNIT_ID" val="custom20176371_4*f*1"/>
</p:tagLst>
</file>

<file path=ppt/tags/tag31.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TAG_VERSION" val="1.0"/>
  <p:tag name="KSO_WM_COMBINE_RELATE_SLIDE_ID" val="background30174453_4"/>
  <p:tag name="KSO_WM_TEMPLATE_CATEGORY" val="custom"/>
  <p:tag name="KSO_WM_TEMPLATE_INDEX" val="20176371"/>
  <p:tag name="KSO_WM_SLIDE_ID" val="custom20176371_4"/>
  <p:tag name="KSO_WM_SLIDE_INDEX" val="4"/>
  <p:tag name="KSO_WM_TEMPLATE_SUBCATEGORY" val="combine"/>
  <p:tag name="KSO_WM_DIAGRAM_GROUP_CODE" val="-1"/>
</p:tagLst>
</file>

<file path=ppt/tags/tag32.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33.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34.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35.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UNIT_PRESET_TEXT_INDEX" val="0"/>
  <p:tag name="KSO_WM_UNIT_PRESET_TEXT_LEN" val="9"/>
  <p:tag name="KSO_WM_UNIT_ID" val="custom20176371_17*a*1"/>
</p:tagLst>
</file>

<file path=ppt/tags/tag36.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37.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38.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39.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4.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a"/>
  <p:tag name="KSO_WM_UNIT_INDEX" val="1"/>
  <p:tag name="KSO_WM_UNIT_LAYERLEVEL" val="1"/>
  <p:tag name="KSO_WM_UNIT_VALUE" val="10"/>
  <p:tag name="KSO_WM_UNIT_ISCONTENTSTITLE" val="0"/>
  <p:tag name="KSO_WM_UNIT_HIGHLIGHT" val="0"/>
  <p:tag name="KSO_WM_UNIT_COMPATIBLE" val="0"/>
  <p:tag name="KSO_WM_UNIT_CLEAR" val="0"/>
  <p:tag name="KSO_WM_UNIT_ID" val="custom20176371_1*a*1"/>
  <p:tag name="KSO_WM_UNIT_PRESET_TEXT" val="中国古典传统模板"/>
</p:tagLst>
</file>

<file path=ppt/tags/tag40.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41.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42.xml><?xml version="1.0" encoding="utf-8"?>
<p:tagLst xmlns:p="http://schemas.openxmlformats.org/presentationml/2006/main">
  <p:tag name="KSO_WM_TAG_VERSION" val="1.0"/>
  <p:tag name="KSO_WM_SLIDE_ITEM_CNT" val="2"/>
  <p:tag name="KSO_WM_SLIDE_LAYOUT" val="a_d_h_b"/>
  <p:tag name="KSO_WM_SLIDE_LAYOUT_CNT" val="1_1_1_1"/>
  <p:tag name="KSO_WM_SLIDE_TYPE" val="text"/>
  <p:tag name="KSO_WM_BEAUTIFY_FLAG" val="#wm#"/>
  <p:tag name="KSO_WM_SLIDE_POSITION" val="64*89"/>
  <p:tag name="KSO_WM_SLIDE_SIZE" val="830*330"/>
  <p:tag name="KSO_WM_COMBINE_RELATE_SLIDE_ID" val="background30174453_13"/>
  <p:tag name="KSO_WM_TEMPLATE_CATEGORY" val="custom"/>
  <p:tag name="KSO_WM_TEMPLATE_INDEX" val="20176371"/>
  <p:tag name="KSO_WM_SLIDE_ID" val="custom20176371_17"/>
  <p:tag name="KSO_WM_SLIDE_INDEX" val="17"/>
  <p:tag name="KSO_WM_TEMPLATE_SUBCATEGORY" val="combine"/>
  <p:tag name="KSO_WM_DIAGRAM_GROUP_CODE" val="-1"/>
</p:tagLst>
</file>

<file path=ppt/tags/tag43.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44.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45.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UNIT_PRESET_TEXT_INDEX" val="0"/>
  <p:tag name="KSO_WM_UNIT_PRESET_TEXT_LEN" val="9"/>
  <p:tag name="KSO_WM_UNIT_ID" val="custom20176371_17*a*1"/>
</p:tagLst>
</file>

<file path=ppt/tags/tag46.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47.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48.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49.xml><?xml version="1.0" encoding="utf-8"?>
<p:tagLst xmlns:p="http://schemas.openxmlformats.org/presentationml/2006/main">
  <p:tag name="KSO_WM_TAG_VERSION" val="1.0"/>
  <p:tag name="KSO_WM_SLIDE_ITEM_CNT" val="2"/>
  <p:tag name="KSO_WM_SLIDE_LAYOUT" val="a_d_h_b"/>
  <p:tag name="KSO_WM_SLIDE_LAYOUT_CNT" val="1_1_1_1"/>
  <p:tag name="KSO_WM_SLIDE_TYPE" val="text"/>
  <p:tag name="KSO_WM_BEAUTIFY_FLAG" val="#wm#"/>
  <p:tag name="KSO_WM_SLIDE_POSITION" val="64*89"/>
  <p:tag name="KSO_WM_SLIDE_SIZE" val="830*330"/>
  <p:tag name="KSO_WM_COMBINE_RELATE_SLIDE_ID" val="background30174453_13"/>
  <p:tag name="KSO_WM_TEMPLATE_CATEGORY" val="custom"/>
  <p:tag name="KSO_WM_TEMPLATE_INDEX" val="20176371"/>
  <p:tag name="KSO_WM_SLIDE_ID" val="custom20176371_17"/>
  <p:tag name="KSO_WM_SLIDE_INDEX" val="17"/>
  <p:tag name="KSO_WM_TEMPLATE_SUBCATEGORY" val="combine"/>
  <p:tag name="KSO_WM_DIAGRAM_GROUP_CODE" val="-1"/>
</p:tagLst>
</file>

<file path=ppt/tags/tag5.xml><?xml version="1.0" encoding="utf-8"?>
<p:tagLst xmlns:p="http://schemas.openxmlformats.org/presentationml/2006/main">
  <p:tag name="KSO_WM_TAG_VERSION" val="1.0"/>
  <p:tag name="KSO_WM_SLIDE_ITEM_CNT" val="1"/>
  <p:tag name="KSO_WM_SLIDE_LAYOUT" val="a"/>
  <p:tag name="KSO_WM_SLIDE_LAYOUT_CNT" val="1"/>
  <p:tag name="KSO_WM_SLIDE_TYPE" val="title"/>
  <p:tag name="KSO_WM_BEAUTIFY_FLAG" val="#wm#"/>
  <p:tag name="KSO_WM_COMBINE_RELATE_SLIDE_ID" val="background30174453_1"/>
  <p:tag name="KSO_WM_TEMPLATE_CATEGORY" val="custom"/>
  <p:tag name="KSO_WM_TEMPLATE_INDEX" val="20176371"/>
  <p:tag name="KSO_WM_SLIDE_ID" val="custom20176371_1"/>
  <p:tag name="KSO_WM_SLIDE_INDEX" val="1"/>
  <p:tag name="KSO_WM_TEMPLATE_SUBCATEGORY" val="combine"/>
  <p:tag name="KSO_WM_TEMPLATE_THUMBS_INDEX" val="1、11、12、13、17、18、25、32、33、34、35、"/>
  <p:tag name="KSO_WM_DIAGRAM_GROUP_CODE" val="-1"/>
</p:tagLst>
</file>

<file path=ppt/tags/tag50.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d"/>
  <p:tag name="KSO_WM_UNIT_INDEX" val="1"/>
  <p:tag name="KSO_WM_UNIT_LAYERLEVEL" val="1"/>
  <p:tag name="KSO_WM_UNIT_VALUE" val="1500*1713"/>
  <p:tag name="KSO_WM_UNIT_HIGHLIGHT" val="0"/>
  <p:tag name="KSO_WM_UNIT_COMPATIBLE" val="0"/>
  <p:tag name="KSO_WM_UNIT_CLEAR" val="0"/>
  <p:tag name="KSO_WM_UNIT_ID" val="custom20176371_4*d*1"/>
</p:tagLst>
</file>

<file path=ppt/tags/tag51.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52.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53.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54.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55.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TAG_VERSION" val="1.0"/>
  <p:tag name="KSO_WM_COMBINE_RELATE_SLIDE_ID" val="background30174453_4"/>
  <p:tag name="KSO_WM_TEMPLATE_CATEGORY" val="custom"/>
  <p:tag name="KSO_WM_TEMPLATE_INDEX" val="20176371"/>
  <p:tag name="KSO_WM_SLIDE_ID" val="custom20176371_4"/>
  <p:tag name="KSO_WM_SLIDE_INDEX" val="4"/>
  <p:tag name="KSO_WM_TEMPLATE_SUBCATEGORY" val="combine"/>
  <p:tag name="KSO_WM_DIAGRAM_GROUP_CODE" val="-1"/>
</p:tagLst>
</file>

<file path=ppt/tags/tag56.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57.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58.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59.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UNIT_PRESET_TEXT_INDEX" val="0"/>
  <p:tag name="KSO_WM_UNIT_PRESET_TEXT_LEN" val="9"/>
  <p:tag name="KSO_WM_UNIT_ID" val="custom20176371_17*a*1"/>
</p:tagLst>
</file>

<file path=ppt/tags/tag6.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l_h_i"/>
  <p:tag name="KSO_WM_UNIT_INDEX" val="1_2_1"/>
  <p:tag name="KSO_WM_UNIT_LAYERLEVEL" val="1_1_1"/>
  <p:tag name="KSO_WM_DIAGRAM_GROUP_CODE" val="l1-1"/>
  <p:tag name="KSO_WM_UNIT_ID" val="custom20176371_8*l_h_i*1_2_1"/>
  <p:tag name="KSO_WM_UNIT_USESOURCEFORMAT_APPLY" val="1"/>
</p:tagLst>
</file>

<file path=ppt/tags/tag60.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61.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62.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63.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64.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65.xml><?xml version="1.0" encoding="utf-8"?>
<p:tagLst xmlns:p="http://schemas.openxmlformats.org/presentationml/2006/main">
  <p:tag name="KSO_WM_TAG_VERSION" val="1.0"/>
  <p:tag name="KSO_WM_SLIDE_ITEM_CNT" val="2"/>
  <p:tag name="KSO_WM_SLIDE_LAYOUT" val="a_d_h_b"/>
  <p:tag name="KSO_WM_SLIDE_LAYOUT_CNT" val="1_1_1_1"/>
  <p:tag name="KSO_WM_SLIDE_TYPE" val="text"/>
  <p:tag name="KSO_WM_BEAUTIFY_FLAG" val="#wm#"/>
  <p:tag name="KSO_WM_SLIDE_POSITION" val="64*89"/>
  <p:tag name="KSO_WM_SLIDE_SIZE" val="830*330"/>
  <p:tag name="KSO_WM_COMBINE_RELATE_SLIDE_ID" val="background30174453_13"/>
  <p:tag name="KSO_WM_TEMPLATE_CATEGORY" val="custom"/>
  <p:tag name="KSO_WM_TEMPLATE_INDEX" val="20176371"/>
  <p:tag name="KSO_WM_SLIDE_ID" val="custom20176371_17"/>
  <p:tag name="KSO_WM_SLIDE_INDEX" val="17"/>
  <p:tag name="KSO_WM_TEMPLATE_SUBCATEGORY" val="combine"/>
  <p:tag name="KSO_WM_DIAGRAM_GROUP_CODE" val="-1"/>
</p:tagLst>
</file>

<file path=ppt/tags/tag66.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67.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68.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UNIT_PRESET_TEXT_INDEX" val="0"/>
  <p:tag name="KSO_WM_UNIT_PRESET_TEXT_LEN" val="9"/>
  <p:tag name="KSO_WM_UNIT_ID" val="custom20176371_17*a*1"/>
</p:tagLst>
</file>

<file path=ppt/tags/tag69.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7.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l_h_i"/>
  <p:tag name="KSO_WM_UNIT_INDEX" val="1_3_1"/>
  <p:tag name="KSO_WM_UNIT_LAYERLEVEL" val="1_1_1"/>
  <p:tag name="KSO_WM_DIAGRAM_GROUP_CODE" val="l1-1"/>
  <p:tag name="KSO_WM_UNIT_ID" val="custom20176371_8*l_h_i*1_3_1"/>
  <p:tag name="KSO_WM_UNIT_USESOURCEFORMAT_APPLY" val="1"/>
</p:tagLst>
</file>

<file path=ppt/tags/tag70.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71.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72.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73.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74.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75.xml><?xml version="1.0" encoding="utf-8"?>
<p:tagLst xmlns:p="http://schemas.openxmlformats.org/presentationml/2006/main">
  <p:tag name="KSO_WM_TAG_VERSION" val="1.0"/>
  <p:tag name="KSO_WM_SLIDE_ITEM_CNT" val="2"/>
  <p:tag name="KSO_WM_SLIDE_LAYOUT" val="a_d_h_b"/>
  <p:tag name="KSO_WM_SLIDE_LAYOUT_CNT" val="1_1_1_1"/>
  <p:tag name="KSO_WM_SLIDE_TYPE" val="text"/>
  <p:tag name="KSO_WM_BEAUTIFY_FLAG" val="#wm#"/>
  <p:tag name="KSO_WM_SLIDE_POSITION" val="64*89"/>
  <p:tag name="KSO_WM_SLIDE_SIZE" val="830*330"/>
  <p:tag name="KSO_WM_COMBINE_RELATE_SLIDE_ID" val="background30174453_13"/>
  <p:tag name="KSO_WM_TEMPLATE_CATEGORY" val="custom"/>
  <p:tag name="KSO_WM_TEMPLATE_INDEX" val="20176371"/>
  <p:tag name="KSO_WM_SLIDE_ID" val="custom20176371_17"/>
  <p:tag name="KSO_WM_SLIDE_INDEX" val="17"/>
  <p:tag name="KSO_WM_TEMPLATE_SUBCATEGORY" val="combine"/>
  <p:tag name="KSO_WM_DIAGRAM_GROUP_CODE" val="-1"/>
</p:tagLst>
</file>

<file path=ppt/tags/tag76.xml><?xml version="1.0" encoding="utf-8"?>
<p:tagLst xmlns:p="http://schemas.openxmlformats.org/presentationml/2006/main">
  <p:tag name="KSO_WM_BEAUTIFY_FLAG" val="#wm#"/>
  <p:tag name="KSO_WM_TEMPLATE_CATEGORY" val="custom"/>
  <p:tag name="KSO_WM_TEMPLATE_INDEX" val="20176371"/>
</p:tagLst>
</file>

<file path=ppt/tags/tag77.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78.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79.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8.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l_h_i"/>
  <p:tag name="KSO_WM_UNIT_INDEX" val="1_1_1"/>
  <p:tag name="KSO_WM_UNIT_LAYERLEVEL" val="1_1_1"/>
  <p:tag name="KSO_WM_DIAGRAM_GROUP_CODE" val="l1-1"/>
  <p:tag name="KSO_WM_UNIT_ID" val="custom20176371_8*l_h_i*1_1_1"/>
  <p:tag name="KSO_WM_UNIT_USESOURCEFORMAT_APPLY" val="1"/>
</p:tagLst>
</file>

<file path=ppt/tags/tag80.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81.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82.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TAG_VERSION" val="1.0"/>
  <p:tag name="KSO_WM_COMBINE_RELATE_SLIDE_ID" val="background30174453_4"/>
  <p:tag name="KSO_WM_TEMPLATE_CATEGORY" val="custom"/>
  <p:tag name="KSO_WM_TEMPLATE_INDEX" val="20176371"/>
  <p:tag name="KSO_WM_SLIDE_ID" val="custom20176371_4"/>
  <p:tag name="KSO_WM_SLIDE_INDEX" val="4"/>
  <p:tag name="KSO_WM_TEMPLATE_SUBCATEGORY" val="combine"/>
  <p:tag name="KSO_WM_DIAGRAM_GROUP_CODE" val="-1"/>
</p:tagLst>
</file>

<file path=ppt/tags/tag83.xml><?xml version="1.0" encoding="utf-8"?>
<p:tagLst xmlns:p="http://schemas.openxmlformats.org/presentationml/2006/main">
  <p:tag name="KSO_WM_BEAUTIFY_FLAG" val="#wm#"/>
  <p:tag name="KSO_WM_TEMPLATE_CATEGORY" val="custom"/>
  <p:tag name="KSO_WM_TEMPLATE_INDEX" val="20176371"/>
</p:tagLst>
</file>

<file path=ppt/tags/tag84.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85.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86.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87.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88.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89.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TAG_VERSION" val="1.0"/>
  <p:tag name="KSO_WM_COMBINE_RELATE_SLIDE_ID" val="background30174453_4"/>
  <p:tag name="KSO_WM_TEMPLATE_CATEGORY" val="custom"/>
  <p:tag name="KSO_WM_TEMPLATE_INDEX" val="20176371"/>
  <p:tag name="KSO_WM_SLIDE_ID" val="custom20176371_4"/>
  <p:tag name="KSO_WM_SLIDE_INDEX" val="4"/>
  <p:tag name="KSO_WM_TEMPLATE_SUBCATEGORY" val="combine"/>
  <p:tag name="KSO_WM_DIAGRAM_GROUP_CODE" val="-1"/>
</p:tagLst>
</file>

<file path=ppt/tags/tag9.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a"/>
  <p:tag name="KSO_WM_UNIT_INDEX" val="1"/>
  <p:tag name="KSO_WM_UNIT_LAYERLEVEL" val="1"/>
  <p:tag name="KSO_WM_UNIT_VALUE" val="3"/>
  <p:tag name="KSO_WM_UNIT_ISCONTENTSTITLE" val="0"/>
  <p:tag name="KSO_WM_UNIT_HIGHLIGHT" val="0"/>
  <p:tag name="KSO_WM_UNIT_COMPATIBLE" val="0"/>
  <p:tag name="KSO_WM_UNIT_CLEAR" val="0"/>
  <p:tag name="KSO_WM_DIAGRAM_GROUP_CODE" val="l1_1"/>
  <p:tag name="KSO_WM_UNIT_ID" val="custom20176371_8*a*1"/>
  <p:tag name="KSO_WM_UNIT_PRESET_TEXT" val="目录"/>
  <p:tag name="KSO_WM_UNIT_TEXT_FILL_FORE_SCHEMECOLOR_INDEX" val="13"/>
  <p:tag name="KSO_WM_UNIT_TEXT_FILL_TYPE" val="1"/>
  <p:tag name="KSO_WM_UNIT_USESOURCEFORMAT_APPLY" val="1"/>
</p:tagLst>
</file>

<file path=ppt/tags/tag90.xml><?xml version="1.0" encoding="utf-8"?>
<p:tagLst xmlns:p="http://schemas.openxmlformats.org/presentationml/2006/main">
  <p:tag name="KSO_WM_BEAUTIFY_FLAG" val="#wm#"/>
  <p:tag name="KSO_WM_TEMPLATE_CATEGORY" val="custom"/>
  <p:tag name="KSO_WM_TEMPLATE_INDEX" val="20176371"/>
</p:tagLst>
</file>

<file path=ppt/tags/tag91.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92.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ags/tag93.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UNIT_PRESET_TEXT_INDEX" val="0"/>
  <p:tag name="KSO_WM_UNIT_PRESET_TEXT_LEN" val="9"/>
  <p:tag name="KSO_WM_UNIT_ID" val="custom20176371_17*a*1"/>
</p:tagLst>
</file>

<file path=ppt/tags/tag94.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95.xml><?xml version="1.0" encoding="utf-8"?>
<p:tagLst xmlns:p="http://schemas.openxmlformats.org/presentationml/2006/main">
  <p:tag name="KSO_WM_TAG_VERSION" val="1.0"/>
  <p:tag name="KSO_WM_SLIDE_ITEM_CNT" val="2"/>
  <p:tag name="KSO_WM_SLIDE_LAYOUT" val="a_d_h_b"/>
  <p:tag name="KSO_WM_SLIDE_LAYOUT_CNT" val="1_1_1_1"/>
  <p:tag name="KSO_WM_SLIDE_TYPE" val="text"/>
  <p:tag name="KSO_WM_BEAUTIFY_FLAG" val="#wm#"/>
  <p:tag name="KSO_WM_SLIDE_POSITION" val="64*89"/>
  <p:tag name="KSO_WM_SLIDE_SIZE" val="830*330"/>
  <p:tag name="KSO_WM_COMBINE_RELATE_SLIDE_ID" val="background30174453_13"/>
  <p:tag name="KSO_WM_TEMPLATE_CATEGORY" val="custom"/>
  <p:tag name="KSO_WM_TEMPLATE_INDEX" val="20176371"/>
  <p:tag name="KSO_WM_SLIDE_ID" val="custom20176371_17"/>
  <p:tag name="KSO_WM_SLIDE_INDEX" val="17"/>
  <p:tag name="KSO_WM_TEMPLATE_SUBCATEGORY" val="combine"/>
  <p:tag name="KSO_WM_DIAGRAM_GROUP_CODE" val="-1"/>
</p:tagLst>
</file>

<file path=ppt/tags/tag96.xml><?xml version="1.0" encoding="utf-8"?>
<p:tagLst xmlns:p="http://schemas.openxmlformats.org/presentationml/2006/main">
  <p:tag name="KSO_WM_BEAUTIFY_FLAG" val="#wm#"/>
  <p:tag name="KSO_WM_TEMPLATE_CATEGORY" val="custom"/>
  <p:tag name="KSO_WM_TEMPLATE_INDEX" val="20176371"/>
</p:tagLst>
</file>

<file path=ppt/tags/tag97.xml><?xml version="1.0" encoding="utf-8"?>
<p:tagLst xmlns:p="http://schemas.openxmlformats.org/presentationml/2006/main">
  <p:tag name="KSO_WM_TAG_VERSION" val="1.0"/>
  <p:tag name="KSO_WM_BEAUTIFY_FLAG" val="#wm#"/>
  <p:tag name="KSO_WM_UNIT_TYPE" val="i"/>
  <p:tag name="KSO_WM_UNIT_ID" val="custom20176371_17*i*0"/>
  <p:tag name="KSO_WM_TEMPLATE_CATEGORY" val="custom"/>
  <p:tag name="KSO_WM_TEMPLATE_INDEX" val="20176371"/>
  <p:tag name="KSO_WM_UNIT_INDEX" val="0"/>
</p:tagLst>
</file>

<file path=ppt/tags/tag98.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f"/>
  <p:tag name="KSO_WM_UNIT_INDEX" val="1_1"/>
  <p:tag name="KSO_WM_UNIT_LAYERLEVEL" val="1_1"/>
  <p:tag name="KSO_WM_UNIT_VALUE" val="48"/>
  <p:tag name="KSO_WM_UNIT_HIGHLIGHT" val="0"/>
  <p:tag name="KSO_WM_UNIT_COMPATIBLE" val="0"/>
  <p:tag name="KSO_WM_UNIT_CLEAR" val="0"/>
  <p:tag name="KSO_WM_UNIT_PRESET_TEXT_INDEX" val="2"/>
  <p:tag name="KSO_WM_UNIT_PRESET_TEXT_LEN" val="20"/>
  <p:tag name="KSO_WM_UNIT_ID" val="custom20176371_17*h_f*1_1"/>
</p:tagLst>
</file>

<file path=ppt/tags/tag99.xml><?xml version="1.0" encoding="utf-8"?>
<p:tagLst xmlns:p="http://schemas.openxmlformats.org/presentationml/2006/main">
  <p:tag name="KSO_WM_TAG_VERSION" val="1.0"/>
  <p:tag name="KSO_WM_BEAUTIFY_FLAG" val="#wm#"/>
  <p:tag name="KSO_WM_TEMPLATE_CATEGORY" val="custom"/>
  <p:tag name="KSO_WM_TEMPLATE_INDEX" val="20176371"/>
  <p:tag name="KSO_WM_UNIT_TYPE" val="h_a"/>
  <p:tag name="KSO_WM_UNIT_INDEX" val="1_1"/>
  <p:tag name="KSO_WM_UNIT_LAYERLEVEL" val="1_1"/>
  <p:tag name="KSO_WM_UNIT_VALUE" val="14"/>
  <p:tag name="KSO_WM_UNIT_HIGHLIGHT" val="0"/>
  <p:tag name="KSO_WM_UNIT_COMPATIBLE" val="0"/>
  <p:tag name="KSO_WM_UNIT_CLEAR" val="0"/>
  <p:tag name="KSO_WM_UNIT_PRESET_TEXT_INDEX" val="0"/>
  <p:tag name="KSO_WM_UNIT_PRESET_TEXT_LEN" val="9"/>
  <p:tag name="KSO_WM_UNIT_ID" val="custom20176371_17*h_a*1_1"/>
</p:tagLst>
</file>

<file path=ppt/theme/theme1.xml><?xml version="1.0" encoding="utf-8"?>
<a:theme xmlns:a="http://schemas.openxmlformats.org/drawingml/2006/main" name="Office 主题">
  <a:themeElements>
    <a:clrScheme name="Office">
      <a:dk1>
        <a:srgbClr val="000000"/>
      </a:dk1>
      <a:lt1>
        <a:srgbClr val="FFFFFF"/>
      </a:lt1>
      <a:dk2>
        <a:srgbClr val="FFF0E1"/>
      </a:dk2>
      <a:lt2>
        <a:srgbClr val="E7E6E6"/>
      </a:lt2>
      <a:accent1>
        <a:srgbClr val="004294"/>
      </a:accent1>
      <a:accent2>
        <a:srgbClr val="D4000E"/>
      </a:accent2>
      <a:accent3>
        <a:srgbClr val="1A1A1A"/>
      </a:accent3>
      <a:accent4>
        <a:srgbClr val="1D2088"/>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FFF0E1"/>
    </a:dk2>
    <a:lt2>
      <a:srgbClr val="E7E6E6"/>
    </a:lt2>
    <a:accent1>
      <a:srgbClr val="004294"/>
    </a:accent1>
    <a:accent2>
      <a:srgbClr val="D4000E"/>
    </a:accent2>
    <a:accent3>
      <a:srgbClr val="1A1A1A"/>
    </a:accent3>
    <a:accent4>
      <a:srgbClr val="1D2088"/>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FFF0E1"/>
    </a:dk2>
    <a:lt2>
      <a:srgbClr val="E7E6E6"/>
    </a:lt2>
    <a:accent1>
      <a:srgbClr val="004294"/>
    </a:accent1>
    <a:accent2>
      <a:srgbClr val="D4000E"/>
    </a:accent2>
    <a:accent3>
      <a:srgbClr val="1A1A1A"/>
    </a:accent3>
    <a:accent4>
      <a:srgbClr val="1D2088"/>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FFF0E1"/>
    </a:dk2>
    <a:lt2>
      <a:srgbClr val="E7E6E6"/>
    </a:lt2>
    <a:accent1>
      <a:srgbClr val="004294"/>
    </a:accent1>
    <a:accent2>
      <a:srgbClr val="D4000E"/>
    </a:accent2>
    <a:accent3>
      <a:srgbClr val="1A1A1A"/>
    </a:accent3>
    <a:accent4>
      <a:srgbClr val="1D2088"/>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FFF0E1"/>
    </a:dk2>
    <a:lt2>
      <a:srgbClr val="E7E6E6"/>
    </a:lt2>
    <a:accent1>
      <a:srgbClr val="004294"/>
    </a:accent1>
    <a:accent2>
      <a:srgbClr val="D4000E"/>
    </a:accent2>
    <a:accent3>
      <a:srgbClr val="1A1A1A"/>
    </a:accent3>
    <a:accent4>
      <a:srgbClr val="1D2088"/>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FFF0E1"/>
    </a:dk2>
    <a:lt2>
      <a:srgbClr val="E7E6E6"/>
    </a:lt2>
    <a:accent1>
      <a:srgbClr val="004294"/>
    </a:accent1>
    <a:accent2>
      <a:srgbClr val="D4000E"/>
    </a:accent2>
    <a:accent3>
      <a:srgbClr val="1A1A1A"/>
    </a:accent3>
    <a:accent4>
      <a:srgbClr val="1D2088"/>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FFF0E1"/>
    </a:dk2>
    <a:lt2>
      <a:srgbClr val="E7E6E6"/>
    </a:lt2>
    <a:accent1>
      <a:srgbClr val="004294"/>
    </a:accent1>
    <a:accent2>
      <a:srgbClr val="D4000E"/>
    </a:accent2>
    <a:accent3>
      <a:srgbClr val="1A1A1A"/>
    </a:accent3>
    <a:accent4>
      <a:srgbClr val="1D2088"/>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FFF0E1"/>
    </a:dk2>
    <a:lt2>
      <a:srgbClr val="E7E6E6"/>
    </a:lt2>
    <a:accent1>
      <a:srgbClr val="004294"/>
    </a:accent1>
    <a:accent2>
      <a:srgbClr val="D4000E"/>
    </a:accent2>
    <a:accent3>
      <a:srgbClr val="1A1A1A"/>
    </a:accent3>
    <a:accent4>
      <a:srgbClr val="1D2088"/>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FFF0E1"/>
    </a:dk2>
    <a:lt2>
      <a:srgbClr val="E7E6E6"/>
    </a:lt2>
    <a:accent1>
      <a:srgbClr val="004294"/>
    </a:accent1>
    <a:accent2>
      <a:srgbClr val="D4000E"/>
    </a:accent2>
    <a:accent3>
      <a:srgbClr val="1A1A1A"/>
    </a:accent3>
    <a:accent4>
      <a:srgbClr val="1D2088"/>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FFF0E1"/>
    </a:dk2>
    <a:lt2>
      <a:srgbClr val="E7E6E6"/>
    </a:lt2>
    <a:accent1>
      <a:srgbClr val="004294"/>
    </a:accent1>
    <a:accent2>
      <a:srgbClr val="D4000E"/>
    </a:accent2>
    <a:accent3>
      <a:srgbClr val="1A1A1A"/>
    </a:accent3>
    <a:accent4>
      <a:srgbClr val="1D2088"/>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FFF0E1"/>
    </a:dk2>
    <a:lt2>
      <a:srgbClr val="E7E6E6"/>
    </a:lt2>
    <a:accent1>
      <a:srgbClr val="004294"/>
    </a:accent1>
    <a:accent2>
      <a:srgbClr val="D4000E"/>
    </a:accent2>
    <a:accent3>
      <a:srgbClr val="1A1A1A"/>
    </a:accent3>
    <a:accent4>
      <a:srgbClr val="1D2088"/>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FFF0E1"/>
    </a:dk2>
    <a:lt2>
      <a:srgbClr val="E7E6E6"/>
    </a:lt2>
    <a:accent1>
      <a:srgbClr val="004294"/>
    </a:accent1>
    <a:accent2>
      <a:srgbClr val="D4000E"/>
    </a:accent2>
    <a:accent3>
      <a:srgbClr val="1A1A1A"/>
    </a:accent3>
    <a:accent4>
      <a:srgbClr val="1D2088"/>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FFF0E1"/>
    </a:dk2>
    <a:lt2>
      <a:srgbClr val="E7E6E6"/>
    </a:lt2>
    <a:accent1>
      <a:srgbClr val="004294"/>
    </a:accent1>
    <a:accent2>
      <a:srgbClr val="D4000E"/>
    </a:accent2>
    <a:accent3>
      <a:srgbClr val="1A1A1A"/>
    </a:accent3>
    <a:accent4>
      <a:srgbClr val="1D2088"/>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1196</Words>
  <Application>WPS 演示</Application>
  <PresentationFormat>宽屏</PresentationFormat>
  <Paragraphs>180</Paragraphs>
  <Slides>22</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宋体</vt:lpstr>
      <vt:lpstr>Wingdings</vt:lpstr>
      <vt:lpstr>微软雅黑</vt:lpstr>
      <vt:lpstr>隶书</vt:lpstr>
      <vt:lpstr>Calibri</vt:lpstr>
      <vt:lpstr>Calibri</vt:lpstr>
      <vt:lpstr>黑体</vt:lpstr>
      <vt:lpstr>Office 主题</vt:lpstr>
      <vt:lpstr>维吾尔族舞蹈</vt:lpstr>
      <vt:lpstr>PowerPoint 演示文稿</vt:lpstr>
      <vt:lpstr>PowerPoint 演示文稿</vt:lpstr>
      <vt:lpstr>PowerPoint 演示文稿</vt:lpstr>
      <vt:lpstr>基本动作训练</vt:lpstr>
      <vt:lpstr>一.基本体态和手型</vt:lpstr>
      <vt:lpstr>PowerPoint 演示文稿</vt:lpstr>
      <vt:lpstr>PowerPoint 演示文稿</vt:lpstr>
      <vt:lpstr>PowerPoint 演示文稿</vt:lpstr>
      <vt:lpstr>PowerPoint 演示文稿</vt:lpstr>
      <vt:lpstr>PowerPoint 演示文稿</vt:lpstr>
      <vt:lpstr>基本脚位</vt:lpstr>
      <vt:lpstr>PowerPoint 演示文稿</vt:lpstr>
      <vt:lpstr>基本步法</vt:lpstr>
      <vt:lpstr>PowerPoint 演示文稿</vt:lpstr>
      <vt:lpstr>基本步法</vt:lpstr>
      <vt:lpstr>PowerPoint 演示文稿</vt:lpstr>
      <vt:lpstr>技巧部分</vt:lpstr>
      <vt:lpstr>PowerPoint 演示文稿</vt:lpstr>
      <vt:lpstr>PowerPoint 演示文稿</vt:lpstr>
      <vt:lpstr>课堂小结</vt:lpstr>
      <vt:lpstr>非常感谢您的聆听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cp:lastModifiedBy>
  <cp:revision>75</cp:revision>
  <dcterms:created xsi:type="dcterms:W3CDTF">2019-11-20T08:46:00Z</dcterms:created>
  <dcterms:modified xsi:type="dcterms:W3CDTF">2019-11-23T12:49:40Z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2052-10.1.0.6029</vt:lpwstr>
  </property>
</Properties>
</file>