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65" r:id="rId2"/>
    <p:sldId id="274" r:id="rId3"/>
    <p:sldId id="261" r:id="rId4"/>
    <p:sldId id="259" r:id="rId5"/>
    <p:sldId id="283" r:id="rId6"/>
    <p:sldId id="282" r:id="rId7"/>
    <p:sldId id="267" r:id="rId8"/>
    <p:sldId id="260" r:id="rId9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7676"/>
    <a:srgbClr val="29A4D0"/>
    <a:srgbClr val="EE0F68"/>
    <a:srgbClr val="FAFAFA"/>
    <a:srgbClr val="E6E6E6"/>
    <a:srgbClr val="F3F3F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876" y="-90"/>
      </p:cViewPr>
      <p:guideLst>
        <p:guide orient="horz" pos="1645"/>
        <p:guide pos="29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80B821-444D-4194-9974-068682AEC239}" type="datetimeFigureOut">
              <a:rPr lang="zh-CN" altLang="en-US" smtClean="0"/>
              <a:pPr/>
              <a:t>2018/12/14 Friday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1B9BBA-F59A-41FC-80D8-0DBBBE4C51E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9458" name="备注占位符 2"/>
          <p:cNvSpPr>
            <a:spLocks noGrp="1"/>
          </p:cNvSpPr>
          <p:nvPr>
            <p:ph type="body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 indent="0"/>
            <a:endParaRPr lang="zh-CN" altLang="en-US" dirty="0"/>
          </a:p>
        </p:txBody>
      </p:sp>
      <p:sp>
        <p:nvSpPr>
          <p:cNvPr id="1945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3025" y="8685213"/>
            <a:ext cx="2973388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indent="0"/>
            <a:fld id="{9A0DB2DC-4C9A-4742-B13C-FB6460FD3503}" type="slidenum">
              <a:rPr lang="zh-CN" altLang="en-US">
                <a:latin typeface="Arial" panose="020B0604020202020204" pitchFamily="34" charset="0"/>
                <a:ea typeface="宋体" panose="02010600030101010101" pitchFamily="2" charset="-122"/>
              </a:rPr>
              <a:pPr lvl="0" indent="0"/>
              <a:t>1</a:t>
            </a:fld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7ABC6-8DE9-497E-B13B-CF0BA07D8BC9}" type="datetimeFigureOut">
              <a:rPr lang="zh-CN" altLang="en-US" smtClean="0"/>
              <a:pPr/>
              <a:t>2018/12/14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6EBB-1038-47E9-B68D-4633EA71E5B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7ABC6-8DE9-497E-B13B-CF0BA07D8BC9}" type="datetimeFigureOut">
              <a:rPr lang="zh-CN" altLang="en-US" smtClean="0"/>
              <a:pPr/>
              <a:t>2018/12/14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6EBB-1038-47E9-B68D-4633EA71E5B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7ABC6-8DE9-497E-B13B-CF0BA07D8BC9}" type="datetimeFigureOut">
              <a:rPr lang="zh-CN" altLang="en-US" smtClean="0"/>
              <a:pPr/>
              <a:t>2018/12/14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6EBB-1038-47E9-B68D-4633EA71E5B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7ABC6-8DE9-497E-B13B-CF0BA07D8BC9}" type="datetimeFigureOut">
              <a:rPr lang="zh-CN" altLang="en-US" smtClean="0"/>
              <a:pPr/>
              <a:t>2018/12/14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6EBB-1038-47E9-B68D-4633EA71E5B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7ABC6-8DE9-497E-B13B-CF0BA07D8BC9}" type="datetimeFigureOut">
              <a:rPr lang="zh-CN" altLang="en-US" smtClean="0"/>
              <a:pPr/>
              <a:t>2018/12/14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6EBB-1038-47E9-B68D-4633EA71E5B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7ABC6-8DE9-497E-B13B-CF0BA07D8BC9}" type="datetimeFigureOut">
              <a:rPr lang="zh-CN" altLang="en-US" smtClean="0"/>
              <a:pPr/>
              <a:t>2018/12/14 Friday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6EBB-1038-47E9-B68D-4633EA71E5B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7ABC6-8DE9-497E-B13B-CF0BA07D8BC9}" type="datetimeFigureOut">
              <a:rPr lang="zh-CN" altLang="en-US" smtClean="0"/>
              <a:pPr/>
              <a:t>2018/12/14 Friday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6EBB-1038-47E9-B68D-4633EA71E5B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7ABC6-8DE9-497E-B13B-CF0BA07D8BC9}" type="datetimeFigureOut">
              <a:rPr lang="zh-CN" altLang="en-US" smtClean="0"/>
              <a:pPr/>
              <a:t>2018/12/14 Friday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6EBB-1038-47E9-B68D-4633EA71E5B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7ABC6-8DE9-497E-B13B-CF0BA07D8BC9}" type="datetimeFigureOut">
              <a:rPr lang="zh-CN" altLang="en-US" smtClean="0"/>
              <a:pPr/>
              <a:t>2018/12/14 Friday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6EBB-1038-47E9-B68D-4633EA71E5B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7ABC6-8DE9-497E-B13B-CF0BA07D8BC9}" type="datetimeFigureOut">
              <a:rPr lang="zh-CN" altLang="en-US" smtClean="0"/>
              <a:pPr/>
              <a:t>2018/12/14 Friday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6EBB-1038-47E9-B68D-4633EA71E5B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7ABC6-8DE9-497E-B13B-CF0BA07D8BC9}" type="datetimeFigureOut">
              <a:rPr lang="zh-CN" altLang="en-US" smtClean="0"/>
              <a:pPr/>
              <a:t>2018/12/14 Friday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6EBB-1038-47E9-B68D-4633EA71E5B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30">
          <a:fgClr>
            <a:srgbClr val="E6E6E6"/>
          </a:fgClr>
          <a:bgClr>
            <a:srgbClr val="FAFAFA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7ABC6-8DE9-497E-B13B-CF0BA07D8BC9}" type="datetimeFigureOut">
              <a:rPr lang="zh-CN" altLang="en-US" smtClean="0"/>
              <a:pPr/>
              <a:t>2018/12/14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A6EBB-1038-47E9-B68D-4633EA71E5B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等腰三角形 11"/>
          <p:cNvSpPr/>
          <p:nvPr/>
        </p:nvSpPr>
        <p:spPr>
          <a:xfrm rot="13558710">
            <a:off x="7948930" y="-261381"/>
            <a:ext cx="1198960" cy="3096816"/>
          </a:xfrm>
          <a:prstGeom prst="triangle">
            <a:avLst>
              <a:gd name="adj" fmla="val 65111"/>
            </a:avLst>
          </a:prstGeom>
          <a:solidFill>
            <a:srgbClr val="29A4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trike="noStrike" noProof="1"/>
          </a:p>
        </p:txBody>
      </p:sp>
      <p:sp>
        <p:nvSpPr>
          <p:cNvPr id="9" name="任意多边形 8"/>
          <p:cNvSpPr/>
          <p:nvPr/>
        </p:nvSpPr>
        <p:spPr>
          <a:xfrm>
            <a:off x="2002473" y="2539762"/>
            <a:ext cx="4533900" cy="2997994"/>
          </a:xfrm>
          <a:custGeom>
            <a:avLst/>
            <a:gdLst>
              <a:gd name="connsiteX0" fmla="*/ 1638300 w 4533900"/>
              <a:gd name="connsiteY0" fmla="*/ 0 h 2997200"/>
              <a:gd name="connsiteX1" fmla="*/ 4533900 w 4533900"/>
              <a:gd name="connsiteY1" fmla="*/ 762000 h 2997200"/>
              <a:gd name="connsiteX2" fmla="*/ 0 w 4533900"/>
              <a:gd name="connsiteY2" fmla="*/ 2997200 h 2997200"/>
              <a:gd name="connsiteX3" fmla="*/ 1638300 w 4533900"/>
              <a:gd name="connsiteY3" fmla="*/ 0 h 299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33900" h="2997200">
                <a:moveTo>
                  <a:pt x="1638300" y="0"/>
                </a:moveTo>
                <a:lnTo>
                  <a:pt x="4533900" y="762000"/>
                </a:lnTo>
                <a:lnTo>
                  <a:pt x="0" y="2997200"/>
                </a:lnTo>
                <a:lnTo>
                  <a:pt x="1638300" y="0"/>
                </a:lnTo>
                <a:close/>
              </a:path>
            </a:pathLst>
          </a:custGeom>
          <a:solidFill>
            <a:srgbClr val="29A4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trike="noStrike" noProof="1"/>
          </a:p>
        </p:txBody>
      </p:sp>
      <p:sp>
        <p:nvSpPr>
          <p:cNvPr id="5" name="任意多边形 4"/>
          <p:cNvSpPr/>
          <p:nvPr/>
        </p:nvSpPr>
        <p:spPr>
          <a:xfrm>
            <a:off x="310515" y="1876743"/>
            <a:ext cx="3436144" cy="3682604"/>
          </a:xfrm>
          <a:custGeom>
            <a:avLst/>
            <a:gdLst>
              <a:gd name="connsiteX0" fmla="*/ 0 w 3435179"/>
              <a:gd name="connsiteY0" fmla="*/ 3657600 h 3682313"/>
              <a:gd name="connsiteX1" fmla="*/ 1754660 w 3435179"/>
              <a:gd name="connsiteY1" fmla="*/ 3682313 h 3682313"/>
              <a:gd name="connsiteX2" fmla="*/ 3385752 w 3435179"/>
              <a:gd name="connsiteY2" fmla="*/ 630194 h 3682313"/>
              <a:gd name="connsiteX3" fmla="*/ 3435179 w 3435179"/>
              <a:gd name="connsiteY3" fmla="*/ 0 h 3682313"/>
              <a:gd name="connsiteX4" fmla="*/ 12357 w 3435179"/>
              <a:gd name="connsiteY4" fmla="*/ 2792627 h 3682313"/>
              <a:gd name="connsiteX5" fmla="*/ 0 w 3435179"/>
              <a:gd name="connsiteY5" fmla="*/ 3657600 h 3682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435179" h="3682313">
                <a:moveTo>
                  <a:pt x="0" y="3657600"/>
                </a:moveTo>
                <a:lnTo>
                  <a:pt x="1754660" y="3682313"/>
                </a:lnTo>
                <a:lnTo>
                  <a:pt x="3385752" y="630194"/>
                </a:lnTo>
                <a:lnTo>
                  <a:pt x="3435179" y="0"/>
                </a:lnTo>
                <a:lnTo>
                  <a:pt x="12357" y="2792627"/>
                </a:lnTo>
                <a:lnTo>
                  <a:pt x="0" y="3657600"/>
                </a:lnTo>
                <a:close/>
              </a:path>
            </a:pathLst>
          </a:custGeom>
          <a:solidFill>
            <a:srgbClr val="EE0F68"/>
          </a:solidFill>
          <a:ln>
            <a:noFill/>
          </a:ln>
          <a:effectLst>
            <a:outerShdw blurRad="76200" dist="50800" dir="2700000" sx="100500" sy="100500" algn="tl" rotWithShape="0">
              <a:prstClr val="black">
                <a:alpha val="9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trike="noStrike" noProof="1"/>
          </a:p>
        </p:txBody>
      </p:sp>
      <p:sp>
        <p:nvSpPr>
          <p:cNvPr id="11" name="任意多边形 10"/>
          <p:cNvSpPr/>
          <p:nvPr/>
        </p:nvSpPr>
        <p:spPr>
          <a:xfrm>
            <a:off x="5184220" y="693341"/>
            <a:ext cx="3302794" cy="2100263"/>
          </a:xfrm>
          <a:custGeom>
            <a:avLst/>
            <a:gdLst>
              <a:gd name="connsiteX0" fmla="*/ 0 w 3225113"/>
              <a:gd name="connsiteY0" fmla="*/ 1692876 h 2100649"/>
              <a:gd name="connsiteX1" fmla="*/ 1556951 w 3225113"/>
              <a:gd name="connsiteY1" fmla="*/ 2100649 h 2100649"/>
              <a:gd name="connsiteX2" fmla="*/ 3225113 w 3225113"/>
              <a:gd name="connsiteY2" fmla="*/ 0 h 2100649"/>
              <a:gd name="connsiteX3" fmla="*/ 0 w 3225113"/>
              <a:gd name="connsiteY3" fmla="*/ 1692876 h 2100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25113" h="2100649">
                <a:moveTo>
                  <a:pt x="0" y="1692876"/>
                </a:moveTo>
                <a:lnTo>
                  <a:pt x="1556951" y="2100649"/>
                </a:lnTo>
                <a:lnTo>
                  <a:pt x="3225113" y="0"/>
                </a:lnTo>
                <a:lnTo>
                  <a:pt x="0" y="1692876"/>
                </a:lnTo>
                <a:close/>
              </a:path>
            </a:pathLst>
          </a:custGeom>
          <a:solidFill>
            <a:srgbClr val="EE0F68"/>
          </a:solidFill>
          <a:ln>
            <a:noFill/>
          </a:ln>
          <a:effectLst>
            <a:outerShdw blurRad="76200" dist="50800" dir="2700000" sx="100500" sy="100500" algn="tl" rotWithShape="0">
              <a:prstClr val="black">
                <a:alpha val="9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trike="noStrike" noProof="1"/>
          </a:p>
        </p:txBody>
      </p:sp>
      <p:sp>
        <p:nvSpPr>
          <p:cNvPr id="18437" name="TextBox 9"/>
          <p:cNvSpPr txBox="1"/>
          <p:nvPr/>
        </p:nvSpPr>
        <p:spPr>
          <a:xfrm>
            <a:off x="6658372" y="4330621"/>
            <a:ext cx="867410" cy="33591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lvl="0" indent="0"/>
            <a:r>
              <a:rPr lang="zh-CN" altLang="zh-CN" sz="1500" b="1" dirty="0">
                <a:solidFill>
                  <a:srgbClr val="7676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安佰娟</a:t>
            </a:r>
          </a:p>
        </p:txBody>
      </p:sp>
      <p:sp>
        <p:nvSpPr>
          <p:cNvPr id="32771" name="标题 32770"/>
          <p:cNvSpPr>
            <a:spLocks noGrp="1"/>
          </p:cNvSpPr>
          <p:nvPr>
            <p:ph type="title"/>
          </p:nvPr>
        </p:nvSpPr>
        <p:spPr>
          <a:xfrm>
            <a:off x="1514475" y="246301"/>
            <a:ext cx="6011466" cy="716756"/>
          </a:xfrm>
        </p:spPr>
        <p:txBody>
          <a:bodyPr anchor="ctr"/>
          <a:lstStyle>
            <a:lvl1pPr marL="0" lvl="0" indent="0" algn="l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charset="0"/>
              <a:buNone/>
              <a:defRPr sz="3200" u="none" kern="1200" baseline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lvl="0" indent="0" algn="ctr" defTabSz="514350" fontAlgn="base">
              <a:buNone/>
            </a:pPr>
            <a:r>
              <a:rPr lang="en-US" altLang="zh-CN" sz="3600" b="1" strike="noStrike" noProof="1">
                <a:solidFill>
                  <a:schemeClr val="accent6">
                    <a:lumMod val="75000"/>
                  </a:schemeClr>
                </a:solidFill>
                <a:latin typeface="Georgia" panose="02040502050405020303" charset="0"/>
              </a:rPr>
              <a:t>Introduction</a:t>
            </a:r>
          </a:p>
        </p:txBody>
      </p:sp>
      <p:sp>
        <p:nvSpPr>
          <p:cNvPr id="18439" name="副标题 32769"/>
          <p:cNvSpPr>
            <a:spLocks noGrp="1"/>
          </p:cNvSpPr>
          <p:nvPr>
            <p:ph type="subTitle"/>
          </p:nvPr>
        </p:nvSpPr>
        <p:spPr>
          <a:xfrm>
            <a:off x="1514475" y="1213089"/>
            <a:ext cx="6115050" cy="414338"/>
          </a:xfrm>
          <a:noFill/>
          <a:ln>
            <a:noFill/>
          </a:ln>
        </p:spPr>
        <p:txBody>
          <a:bodyPr anchor="t">
            <a:noAutofit/>
          </a:bodyPr>
          <a:lstStyle>
            <a:lvl1pPr marL="0" lvl="0" indent="0" algn="ctr">
              <a:defRPr kern="1200"/>
            </a:lvl1pPr>
            <a:lvl2pPr marL="457200" lvl="1" indent="-457200" algn="ctr">
              <a:defRPr kern="1200"/>
            </a:lvl2pPr>
            <a:lvl3pPr marL="914400" lvl="2" indent="-914400" algn="ctr">
              <a:defRPr kern="1200"/>
            </a:lvl3pPr>
            <a:lvl4pPr marL="1371600" lvl="3" indent="-1371600" algn="ctr">
              <a:defRPr kern="1200"/>
            </a:lvl4pPr>
            <a:lvl5pPr marL="1828800" lvl="4" indent="-1828800" algn="ctr">
              <a:defRPr kern="1200"/>
            </a:lvl5pPr>
          </a:lstStyle>
          <a:p>
            <a:pPr marL="0" lvl="0" indent="0" algn="ctr" defTabSz="514350" fontAlgn="base">
              <a:lnSpc>
                <a:spcPct val="110000"/>
              </a:lnSpc>
              <a:spcBef>
                <a:spcPts val="9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 2" panose="05020102010507070707" pitchFamily="2" charset="2"/>
              <a:buNone/>
            </a:pPr>
            <a:r>
              <a:rPr lang="en-US" altLang="zh-CN" sz="2000" b="1" u="none" baseline="0">
                <a:solidFill>
                  <a:schemeClr val="tx1"/>
                </a:solidFill>
                <a:latin typeface="Georgia" panose="02040502050405020303" charset="0"/>
                <a:ea typeface="微软雅黑" panose="020B0503020204020204" pitchFamily="34" charset="-122"/>
              </a:rPr>
              <a:t>Introduce your friend and yourself</a:t>
            </a: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任意多边形 2"/>
          <p:cNvSpPr/>
          <p:nvPr/>
        </p:nvSpPr>
        <p:spPr>
          <a:xfrm>
            <a:off x="1742303" y="2286001"/>
            <a:ext cx="1989438" cy="2866768"/>
          </a:xfrm>
          <a:custGeom>
            <a:avLst/>
            <a:gdLst>
              <a:gd name="connsiteX0" fmla="*/ 1989438 w 1989438"/>
              <a:gd name="connsiteY0" fmla="*/ 0 h 2866768"/>
              <a:gd name="connsiteX1" fmla="*/ 0 w 1989438"/>
              <a:gd name="connsiteY1" fmla="*/ 2866768 h 2866768"/>
              <a:gd name="connsiteX2" fmla="*/ 1495168 w 1989438"/>
              <a:gd name="connsiteY2" fmla="*/ 0 h 2866768"/>
              <a:gd name="connsiteX3" fmla="*/ 1989438 w 1989438"/>
              <a:gd name="connsiteY3" fmla="*/ 0 h 2866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9438" h="2866768">
                <a:moveTo>
                  <a:pt x="1989438" y="0"/>
                </a:moveTo>
                <a:lnTo>
                  <a:pt x="0" y="2866768"/>
                </a:lnTo>
                <a:lnTo>
                  <a:pt x="1495168" y="0"/>
                </a:lnTo>
                <a:lnTo>
                  <a:pt x="1989438" y="0"/>
                </a:lnTo>
                <a:close/>
              </a:path>
            </a:pathLst>
          </a:custGeom>
          <a:solidFill>
            <a:srgbClr val="29A4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任意多边形 1"/>
          <p:cNvSpPr/>
          <p:nvPr/>
        </p:nvSpPr>
        <p:spPr>
          <a:xfrm>
            <a:off x="0" y="37071"/>
            <a:ext cx="3447535" cy="5115698"/>
          </a:xfrm>
          <a:custGeom>
            <a:avLst/>
            <a:gdLst>
              <a:gd name="connsiteX0" fmla="*/ 0 w 3447535"/>
              <a:gd name="connsiteY0" fmla="*/ 5103341 h 5115698"/>
              <a:gd name="connsiteX1" fmla="*/ 1705233 w 3447535"/>
              <a:gd name="connsiteY1" fmla="*/ 5115698 h 5115698"/>
              <a:gd name="connsiteX2" fmla="*/ 3249827 w 3447535"/>
              <a:gd name="connsiteY2" fmla="*/ 2224216 h 5115698"/>
              <a:gd name="connsiteX3" fmla="*/ 3447535 w 3447535"/>
              <a:gd name="connsiteY3" fmla="*/ 0 h 5115698"/>
              <a:gd name="connsiteX4" fmla="*/ 24714 w 3447535"/>
              <a:gd name="connsiteY4" fmla="*/ 3892379 h 5115698"/>
              <a:gd name="connsiteX5" fmla="*/ 0 w 3447535"/>
              <a:gd name="connsiteY5" fmla="*/ 5103341 h 5115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447535" h="5115698">
                <a:moveTo>
                  <a:pt x="0" y="5103341"/>
                </a:moveTo>
                <a:lnTo>
                  <a:pt x="1705233" y="5115698"/>
                </a:lnTo>
                <a:lnTo>
                  <a:pt x="3249827" y="2224216"/>
                </a:lnTo>
                <a:lnTo>
                  <a:pt x="3447535" y="0"/>
                </a:lnTo>
                <a:lnTo>
                  <a:pt x="24714" y="3892379"/>
                </a:lnTo>
                <a:lnTo>
                  <a:pt x="0" y="5103341"/>
                </a:lnTo>
                <a:close/>
              </a:path>
            </a:pathLst>
          </a:custGeom>
          <a:solidFill>
            <a:srgbClr val="EE0F68"/>
          </a:solidFill>
          <a:ln>
            <a:noFill/>
          </a:ln>
          <a:effectLst>
            <a:outerShdw blurRad="63500" dist="38100" dir="2700000" sx="100500" sy="100500" algn="tl" rotWithShape="0">
              <a:prstClr val="black">
                <a:alpha val="9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TextBox 16"/>
          <p:cNvSpPr txBox="1"/>
          <p:nvPr/>
        </p:nvSpPr>
        <p:spPr>
          <a:xfrm rot="18331084">
            <a:off x="1812013" y="3741986"/>
            <a:ext cx="2146409" cy="613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Content</a:t>
            </a:r>
          </a:p>
        </p:txBody>
      </p:sp>
      <p:sp>
        <p:nvSpPr>
          <p:cNvPr id="20" name="任意多边形 19"/>
          <p:cNvSpPr/>
          <p:nvPr/>
        </p:nvSpPr>
        <p:spPr>
          <a:xfrm>
            <a:off x="3342640" y="1325880"/>
            <a:ext cx="1231900" cy="647700"/>
          </a:xfrm>
          <a:custGeom>
            <a:avLst/>
            <a:gdLst>
              <a:gd name="connsiteX0" fmla="*/ 0 w 1231900"/>
              <a:gd name="connsiteY0" fmla="*/ 647700 h 647700"/>
              <a:gd name="connsiteX1" fmla="*/ 419100 w 1231900"/>
              <a:gd name="connsiteY1" fmla="*/ 0 h 647700"/>
              <a:gd name="connsiteX2" fmla="*/ 1231900 w 1231900"/>
              <a:gd name="connsiteY2" fmla="*/ 0 h 647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31900" h="647700">
                <a:moveTo>
                  <a:pt x="0" y="647700"/>
                </a:moveTo>
                <a:lnTo>
                  <a:pt x="419100" y="0"/>
                </a:lnTo>
                <a:lnTo>
                  <a:pt x="1231900" y="0"/>
                </a:lnTo>
              </a:path>
            </a:pathLst>
          </a:cu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任意多边形 22"/>
          <p:cNvSpPr/>
          <p:nvPr/>
        </p:nvSpPr>
        <p:spPr>
          <a:xfrm>
            <a:off x="2889250" y="2804795"/>
            <a:ext cx="2362200" cy="2423160"/>
          </a:xfrm>
          <a:custGeom>
            <a:avLst/>
            <a:gdLst>
              <a:gd name="connsiteX0" fmla="*/ 0 w 2362200"/>
              <a:gd name="connsiteY0" fmla="*/ 2423160 h 2423160"/>
              <a:gd name="connsiteX1" fmla="*/ 1546860 w 2362200"/>
              <a:gd name="connsiteY1" fmla="*/ 0 h 2423160"/>
              <a:gd name="connsiteX2" fmla="*/ 2362200 w 2362200"/>
              <a:gd name="connsiteY2" fmla="*/ 0 h 2423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62200" h="2423160">
                <a:moveTo>
                  <a:pt x="0" y="2423160"/>
                </a:moveTo>
                <a:lnTo>
                  <a:pt x="1546860" y="0"/>
                </a:lnTo>
                <a:lnTo>
                  <a:pt x="2362200" y="0"/>
                </a:lnTo>
              </a:path>
            </a:pathLst>
          </a:cu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任意多边形 24"/>
          <p:cNvSpPr/>
          <p:nvPr/>
        </p:nvSpPr>
        <p:spPr>
          <a:xfrm>
            <a:off x="3112324" y="1973374"/>
            <a:ext cx="1692875" cy="1396314"/>
          </a:xfrm>
          <a:custGeom>
            <a:avLst/>
            <a:gdLst>
              <a:gd name="connsiteX0" fmla="*/ 1692875 w 1692875"/>
              <a:gd name="connsiteY0" fmla="*/ 0 h 1396314"/>
              <a:gd name="connsiteX1" fmla="*/ 902043 w 1692875"/>
              <a:gd name="connsiteY1" fmla="*/ 0 h 1396314"/>
              <a:gd name="connsiteX2" fmla="*/ 0 w 1692875"/>
              <a:gd name="connsiteY2" fmla="*/ 1396314 h 1396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92875" h="1396314">
                <a:moveTo>
                  <a:pt x="1692875" y="0"/>
                </a:moveTo>
                <a:lnTo>
                  <a:pt x="902043" y="0"/>
                </a:lnTo>
                <a:lnTo>
                  <a:pt x="0" y="1396314"/>
                </a:lnTo>
              </a:path>
            </a:pathLst>
          </a:cu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TextBox 25"/>
          <p:cNvSpPr txBox="1"/>
          <p:nvPr/>
        </p:nvSpPr>
        <p:spPr>
          <a:xfrm>
            <a:off x="4574540" y="1044575"/>
            <a:ext cx="3592195" cy="48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Greeting&amp;small talk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805680" y="1773555"/>
            <a:ext cx="3630295" cy="48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Introducing yourself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016500" y="2559050"/>
            <a:ext cx="4030345" cy="48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Introducing your friend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任意多边形 2"/>
          <p:cNvSpPr/>
          <p:nvPr/>
        </p:nvSpPr>
        <p:spPr>
          <a:xfrm>
            <a:off x="508000" y="2194560"/>
            <a:ext cx="1832610" cy="2933700"/>
          </a:xfrm>
          <a:custGeom>
            <a:avLst/>
            <a:gdLst>
              <a:gd name="connsiteX0" fmla="*/ 1989438 w 1989438"/>
              <a:gd name="connsiteY0" fmla="*/ 0 h 2866768"/>
              <a:gd name="connsiteX1" fmla="*/ 0 w 1989438"/>
              <a:gd name="connsiteY1" fmla="*/ 2866768 h 2866768"/>
              <a:gd name="connsiteX2" fmla="*/ 1495168 w 1989438"/>
              <a:gd name="connsiteY2" fmla="*/ 0 h 2866768"/>
              <a:gd name="connsiteX3" fmla="*/ 1989438 w 1989438"/>
              <a:gd name="connsiteY3" fmla="*/ 0 h 2866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9438" h="2866768">
                <a:moveTo>
                  <a:pt x="1989438" y="0"/>
                </a:moveTo>
                <a:lnTo>
                  <a:pt x="0" y="2866768"/>
                </a:lnTo>
                <a:lnTo>
                  <a:pt x="1495168" y="0"/>
                </a:lnTo>
                <a:lnTo>
                  <a:pt x="1989438" y="0"/>
                </a:lnTo>
                <a:close/>
              </a:path>
            </a:pathLst>
          </a:custGeom>
          <a:solidFill>
            <a:srgbClr val="29A4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任意多边形 1"/>
          <p:cNvSpPr/>
          <p:nvPr/>
        </p:nvSpPr>
        <p:spPr>
          <a:xfrm>
            <a:off x="-169545" y="183515"/>
            <a:ext cx="2235200" cy="4094480"/>
          </a:xfrm>
          <a:custGeom>
            <a:avLst/>
            <a:gdLst>
              <a:gd name="connsiteX0" fmla="*/ 0 w 3447535"/>
              <a:gd name="connsiteY0" fmla="*/ 5103341 h 5115698"/>
              <a:gd name="connsiteX1" fmla="*/ 1705233 w 3447535"/>
              <a:gd name="connsiteY1" fmla="*/ 5115698 h 5115698"/>
              <a:gd name="connsiteX2" fmla="*/ 3249827 w 3447535"/>
              <a:gd name="connsiteY2" fmla="*/ 2224216 h 5115698"/>
              <a:gd name="connsiteX3" fmla="*/ 3447535 w 3447535"/>
              <a:gd name="connsiteY3" fmla="*/ 0 h 5115698"/>
              <a:gd name="connsiteX4" fmla="*/ 24714 w 3447535"/>
              <a:gd name="connsiteY4" fmla="*/ 3892379 h 5115698"/>
              <a:gd name="connsiteX5" fmla="*/ 0 w 3447535"/>
              <a:gd name="connsiteY5" fmla="*/ 5103341 h 5115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447535" h="5115698">
                <a:moveTo>
                  <a:pt x="0" y="5103341"/>
                </a:moveTo>
                <a:lnTo>
                  <a:pt x="1705233" y="5115698"/>
                </a:lnTo>
                <a:lnTo>
                  <a:pt x="3249827" y="2224216"/>
                </a:lnTo>
                <a:lnTo>
                  <a:pt x="3447535" y="0"/>
                </a:lnTo>
                <a:lnTo>
                  <a:pt x="24714" y="3892379"/>
                </a:lnTo>
                <a:lnTo>
                  <a:pt x="0" y="5103341"/>
                </a:lnTo>
                <a:close/>
              </a:path>
            </a:pathLst>
          </a:custGeom>
          <a:solidFill>
            <a:srgbClr val="EE0F68"/>
          </a:solidFill>
          <a:ln>
            <a:noFill/>
          </a:ln>
          <a:effectLst>
            <a:outerShdw blurRad="63500" dist="38100" dir="2700000" sx="100500" sy="100500" algn="tl" rotWithShape="0">
              <a:prstClr val="black">
                <a:alpha val="9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标题 38913"/>
          <p:cNvSpPr>
            <a:spLocks noGrp="1"/>
          </p:cNvSpPr>
          <p:nvPr/>
        </p:nvSpPr>
        <p:spPr>
          <a:xfrm>
            <a:off x="2442210" y="183515"/>
            <a:ext cx="6386830" cy="79502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l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charset="0"/>
              <a:buNone/>
              <a:defRPr sz="3200" b="1" u="none" kern="120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indent="0" defTabSz="514350"/>
            <a:r>
              <a:rPr lang="en-US" altLang="zh-CN" sz="280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I. Lead-in (5 minutes)</a:t>
            </a:r>
          </a:p>
        </p:txBody>
      </p:sp>
      <p:sp>
        <p:nvSpPr>
          <p:cNvPr id="38915" name="矩形 38914"/>
          <p:cNvSpPr/>
          <p:nvPr/>
        </p:nvSpPr>
        <p:spPr>
          <a:xfrm>
            <a:off x="2522855" y="1906270"/>
            <a:ext cx="6498590" cy="151447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 indent="0" algn="just">
              <a:lnSpc>
                <a:spcPct val="110000"/>
              </a:lnSpc>
              <a:spcBef>
                <a:spcPts val="600"/>
              </a:spcBef>
              <a:buClr>
                <a:srgbClr val="DC5C31"/>
              </a:buClr>
              <a:buFont typeface="Wingdings 2" panose="05020102010507070707" pitchFamily="2" charset="2"/>
              <a:buNone/>
            </a:pPr>
            <a:r>
              <a:rPr lang="en-US" altLang="zh-CN" sz="2400" b="1">
                <a:solidFill>
                  <a:srgbClr val="EA9B26"/>
                </a:solidFill>
                <a:latin typeface="Georgia" panose="02040502050405020303" charset="0"/>
                <a:ea typeface="幼圆" charset="-122"/>
              </a:rPr>
              <a:t> Questions:</a:t>
            </a:r>
            <a:endParaRPr lang="en-US" altLang="zh-CN" sz="2000">
              <a:solidFill>
                <a:srgbClr val="5F5F5F"/>
              </a:solidFill>
              <a:latin typeface="Calibri" panose="020F0502020204030204" charset="0"/>
              <a:ea typeface="幼圆" charset="-122"/>
            </a:endParaRPr>
          </a:p>
          <a:p>
            <a:pPr marL="342900" lvl="0" indent="-342900" algn="just">
              <a:lnSpc>
                <a:spcPct val="110000"/>
              </a:lnSpc>
              <a:spcBef>
                <a:spcPts val="600"/>
              </a:spcBef>
              <a:buClr>
                <a:srgbClr val="DC5C31"/>
              </a:buClr>
              <a:buFont typeface="Wingdings" panose="05000000000000000000" charset="0"/>
              <a:buChar char="Ø"/>
            </a:pPr>
            <a:r>
              <a:rPr lang="en-US" altLang="zh-CN" sz="2000">
                <a:solidFill>
                  <a:schemeClr val="tx1"/>
                </a:solidFill>
                <a:latin typeface="Calibri" panose="020F0502020204030204" charset="0"/>
                <a:ea typeface="幼圆" charset="-122"/>
              </a:rPr>
              <a:t>How do you often start your self-introduction?</a:t>
            </a:r>
          </a:p>
          <a:p>
            <a:pPr marL="342900" lvl="0" indent="-342900" algn="just">
              <a:lnSpc>
                <a:spcPct val="110000"/>
              </a:lnSpc>
              <a:spcBef>
                <a:spcPts val="600"/>
              </a:spcBef>
              <a:buClr>
                <a:srgbClr val="DC5C31"/>
              </a:buClr>
              <a:buFont typeface="Wingdings" panose="05000000000000000000" charset="0"/>
              <a:buChar char="Ø"/>
            </a:pPr>
            <a:r>
              <a:rPr lang="en-US" altLang="zh-CN" sz="2000">
                <a:solidFill>
                  <a:schemeClr val="tx1"/>
                </a:solidFill>
                <a:latin typeface="Calibri" panose="020F0502020204030204" charset="0"/>
                <a:ea typeface="幼圆" charset="-122"/>
                <a:sym typeface="+mn-ea"/>
              </a:rPr>
              <a:t>What does your self -introduction usually contain?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442210" y="978535"/>
            <a:ext cx="6659880" cy="39624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342900" lvl="0" indent="-342900" defTabSz="514350">
              <a:buClrTx/>
              <a:buFont typeface="Wingdings" panose="05000000000000000000" charset="0"/>
              <a:buChar char="u"/>
            </a:pPr>
            <a:r>
              <a:rPr lang="en-US" altLang="zh-CN" sz="2000" b="1">
                <a:solidFill>
                  <a:schemeClr val="accent6">
                    <a:lumMod val="75000"/>
                  </a:schemeClr>
                </a:solidFill>
                <a:latin typeface="Georgia" panose="02040502050405020303" charset="0"/>
                <a:sym typeface="+mn-ea"/>
              </a:rPr>
              <a:t>Watch a video clip and answer some questions.</a:t>
            </a:r>
            <a:endParaRPr lang="en-US" altLang="zh-CN" sz="2000" b="1" dirty="0" smtClean="0">
              <a:solidFill>
                <a:schemeClr val="accent6">
                  <a:lumMod val="75000"/>
                </a:schemeClr>
              </a:solidFill>
              <a:latin typeface="Georgia" panose="02040502050405020303" charset="0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2" uiExpand="1" build="allAtOnce" bldLvl="0"/>
      <p:bldP spid="38915" grpId="3" build="allAtOnce" bldLvl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/>
          <p:nvPr/>
        </p:nvSpPr>
        <p:spPr>
          <a:xfrm>
            <a:off x="7505700" y="628650"/>
            <a:ext cx="3124200" cy="1162050"/>
          </a:xfrm>
          <a:custGeom>
            <a:avLst/>
            <a:gdLst>
              <a:gd name="connsiteX0" fmla="*/ 0 w 3124200"/>
              <a:gd name="connsiteY0" fmla="*/ 0 h 1162050"/>
              <a:gd name="connsiteX1" fmla="*/ 1123950 w 3124200"/>
              <a:gd name="connsiteY1" fmla="*/ 1162050 h 1162050"/>
              <a:gd name="connsiteX2" fmla="*/ 3124200 w 3124200"/>
              <a:gd name="connsiteY2" fmla="*/ 781050 h 1162050"/>
              <a:gd name="connsiteX3" fmla="*/ 0 w 3124200"/>
              <a:gd name="connsiteY3" fmla="*/ 0 h 1162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24200" h="1162050">
                <a:moveTo>
                  <a:pt x="0" y="0"/>
                </a:moveTo>
                <a:lnTo>
                  <a:pt x="1123950" y="1162050"/>
                </a:lnTo>
                <a:lnTo>
                  <a:pt x="3124200" y="781050"/>
                </a:lnTo>
                <a:lnTo>
                  <a:pt x="0" y="0"/>
                </a:lnTo>
                <a:close/>
              </a:path>
            </a:pathLst>
          </a:custGeom>
          <a:solidFill>
            <a:srgbClr val="29A4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直角三角形 5"/>
          <p:cNvSpPr/>
          <p:nvPr/>
        </p:nvSpPr>
        <p:spPr>
          <a:xfrm flipH="1" flipV="1">
            <a:off x="5129010" y="-21716"/>
            <a:ext cx="4024792" cy="1116000"/>
          </a:xfrm>
          <a:prstGeom prst="rtTriangle">
            <a:avLst/>
          </a:prstGeom>
          <a:solidFill>
            <a:srgbClr val="EE0F68"/>
          </a:solidFill>
          <a:ln>
            <a:noFill/>
          </a:ln>
          <a:effectLst>
            <a:outerShdw blurRad="76200" dist="38100" dir="8100000" sx="100500" sy="100500" algn="tr" rotWithShape="0">
              <a:prstClr val="black">
                <a:alpha val="9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" name="直接连接符 8"/>
          <p:cNvCxnSpPr/>
          <p:nvPr/>
        </p:nvCxnSpPr>
        <p:spPr>
          <a:xfrm>
            <a:off x="2166511" y="1722755"/>
            <a:ext cx="0" cy="2370187"/>
          </a:xfrm>
          <a:prstGeom prst="line">
            <a:avLst/>
          </a:prstGeom>
          <a:ln w="12700">
            <a:solidFill>
              <a:srgbClr val="76767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39937"/>
          <p:cNvSpPr>
            <a:spLocks noGrp="1"/>
          </p:cNvSpPr>
          <p:nvPr>
            <p:ph type="title"/>
          </p:nvPr>
        </p:nvSpPr>
        <p:spPr>
          <a:xfrm>
            <a:off x="320040" y="138430"/>
            <a:ext cx="5245735" cy="795020"/>
          </a:xfrm>
        </p:spPr>
        <p:txBody>
          <a:bodyPr anchor="ctr">
            <a:normAutofit/>
          </a:bodyPr>
          <a:lstStyle/>
          <a:p>
            <a:pPr lvl="0" indent="0" defTabSz="514350"/>
            <a:r>
              <a:rPr lang="en-US" altLang="zh-CN" sz="2800" b="1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II. Group work (8 minutes)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822325" y="813435"/>
            <a:ext cx="2942590" cy="39624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342900" lvl="0" indent="-342900" defTabSz="514350">
              <a:buClrTx/>
              <a:buFont typeface="Wingdings" panose="05000000000000000000" charset="0"/>
              <a:buChar char="u"/>
            </a:pPr>
            <a:r>
              <a:rPr lang="en-US" altLang="zh-CN" sz="2000" b="1">
                <a:solidFill>
                  <a:schemeClr val="accent6">
                    <a:lumMod val="75000"/>
                  </a:schemeClr>
                </a:solidFill>
                <a:latin typeface="Georgia" panose="02040502050405020303" charset="0"/>
                <a:sym typeface="+mn-ea"/>
              </a:rPr>
              <a:t>Think and discuss </a:t>
            </a:r>
            <a:endParaRPr lang="en-US" altLang="zh-CN" sz="2000" b="1" dirty="0" smtClean="0">
              <a:solidFill>
                <a:schemeClr val="accent6">
                  <a:lumMod val="75000"/>
                </a:schemeClr>
              </a:solidFill>
              <a:latin typeface="Georgia" panose="02040502050405020303" charset="0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20040" y="2251710"/>
            <a:ext cx="2170430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 Greeting</a:t>
            </a:r>
            <a:endParaRPr lang="zh-CN" altLang="en-US"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066030" y="559435"/>
            <a:ext cx="3269615" cy="450659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indent="0">
              <a:buClrTx/>
              <a:buFont typeface="Wingdings" panose="05000000000000000000" charset="0"/>
              <a:buNone/>
            </a:pPr>
            <a:r>
              <a:rPr lang="zh-CN" altLang="en-US" sz="2400" dirty="0" smtClean="0">
                <a:latin typeface="Georgia" panose="02040502050405020303" charset="0"/>
                <a:ea typeface="微软雅黑" panose="020B0503020204020204" pitchFamily="34" charset="-122"/>
                <a:sym typeface="+mn-ea"/>
              </a:rPr>
              <a:t>任何时候：</a:t>
            </a:r>
          </a:p>
          <a:p>
            <a:pPr indent="0">
              <a:buClrTx/>
              <a:buFont typeface="Wingdings" panose="05000000000000000000" charset="0"/>
              <a:buNone/>
            </a:pPr>
            <a:r>
              <a:rPr lang="en-US" altLang="zh-CN" sz="2400" dirty="0" smtClean="0">
                <a:latin typeface="Georgia" panose="02040502050405020303" charset="0"/>
                <a:ea typeface="微软雅黑" panose="020B0503020204020204" pitchFamily="34" charset="-122"/>
                <a:sym typeface="+mn-ea"/>
              </a:rPr>
              <a:t>Nice to see you again. Long time no see.   </a:t>
            </a:r>
            <a:endParaRPr lang="en-US" altLang="zh-CN" sz="2400" dirty="0" smtClean="0">
              <a:solidFill>
                <a:schemeClr val="tx1"/>
              </a:solidFill>
              <a:latin typeface="Georgia" panose="02040502050405020303" charset="0"/>
              <a:ea typeface="微软雅黑" panose="020B0503020204020204" pitchFamily="34" charset="-122"/>
            </a:endParaRPr>
          </a:p>
          <a:p>
            <a:pPr indent="0">
              <a:buClrTx/>
              <a:buFont typeface="Wingdings" panose="05000000000000000000" charset="0"/>
              <a:buNone/>
            </a:pPr>
            <a:r>
              <a:rPr lang="en-US" altLang="zh-CN" sz="2400" dirty="0" smtClean="0">
                <a:latin typeface="Georgia" panose="02040502050405020303" charset="0"/>
                <a:ea typeface="微软雅黑" panose="020B0503020204020204" pitchFamily="34" charset="-122"/>
                <a:sym typeface="+mn-ea"/>
              </a:rPr>
              <a:t>How are you？</a:t>
            </a:r>
          </a:p>
          <a:p>
            <a:pPr indent="0">
              <a:buClrTx/>
              <a:buFont typeface="Wingdings" panose="05000000000000000000" charset="0"/>
              <a:buNone/>
            </a:pPr>
            <a:r>
              <a:rPr lang="zh-CN" altLang="en-US" sz="2400" dirty="0" smtClean="0">
                <a:latin typeface="Georgia" panose="02040502050405020303" charset="0"/>
                <a:ea typeface="微软雅黑" panose="020B0503020204020204" pitchFamily="34" charset="-122"/>
                <a:sym typeface="+mn-ea"/>
              </a:rPr>
              <a:t>朋友：</a:t>
            </a:r>
          </a:p>
          <a:p>
            <a:pPr indent="0">
              <a:buClrTx/>
              <a:buFont typeface="Wingdings" panose="05000000000000000000" charset="0"/>
              <a:buNone/>
            </a:pPr>
            <a:r>
              <a:rPr lang="en-US" altLang="zh-CN" sz="2400" dirty="0" smtClean="0">
                <a:latin typeface="Georgia" panose="02040502050405020303" charset="0"/>
                <a:ea typeface="微软雅黑" panose="020B0503020204020204" pitchFamily="34" charset="-122"/>
                <a:sym typeface="+mn-ea"/>
              </a:rPr>
              <a:t>How's everything？ </a:t>
            </a:r>
          </a:p>
          <a:p>
            <a:pPr indent="0">
              <a:buClrTx/>
              <a:buFont typeface="Wingdings" panose="05000000000000000000" charset="0"/>
              <a:buNone/>
            </a:pPr>
            <a:r>
              <a:rPr lang="en-US" altLang="zh-CN" sz="2400" dirty="0" smtClean="0">
                <a:latin typeface="Georgia" panose="02040502050405020303" charset="0"/>
                <a:ea typeface="微软雅黑" panose="020B0503020204020204" pitchFamily="34" charset="-122"/>
                <a:sym typeface="+mn-ea"/>
              </a:rPr>
              <a:t>How have you been？</a:t>
            </a:r>
            <a:endParaRPr lang="en-US" altLang="zh-CN" sz="2400" dirty="0" smtClean="0">
              <a:solidFill>
                <a:schemeClr val="tx1"/>
              </a:solidFill>
              <a:latin typeface="Georgia" panose="02040502050405020303" charset="0"/>
              <a:ea typeface="微软雅黑" panose="020B0503020204020204" pitchFamily="34" charset="-122"/>
            </a:endParaRPr>
          </a:p>
          <a:p>
            <a:pPr indent="0">
              <a:buClrTx/>
              <a:buFont typeface="Wingdings" panose="05000000000000000000" charset="0"/>
              <a:buNone/>
            </a:pPr>
            <a:r>
              <a:rPr lang="en-US" altLang="zh-CN" sz="2400" dirty="0" smtClean="0">
                <a:latin typeface="Georgia" panose="02040502050405020303" charset="0"/>
                <a:ea typeface="微软雅黑" panose="020B0503020204020204" pitchFamily="34" charset="-122"/>
                <a:sym typeface="+mn-ea"/>
              </a:rPr>
              <a:t>How’s it going? </a:t>
            </a:r>
            <a:endParaRPr lang="en-US" altLang="zh-CN" sz="2400" dirty="0" smtClean="0">
              <a:solidFill>
                <a:schemeClr val="tx1"/>
              </a:solidFill>
              <a:latin typeface="Georgia" panose="02040502050405020303" charset="0"/>
              <a:ea typeface="微软雅黑" panose="020B0503020204020204" pitchFamily="34" charset="-122"/>
            </a:endParaRPr>
          </a:p>
          <a:p>
            <a:pPr indent="0">
              <a:buClrTx/>
              <a:buFont typeface="Wingdings" panose="05000000000000000000" charset="0"/>
              <a:buNone/>
            </a:pPr>
            <a:r>
              <a:rPr lang="en-US" altLang="zh-CN" sz="2400" dirty="0" smtClean="0">
                <a:latin typeface="Georgia" panose="02040502050405020303" charset="0"/>
                <a:ea typeface="微软雅黑" panose="020B0503020204020204" pitchFamily="34" charset="-122"/>
                <a:sym typeface="+mn-ea"/>
              </a:rPr>
              <a:t>How’re you doing? </a:t>
            </a:r>
          </a:p>
          <a:p>
            <a:pPr indent="0">
              <a:buClrTx/>
              <a:buFont typeface="Wingdings" panose="05000000000000000000" charset="0"/>
              <a:buNone/>
            </a:pPr>
            <a:r>
              <a:rPr lang="en-US" altLang="zh-CN" sz="2400" dirty="0" smtClean="0">
                <a:solidFill>
                  <a:schemeClr val="tx1"/>
                </a:solidFill>
                <a:latin typeface="Georgia" panose="02040502050405020303" charset="0"/>
                <a:ea typeface="微软雅黑" panose="020B0503020204020204" pitchFamily="34" charset="-122"/>
              </a:rPr>
              <a:t>What's up？   </a:t>
            </a:r>
          </a:p>
          <a:p>
            <a:pPr indent="0">
              <a:buClrTx/>
              <a:buFont typeface="Wingdings" panose="05000000000000000000" charset="0"/>
              <a:buNone/>
            </a:pPr>
            <a:r>
              <a:rPr lang="en-US" altLang="zh-CN" sz="2400" dirty="0" smtClean="0">
                <a:solidFill>
                  <a:schemeClr val="tx1"/>
                </a:solidFill>
                <a:latin typeface="Georgia" panose="02040502050405020303" charset="0"/>
                <a:ea typeface="微软雅黑" panose="020B0503020204020204" pitchFamily="34" charset="-122"/>
              </a:rPr>
              <a:t>What's new？  </a:t>
            </a:r>
          </a:p>
          <a:p>
            <a:pPr indent="0">
              <a:buClrTx/>
              <a:buFont typeface="Wingdings" panose="05000000000000000000" charset="0"/>
              <a:buNone/>
            </a:pPr>
            <a:r>
              <a:rPr lang="en-US" altLang="zh-CN" sz="2400" dirty="0" smtClean="0">
                <a:solidFill>
                  <a:schemeClr val="tx1"/>
                </a:solidFill>
                <a:latin typeface="Georgia" panose="02040502050405020303" charset="0"/>
                <a:ea typeface="微软雅黑" panose="020B0503020204020204" pitchFamily="34" charset="-122"/>
              </a:rPr>
              <a:t>What's happening？</a:t>
            </a:r>
            <a:endParaRPr lang="en-US" altLang="zh-CN" sz="2400" dirty="0" smtClean="0">
              <a:solidFill>
                <a:schemeClr val="tx1"/>
              </a:solidFill>
              <a:latin typeface="Georgia" panose="02040502050405020303" charset="0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353310" y="1386205"/>
            <a:ext cx="2712720" cy="304355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 anchor="t">
            <a:spAutoFit/>
          </a:bodyPr>
          <a:lstStyle/>
          <a:p>
            <a:pPr indent="0">
              <a:buClrTx/>
              <a:buFont typeface="Wingdings" panose="05000000000000000000" charset="0"/>
              <a:buNone/>
            </a:pPr>
            <a:r>
              <a:rPr lang="zh-CN" altLang="zh-CN" sz="2400" dirty="0" smtClean="0">
                <a:latin typeface="Georgia" panose="02040502050405020303" charset="0"/>
                <a:ea typeface="微软雅黑" panose="020B0503020204020204" pitchFamily="34" charset="-122"/>
                <a:sym typeface="+mn-ea"/>
              </a:rPr>
              <a:t>初次见面：</a:t>
            </a:r>
            <a:endParaRPr lang="zh-CN" altLang="zh-CN" sz="2400" dirty="0" smtClean="0">
              <a:solidFill>
                <a:schemeClr val="tx1"/>
              </a:solidFill>
              <a:latin typeface="Georgia" panose="02040502050405020303" charset="0"/>
              <a:ea typeface="微软雅黑" panose="020B0503020204020204" pitchFamily="34" charset="-122"/>
            </a:endParaRPr>
          </a:p>
          <a:p>
            <a:pPr indent="0">
              <a:buClrTx/>
              <a:buFont typeface="Wingdings" panose="05000000000000000000" charset="0"/>
              <a:buNone/>
            </a:pPr>
            <a:r>
              <a:rPr lang="en-US" altLang="zh-CN" sz="2400" dirty="0" smtClean="0">
                <a:latin typeface="Georgia" panose="02040502050405020303" charset="0"/>
                <a:ea typeface="微软雅黑" panose="020B0503020204020204" pitchFamily="34" charset="-122"/>
                <a:sym typeface="+mn-ea"/>
              </a:rPr>
              <a:t>Nice to meet you.</a:t>
            </a:r>
          </a:p>
          <a:p>
            <a:pPr indent="0">
              <a:buClrTx/>
              <a:buFont typeface="Wingdings" panose="05000000000000000000" charset="0"/>
              <a:buNone/>
            </a:pPr>
            <a:r>
              <a:rPr lang="en-US" altLang="zh-CN" sz="2400" dirty="0" smtClean="0">
                <a:latin typeface="Georgia" panose="02040502050405020303" charset="0"/>
                <a:ea typeface="微软雅黑" panose="020B0503020204020204" pitchFamily="34" charset="-122"/>
                <a:sym typeface="+mn-ea"/>
              </a:rPr>
              <a:t>Good/Glad to see you.</a:t>
            </a:r>
            <a:endParaRPr lang="en-US" altLang="zh-CN" sz="2400" dirty="0" smtClean="0">
              <a:solidFill>
                <a:schemeClr val="tx1"/>
              </a:solidFill>
              <a:latin typeface="Georgia" panose="02040502050405020303" charset="0"/>
              <a:ea typeface="微软雅黑" panose="020B0503020204020204" pitchFamily="34" charset="-122"/>
            </a:endParaRPr>
          </a:p>
          <a:p>
            <a:pPr indent="0">
              <a:buClrTx/>
              <a:buFont typeface="Wingdings" panose="05000000000000000000" charset="0"/>
              <a:buNone/>
            </a:pPr>
            <a:r>
              <a:rPr lang="en-US" altLang="zh-CN" sz="2400" dirty="0" smtClean="0">
                <a:latin typeface="Georgia" panose="02040502050405020303" charset="0"/>
                <a:ea typeface="微软雅黑" panose="020B0503020204020204" pitchFamily="34" charset="-122"/>
                <a:sym typeface="+mn-ea"/>
              </a:rPr>
              <a:t>Good morning! </a:t>
            </a:r>
            <a:endParaRPr lang="en-US" altLang="zh-CN" sz="2400" dirty="0" smtClean="0">
              <a:solidFill>
                <a:schemeClr val="tx1"/>
              </a:solidFill>
              <a:latin typeface="Georgia" panose="02040502050405020303" charset="0"/>
              <a:ea typeface="微软雅黑" panose="020B0503020204020204" pitchFamily="34" charset="-122"/>
            </a:endParaRPr>
          </a:p>
          <a:p>
            <a:pPr indent="0">
              <a:buClrTx/>
              <a:buFont typeface="Wingdings" panose="05000000000000000000" charset="0"/>
              <a:buNone/>
            </a:pPr>
            <a:r>
              <a:rPr lang="en-US" altLang="zh-CN" sz="2400" dirty="0" smtClean="0">
                <a:latin typeface="Georgia" panose="02040502050405020303" charset="0"/>
                <a:ea typeface="微软雅黑" panose="020B0503020204020204" pitchFamily="34" charset="-122"/>
                <a:sym typeface="+mn-ea"/>
              </a:rPr>
              <a:t>Good afternoon! </a:t>
            </a:r>
            <a:endParaRPr lang="en-US" altLang="zh-CN" sz="2400" dirty="0" smtClean="0">
              <a:solidFill>
                <a:schemeClr val="tx1"/>
              </a:solidFill>
              <a:latin typeface="Georgia" panose="02040502050405020303" charset="0"/>
              <a:ea typeface="微软雅黑" panose="020B0503020204020204" pitchFamily="34" charset="-122"/>
            </a:endParaRPr>
          </a:p>
          <a:p>
            <a:pPr indent="0">
              <a:buClrTx/>
              <a:buFont typeface="Wingdings" panose="05000000000000000000" charset="0"/>
              <a:buNone/>
            </a:pPr>
            <a:r>
              <a:rPr lang="en-US" altLang="zh-CN" sz="2400" dirty="0" smtClean="0">
                <a:latin typeface="Georgia" panose="02040502050405020303" charset="0"/>
                <a:ea typeface="微软雅黑" panose="020B0503020204020204" pitchFamily="34" charset="-122"/>
                <a:sym typeface="+mn-ea"/>
              </a:rPr>
              <a:t>Good evening! </a:t>
            </a:r>
            <a:endParaRPr lang="en-US" altLang="zh-CN" sz="2400" dirty="0" smtClean="0">
              <a:solidFill>
                <a:schemeClr val="tx1"/>
              </a:solidFill>
              <a:latin typeface="Georgia" panose="02040502050405020303" charset="0"/>
              <a:ea typeface="微软雅黑" panose="020B0503020204020204" pitchFamily="34" charset="-122"/>
            </a:endParaRPr>
          </a:p>
          <a:p>
            <a:pPr indent="0">
              <a:buClrTx/>
              <a:buFont typeface="Wingdings" panose="05000000000000000000" charset="0"/>
              <a:buNone/>
            </a:pPr>
            <a:r>
              <a:rPr lang="en-US" altLang="zh-CN" sz="2400" dirty="0" smtClean="0">
                <a:latin typeface="Georgia" panose="02040502050405020303" charset="0"/>
                <a:ea typeface="微软雅黑" panose="020B0503020204020204" pitchFamily="34" charset="-122"/>
                <a:sym typeface="+mn-ea"/>
              </a:rPr>
              <a:t>How do you do?</a:t>
            </a:r>
            <a:endParaRPr lang="zh-CN" altLang="en-US" sz="2400" b="1" dirty="0" smtClean="0">
              <a:solidFill>
                <a:srgbClr val="7676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任意多边形 2"/>
          <p:cNvSpPr/>
          <p:nvPr/>
        </p:nvSpPr>
        <p:spPr>
          <a:xfrm>
            <a:off x="395605" y="2194560"/>
            <a:ext cx="1832610" cy="2933700"/>
          </a:xfrm>
          <a:custGeom>
            <a:avLst/>
            <a:gdLst>
              <a:gd name="connsiteX0" fmla="*/ 1989438 w 1989438"/>
              <a:gd name="connsiteY0" fmla="*/ 0 h 2866768"/>
              <a:gd name="connsiteX1" fmla="*/ 0 w 1989438"/>
              <a:gd name="connsiteY1" fmla="*/ 2866768 h 2866768"/>
              <a:gd name="connsiteX2" fmla="*/ 1495168 w 1989438"/>
              <a:gd name="connsiteY2" fmla="*/ 0 h 2866768"/>
              <a:gd name="connsiteX3" fmla="*/ 1989438 w 1989438"/>
              <a:gd name="connsiteY3" fmla="*/ 0 h 2866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9438" h="2866768">
                <a:moveTo>
                  <a:pt x="1989438" y="0"/>
                </a:moveTo>
                <a:lnTo>
                  <a:pt x="0" y="2866768"/>
                </a:lnTo>
                <a:lnTo>
                  <a:pt x="1495168" y="0"/>
                </a:lnTo>
                <a:lnTo>
                  <a:pt x="1989438" y="0"/>
                </a:lnTo>
                <a:close/>
              </a:path>
            </a:pathLst>
          </a:custGeom>
          <a:solidFill>
            <a:srgbClr val="29A4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任意多边形 1"/>
          <p:cNvSpPr/>
          <p:nvPr/>
        </p:nvSpPr>
        <p:spPr>
          <a:xfrm>
            <a:off x="-281305" y="183515"/>
            <a:ext cx="2235200" cy="4094480"/>
          </a:xfrm>
          <a:custGeom>
            <a:avLst/>
            <a:gdLst>
              <a:gd name="connsiteX0" fmla="*/ 0 w 3447535"/>
              <a:gd name="connsiteY0" fmla="*/ 5103341 h 5115698"/>
              <a:gd name="connsiteX1" fmla="*/ 1705233 w 3447535"/>
              <a:gd name="connsiteY1" fmla="*/ 5115698 h 5115698"/>
              <a:gd name="connsiteX2" fmla="*/ 3249827 w 3447535"/>
              <a:gd name="connsiteY2" fmla="*/ 2224216 h 5115698"/>
              <a:gd name="connsiteX3" fmla="*/ 3447535 w 3447535"/>
              <a:gd name="connsiteY3" fmla="*/ 0 h 5115698"/>
              <a:gd name="connsiteX4" fmla="*/ 24714 w 3447535"/>
              <a:gd name="connsiteY4" fmla="*/ 3892379 h 5115698"/>
              <a:gd name="connsiteX5" fmla="*/ 0 w 3447535"/>
              <a:gd name="connsiteY5" fmla="*/ 5103341 h 5115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447535" h="5115698">
                <a:moveTo>
                  <a:pt x="0" y="5103341"/>
                </a:moveTo>
                <a:lnTo>
                  <a:pt x="1705233" y="5115698"/>
                </a:lnTo>
                <a:lnTo>
                  <a:pt x="3249827" y="2224216"/>
                </a:lnTo>
                <a:lnTo>
                  <a:pt x="3447535" y="0"/>
                </a:lnTo>
                <a:lnTo>
                  <a:pt x="24714" y="3892379"/>
                </a:lnTo>
                <a:lnTo>
                  <a:pt x="0" y="5103341"/>
                </a:lnTo>
                <a:close/>
              </a:path>
            </a:pathLst>
          </a:custGeom>
          <a:solidFill>
            <a:srgbClr val="EE0F68"/>
          </a:solidFill>
          <a:ln>
            <a:noFill/>
          </a:ln>
          <a:effectLst>
            <a:outerShdw blurRad="63500" dist="38100" dir="2700000" sx="100500" sy="100500" algn="tl" rotWithShape="0">
              <a:prstClr val="black">
                <a:alpha val="9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标题 39937"/>
          <p:cNvSpPr>
            <a:spLocks noGrp="1"/>
          </p:cNvSpPr>
          <p:nvPr>
            <p:ph type="title"/>
          </p:nvPr>
        </p:nvSpPr>
        <p:spPr>
          <a:xfrm>
            <a:off x="1858645" y="183515"/>
            <a:ext cx="5245735" cy="795020"/>
          </a:xfrm>
        </p:spPr>
        <p:txBody>
          <a:bodyPr anchor="ctr">
            <a:normAutofit/>
          </a:bodyPr>
          <a:lstStyle/>
          <a:p>
            <a:pPr lvl="0" indent="0" defTabSz="514350"/>
            <a:r>
              <a:rPr lang="en-US" altLang="zh-CN" sz="2800" b="1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IV. Group work (10 minutes)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228215" y="1122680"/>
            <a:ext cx="5930900" cy="48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Tx/>
              <a:buFont typeface="Wingdings" panose="05000000000000000000" charset="0"/>
              <a:buChar char="u"/>
            </a:pPr>
            <a:r>
              <a:rPr lang="en-US" altLang="zh-CN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Can you introduce yourself ?</a:t>
            </a:r>
          </a:p>
        </p:txBody>
      </p:sp>
      <p:pic>
        <p:nvPicPr>
          <p:cNvPr id="25603" name="图片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10890" y="2194243"/>
            <a:ext cx="2884488" cy="20955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/>
          <p:nvPr/>
        </p:nvSpPr>
        <p:spPr>
          <a:xfrm>
            <a:off x="7505700" y="628650"/>
            <a:ext cx="3124200" cy="1162050"/>
          </a:xfrm>
          <a:custGeom>
            <a:avLst/>
            <a:gdLst>
              <a:gd name="connsiteX0" fmla="*/ 0 w 3124200"/>
              <a:gd name="connsiteY0" fmla="*/ 0 h 1162050"/>
              <a:gd name="connsiteX1" fmla="*/ 1123950 w 3124200"/>
              <a:gd name="connsiteY1" fmla="*/ 1162050 h 1162050"/>
              <a:gd name="connsiteX2" fmla="*/ 3124200 w 3124200"/>
              <a:gd name="connsiteY2" fmla="*/ 781050 h 1162050"/>
              <a:gd name="connsiteX3" fmla="*/ 0 w 3124200"/>
              <a:gd name="connsiteY3" fmla="*/ 0 h 1162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24200" h="1162050">
                <a:moveTo>
                  <a:pt x="0" y="0"/>
                </a:moveTo>
                <a:lnTo>
                  <a:pt x="1123950" y="1162050"/>
                </a:lnTo>
                <a:lnTo>
                  <a:pt x="3124200" y="781050"/>
                </a:lnTo>
                <a:lnTo>
                  <a:pt x="0" y="0"/>
                </a:lnTo>
                <a:close/>
              </a:path>
            </a:pathLst>
          </a:custGeom>
          <a:solidFill>
            <a:srgbClr val="29A4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直角三角形 5"/>
          <p:cNvSpPr/>
          <p:nvPr/>
        </p:nvSpPr>
        <p:spPr>
          <a:xfrm flipH="1" flipV="1">
            <a:off x="5129010" y="-21716"/>
            <a:ext cx="4024792" cy="1116000"/>
          </a:xfrm>
          <a:prstGeom prst="rtTriangle">
            <a:avLst/>
          </a:prstGeom>
          <a:solidFill>
            <a:srgbClr val="EE0F68"/>
          </a:solidFill>
          <a:ln>
            <a:noFill/>
          </a:ln>
          <a:effectLst>
            <a:outerShdw blurRad="76200" dist="38100" dir="8100000" sx="100500" sy="100500" algn="tr" rotWithShape="0">
              <a:prstClr val="black">
                <a:alpha val="9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" name="直接连接符 8"/>
          <p:cNvCxnSpPr/>
          <p:nvPr/>
        </p:nvCxnSpPr>
        <p:spPr>
          <a:xfrm>
            <a:off x="2594501" y="2698115"/>
            <a:ext cx="0" cy="2370187"/>
          </a:xfrm>
          <a:prstGeom prst="line">
            <a:avLst/>
          </a:prstGeom>
          <a:ln w="12700">
            <a:solidFill>
              <a:srgbClr val="76767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95985" y="3608705"/>
            <a:ext cx="1952625" cy="548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chemeClr val="tx1"/>
                </a:solidFill>
                <a:latin typeface="Calibri" panose="020F0502020204030204" charset="0"/>
                <a:ea typeface="微软雅黑" panose="020B0503020204020204" pitchFamily="34" charset="-122"/>
              </a:rPr>
              <a:t>Small talk</a:t>
            </a:r>
            <a:r>
              <a:rPr lang="en-US" altLang="zh-CN" sz="28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sp>
        <p:nvSpPr>
          <p:cNvPr id="2" name="标题 39937"/>
          <p:cNvSpPr>
            <a:spLocks noGrp="1"/>
          </p:cNvSpPr>
          <p:nvPr>
            <p:ph type="title"/>
          </p:nvPr>
        </p:nvSpPr>
        <p:spPr>
          <a:xfrm>
            <a:off x="320040" y="138430"/>
            <a:ext cx="5245735" cy="795020"/>
          </a:xfrm>
        </p:spPr>
        <p:txBody>
          <a:bodyPr anchor="ctr">
            <a:normAutofit/>
          </a:bodyPr>
          <a:lstStyle/>
          <a:p>
            <a:pPr lvl="0" indent="0" defTabSz="514350"/>
            <a:r>
              <a:rPr lang="en-US" altLang="zh-CN" sz="2800" b="1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III. Group work (5 minutes)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95985" y="817245"/>
            <a:ext cx="4550410" cy="39624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342900" lvl="0" indent="-342900" defTabSz="514350">
              <a:buClrTx/>
              <a:buFont typeface="Wingdings" panose="05000000000000000000" charset="0"/>
              <a:buChar char="u"/>
            </a:pPr>
            <a:r>
              <a:rPr lang="en-US" altLang="zh-CN" sz="2000" b="1">
                <a:solidFill>
                  <a:schemeClr val="accent6">
                    <a:lumMod val="75000"/>
                  </a:schemeClr>
                </a:solidFill>
                <a:latin typeface="Georgia" panose="02040502050405020303" charset="0"/>
                <a:sym typeface="+mn-ea"/>
              </a:rPr>
              <a:t>Watch a video clip and discuss </a:t>
            </a:r>
            <a:endParaRPr lang="en-US" altLang="zh-CN" sz="2000" b="1" dirty="0" smtClean="0">
              <a:solidFill>
                <a:schemeClr val="accent6">
                  <a:lumMod val="75000"/>
                </a:schemeClr>
              </a:solidFill>
              <a:latin typeface="Georgia" panose="02040502050405020303" charset="0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38915" name="矩形 38914"/>
          <p:cNvSpPr/>
          <p:nvPr/>
        </p:nvSpPr>
        <p:spPr>
          <a:xfrm>
            <a:off x="895985" y="1183640"/>
            <a:ext cx="6498590" cy="151447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 indent="0" algn="just">
              <a:lnSpc>
                <a:spcPct val="110000"/>
              </a:lnSpc>
              <a:spcBef>
                <a:spcPts val="600"/>
              </a:spcBef>
              <a:buClr>
                <a:srgbClr val="DC5C31"/>
              </a:buClr>
              <a:buFont typeface="Wingdings 2" panose="05020102010507070707" pitchFamily="2" charset="2"/>
              <a:buNone/>
            </a:pPr>
            <a:r>
              <a:rPr lang="en-US" altLang="zh-CN" sz="2400" b="1">
                <a:solidFill>
                  <a:srgbClr val="EA9B26"/>
                </a:solidFill>
                <a:latin typeface="Georgia" panose="02040502050405020303" charset="0"/>
                <a:ea typeface="幼圆" charset="-122"/>
              </a:rPr>
              <a:t> Questions:</a:t>
            </a:r>
            <a:endParaRPr lang="en-US" altLang="zh-CN" sz="2000">
              <a:solidFill>
                <a:srgbClr val="5F5F5F"/>
              </a:solidFill>
              <a:latin typeface="Calibri" panose="020F0502020204030204" charset="0"/>
              <a:ea typeface="幼圆" charset="-122"/>
            </a:endParaRPr>
          </a:p>
          <a:p>
            <a:pPr marL="342900" lvl="0" indent="-342900" algn="just">
              <a:lnSpc>
                <a:spcPct val="110000"/>
              </a:lnSpc>
              <a:spcBef>
                <a:spcPts val="600"/>
              </a:spcBef>
              <a:buClr>
                <a:srgbClr val="DC5C31"/>
              </a:buClr>
              <a:buFont typeface="Wingdings" panose="05000000000000000000" charset="0"/>
              <a:buChar char="Ø"/>
            </a:pPr>
            <a:r>
              <a:rPr lang="en-US" altLang="zh-CN" sz="2000">
                <a:solidFill>
                  <a:schemeClr val="tx1"/>
                </a:solidFill>
                <a:latin typeface="Calibri" panose="020F0502020204030204" charset="0"/>
                <a:ea typeface="幼圆" charset="-122"/>
              </a:rPr>
              <a:t>What conversation topics can we choose as a small talk?</a:t>
            </a:r>
          </a:p>
          <a:p>
            <a:pPr marL="342900" lvl="0" indent="-342900" algn="just">
              <a:lnSpc>
                <a:spcPct val="110000"/>
              </a:lnSpc>
              <a:spcBef>
                <a:spcPts val="600"/>
              </a:spcBef>
              <a:buClr>
                <a:srgbClr val="DC5C31"/>
              </a:buClr>
              <a:buFont typeface="Wingdings" panose="05000000000000000000" charset="0"/>
              <a:buChar char="Ø"/>
            </a:pPr>
            <a:r>
              <a:rPr lang="en-US" altLang="zh-CN" sz="2000">
                <a:solidFill>
                  <a:schemeClr val="tx1"/>
                </a:solidFill>
                <a:latin typeface="Calibri" panose="020F0502020204030204" charset="0"/>
                <a:ea typeface="幼圆" charset="-122"/>
                <a:sym typeface="+mn-ea"/>
              </a:rPr>
              <a:t>Is there any taboo?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701290" y="2691130"/>
            <a:ext cx="1360170" cy="23774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sz="20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Topics:</a:t>
            </a:r>
          </a:p>
          <a:p>
            <a:pPr fontAlgn="auto">
              <a:lnSpc>
                <a:spcPct val="150000"/>
              </a:lnSpc>
            </a:pPr>
            <a:r>
              <a:rPr lang="en-US" altLang="zh-CN" sz="20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weather</a:t>
            </a:r>
          </a:p>
          <a:p>
            <a:pPr fontAlgn="auto">
              <a:lnSpc>
                <a:spcPct val="150000"/>
              </a:lnSpc>
            </a:pPr>
            <a:r>
              <a:rPr lang="en-US" altLang="zh-CN" sz="20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food</a:t>
            </a:r>
          </a:p>
          <a:p>
            <a:pPr fontAlgn="auto">
              <a:lnSpc>
                <a:spcPct val="150000"/>
              </a:lnSpc>
            </a:pPr>
            <a:r>
              <a:rPr lang="en-US" altLang="zh-CN" sz="20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travel</a:t>
            </a:r>
          </a:p>
          <a:p>
            <a:pPr fontAlgn="auto">
              <a:lnSpc>
                <a:spcPct val="150000"/>
              </a:lnSpc>
            </a:pPr>
            <a:r>
              <a:rPr lang="en-US" altLang="zh-CN" sz="20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activities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4061460" y="2691130"/>
            <a:ext cx="4504055" cy="237744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sz="20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Taboo:</a:t>
            </a:r>
          </a:p>
          <a:p>
            <a:pPr fontAlgn="auto">
              <a:lnSpc>
                <a:spcPct val="150000"/>
              </a:lnSpc>
            </a:pPr>
            <a:r>
              <a:rPr lang="en-US" altLang="zh-CN" sz="20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Health /Salary  </a:t>
            </a:r>
          </a:p>
          <a:p>
            <a:pPr fontAlgn="auto">
              <a:lnSpc>
                <a:spcPct val="150000"/>
              </a:lnSpc>
            </a:pPr>
            <a:r>
              <a:rPr lang="en-US" altLang="zh-CN" sz="20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Private life(age,marital status)</a:t>
            </a:r>
          </a:p>
          <a:p>
            <a:pPr fontAlgn="auto">
              <a:lnSpc>
                <a:spcPct val="150000"/>
              </a:lnSpc>
            </a:pPr>
            <a:r>
              <a:rPr lang="en-US" altLang="zh-CN" sz="20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Personal gossip </a:t>
            </a:r>
          </a:p>
          <a:p>
            <a:pPr fontAlgn="auto">
              <a:lnSpc>
                <a:spcPct val="150000"/>
              </a:lnSpc>
            </a:pPr>
            <a:r>
              <a:rPr lang="en-US" altLang="zh-CN" sz="20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Religion/Politics /Offensive jokes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2" uiExpand="1" build="allAtOnce" bldLvl="0"/>
      <p:bldP spid="38915" grpId="3" build="allAtOnce" bldLvl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任意多边形 2"/>
          <p:cNvSpPr/>
          <p:nvPr/>
        </p:nvSpPr>
        <p:spPr>
          <a:xfrm>
            <a:off x="395605" y="2194560"/>
            <a:ext cx="1832610" cy="2933700"/>
          </a:xfrm>
          <a:custGeom>
            <a:avLst/>
            <a:gdLst>
              <a:gd name="connsiteX0" fmla="*/ 1989438 w 1989438"/>
              <a:gd name="connsiteY0" fmla="*/ 0 h 2866768"/>
              <a:gd name="connsiteX1" fmla="*/ 0 w 1989438"/>
              <a:gd name="connsiteY1" fmla="*/ 2866768 h 2866768"/>
              <a:gd name="connsiteX2" fmla="*/ 1495168 w 1989438"/>
              <a:gd name="connsiteY2" fmla="*/ 0 h 2866768"/>
              <a:gd name="connsiteX3" fmla="*/ 1989438 w 1989438"/>
              <a:gd name="connsiteY3" fmla="*/ 0 h 2866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9438" h="2866768">
                <a:moveTo>
                  <a:pt x="1989438" y="0"/>
                </a:moveTo>
                <a:lnTo>
                  <a:pt x="0" y="2866768"/>
                </a:lnTo>
                <a:lnTo>
                  <a:pt x="1495168" y="0"/>
                </a:lnTo>
                <a:lnTo>
                  <a:pt x="1989438" y="0"/>
                </a:lnTo>
                <a:close/>
              </a:path>
            </a:pathLst>
          </a:custGeom>
          <a:solidFill>
            <a:srgbClr val="29A4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任意多边形 1"/>
          <p:cNvSpPr/>
          <p:nvPr/>
        </p:nvSpPr>
        <p:spPr>
          <a:xfrm>
            <a:off x="-281305" y="183515"/>
            <a:ext cx="2235200" cy="4094480"/>
          </a:xfrm>
          <a:custGeom>
            <a:avLst/>
            <a:gdLst>
              <a:gd name="connsiteX0" fmla="*/ 0 w 3447535"/>
              <a:gd name="connsiteY0" fmla="*/ 5103341 h 5115698"/>
              <a:gd name="connsiteX1" fmla="*/ 1705233 w 3447535"/>
              <a:gd name="connsiteY1" fmla="*/ 5115698 h 5115698"/>
              <a:gd name="connsiteX2" fmla="*/ 3249827 w 3447535"/>
              <a:gd name="connsiteY2" fmla="*/ 2224216 h 5115698"/>
              <a:gd name="connsiteX3" fmla="*/ 3447535 w 3447535"/>
              <a:gd name="connsiteY3" fmla="*/ 0 h 5115698"/>
              <a:gd name="connsiteX4" fmla="*/ 24714 w 3447535"/>
              <a:gd name="connsiteY4" fmla="*/ 3892379 h 5115698"/>
              <a:gd name="connsiteX5" fmla="*/ 0 w 3447535"/>
              <a:gd name="connsiteY5" fmla="*/ 5103341 h 5115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447535" h="5115698">
                <a:moveTo>
                  <a:pt x="0" y="5103341"/>
                </a:moveTo>
                <a:lnTo>
                  <a:pt x="1705233" y="5115698"/>
                </a:lnTo>
                <a:lnTo>
                  <a:pt x="3249827" y="2224216"/>
                </a:lnTo>
                <a:lnTo>
                  <a:pt x="3447535" y="0"/>
                </a:lnTo>
                <a:lnTo>
                  <a:pt x="24714" y="3892379"/>
                </a:lnTo>
                <a:lnTo>
                  <a:pt x="0" y="5103341"/>
                </a:lnTo>
                <a:close/>
              </a:path>
            </a:pathLst>
          </a:custGeom>
          <a:solidFill>
            <a:srgbClr val="EE0F68"/>
          </a:solidFill>
          <a:ln>
            <a:noFill/>
          </a:ln>
          <a:effectLst>
            <a:outerShdw blurRad="63500" dist="38100" dir="2700000" sx="100500" sy="100500" algn="tl" rotWithShape="0">
              <a:prstClr val="black">
                <a:alpha val="9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858645" y="978535"/>
            <a:ext cx="4010660" cy="39624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342900" lvl="0" indent="-342900" defTabSz="514350">
              <a:buClrTx/>
              <a:buFont typeface="Wingdings" panose="05000000000000000000" charset="0"/>
              <a:buChar char="u"/>
            </a:pPr>
            <a:r>
              <a:rPr lang="en-US" altLang="zh-CN" sz="20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charset="0"/>
                <a:ea typeface="微软雅黑" panose="020B0503020204020204" pitchFamily="34" charset="-122"/>
                <a:sym typeface="+mn-ea"/>
              </a:rPr>
              <a:t>Can you introduce a friend</a:t>
            </a:r>
          </a:p>
        </p:txBody>
      </p:sp>
      <p:sp>
        <p:nvSpPr>
          <p:cNvPr id="9" name="标题 39937"/>
          <p:cNvSpPr>
            <a:spLocks noGrp="1"/>
          </p:cNvSpPr>
          <p:nvPr>
            <p:ph type="title"/>
          </p:nvPr>
        </p:nvSpPr>
        <p:spPr>
          <a:xfrm>
            <a:off x="1858645" y="183515"/>
            <a:ext cx="5245735" cy="795020"/>
          </a:xfrm>
        </p:spPr>
        <p:txBody>
          <a:bodyPr anchor="ctr">
            <a:normAutofit/>
          </a:bodyPr>
          <a:lstStyle/>
          <a:p>
            <a:pPr lvl="0" indent="0" defTabSz="514350"/>
            <a:r>
              <a:rPr lang="en-US" altLang="zh-CN" sz="2800" b="1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V. Group work (10 minutes)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/>
          <p:nvPr/>
        </p:nvSpPr>
        <p:spPr>
          <a:xfrm>
            <a:off x="2501900" y="2768600"/>
            <a:ext cx="5168900" cy="2400300"/>
          </a:xfrm>
          <a:custGeom>
            <a:avLst/>
            <a:gdLst>
              <a:gd name="connsiteX0" fmla="*/ 0 w 5168900"/>
              <a:gd name="connsiteY0" fmla="*/ 203200 h 2400300"/>
              <a:gd name="connsiteX1" fmla="*/ 3136900 w 5168900"/>
              <a:gd name="connsiteY1" fmla="*/ 0 h 2400300"/>
              <a:gd name="connsiteX2" fmla="*/ 5168900 w 5168900"/>
              <a:gd name="connsiteY2" fmla="*/ 2400300 h 2400300"/>
              <a:gd name="connsiteX3" fmla="*/ 0 w 5168900"/>
              <a:gd name="connsiteY3" fmla="*/ 2032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68900" h="2400300">
                <a:moveTo>
                  <a:pt x="0" y="203200"/>
                </a:moveTo>
                <a:lnTo>
                  <a:pt x="3136900" y="0"/>
                </a:lnTo>
                <a:lnTo>
                  <a:pt x="5168900" y="2400300"/>
                </a:lnTo>
                <a:lnTo>
                  <a:pt x="0" y="203200"/>
                </a:lnTo>
                <a:close/>
              </a:path>
            </a:pathLst>
          </a:custGeom>
          <a:solidFill>
            <a:srgbClr val="29A4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任意多边形 5"/>
          <p:cNvSpPr/>
          <p:nvPr/>
        </p:nvSpPr>
        <p:spPr>
          <a:xfrm>
            <a:off x="5486400" y="1536700"/>
            <a:ext cx="3708400" cy="3624580"/>
          </a:xfrm>
          <a:custGeom>
            <a:avLst/>
            <a:gdLst>
              <a:gd name="connsiteX0" fmla="*/ 0 w 3708400"/>
              <a:gd name="connsiteY0" fmla="*/ 0 h 3670300"/>
              <a:gd name="connsiteX1" fmla="*/ 139700 w 3708400"/>
              <a:gd name="connsiteY1" fmla="*/ 1206500 h 3670300"/>
              <a:gd name="connsiteX2" fmla="*/ 2184400 w 3708400"/>
              <a:gd name="connsiteY2" fmla="*/ 3670300 h 3670300"/>
              <a:gd name="connsiteX3" fmla="*/ 3708400 w 3708400"/>
              <a:gd name="connsiteY3" fmla="*/ 3670300 h 3670300"/>
              <a:gd name="connsiteX4" fmla="*/ 0 w 3708400"/>
              <a:gd name="connsiteY4" fmla="*/ 0 h 367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08400" h="3670300">
                <a:moveTo>
                  <a:pt x="0" y="0"/>
                </a:moveTo>
                <a:lnTo>
                  <a:pt x="139700" y="1206500"/>
                </a:lnTo>
                <a:lnTo>
                  <a:pt x="2184400" y="3670300"/>
                </a:lnTo>
                <a:lnTo>
                  <a:pt x="3708400" y="3670300"/>
                </a:lnTo>
                <a:lnTo>
                  <a:pt x="0" y="0"/>
                </a:lnTo>
                <a:close/>
              </a:path>
            </a:pathLst>
          </a:custGeom>
          <a:solidFill>
            <a:srgbClr val="EE0F68"/>
          </a:solidFill>
          <a:ln>
            <a:noFill/>
          </a:ln>
          <a:effectLst>
            <a:outerShdw blurRad="76200" dist="38100" dir="8100000" sx="100500" sy="100500" algn="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 rot="21360000">
            <a:off x="2254938" y="1529328"/>
            <a:ext cx="32044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5400" b="1" dirty="0" smtClean="0">
                <a:solidFill>
                  <a:srgbClr val="7676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谢谢观赏</a:t>
            </a:r>
          </a:p>
        </p:txBody>
      </p:sp>
      <p:sp>
        <p:nvSpPr>
          <p:cNvPr id="10" name="TextBox 9"/>
          <p:cNvSpPr txBox="1"/>
          <p:nvPr/>
        </p:nvSpPr>
        <p:spPr>
          <a:xfrm rot="21351901">
            <a:off x="3799384" y="2411547"/>
            <a:ext cx="16297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2000" dirty="0" smtClean="0">
                <a:solidFill>
                  <a:srgbClr val="7676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Thank You</a:t>
            </a:r>
            <a:endParaRPr lang="zh-CN" altLang="en-US" sz="2000" dirty="0" smtClean="0">
              <a:solidFill>
                <a:srgbClr val="7676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5400" b="1" dirty="0" smtClean="0">
            <a:solidFill>
              <a:srgbClr val="767676"/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222</Words>
  <Application>Microsoft Office PowerPoint</Application>
  <PresentationFormat>全屏显示(16:9)</PresentationFormat>
  <Paragraphs>56</Paragraphs>
  <Slides>8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主题​​</vt:lpstr>
      <vt:lpstr>Introduction</vt:lpstr>
      <vt:lpstr>幻灯片 2</vt:lpstr>
      <vt:lpstr>幻灯片 3</vt:lpstr>
      <vt:lpstr>II. Group work (8 minutes)</vt:lpstr>
      <vt:lpstr>IV. Group work (10 minutes)</vt:lpstr>
      <vt:lpstr>III. Group work (5 minutes)</vt:lpstr>
      <vt:lpstr>V. Group work (10 minutes)</vt:lpstr>
      <vt:lpstr>幻灯片 8</vt:lpstr>
    </vt:vector>
  </TitlesOfParts>
  <Company>Sky123.Org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chenzhilei</dc:creator>
  <cp:lastModifiedBy>Administrator</cp:lastModifiedBy>
  <cp:revision>14</cp:revision>
  <dcterms:created xsi:type="dcterms:W3CDTF">2012-11-28T02:45:00Z</dcterms:created>
  <dcterms:modified xsi:type="dcterms:W3CDTF">2018-12-14T03:39:29Z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2052-10.1.0.5975</vt:lpwstr>
  </property>
</Properties>
</file>