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91" r:id="rId2"/>
    <p:sldId id="290" r:id="rId3"/>
    <p:sldId id="261" r:id="rId4"/>
    <p:sldId id="336" r:id="rId5"/>
    <p:sldId id="259" r:id="rId6"/>
    <p:sldId id="337" r:id="rId7"/>
    <p:sldId id="315" r:id="rId8"/>
    <p:sldId id="316" r:id="rId9"/>
    <p:sldId id="275" r:id="rId10"/>
    <p:sldId id="266" r:id="rId11"/>
    <p:sldId id="276" r:id="rId12"/>
    <p:sldId id="334" r:id="rId13"/>
    <p:sldId id="277" r:id="rId14"/>
    <p:sldId id="317" r:id="rId15"/>
    <p:sldId id="278" r:id="rId16"/>
    <p:sldId id="280" r:id="rId17"/>
    <p:sldId id="279" r:id="rId18"/>
    <p:sldId id="281" r:id="rId19"/>
    <p:sldId id="268" r:id="rId20"/>
    <p:sldId id="282" r:id="rId21"/>
    <p:sldId id="283" r:id="rId22"/>
    <p:sldId id="267"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p15:clr>
            <a:srgbClr val="A4A3A4"/>
          </p15:clr>
        </p15:guide>
        <p15:guide id="2" pos="29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1063E"/>
    <a:srgbClr val="FF6600"/>
    <a:srgbClr val="090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6" d="100"/>
          <a:sy n="36" d="100"/>
        </p:scale>
        <p:origin x="1342" y="18"/>
      </p:cViewPr>
      <p:guideLst>
        <p:guide orient="horz" pos="2228"/>
        <p:guide pos="292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172.91293" units="1/cm"/>
          <inkml:channelProperty channel="Y" name="resolution" value="307.38275" units="1/cm"/>
          <inkml:channelProperty channel="T" name="resolution" value="1" units="1/dev"/>
        </inkml:channelProperties>
      </inkml:inkSource>
      <inkml:timestamp xml:id="ts0" timeString="2019-11-25T01:04:27.834"/>
    </inkml:context>
    <inkml:brush xml:id="br0">
      <inkml:brushProperty name="width" value="0.05292" units="cm"/>
      <inkml:brushProperty name="height" value="0.05292" units="cm"/>
      <inkml:brushProperty name="color" value="#C00000"/>
    </inkml:brush>
  </inkml:definitions>
  <inkml:trace contextRef="#ctx0" brushRef="#br0">3907 11567 0,'0'0'0,"0"0"16,0 0 0,0 0-16,0 0 0,0 0 15,0 1-15,1 0 16,-1 1-16,2 3 15,0 2-15,2 3 16,2 5-16,3 11 16,3 8-16,3 1 15,7 3-15,0-6 16,1-7-16,-5-9 16</inkml:trace>
  <inkml:trace contextRef="#ctx0" brushRef="#br0" timeOffset="234.4011">4396 11679 0,'0'0'0,"0"0"15,0 0-15,0 0 16,0 0-16,-1 3 15,-4 5-15,-5 8 16,-8 10-16,-11 8 16,-21 22-16,-13 5 15,7-9-15,10-14 16,2-13-16,16-13 16</inkml:trace>
  <inkml:trace contextRef="#ctx0" brushRef="#br0" timeOffset="453.1738">3807 11967 0,'0'0'0,"0"0"15,0 0-15,0 0 16,0 0-16,0 0 16,0 1-16,0 0 15,0 3-15,1 5 16,2 6-16,0 6 15,2 4-15,2 1 16,1 0-16,0 1 16,3-4-16,1-4 0,-3-5 15,0-5-15</inkml:trace>
  <inkml:trace contextRef="#ctx0" brushRef="#br0" timeOffset="1093.8686">3933 12039 0,'0'0'16,"0"0"-16,0 0 15,0 0-15,1 0 16,4-2-16,7 1 16,6-3-16,8-1 15,5-2-15,2 2 16,8-1-16,-2 2 15,-8 3-15,-9 1 16,-6 0-16,-6 1 16,-5 1-16,1 1 15,-2 3-15,-4 6 16,-7 7-16,-20 13 16,-26 13-16,-17 14 15,-7-5-15,7-5 16,9-11-16,20-11 15,20-15-15,12-7 16,6-3-16,0-1 16,1-1-16,2 1 15,-1-1-15,0 1 16,1 0-16,4 0 16,11-3-16,10-4 0,18-4 15,11-6-15,2-9 16,-10 1-16,-13 5 15,-11 7-15,-11 4 16,-4 3-16,-5 4 16,0 0-16,-1 0 15,0 2-15,-4 4 16,-13 16-16,-28 25 16,-25 21-16,-1 8 15,-4-2-15,3-5 16,11 2-16,9-8 15,10-9-15,22-26 16,9-15-16,6-6 16,3-4-16,0-1 15,1 1-15,0 0 16,0 0-16,0-1 16</inkml:trace>
  <inkml:trace contextRef="#ctx0" brushRef="#br0" timeOffset="1656.429">3971 12588 0,'0'0'16,"0"0"-16,0 1 16,0 0-16,1 1 15,0 3-15,7 7 16,4 10-16,8 8 15,5 3-15,5 1 16,-1-5-16,4-4 16,-1-6-16,-3-5 15,-1-5-15,7-1 16,1-5-16,-1-2 16,-5-3-16,-8-2 15,-2-1-15,-1-5 16,-4-2-16,-1-4 15,-4 1-15,-3-3 16,-1 0-16,-6-1 16,-7-4-16,-9-7 15,-8-6-15,-7 4 0,1 5 16,4 8-16,6 7 16,5 4-16,6 3 15,2 2-15,1 2 16,3-1-16,1 2 15,1-1-15,0 0 16,0-1-16,8-2 16,23-4-16,30-5 15,24-1-15,-4 2 16,-4 4-16,-18 5 16,-25 2-16,-17 2 15,-8 0-15,-4 0 16,-2-1-16,0 1 15,-1 0-15,0-1 16</inkml:trace>
  <inkml:trace contextRef="#ctx0" brushRef="#br0" timeOffset="1968.9631">4931 11886 0,'0'0'16,"0"0"-16,0 0 16,0 0-16,0 0 15,-1 2-15,1 3 16,-3 5-16,-4 12 16,-5 18-16,-11 16 0,-9 8 15,-6 15 1,4-9-16,10-18 0,9-21 15,9-14-15,3-9 16,1-4-16,2-3 16,-1 1-16</inkml:trace>
  <inkml:trace contextRef="#ctx0" brushRef="#br0" timeOffset="2187.7366">5287 11849 0,'0'0'16,"0"0"-16,1 0 15,0 2-15,4 4 16,6 7-16,4 6 16,6 8-16,12 18 15,5 7-15,-3-3 16,-6-7-16,-9-13 15,-8-8-15,-5-9 16,-2-3-16,-3-2 16,0-3-16</inkml:trace>
  <inkml:trace contextRef="#ctx0" brushRef="#br0" timeOffset="2656.5377">4951 12278 0,'0'0'0,"0"0"16,0 0-16,0 0 15,0 0-15,0 0 16,0 0-16,1 0 16,1 0-16,6 0 15,13 0-15,16-6 16,20-4-16,9-2 15,11 0-15,-10 10 16,-17 6-16,-18 1 16,-13 1-16,-6 0 15,-3-2-15,-3 2 0,0 0 16,3 7-16,0 7 16,-3 10-16,-1 9 15,-12 25-15,-10 11 16,-20 5-16,-8-2 15,0-10-15,-1-12 16,14-19-16,12-19 16,7-9-16,5-5 15,3-2-15,1-1 16,1 0-16,-1-1 16,2 1-16,-3-1 15,-2 0-15,-4-5 16,-4-8-16,-2-6 15</inkml:trace>
  <inkml:trace contextRef="#ctx0" brushRef="#br0" timeOffset="2890.9374">5113 12315 0,'0'0'0,"0"0"15,0 0-15,0 0 16,0 0-16,0 0 15,0 0-15,0 0 16,0 0-16,0 1 16,-2 5-16,-3 7 15,-5 9-15,-15 15 16,-23 30-16,-13 11 16,-8-6-16,-2 3 15,12-13-15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70AC7-8184-4C83-81EE-065C8A220BAF}" type="datetimeFigureOut">
              <a:rPr lang="zh-CN" altLang="en-US" smtClean="0"/>
              <a:t>2019/11/25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EE002-FA6B-4C9B-B2B5-6A41BDD14E61}"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ln>
        </p:spPr>
      </p:sp>
      <p:sp>
        <p:nvSpPr>
          <p:cNvPr id="45059" name="Rectangle 3"/>
          <p:cNvSpPr>
            <a:spLocks noGrp="1" noChangeArrowheads="1"/>
          </p:cNvSpPr>
          <p:nvPr>
            <p:ph type="body" idx="1"/>
          </p:nvPr>
        </p:nvSpPr>
        <p:spPr bwMode="auto">
          <a:xfrm>
            <a:off x="914400" y="4343400"/>
            <a:ext cx="5029200" cy="4114800"/>
          </a:xfrm>
          <a:noFill/>
        </p:spPr>
        <p:txBody>
          <a:bodyPr wrap="square" numCol="1" anchor="t" anchorCtr="0" compatLnSpc="1"/>
          <a:lstStyle/>
          <a:p>
            <a:pPr eaLnBrk="1" hangingPunct="1"/>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ln>
        </p:spPr>
      </p:sp>
      <p:sp>
        <p:nvSpPr>
          <p:cNvPr id="46083" name="Rectangle 3"/>
          <p:cNvSpPr>
            <a:spLocks noGrp="1" noChangeArrowheads="1"/>
          </p:cNvSpPr>
          <p:nvPr>
            <p:ph type="body" idx="1"/>
          </p:nvPr>
        </p:nvSpPr>
        <p:spPr bwMode="auto">
          <a:xfrm>
            <a:off x="914400" y="4343400"/>
            <a:ext cx="5029200" cy="4114800"/>
          </a:xfrm>
          <a:noFill/>
        </p:spPr>
        <p:txBody>
          <a:bodyPr wrap="square" numCol="1" anchor="t" anchorCtr="0" compatLnSpc="1"/>
          <a:lstStyle/>
          <a:p>
            <a:pPr eaLnBrk="1" hangingPunct="1"/>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blipFill rotWithShape="0">
          <a:blip r:embed="rId2"/>
          <a:stretch>
            <a:fillRect/>
          </a:stretch>
        </a:blipFill>
        <a:effectLst>
          <a:outerShdw dist="107763" dir="2699999" algn="ctr" rotWithShape="0">
            <a:srgbClr val="020000"/>
          </a:outerShdw>
        </a:effectLst>
      </p:bgPr>
    </p:bg>
    <p:spTree>
      <p:nvGrpSpPr>
        <p:cNvPr id="1" name=""/>
        <p:cNvGrpSpPr/>
        <p:nvPr/>
      </p:nvGrpSpPr>
      <p:grpSpPr>
        <a:xfrm>
          <a:off x="0" y="0"/>
          <a:ext cx="0" cy="0"/>
          <a:chOff x="0" y="0"/>
          <a:chExt cx="0" cy="0"/>
        </a:xfrm>
      </p:grpSpPr>
      <p:sp>
        <p:nvSpPr>
          <p:cNvPr id="2050" name="标题 2049"/>
          <p:cNvSpPr>
            <a:spLocks noGrp="1"/>
          </p:cNvSpPr>
          <p:nvPr>
            <p:ph type="ctrTitle"/>
          </p:nvPr>
        </p:nvSpPr>
        <p:spPr>
          <a:xfrm>
            <a:off x="962025" y="1628775"/>
            <a:ext cx="7772400" cy="1439863"/>
          </a:xfrm>
          <a:prstGeom prst="rect">
            <a:avLst/>
          </a:prstGeom>
          <a:noFill/>
          <a:ln w="9525">
            <a:noFill/>
          </a:ln>
        </p:spPr>
        <p:txBody>
          <a:bodyPr anchor="ctr"/>
          <a:lstStyle>
            <a:lvl1pPr lvl="0">
              <a:buClrTx/>
              <a:buSzTx/>
              <a:buFontTx/>
              <a:defRPr sz="4800">
                <a:effectLst>
                  <a:outerShdw blurRad="38100" dist="38100" dir="2700000">
                    <a:srgbClr val="000000"/>
                  </a:outerShdw>
                </a:effectLst>
                <a:ea typeface="宋体" panose="02010600030101010101" pitchFamily="2" charset="-122"/>
              </a:defRPr>
            </a:lvl1pPr>
          </a:lstStyle>
          <a:p>
            <a:pPr lvl="0"/>
            <a:r>
              <a:rPr lang="zh-CN" altLang="en-US"/>
              <a:t>单击此处编辑母版标题样式</a:t>
            </a:r>
          </a:p>
        </p:txBody>
      </p:sp>
      <p:sp>
        <p:nvSpPr>
          <p:cNvPr id="2051" name="副标题 2050"/>
          <p:cNvSpPr>
            <a:spLocks noGrp="1"/>
          </p:cNvSpPr>
          <p:nvPr>
            <p:ph type="subTitle" idx="1"/>
          </p:nvPr>
        </p:nvSpPr>
        <p:spPr>
          <a:xfrm>
            <a:off x="1647825" y="3738563"/>
            <a:ext cx="6400800" cy="1130300"/>
          </a:xfrm>
          <a:prstGeom prst="rect">
            <a:avLst/>
          </a:prstGeom>
          <a:noFill/>
          <a:ln w="9525">
            <a:noFill/>
          </a:ln>
        </p:spPr>
        <p:txBody>
          <a:bodyPr anchor="ctr"/>
          <a:lstStyle>
            <a:lvl1pPr marL="0" lvl="0" indent="0" algn="ctr">
              <a:buClr>
                <a:schemeClr val="tx2"/>
              </a:buClr>
              <a:buSzPct val="65000"/>
              <a:buFont typeface="Wingdings" panose="05000000000000000000" pitchFamily="2" charset="2"/>
              <a:buNone/>
              <a:defRPr b="1">
                <a:solidFill>
                  <a:schemeClr val="bg2"/>
                </a:solidFill>
                <a:ea typeface="宋体" panose="02010600030101010101" pitchFamily="2" charset="-122"/>
              </a:defRPr>
            </a:lvl1pPr>
            <a:lvl2pPr marL="457200" lvl="1" indent="0" algn="ctr">
              <a:buClr>
                <a:schemeClr val="tx2"/>
              </a:buClr>
              <a:buSzPct val="65000"/>
              <a:buFont typeface="Wingdings" panose="05000000000000000000" pitchFamily="2" charset="2"/>
              <a:buNone/>
              <a:defRPr b="1">
                <a:solidFill>
                  <a:schemeClr val="bg2"/>
                </a:solidFill>
                <a:ea typeface="隶书" pitchFamily="1" charset="-122"/>
              </a:defRPr>
            </a:lvl2pPr>
            <a:lvl3pPr marL="914400" lvl="2" indent="0" algn="ctr">
              <a:buClr>
                <a:schemeClr val="tx2"/>
              </a:buClr>
              <a:buSzPct val="65000"/>
              <a:buFont typeface="Wingdings" panose="05000000000000000000" pitchFamily="2" charset="2"/>
              <a:buNone/>
              <a:defRPr b="1">
                <a:solidFill>
                  <a:schemeClr val="bg2"/>
                </a:solidFill>
                <a:ea typeface="隶书" pitchFamily="1" charset="-122"/>
              </a:defRPr>
            </a:lvl3pPr>
            <a:lvl4pPr marL="1371600" lvl="3" indent="0" algn="ctr">
              <a:buClr>
                <a:schemeClr val="tx2"/>
              </a:buClr>
              <a:buSzPct val="65000"/>
              <a:buFont typeface="Wingdings" panose="05000000000000000000" pitchFamily="2" charset="2"/>
              <a:buNone/>
              <a:defRPr b="1">
                <a:solidFill>
                  <a:schemeClr val="bg2"/>
                </a:solidFill>
                <a:ea typeface="隶书" pitchFamily="1" charset="-122"/>
              </a:defRPr>
            </a:lvl4pPr>
            <a:lvl5pPr marL="1828800" lvl="4" indent="0" algn="ctr">
              <a:buClr>
                <a:schemeClr val="tx2"/>
              </a:buClr>
              <a:buSzPct val="65000"/>
              <a:buFont typeface="Wingdings" panose="05000000000000000000" pitchFamily="2" charset="2"/>
              <a:buNone/>
              <a:defRPr b="1">
                <a:solidFill>
                  <a:schemeClr val="bg2"/>
                </a:solidFill>
                <a:ea typeface="隶书" pitchFamily="1" charset="-122"/>
              </a:defRPr>
            </a:lvl5pPr>
          </a:lstStyle>
          <a:p>
            <a:pPr lvl="0"/>
            <a:r>
              <a:rPr lang="zh-CN" altLang="en-US"/>
              <a:t>单击此处编辑母版副标题样式</a:t>
            </a:r>
          </a:p>
        </p:txBody>
      </p:sp>
      <p:sp>
        <p:nvSpPr>
          <p:cNvPr id="2052" name="日期占位符 2051"/>
          <p:cNvSpPr>
            <a:spLocks noGrp="1"/>
          </p:cNvSpPr>
          <p:nvPr>
            <p:ph type="dt" sz="half" idx="2"/>
          </p:nvPr>
        </p:nvSpPr>
        <p:spPr>
          <a:xfrm>
            <a:off x="962025" y="6100763"/>
            <a:ext cx="1905000" cy="457200"/>
          </a:xfrm>
          <a:prstGeom prst="rect">
            <a:avLst/>
          </a:prstGeom>
          <a:noFill/>
          <a:ln w="9525">
            <a:noFill/>
          </a:ln>
        </p:spPr>
        <p:txBody>
          <a:bodyPr anchor="t"/>
          <a:lstStyle>
            <a:lvl1pPr>
              <a:defRPr sz="1400">
                <a:solidFill>
                  <a:srgbClr val="A08366"/>
                </a:solidFill>
              </a:defRPr>
            </a:lvl1pPr>
          </a:lstStyle>
          <a:p>
            <a:fld id="{12DFB3A3-109D-4E7C-A760-8FA75E4B5188}" type="datetimeFigureOut">
              <a:rPr lang="zh-CN" altLang="en-US" smtClean="0"/>
              <a:t>2019/11/25</a:t>
            </a:fld>
            <a:endParaRPr lang="zh-CN" altLang="en-US"/>
          </a:p>
        </p:txBody>
      </p:sp>
      <p:sp>
        <p:nvSpPr>
          <p:cNvPr id="2053" name="页脚占位符 2052"/>
          <p:cNvSpPr>
            <a:spLocks noGrp="1"/>
          </p:cNvSpPr>
          <p:nvPr>
            <p:ph type="ftr" sz="quarter" idx="3"/>
          </p:nvPr>
        </p:nvSpPr>
        <p:spPr>
          <a:xfrm>
            <a:off x="3400425" y="6100763"/>
            <a:ext cx="2895600" cy="457200"/>
          </a:xfrm>
          <a:prstGeom prst="rect">
            <a:avLst/>
          </a:prstGeom>
          <a:noFill/>
          <a:ln w="9525">
            <a:noFill/>
          </a:ln>
        </p:spPr>
        <p:txBody>
          <a:bodyPr anchor="t"/>
          <a:lstStyle>
            <a:lvl1pPr algn="ctr">
              <a:defRPr sz="1400">
                <a:solidFill>
                  <a:srgbClr val="A08366"/>
                </a:solidFill>
              </a:defRPr>
            </a:lvl1pPr>
          </a:lstStyle>
          <a:p>
            <a:endParaRPr lang="zh-CN" altLang="en-US"/>
          </a:p>
        </p:txBody>
      </p:sp>
      <p:sp>
        <p:nvSpPr>
          <p:cNvPr id="2054" name="灯片编号占位符 2053"/>
          <p:cNvSpPr>
            <a:spLocks noGrp="1"/>
          </p:cNvSpPr>
          <p:nvPr>
            <p:ph type="sldNum" sz="quarter" idx="4"/>
          </p:nvPr>
        </p:nvSpPr>
        <p:spPr>
          <a:xfrm>
            <a:off x="6829425" y="6100763"/>
            <a:ext cx="1905000" cy="457200"/>
          </a:xfrm>
          <a:prstGeom prst="rect">
            <a:avLst/>
          </a:prstGeom>
          <a:noFill/>
          <a:ln w="9525">
            <a:noFill/>
          </a:ln>
        </p:spPr>
        <p:txBody>
          <a:bodyPr anchor="t"/>
          <a:lstStyle>
            <a:lvl1pPr algn="r">
              <a:defRPr sz="1400">
                <a:solidFill>
                  <a:srgbClr val="A08366"/>
                </a:solidFill>
              </a:defRPr>
            </a:lvl1pPr>
          </a:lstStyle>
          <a:p>
            <a:fld id="{1CF5371B-101D-4252-B914-112262E666D5}" type="slidenum">
              <a:rPr lang="zh-CN" altLang="en-US" smtClean="0"/>
              <a:t>‹#›</a:t>
            </a:fld>
            <a:endParaRPr lang="zh-CN" altLang="en-US"/>
          </a:p>
        </p:txBody>
      </p:sp>
      <p:sp>
        <p:nvSpPr>
          <p:cNvPr id="2055" name="直接连接符 2054"/>
          <p:cNvSpPr/>
          <p:nvPr/>
        </p:nvSpPr>
        <p:spPr>
          <a:xfrm>
            <a:off x="973138" y="3141663"/>
            <a:ext cx="7775575" cy="0"/>
          </a:xfrm>
          <a:prstGeom prst="line">
            <a:avLst/>
          </a:prstGeom>
          <a:ln w="50800" cap="flat" cmpd="sng">
            <a:solidFill>
              <a:schemeClr val="tx2"/>
            </a:solidFill>
            <a:prstDash val="solid"/>
            <a:headEnd type="none" w="med" len="med"/>
            <a:tailEnd type="none" w="med" len="med"/>
          </a:ln>
        </p:spPr>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40128" y="406400"/>
            <a:ext cx="1946672" cy="55435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00113" y="406400"/>
            <a:ext cx="5727165" cy="55435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00113" y="1600200"/>
            <a:ext cx="3815477"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1323" y="1600200"/>
            <a:ext cx="3815477"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2DFB3A3-109D-4E7C-A760-8FA75E4B5188}" type="datetimeFigureOut">
              <a:rPr lang="zh-CN" altLang="en-US" smtClean="0"/>
              <a:t>2019/11/25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5371B-101D-4252-B914-112262E666D5}" type="slidenum">
              <a:rPr lang="zh-CN" altLang="en-US" smtClean="0"/>
              <a:t>‹#›</a:t>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a:outerShdw dist="107763" dir="2699999" algn="ctr" rotWithShape="0">
            <a:srgbClr val="020000"/>
          </a:outerShdw>
        </a:effectLst>
      </p:bgPr>
    </p:bg>
    <p:spTree>
      <p:nvGrpSpPr>
        <p:cNvPr id="1" name=""/>
        <p:cNvGrpSpPr/>
        <p:nvPr/>
      </p:nvGrpSpPr>
      <p:grpSpPr>
        <a:xfrm>
          <a:off x="0" y="0"/>
          <a:ext cx="0" cy="0"/>
          <a:chOff x="0" y="0"/>
          <a:chExt cx="0" cy="0"/>
        </a:xfrm>
      </p:grpSpPr>
      <p:sp>
        <p:nvSpPr>
          <p:cNvPr id="1026" name="直接连接符 1025"/>
          <p:cNvSpPr/>
          <p:nvPr/>
        </p:nvSpPr>
        <p:spPr>
          <a:xfrm>
            <a:off x="1016000" y="1600200"/>
            <a:ext cx="7747000" cy="0"/>
          </a:xfrm>
          <a:prstGeom prst="line">
            <a:avLst/>
          </a:prstGeom>
          <a:ln w="3175" cap="flat" cmpd="sng">
            <a:solidFill>
              <a:schemeClr val="bg2"/>
            </a:solidFill>
            <a:prstDash val="solid"/>
            <a:headEnd type="none" w="med" len="med"/>
            <a:tailEnd type="none" w="med" len="med"/>
          </a:ln>
        </p:spPr>
      </p:sp>
      <p:sp>
        <p:nvSpPr>
          <p:cNvPr id="1027" name="日期占位符 1026"/>
          <p:cNvSpPr>
            <a:spLocks noGrp="1"/>
          </p:cNvSpPr>
          <p:nvPr>
            <p:ph type="dt" sz="half" idx="2"/>
          </p:nvPr>
        </p:nvSpPr>
        <p:spPr>
          <a:xfrm>
            <a:off x="990600" y="6096000"/>
            <a:ext cx="1905000" cy="457200"/>
          </a:xfrm>
          <a:prstGeom prst="rect">
            <a:avLst/>
          </a:prstGeom>
          <a:noFill/>
          <a:ln w="9525">
            <a:noFill/>
          </a:ln>
        </p:spPr>
        <p:txBody>
          <a:bodyPr/>
          <a:lstStyle>
            <a:lvl1pPr>
              <a:defRPr sz="1400">
                <a:solidFill>
                  <a:schemeClr val="bg2"/>
                </a:solidFill>
              </a:defRPr>
            </a:lvl1pPr>
          </a:lstStyle>
          <a:p>
            <a:fld id="{12DFB3A3-109D-4E7C-A760-8FA75E4B5188}" type="datetimeFigureOut">
              <a:rPr lang="zh-CN" altLang="en-US" smtClean="0"/>
              <a:t>2019/11/25</a:t>
            </a:fld>
            <a:endParaRPr lang="zh-CN" altLang="en-US"/>
          </a:p>
        </p:txBody>
      </p:sp>
      <p:sp>
        <p:nvSpPr>
          <p:cNvPr id="1028" name="页脚占位符 1027"/>
          <p:cNvSpPr>
            <a:spLocks noGrp="1"/>
          </p:cNvSpPr>
          <p:nvPr>
            <p:ph type="ftr" sz="quarter" idx="3"/>
          </p:nvPr>
        </p:nvSpPr>
        <p:spPr>
          <a:xfrm>
            <a:off x="3429000" y="6096000"/>
            <a:ext cx="2895600" cy="457200"/>
          </a:xfrm>
          <a:prstGeom prst="rect">
            <a:avLst/>
          </a:prstGeom>
          <a:noFill/>
          <a:ln w="9525">
            <a:noFill/>
          </a:ln>
        </p:spPr>
        <p:txBody>
          <a:bodyPr/>
          <a:lstStyle>
            <a:lvl1pPr algn="ctr">
              <a:defRPr sz="1400">
                <a:solidFill>
                  <a:schemeClr val="bg2"/>
                </a:solidFill>
              </a:defRPr>
            </a:lvl1pPr>
          </a:lstStyle>
          <a:p>
            <a:endParaRPr lang="zh-CN" altLang="en-US"/>
          </a:p>
        </p:txBody>
      </p:sp>
      <p:sp>
        <p:nvSpPr>
          <p:cNvPr id="1029" name="灯片编号占位符 1028"/>
          <p:cNvSpPr>
            <a:spLocks noGrp="1"/>
          </p:cNvSpPr>
          <p:nvPr>
            <p:ph type="sldNum" sz="quarter" idx="4"/>
          </p:nvPr>
        </p:nvSpPr>
        <p:spPr>
          <a:xfrm>
            <a:off x="6858000" y="6096000"/>
            <a:ext cx="1905000" cy="457200"/>
          </a:xfrm>
          <a:prstGeom prst="rect">
            <a:avLst/>
          </a:prstGeom>
          <a:noFill/>
          <a:ln w="9525">
            <a:noFill/>
          </a:ln>
        </p:spPr>
        <p:txBody>
          <a:bodyPr/>
          <a:lstStyle>
            <a:lvl1pPr algn="r">
              <a:defRPr sz="1400">
                <a:solidFill>
                  <a:schemeClr val="bg2"/>
                </a:solidFill>
              </a:defRPr>
            </a:lvl1pPr>
          </a:lstStyle>
          <a:p>
            <a:fld id="{1CF5371B-101D-4252-B914-112262E666D5}" type="slidenum">
              <a:rPr lang="zh-CN" altLang="en-US" smtClean="0"/>
              <a:t>‹#›</a:t>
            </a:fld>
            <a:endParaRPr lang="zh-CN" altLang="en-US"/>
          </a:p>
        </p:txBody>
      </p:sp>
      <p:sp>
        <p:nvSpPr>
          <p:cNvPr id="1030" name="标题 1029"/>
          <p:cNvSpPr>
            <a:spLocks noGrp="1"/>
          </p:cNvSpPr>
          <p:nvPr>
            <p:ph type="title"/>
          </p:nvPr>
        </p:nvSpPr>
        <p:spPr>
          <a:xfrm>
            <a:off x="900113" y="406400"/>
            <a:ext cx="7786687" cy="1012825"/>
          </a:xfrm>
          <a:prstGeom prst="rect">
            <a:avLst/>
          </a:prstGeom>
          <a:noFill/>
          <a:ln w="9525">
            <a:noFill/>
          </a:ln>
        </p:spPr>
        <p:txBody>
          <a:bodyPr anchor="ctr"/>
          <a:lstStyle/>
          <a:p>
            <a:pPr lvl="0"/>
            <a:r>
              <a:rPr lang="zh-CN" altLang="en-US"/>
              <a:t>单击此处编辑母版标题样式</a:t>
            </a:r>
          </a:p>
        </p:txBody>
      </p:sp>
      <p:sp>
        <p:nvSpPr>
          <p:cNvPr id="1031" name="文本占位符 1030"/>
          <p:cNvSpPr>
            <a:spLocks noGrp="1"/>
          </p:cNvSpPr>
          <p:nvPr>
            <p:ph type="body" idx="1"/>
          </p:nvPr>
        </p:nvSpPr>
        <p:spPr>
          <a:xfrm>
            <a:off x="900113" y="1600200"/>
            <a:ext cx="7786687" cy="4349750"/>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l" defTabSz="914400" eaLnBrk="1" fontAlgn="base" latinLnBrk="0" hangingPunct="1">
        <a:lnSpc>
          <a:spcPct val="100000"/>
        </a:lnSpc>
        <a:spcBef>
          <a:spcPct val="0"/>
        </a:spcBef>
        <a:spcAft>
          <a:spcPct val="0"/>
        </a:spcAft>
        <a:buNone/>
        <a:defRPr sz="3600" b="1"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p"/>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p"/>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customXml" Target="../ink/ink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10" name="内容占位符 9"/>
          <p:cNvPicPr>
            <a:picLocks noGrp="1" noChangeAspect="1"/>
          </p:cNvPicPr>
          <p:nvPr>
            <p:ph idx="1"/>
          </p:nvPr>
        </p:nvPicPr>
        <p:blipFill>
          <a:blip r:embed="rId2"/>
          <a:stretch>
            <a:fillRect/>
          </a:stretch>
        </p:blipFill>
        <p:spPr>
          <a:xfrm>
            <a:off x="-21590" y="20320"/>
            <a:ext cx="9187815" cy="6817360"/>
          </a:xfrm>
          <a:prstGeom prst="rect">
            <a:avLst/>
          </a:prstGeom>
        </p:spPr>
      </p:pic>
      <p:sp>
        <p:nvSpPr>
          <p:cNvPr id="11" name="文本框 10"/>
          <p:cNvSpPr txBox="1"/>
          <p:nvPr/>
        </p:nvSpPr>
        <p:spPr>
          <a:xfrm>
            <a:off x="647065" y="756920"/>
            <a:ext cx="7595235" cy="1445260"/>
          </a:xfrm>
          <a:prstGeom prst="rect">
            <a:avLst/>
          </a:prstGeom>
          <a:noFill/>
        </p:spPr>
        <p:txBody>
          <a:bodyPr wrap="square" rtlCol="0">
            <a:spAutoFit/>
          </a:bodyPr>
          <a:lstStyle/>
          <a:p>
            <a:pPr algn="ctr"/>
            <a:r>
              <a:rPr lang="zh-CN" altLang="en-US" sz="8800"/>
              <a:t>价值观探索</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2">
                    <a:lumMod val="10000"/>
                  </a:schemeClr>
                </a:solidFill>
              </a:rPr>
              <a:t>我的需求</a:t>
            </a:r>
            <a:endParaRPr lang="zh-CN" altLang="en-US" dirty="0">
              <a:solidFill>
                <a:schemeClr val="bg2">
                  <a:lumMod val="10000"/>
                </a:schemeClr>
              </a:solidFill>
            </a:endParaRPr>
          </a:p>
        </p:txBody>
      </p:sp>
      <p:sp>
        <p:nvSpPr>
          <p:cNvPr id="3" name="内容占位符 2"/>
          <p:cNvSpPr>
            <a:spLocks noGrp="1"/>
          </p:cNvSpPr>
          <p:nvPr>
            <p:ph idx="1"/>
          </p:nvPr>
        </p:nvSpPr>
        <p:spPr/>
        <p:txBody>
          <a:bodyPr/>
          <a:lstStyle/>
          <a:p>
            <a:r>
              <a:rPr lang="zh-CN" altLang="en-US" b="1" dirty="0" smtClean="0">
                <a:solidFill>
                  <a:srgbClr val="FF0066"/>
                </a:solidFill>
              </a:rPr>
              <a:t>对照需求层次模型，想一想：</a:t>
            </a:r>
          </a:p>
          <a:p>
            <a:endParaRPr lang="en-US" altLang="zh-CN" b="1" dirty="0" smtClean="0">
              <a:solidFill>
                <a:srgbClr val="FF0066"/>
              </a:solidFill>
            </a:endParaRPr>
          </a:p>
          <a:p>
            <a:r>
              <a:rPr lang="zh-CN" altLang="en-US" sz="3200" b="1" dirty="0" smtClean="0">
                <a:solidFill>
                  <a:srgbClr val="FF0066"/>
                </a:solidFill>
                <a:latin typeface="楷体_GB2312" panose="02010609030101010101" pitchFamily="49" charset="-122"/>
                <a:ea typeface="楷体_GB2312" panose="02010609030101010101" pitchFamily="49" charset="-122"/>
              </a:rPr>
              <a:t>你处在哪一级需求层次上？</a:t>
            </a:r>
            <a:endParaRPr lang="en-US" altLang="zh-CN" sz="3200" b="1" dirty="0" smtClean="0">
              <a:solidFill>
                <a:srgbClr val="FF0066"/>
              </a:solidFill>
              <a:latin typeface="楷体_GB2312" panose="02010609030101010101" pitchFamily="49" charset="-122"/>
              <a:ea typeface="楷体_GB2312" panose="02010609030101010101" pitchFamily="49" charset="-122"/>
            </a:endParaRPr>
          </a:p>
          <a:p>
            <a:r>
              <a:rPr lang="zh-CN" altLang="en-US" sz="3200" b="1" dirty="0">
                <a:solidFill>
                  <a:srgbClr val="FF0066"/>
                </a:solidFill>
                <a:latin typeface="楷体_GB2312" panose="02010609030101010101" pitchFamily="49" charset="-122"/>
                <a:ea typeface="楷体_GB2312" panose="02010609030101010101" pitchFamily="49" charset="-122"/>
              </a:rPr>
              <a:t>你最希</a:t>
            </a:r>
            <a:r>
              <a:rPr lang="zh-CN" altLang="en-US" sz="3200" b="1" dirty="0" smtClean="0">
                <a:solidFill>
                  <a:srgbClr val="FF0066"/>
                </a:solidFill>
                <a:latin typeface="楷体_GB2312" panose="02010609030101010101" pitchFamily="49" charset="-122"/>
                <a:ea typeface="楷体_GB2312" panose="02010609030101010101" pitchFamily="49" charset="-122"/>
              </a:rPr>
              <a:t>望在工作中获得对哪个层次需求的满足？</a:t>
            </a:r>
            <a:endParaRPr lang="en-US" altLang="zh-CN" sz="3200" b="1" dirty="0" smtClean="0">
              <a:solidFill>
                <a:srgbClr val="FF0066"/>
              </a:solidFill>
              <a:latin typeface="楷体_GB2312" panose="02010609030101010101" pitchFamily="49" charset="-122"/>
              <a:ea typeface="楷体_GB2312" panose="02010609030101010101" pitchFamily="49" charset="-122"/>
            </a:endParaRPr>
          </a:p>
          <a:p>
            <a:r>
              <a:rPr lang="zh-CN" altLang="en-US" sz="3200" b="1" dirty="0">
                <a:solidFill>
                  <a:srgbClr val="FF0066"/>
                </a:solidFill>
                <a:latin typeface="楷体_GB2312" panose="02010609030101010101" pitchFamily="49" charset="-122"/>
                <a:ea typeface="楷体_GB2312" panose="02010609030101010101" pitchFamily="49" charset="-122"/>
              </a:rPr>
              <a:t>什</a:t>
            </a:r>
            <a:r>
              <a:rPr lang="zh-CN" altLang="en-US" sz="3200" b="1" dirty="0" smtClean="0">
                <a:solidFill>
                  <a:srgbClr val="FF0066"/>
                </a:solidFill>
                <a:latin typeface="楷体_GB2312" panose="02010609030101010101" pitchFamily="49" charset="-122"/>
                <a:ea typeface="楷体_GB2312" panose="02010609030101010101" pitchFamily="49" charset="-122"/>
              </a:rPr>
              <a:t>么因素能够带给你满足感，激励你更好的工作？</a:t>
            </a:r>
            <a:endParaRPr lang="en-US" altLang="zh-CN" sz="3200" b="1" dirty="0" smtClean="0">
              <a:solidFill>
                <a:srgbClr val="FF0066"/>
              </a:solidFill>
              <a:latin typeface="楷体_GB2312" panose="02010609030101010101" pitchFamily="49" charset="-122"/>
              <a:ea typeface="楷体_GB2312" panose="02010609030101010101" pitchFamily="49" charset="-122"/>
            </a:endParaRPr>
          </a:p>
          <a:p>
            <a:endParaRPr lang="en-US" altLang="zh-CN" sz="3200" b="1" dirty="0" smtClean="0">
              <a:solidFill>
                <a:srgbClr val="FF0066"/>
              </a:solidFill>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zh-CN" altLang="en-US" sz="3600" dirty="0" smtClean="0">
                <a:solidFill>
                  <a:schemeClr val="accent3">
                    <a:lumMod val="10000"/>
                  </a:schemeClr>
                </a:solidFill>
              </a:rPr>
              <a:t>为什么要考虑价值观？ </a:t>
            </a:r>
          </a:p>
        </p:txBody>
      </p:sp>
      <p:sp>
        <p:nvSpPr>
          <p:cNvPr id="167939" name="Rectangle 3"/>
          <p:cNvSpPr>
            <a:spLocks noGrp="1" noChangeArrowheads="1"/>
          </p:cNvSpPr>
          <p:nvPr>
            <p:ph type="body" sz="half" idx="1"/>
          </p:nvPr>
        </p:nvSpPr>
        <p:spPr/>
        <p:txBody>
          <a:bodyPr/>
          <a:lstStyle/>
          <a:p>
            <a:pPr algn="just">
              <a:spcBef>
                <a:spcPct val="30000"/>
              </a:spcBef>
              <a:spcAft>
                <a:spcPct val="30000"/>
              </a:spcAft>
              <a:buFontTx/>
              <a:buBlip>
                <a:blip r:embed="rId3"/>
              </a:buBlip>
            </a:pPr>
            <a:r>
              <a:rPr lang="zh-CN" altLang="en-US" sz="3600" b="1" dirty="0" smtClean="0">
                <a:latin typeface="宋体" panose="02010600030101010101" pitchFamily="2" charset="-122"/>
              </a:rPr>
              <a:t>价值观在人们的职业生涯发展中起到极其重要的、决定方向性的作用，甚至往往超过了兴趣和性格对我们的影响。</a:t>
            </a:r>
          </a:p>
          <a:p>
            <a:pPr algn="just">
              <a:spcBef>
                <a:spcPct val="30000"/>
              </a:spcBef>
              <a:spcAft>
                <a:spcPct val="30000"/>
              </a:spcAft>
              <a:buFontTx/>
              <a:buNone/>
            </a:pPr>
            <a:endParaRPr lang="zh-CN" altLang="en-US" sz="3600" b="1" dirty="0" smtClean="0">
              <a:latin typeface="宋体" panose="02010600030101010101" pitchFamily="2" charset="-122"/>
            </a:endParaRPr>
          </a:p>
        </p:txBody>
      </p:sp>
      <p:sp>
        <p:nvSpPr>
          <p:cNvPr id="2" name="内容占位符 1"/>
          <p:cNvSpPr>
            <a:spLocks noGrp="1"/>
          </p:cNvSpPr>
          <p:nvPr>
            <p:ph sz="half" idx="2"/>
          </p:nvPr>
        </p:nvSpPr>
        <p:spPr/>
        <p:txBody>
          <a:bodyPr/>
          <a:lstStyle/>
          <a:p>
            <a:endParaRPr lang="zh-CN" altLang="en-US">
              <a:solidFill>
                <a:srgbClr val="FF006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167938"/>
                                        </p:tgtEl>
                                        <p:attrNameLst>
                                          <p:attrName>style.visibility</p:attrName>
                                        </p:attrNameLst>
                                      </p:cBhvr>
                                      <p:to>
                                        <p:strVal val="visible"/>
                                      </p:to>
                                    </p:set>
                                    <p:anim calcmode="lin" valueType="num">
                                      <p:cBhvr>
                                        <p:cTn id="7" dur="1000" fill="hold"/>
                                        <p:tgtEl>
                                          <p:spTgt spid="167938"/>
                                        </p:tgtEl>
                                        <p:attrNameLst>
                                          <p:attrName>ppt_x</p:attrName>
                                        </p:attrNameLst>
                                      </p:cBhvr>
                                      <p:tavLst>
                                        <p:tav tm="0">
                                          <p:val>
                                            <p:strVal val="#ppt_x-.2"/>
                                          </p:val>
                                        </p:tav>
                                        <p:tav tm="100000">
                                          <p:val>
                                            <p:strVal val="#ppt_x"/>
                                          </p:val>
                                        </p:tav>
                                      </p:tavLst>
                                    </p:anim>
                                    <p:anim calcmode="lin" valueType="num">
                                      <p:cBhvr>
                                        <p:cTn id="8" dur="1000" fill="hold"/>
                                        <p:tgtEl>
                                          <p:spTgt spid="1679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793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nodeType="clickEffect">
                                  <p:stCondLst>
                                    <p:cond delay="0"/>
                                  </p:stCondLst>
                                  <p:childTnLst>
                                    <p:set>
                                      <p:cBhvr>
                                        <p:cTn id="13" dur="indefinite" fill="hold">
                                          <p:stCondLst>
                                            <p:cond delay="0"/>
                                          </p:stCondLst>
                                        </p:cTn>
                                        <p:tgtEl>
                                          <p:spTgt spid="167939">
                                            <p:txEl>
                                              <p:pRg st="0" end="0"/>
                                            </p:txEl>
                                          </p:spTgt>
                                        </p:tgtEl>
                                        <p:attrNameLst>
                                          <p:attrName>style.visibility</p:attrName>
                                        </p:attrNameLst>
                                      </p:cBhvr>
                                      <p:to>
                                        <p:strVal val="visible"/>
                                      </p:to>
                                    </p:set>
                                    <p:animEffect transition="in" filter="fade">
                                      <p:cBhvr>
                                        <p:cTn id="14" dur="500"/>
                                        <p:tgtEl>
                                          <p:spTgt spid="167939">
                                            <p:txEl>
                                              <p:pRg st="0" end="0"/>
                                            </p:txEl>
                                          </p:spTgt>
                                        </p:tgtEl>
                                      </p:cBhvr>
                                    </p:animEffect>
                                    <p:anim calcmode="lin" valueType="num">
                                      <p:cBhvr>
                                        <p:cTn id="15" dur="5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7939">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77833" name="图片 3" descr="timg"/>
          <p:cNvPicPr>
            <a:picLocks noGrp="1" noChangeAspect="1"/>
          </p:cNvPicPr>
          <p:nvPr>
            <p:ph idx="1"/>
          </p:nvPr>
        </p:nvPicPr>
        <p:blipFill>
          <a:blip r:embed="rId2"/>
          <a:stretch>
            <a:fillRect/>
          </a:stretch>
        </p:blipFill>
        <p:spPr>
          <a:xfrm>
            <a:off x="1713865" y="1953260"/>
            <a:ext cx="5715000" cy="3819525"/>
          </a:xfrm>
          <a:prstGeom prst="rect">
            <a:avLst/>
          </a:prstGeom>
          <a:noFill/>
          <a:ln w="9525">
            <a:noFill/>
          </a:ln>
        </p:spPr>
      </p:pic>
      <p:sp>
        <p:nvSpPr>
          <p:cNvPr id="77825" name="文本框 1"/>
          <p:cNvSpPr txBox="1"/>
          <p:nvPr/>
        </p:nvSpPr>
        <p:spPr>
          <a:xfrm>
            <a:off x="1269048" y="1012508"/>
            <a:ext cx="4248150" cy="583565"/>
          </a:xfrm>
          <a:prstGeom prst="rect">
            <a:avLst/>
          </a:prstGeom>
          <a:noFill/>
          <a:ln w="9525">
            <a:noFill/>
          </a:ln>
        </p:spPr>
        <p:txBody>
          <a:bodyPr anchor="t">
            <a:spAutoFit/>
          </a:bodyPr>
          <a:lstStyle/>
          <a:p>
            <a:r>
              <a:rPr lang="zh-CN" altLang="en-US" sz="3200" b="1" dirty="0">
                <a:latin typeface="黑体" panose="02010609060101010101" charset="-122"/>
                <a:ea typeface="黑体" panose="02010609060101010101" charset="-122"/>
              </a:rPr>
              <a:t>马云卸任</a:t>
            </a:r>
            <a:r>
              <a:rPr lang="en-US" altLang="zh-CN" sz="3200" b="1" dirty="0">
                <a:latin typeface="黑体" panose="02010609060101010101" charset="-122"/>
                <a:ea typeface="黑体" panose="02010609060101010101" charset="-122"/>
              </a:rPr>
              <a:t>CEO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2771" name="内容占位符 2"/>
          <p:cNvSpPr>
            <a:spLocks noGrp="1"/>
          </p:cNvSpPr>
          <p:nvPr>
            <p:ph idx="1"/>
          </p:nvPr>
        </p:nvSpPr>
        <p:spPr>
          <a:xfrm>
            <a:off x="2209165" y="2002790"/>
            <a:ext cx="6587490" cy="4526280"/>
          </a:xfrm>
        </p:spPr>
        <p:txBody>
          <a:bodyPr/>
          <a:lstStyle/>
          <a:p>
            <a:r>
              <a:rPr lang="zh-CN" altLang="en-US" b="1" dirty="0" smtClean="0">
                <a:solidFill>
                  <a:srgbClr val="FF0066"/>
                </a:solidFill>
                <a:latin typeface="楷体" panose="02010609060101010101" charset="-122"/>
                <a:ea typeface="楷体" panose="02010609060101010101" charset="-122"/>
                <a:cs typeface="楷体" panose="02010609060101010101" charset="-122"/>
              </a:rPr>
              <a:t>当我们有矛盾冲突、或妥协与放弃时，常常也是出于价值的考虑。</a:t>
            </a:r>
            <a:endParaRPr lang="en-US" altLang="zh-CN" b="1" dirty="0" smtClean="0">
              <a:solidFill>
                <a:srgbClr val="FF0066"/>
              </a:solidFill>
              <a:latin typeface="楷体" panose="02010609060101010101" charset="-122"/>
              <a:ea typeface="楷体" panose="02010609060101010101" charset="-122"/>
              <a:cs typeface="楷体" panose="02010609060101010101" charset="-122"/>
            </a:endParaRPr>
          </a:p>
          <a:p>
            <a:pPr>
              <a:buNone/>
            </a:pPr>
            <a:r>
              <a:rPr lang="zh-CN" altLang="en-US" b="1" dirty="0" smtClean="0">
                <a:solidFill>
                  <a:srgbClr val="FF0066"/>
                </a:solidFill>
                <a:latin typeface="楷体" panose="02010609060101010101" charset="-122"/>
                <a:ea typeface="楷体" panose="02010609060101010101" charset="-122"/>
                <a:cs typeface="楷体" panose="02010609060101010101" charset="-122"/>
              </a:rPr>
              <a:t> </a:t>
            </a:r>
            <a:endParaRPr lang="en-US" altLang="zh-CN" b="1" dirty="0" smtClean="0">
              <a:solidFill>
                <a:srgbClr val="FF0066"/>
              </a:solidFill>
              <a:latin typeface="楷体" panose="02010609060101010101" charset="-122"/>
              <a:ea typeface="楷体" panose="02010609060101010101" charset="-122"/>
              <a:cs typeface="楷体" panose="02010609060101010101" charset="-122"/>
            </a:endParaRPr>
          </a:p>
          <a:p>
            <a:r>
              <a:rPr lang="zh-CN" altLang="en-US" b="1" dirty="0" smtClean="0">
                <a:solidFill>
                  <a:srgbClr val="FF0066"/>
                </a:solidFill>
                <a:latin typeface="楷体" panose="02010609060101010101" charset="-122"/>
                <a:ea typeface="楷体" panose="02010609060101010101" charset="-122"/>
                <a:cs typeface="楷体" panose="02010609060101010101" charset="-122"/>
              </a:rPr>
              <a:t>高特佛莱德森（</a:t>
            </a:r>
            <a:r>
              <a:rPr lang="en-US" altLang="zh-CN" b="1" dirty="0" err="1" smtClean="0">
                <a:solidFill>
                  <a:srgbClr val="FF0066"/>
                </a:solidFill>
                <a:latin typeface="楷体" panose="02010609060101010101" charset="-122"/>
                <a:ea typeface="楷体" panose="02010609060101010101" charset="-122"/>
                <a:cs typeface="楷体" panose="02010609060101010101" charset="-122"/>
              </a:rPr>
              <a:t>Gottfredson</a:t>
            </a:r>
            <a:r>
              <a:rPr lang="zh-CN" altLang="en-US" b="1" dirty="0" smtClean="0">
                <a:solidFill>
                  <a:srgbClr val="FF0066"/>
                </a:solidFill>
                <a:latin typeface="楷体" panose="02010609060101010101" charset="-122"/>
                <a:ea typeface="楷体" panose="02010609060101010101" charset="-122"/>
                <a:cs typeface="楷体" panose="02010609060101010101" charset="-122"/>
              </a:rPr>
              <a:t>）的“限制与妥协”理论：遇到环境限制时，先放弃的是兴趣，其次是社会地位，最后是性别角色。</a:t>
            </a:r>
          </a:p>
          <a:p>
            <a:endParaRPr lang="zh-CN" altLang="en-US" b="1" dirty="0" smtClean="0">
              <a:solidFill>
                <a:srgbClr val="FF0066"/>
              </a:solidFill>
              <a:latin typeface="楷体" panose="02010609060101010101" charset="-122"/>
              <a:ea typeface="楷体" panose="02010609060101010101" charset="-122"/>
              <a:cs typeface="楷体" panose="02010609060101010101" charset="-122"/>
            </a:endParaRPr>
          </a:p>
        </p:txBody>
      </p:sp>
      <p:pic>
        <p:nvPicPr>
          <p:cNvPr id="32772" name="Picture 4" descr="j0212419[1]"/>
          <p:cNvPicPr>
            <a:picLocks noChangeAspect="1" noChangeArrowheads="1"/>
          </p:cNvPicPr>
          <p:nvPr/>
        </p:nvPicPr>
        <p:blipFill>
          <a:blip r:embed="rId2" cstate="print"/>
          <a:srcRect/>
          <a:stretch>
            <a:fillRect/>
          </a:stretch>
        </p:blipFill>
        <p:spPr bwMode="auto">
          <a:xfrm>
            <a:off x="567690" y="2236470"/>
            <a:ext cx="1641475" cy="338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1042988" y="1143000"/>
            <a:ext cx="6805612" cy="747713"/>
          </a:xfrm>
        </p:spPr>
        <p:txBody>
          <a:bodyPr vert="horz" wrap="square" lIns="91440" tIns="45720" rIns="91440" bIns="45720" anchor="b"/>
          <a:lstStyle/>
          <a:p>
            <a:pPr eaLnBrk="1" hangingPunct="1"/>
            <a:r>
              <a:rPr lang="zh-CN" altLang="en-US" b="1" dirty="0">
                <a:solidFill>
                  <a:srgbClr val="3366FF"/>
                </a:solidFill>
                <a:ea typeface="微软雅黑" panose="020B0503020204020204" pitchFamily="34" charset="-122"/>
              </a:rPr>
              <a:t>价值观的变化</a:t>
            </a:r>
          </a:p>
        </p:txBody>
      </p:sp>
      <p:sp>
        <p:nvSpPr>
          <p:cNvPr id="394243" name="Rectangle 3"/>
          <p:cNvSpPr>
            <a:spLocks noGrp="1"/>
          </p:cNvSpPr>
          <p:nvPr>
            <p:ph type="body"/>
          </p:nvPr>
        </p:nvSpPr>
        <p:spPr>
          <a:xfrm>
            <a:off x="785813" y="2057400"/>
            <a:ext cx="7900987" cy="4129088"/>
          </a:xfrm>
        </p:spPr>
        <p:txBody>
          <a:bodyPr vert="horz" wrap="square" lIns="91440" tIns="45720" rIns="91440" bIns="45720" anchor="t"/>
          <a:lstStyle/>
          <a:p>
            <a:pPr eaLnBrk="1" hangingPunct="1">
              <a:lnSpc>
                <a:spcPct val="130000"/>
              </a:lnSpc>
              <a:buBlip>
                <a:blip r:embed="rId2"/>
              </a:buBlip>
            </a:pPr>
            <a:r>
              <a:rPr lang="zh-CN" altLang="en-US" sz="2400" b="1" dirty="0">
                <a:latin typeface="宋体" panose="02010600030101010101" pitchFamily="2" charset="-122"/>
                <a:ea typeface="楷体_GB2312" panose="02010609030101010101" pitchFamily="49" charset="-122"/>
              </a:rPr>
              <a:t>个人由于所处的生涯发展阶段、社会环境的不同，他的需求会发生改变，从而可能导致价值观发生变化。</a:t>
            </a:r>
          </a:p>
          <a:p>
            <a:pPr eaLnBrk="1" hangingPunct="1">
              <a:lnSpc>
                <a:spcPct val="130000"/>
              </a:lnSpc>
              <a:buBlip>
                <a:blip r:embed="rId2"/>
              </a:buBlip>
            </a:pPr>
            <a:endParaRPr lang="zh-CN" altLang="en-US" sz="2400" b="1" dirty="0">
              <a:latin typeface="宋体" panose="02010600030101010101" pitchFamily="2" charset="-122"/>
              <a:ea typeface="楷体_GB2312" panose="02010609030101010101" pitchFamily="49" charset="-122"/>
            </a:endParaRPr>
          </a:p>
          <a:p>
            <a:pPr eaLnBrk="1" hangingPunct="1">
              <a:lnSpc>
                <a:spcPct val="130000"/>
              </a:lnSpc>
              <a:buBlip>
                <a:blip r:embed="rId2"/>
              </a:buBlip>
            </a:pPr>
            <a:r>
              <a:rPr lang="zh-CN" altLang="en-US" sz="2400" b="1" dirty="0">
                <a:latin typeface="宋体" panose="02010600030101010101" pitchFamily="2" charset="-122"/>
                <a:ea typeface="楷体_GB2312" panose="02010609030101010101" pitchFamily="49" charset="-122"/>
              </a:rPr>
              <a:t>一个人越清楚自己的价值观，越了解自己在工作和生活中想要寻求什么、什么对自己来说是最重要的，他的生涯发展目标也就越清晰。</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483043" y="643255"/>
            <a:ext cx="7786687" cy="1012825"/>
          </a:xfrm>
        </p:spPr>
        <p:txBody>
          <a:bodyPr/>
          <a:lstStyle/>
          <a:p>
            <a:pPr>
              <a:defRPr/>
            </a:pPr>
            <a:r>
              <a:rPr lang="zh-CN" altLang="en-US" sz="4000" dirty="0" smtClean="0">
                <a:latin typeface="+mn-ea"/>
                <a:ea typeface="+mn-ea"/>
              </a:rPr>
              <a:t>价值观市场</a:t>
            </a:r>
          </a:p>
        </p:txBody>
      </p:sp>
      <p:sp>
        <p:nvSpPr>
          <p:cNvPr id="172035" name="Rectangle 3"/>
          <p:cNvSpPr>
            <a:spLocks noGrp="1" noChangeArrowheads="1"/>
          </p:cNvSpPr>
          <p:nvPr>
            <p:ph type="body" sz="half" idx="1"/>
          </p:nvPr>
        </p:nvSpPr>
        <p:spPr>
          <a:xfrm>
            <a:off x="1178560" y="1484630"/>
            <a:ext cx="3317240" cy="2677795"/>
          </a:xfrm>
        </p:spPr>
        <p:txBody>
          <a:bodyPr/>
          <a:lstStyle/>
          <a:p>
            <a:pPr algn="just">
              <a:lnSpc>
                <a:spcPct val="170000"/>
              </a:lnSpc>
              <a:buFontTx/>
              <a:buBlip>
                <a:blip r:embed="rId2"/>
              </a:buBlip>
            </a:pPr>
            <a:r>
              <a:rPr lang="zh-CN" altLang="en-US" sz="2400" b="1" dirty="0" smtClean="0">
                <a:solidFill>
                  <a:srgbClr val="333399"/>
                </a:solidFill>
                <a:latin typeface="楷体_GB2312" panose="02010609030101010101" pitchFamily="49" charset="-122"/>
                <a:ea typeface="楷体_GB2312" panose="02010609030101010101" pitchFamily="49" charset="-122"/>
              </a:rPr>
              <a:t>参照以下列表，挑选出其中</a:t>
            </a:r>
            <a:r>
              <a:rPr lang="en-US" altLang="zh-CN" sz="2400" b="1" dirty="0" smtClean="0">
                <a:solidFill>
                  <a:srgbClr val="333399"/>
                </a:solidFill>
                <a:latin typeface="楷体_GB2312" panose="02010609030101010101" pitchFamily="49" charset="-122"/>
                <a:ea typeface="楷体_GB2312" panose="02010609030101010101" pitchFamily="49" charset="-122"/>
              </a:rPr>
              <a:t>5</a:t>
            </a:r>
            <a:r>
              <a:rPr lang="zh-CN" altLang="en-US" sz="2400" b="1" dirty="0" smtClean="0">
                <a:solidFill>
                  <a:srgbClr val="333399"/>
                </a:solidFill>
                <a:latin typeface="楷体_GB2312" panose="02010609030101010101" pitchFamily="49" charset="-122"/>
                <a:ea typeface="楷体_GB2312" panose="02010609030101010101" pitchFamily="49" charset="-122"/>
              </a:rPr>
              <a:t>条对你来说最重要的价值观，分别写在</a:t>
            </a:r>
            <a:r>
              <a:rPr lang="en-US" altLang="zh-CN" sz="2400" b="1" dirty="0" smtClean="0">
                <a:solidFill>
                  <a:srgbClr val="333399"/>
                </a:solidFill>
                <a:latin typeface="楷体_GB2312" panose="02010609030101010101" pitchFamily="49" charset="-122"/>
                <a:ea typeface="楷体_GB2312" panose="02010609030101010101" pitchFamily="49" charset="-122"/>
              </a:rPr>
              <a:t>5</a:t>
            </a:r>
            <a:r>
              <a:rPr lang="zh-CN" altLang="en-US" sz="2400" b="1" dirty="0" smtClean="0">
                <a:solidFill>
                  <a:srgbClr val="333399"/>
                </a:solidFill>
                <a:latin typeface="楷体_GB2312" panose="02010609030101010101" pitchFamily="49" charset="-122"/>
                <a:ea typeface="楷体_GB2312" panose="02010609030101010101" pitchFamily="49" charset="-122"/>
              </a:rPr>
              <a:t>张小纸条上。</a:t>
            </a:r>
          </a:p>
          <a:p>
            <a:pPr algn="just">
              <a:lnSpc>
                <a:spcPct val="170000"/>
              </a:lnSpc>
              <a:buFontTx/>
              <a:buBlip>
                <a:blip r:embed="rId2"/>
              </a:buBlip>
            </a:pPr>
            <a:r>
              <a:rPr lang="zh-CN" altLang="en-US" sz="2400" b="1" dirty="0" smtClean="0">
                <a:solidFill>
                  <a:srgbClr val="333399"/>
                </a:solidFill>
                <a:latin typeface="楷体_GB2312" panose="02010609030101010101" pitchFamily="49" charset="-122"/>
                <a:ea typeface="楷体_GB2312" panose="02010609030101010101" pitchFamily="49" charset="-122"/>
              </a:rPr>
              <a:t>如果你认为的最重要的价值观在列表中没有列出，也可以另写。</a:t>
            </a:r>
          </a:p>
          <a:p>
            <a:pPr algn="just">
              <a:lnSpc>
                <a:spcPct val="170000"/>
              </a:lnSpc>
              <a:buFontTx/>
              <a:buBlip>
                <a:blip r:embed="rId2"/>
              </a:buBlip>
            </a:pPr>
            <a:endParaRPr lang="zh-CN" altLang="en-US" sz="2400" b="1" dirty="0" smtClean="0">
              <a:solidFill>
                <a:srgbClr val="333399"/>
              </a:solidFill>
              <a:latin typeface="楷体_GB2312" panose="02010609030101010101" pitchFamily="49" charset="-122"/>
              <a:ea typeface="楷体_GB2312" panose="02010609030101010101" pitchFamily="49" charset="-122"/>
            </a:endParaRPr>
          </a:p>
        </p:txBody>
      </p:sp>
      <p:sp>
        <p:nvSpPr>
          <p:cNvPr id="2" name="联机映像占位符 1"/>
          <p:cNvSpPr>
            <a:spLocks noGrp="1"/>
          </p:cNvSpPr>
          <p:nvPr>
            <p:ph type="clipArt" sz="half" idx="2"/>
          </p:nvPr>
        </p:nvSpPr>
        <p:spPr>
          <a:xfrm>
            <a:off x="2385695" y="1656080"/>
            <a:ext cx="3815715" cy="2962910"/>
          </a:xfrm>
        </p:spPr>
      </p:sp>
      <p:pic>
        <p:nvPicPr>
          <p:cNvPr id="34820" name="Picture 7" descr="c:\documents and settings\administrator\application data\360se6\User Data\temp\t01d4ab1abbedc97ec2.gif"/>
          <p:cNvPicPr>
            <a:picLocks noChangeAspect="1" noChangeArrowheads="1" noCrop="1"/>
          </p:cNvPicPr>
          <p:nvPr/>
        </p:nvPicPr>
        <p:blipFill>
          <a:blip r:embed="rId3"/>
          <a:srcRect/>
          <a:stretch>
            <a:fillRect/>
          </a:stretch>
        </p:blipFill>
        <p:spPr bwMode="auto">
          <a:xfrm>
            <a:off x="5396865" y="1899920"/>
            <a:ext cx="3026410" cy="35433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2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20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nvGraphicFramePr>
        <p:xfrm>
          <a:off x="827584" y="404664"/>
          <a:ext cx="7854462" cy="5752655"/>
        </p:xfrm>
        <a:graphic>
          <a:graphicData uri="http://schemas.openxmlformats.org/drawingml/2006/table">
            <a:tbl>
              <a:tblPr/>
              <a:tblGrid>
                <a:gridCol w="7854462">
                  <a:extLst>
                    <a:ext uri="{9D8B030D-6E8A-4147-A177-3AD203B41FA5}">
                      <a16:colId xmlns:a16="http://schemas.microsoft.com/office/drawing/2014/main" val="20000"/>
                    </a:ext>
                  </a:extLst>
                </a:gridCol>
              </a:tblGrid>
              <a:tr h="5752655">
                <a:tc>
                  <a:txBody>
                    <a:bodyPr/>
                    <a:lstStyle/>
                    <a:p>
                      <a:endParaRPr lang="zh-CN"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9" name="表格 8"/>
          <p:cNvGraphicFramePr>
            <a:graphicFrameLocks noGrp="1"/>
          </p:cNvGraphicFramePr>
          <p:nvPr/>
        </p:nvGraphicFramePr>
        <p:xfrm>
          <a:off x="1076325" y="553085"/>
          <a:ext cx="7861300" cy="5751830"/>
        </p:xfrm>
        <a:graphic>
          <a:graphicData uri="http://schemas.openxmlformats.org/drawingml/2006/table">
            <a:tbl>
              <a:tblPr firstRow="1" bandRow="1">
                <a:tableStyleId>{5C22544A-7EE6-4342-B048-85BDC9FD1C3A}</a:tableStyleId>
              </a:tblPr>
              <a:tblGrid>
                <a:gridCol w="786130">
                  <a:extLst>
                    <a:ext uri="{9D8B030D-6E8A-4147-A177-3AD203B41FA5}">
                      <a16:colId xmlns:a16="http://schemas.microsoft.com/office/drawing/2014/main" val="20000"/>
                    </a:ext>
                  </a:extLst>
                </a:gridCol>
                <a:gridCol w="786130">
                  <a:extLst>
                    <a:ext uri="{9D8B030D-6E8A-4147-A177-3AD203B41FA5}">
                      <a16:colId xmlns:a16="http://schemas.microsoft.com/office/drawing/2014/main" val="20001"/>
                    </a:ext>
                  </a:extLst>
                </a:gridCol>
                <a:gridCol w="786130">
                  <a:extLst>
                    <a:ext uri="{9D8B030D-6E8A-4147-A177-3AD203B41FA5}">
                      <a16:colId xmlns:a16="http://schemas.microsoft.com/office/drawing/2014/main" val="20002"/>
                    </a:ext>
                  </a:extLst>
                </a:gridCol>
                <a:gridCol w="786130">
                  <a:extLst>
                    <a:ext uri="{9D8B030D-6E8A-4147-A177-3AD203B41FA5}">
                      <a16:colId xmlns:a16="http://schemas.microsoft.com/office/drawing/2014/main" val="20003"/>
                    </a:ext>
                  </a:extLst>
                </a:gridCol>
                <a:gridCol w="786130">
                  <a:extLst>
                    <a:ext uri="{9D8B030D-6E8A-4147-A177-3AD203B41FA5}">
                      <a16:colId xmlns:a16="http://schemas.microsoft.com/office/drawing/2014/main" val="20004"/>
                    </a:ext>
                  </a:extLst>
                </a:gridCol>
                <a:gridCol w="786130">
                  <a:extLst>
                    <a:ext uri="{9D8B030D-6E8A-4147-A177-3AD203B41FA5}">
                      <a16:colId xmlns:a16="http://schemas.microsoft.com/office/drawing/2014/main" val="20005"/>
                    </a:ext>
                  </a:extLst>
                </a:gridCol>
                <a:gridCol w="786130">
                  <a:extLst>
                    <a:ext uri="{9D8B030D-6E8A-4147-A177-3AD203B41FA5}">
                      <a16:colId xmlns:a16="http://schemas.microsoft.com/office/drawing/2014/main" val="20006"/>
                    </a:ext>
                  </a:extLst>
                </a:gridCol>
                <a:gridCol w="786130">
                  <a:extLst>
                    <a:ext uri="{9D8B030D-6E8A-4147-A177-3AD203B41FA5}">
                      <a16:colId xmlns:a16="http://schemas.microsoft.com/office/drawing/2014/main" val="20007"/>
                    </a:ext>
                  </a:extLst>
                </a:gridCol>
                <a:gridCol w="786130">
                  <a:extLst>
                    <a:ext uri="{9D8B030D-6E8A-4147-A177-3AD203B41FA5}">
                      <a16:colId xmlns:a16="http://schemas.microsoft.com/office/drawing/2014/main" val="20008"/>
                    </a:ext>
                  </a:extLst>
                </a:gridCol>
                <a:gridCol w="786130">
                  <a:extLst>
                    <a:ext uri="{9D8B030D-6E8A-4147-A177-3AD203B41FA5}">
                      <a16:colId xmlns:a16="http://schemas.microsoft.com/office/drawing/2014/main" val="20009"/>
                    </a:ext>
                  </a:extLst>
                </a:gridCol>
              </a:tblGrid>
              <a:tr h="1626235">
                <a:tc>
                  <a:txBody>
                    <a:bodyPr/>
                    <a:lstStyle/>
                    <a:p>
                      <a:r>
                        <a:rPr lang="zh-CN" altLang="en-US" dirty="0" smtClean="0">
                          <a:solidFill>
                            <a:schemeClr val="tx1"/>
                          </a:solidFill>
                        </a:rPr>
                        <a:t>被认可</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受尊重</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能帮助他人</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能发挥才能</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成就感</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成功</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名誉</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地位</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有意义</a:t>
                      </a:r>
                      <a:endParaRPr lang="zh-CN" altLang="en-US" dirty="0">
                        <a:solidFill>
                          <a:schemeClr val="tx1"/>
                        </a:solidFill>
                      </a:endParaRPr>
                    </a:p>
                  </a:txBody>
                  <a:tcPr>
                    <a:solidFill>
                      <a:srgbClr val="92D050"/>
                    </a:solidFill>
                  </a:tcPr>
                </a:tc>
                <a:tc>
                  <a:txBody>
                    <a:bodyPr/>
                    <a:lstStyle/>
                    <a:p>
                      <a:r>
                        <a:rPr lang="zh-CN" altLang="en-US" dirty="0" smtClean="0">
                          <a:solidFill>
                            <a:schemeClr val="tx1"/>
                          </a:solidFill>
                        </a:rPr>
                        <a:t>有学习成长的机会</a:t>
                      </a:r>
                      <a:endParaRPr lang="zh-CN" altLang="en-US" dirty="0">
                        <a:solidFill>
                          <a:schemeClr val="tx1"/>
                        </a:solidFill>
                      </a:endParaRPr>
                    </a:p>
                  </a:txBody>
                  <a:tcPr>
                    <a:solidFill>
                      <a:srgbClr val="92D050"/>
                    </a:solidFill>
                  </a:tcPr>
                </a:tc>
                <a:extLst>
                  <a:ext uri="{0D108BD9-81ED-4DB2-BD59-A6C34878D82A}">
                    <a16:rowId xmlns:a16="http://schemas.microsoft.com/office/drawing/2014/main" val="10000"/>
                  </a:ext>
                </a:extLst>
              </a:tr>
              <a:tr h="1624965">
                <a:tc>
                  <a:txBody>
                    <a:bodyPr/>
                    <a:lstStyle/>
                    <a:p>
                      <a:r>
                        <a:rPr lang="zh-CN" altLang="en-US" b="1" dirty="0" smtClean="0">
                          <a:solidFill>
                            <a:schemeClr val="tx1"/>
                          </a:solidFill>
                        </a:rPr>
                        <a:t>领导影响他人</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有益于社会</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挑战性</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冒险性</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竞争</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符合自己的道德观</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工作环境</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工作地点</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工作与生活的平衡</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健康</a:t>
                      </a:r>
                      <a:endParaRPr lang="en-US" altLang="zh-CN" b="1" dirty="0" smtClean="0">
                        <a:solidFill>
                          <a:schemeClr val="tx1"/>
                        </a:solidFill>
                      </a:endParaRPr>
                    </a:p>
                    <a:p>
                      <a:endParaRPr lang="en-US" altLang="zh-CN" b="1" dirty="0" smtClean="0">
                        <a:solidFill>
                          <a:schemeClr val="tx1"/>
                        </a:solidFill>
                      </a:endParaRPr>
                    </a:p>
                    <a:p>
                      <a:endParaRPr lang="zh-CN" altLang="en-US" b="1" dirty="0">
                        <a:solidFill>
                          <a:schemeClr val="tx1"/>
                        </a:solidFill>
                      </a:endParaRPr>
                    </a:p>
                  </a:txBody>
                  <a:tcPr>
                    <a:solidFill>
                      <a:srgbClr val="92D050"/>
                    </a:solidFill>
                  </a:tcPr>
                </a:tc>
                <a:extLst>
                  <a:ext uri="{0D108BD9-81ED-4DB2-BD59-A6C34878D82A}">
                    <a16:rowId xmlns:a16="http://schemas.microsoft.com/office/drawing/2014/main" val="10001"/>
                  </a:ext>
                </a:extLst>
              </a:tr>
              <a:tr h="1250315">
                <a:tc>
                  <a:txBody>
                    <a:bodyPr/>
                    <a:lstStyle/>
                    <a:p>
                      <a:r>
                        <a:rPr lang="zh-CN" altLang="en-US" b="1" dirty="0" smtClean="0">
                          <a:solidFill>
                            <a:schemeClr val="tx1"/>
                          </a:solidFill>
                        </a:rPr>
                        <a:t>家庭</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朋友</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亲密关系</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爱</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信仰</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幸福</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为社会服务</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和谐</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平等</a:t>
                      </a:r>
                      <a:endParaRPr lang="zh-CN" altLang="en-US" b="1" dirty="0">
                        <a:solidFill>
                          <a:schemeClr val="tx1"/>
                        </a:solidFill>
                      </a:endParaRPr>
                    </a:p>
                  </a:txBody>
                  <a:tcPr>
                    <a:solidFill>
                      <a:srgbClr val="92D050"/>
                    </a:solidFill>
                  </a:tcPr>
                </a:tc>
                <a:tc>
                  <a:txBody>
                    <a:bodyPr/>
                    <a:lstStyle/>
                    <a:p>
                      <a:endParaRPr lang="zh-CN" altLang="en-US" b="1">
                        <a:solidFill>
                          <a:schemeClr val="tx1"/>
                        </a:solidFill>
                      </a:endParaRPr>
                    </a:p>
                  </a:txBody>
                  <a:tcPr>
                    <a:solidFill>
                      <a:srgbClr val="92D050"/>
                    </a:solidFill>
                  </a:tcPr>
                </a:tc>
                <a:extLst>
                  <a:ext uri="{0D108BD9-81ED-4DB2-BD59-A6C34878D82A}">
                    <a16:rowId xmlns:a16="http://schemas.microsoft.com/office/drawing/2014/main" val="10002"/>
                  </a:ext>
                </a:extLst>
              </a:tr>
              <a:tr h="1250315">
                <a:tc>
                  <a:txBody>
                    <a:bodyPr/>
                    <a:lstStyle/>
                    <a:p>
                      <a:r>
                        <a:rPr lang="zh-CN" altLang="en-US" b="1" dirty="0" smtClean="0">
                          <a:solidFill>
                            <a:schemeClr val="tx1"/>
                          </a:solidFill>
                        </a:rPr>
                        <a:t>人际关系</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团队合作</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收入</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稳定</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安全</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创造性</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多样变化性</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新鲜感</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乐趣</a:t>
                      </a:r>
                      <a:endParaRPr lang="zh-CN" altLang="en-US" b="1" dirty="0">
                        <a:solidFill>
                          <a:schemeClr val="tx1"/>
                        </a:solidFill>
                      </a:endParaRPr>
                    </a:p>
                  </a:txBody>
                  <a:tcPr>
                    <a:solidFill>
                      <a:srgbClr val="92D050"/>
                    </a:solidFill>
                  </a:tcPr>
                </a:tc>
                <a:tc>
                  <a:txBody>
                    <a:bodyPr/>
                    <a:lstStyle/>
                    <a:p>
                      <a:r>
                        <a:rPr lang="zh-CN" altLang="en-US" b="1" dirty="0" smtClean="0">
                          <a:solidFill>
                            <a:schemeClr val="tx1"/>
                          </a:solidFill>
                        </a:rPr>
                        <a:t>自由独立</a:t>
                      </a:r>
                      <a:endParaRPr lang="zh-CN" altLang="en-US" b="1" dirty="0">
                        <a:solidFill>
                          <a:schemeClr val="tx1"/>
                        </a:solidFill>
                      </a:endParaRPr>
                    </a:p>
                  </a:txBody>
                  <a:tcPr>
                    <a:solidFill>
                      <a:srgbClr val="92D050"/>
                    </a:solidFill>
                  </a:tcPr>
                </a:tc>
                <a:extLst>
                  <a:ext uri="{0D108BD9-81ED-4DB2-BD59-A6C34878D82A}">
                    <a16:rowId xmlns:a16="http://schemas.microsoft.com/office/drawing/2014/main" val="10003"/>
                  </a:ext>
                </a:extLst>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173058" name="Rectangle 2"/>
          <p:cNvSpPr>
            <a:spLocks noGrp="1" noChangeArrowheads="1"/>
          </p:cNvSpPr>
          <p:nvPr>
            <p:ph idx="1"/>
          </p:nvPr>
        </p:nvSpPr>
        <p:spPr>
          <a:xfrm>
            <a:off x="1107440" y="611505"/>
            <a:ext cx="6439535" cy="4526280"/>
          </a:xfrm>
        </p:spPr>
        <p:txBody>
          <a:bodyPr/>
          <a:lstStyle/>
          <a:p>
            <a:pPr algn="just">
              <a:lnSpc>
                <a:spcPct val="120000"/>
              </a:lnSpc>
              <a:spcAft>
                <a:spcPct val="20000"/>
              </a:spcAft>
              <a:buFontTx/>
              <a:buBlip>
                <a:blip r:embed="rId2"/>
              </a:buBlip>
            </a:pPr>
            <a:r>
              <a:rPr lang="zh-CN" altLang="en-US" sz="2800" b="1" smtClean="0">
                <a:solidFill>
                  <a:srgbClr val="FF0066"/>
                </a:solidFill>
                <a:latin typeface="楷体" panose="02010609060101010101" charset="-122"/>
                <a:ea typeface="楷体" panose="02010609060101010101" charset="-122"/>
              </a:rPr>
              <a:t>现在，如果你不得不放弃其中的一条，你会放弃哪一条？将你准备放弃的这一条与其他人交换。</a:t>
            </a:r>
          </a:p>
          <a:p>
            <a:pPr algn="just">
              <a:lnSpc>
                <a:spcPct val="120000"/>
              </a:lnSpc>
              <a:spcAft>
                <a:spcPct val="20000"/>
              </a:spcAft>
              <a:buFontTx/>
              <a:buBlip>
                <a:blip r:embed="rId2"/>
              </a:buBlip>
            </a:pPr>
            <a:r>
              <a:rPr lang="zh-CN" altLang="en-US" sz="2800" b="1" smtClean="0">
                <a:solidFill>
                  <a:srgbClr val="FF0066"/>
                </a:solidFill>
                <a:latin typeface="楷体" panose="02010609060101010101" charset="-122"/>
                <a:ea typeface="楷体" panose="02010609060101010101" charset="-122"/>
              </a:rPr>
              <a:t>现在，如果你不得不继续放弃剩下四条中的一条，你会放弃哪一条？再次与其他人交换。（保留刚才别人给你的，放在一边。）</a:t>
            </a:r>
          </a:p>
          <a:p>
            <a:pPr algn="just">
              <a:lnSpc>
                <a:spcPct val="120000"/>
              </a:lnSpc>
              <a:spcAft>
                <a:spcPct val="20000"/>
              </a:spcAft>
              <a:buFontTx/>
              <a:buBlip>
                <a:blip r:embed="rId2"/>
              </a:buBlip>
            </a:pPr>
            <a:r>
              <a:rPr lang="zh-CN" altLang="en-US" sz="2800" b="1" smtClean="0">
                <a:solidFill>
                  <a:srgbClr val="FF0066"/>
                </a:solidFill>
                <a:latin typeface="楷体" panose="02010609060101010101" charset="-122"/>
                <a:ea typeface="楷体" panose="02010609060101010101" charset="-122"/>
              </a:rPr>
              <a:t>继续下去，直到最后一条。这是否是你无论如何也不愿放弃的？</a:t>
            </a:r>
          </a:p>
        </p:txBody>
      </p:sp>
      <p:pic>
        <p:nvPicPr>
          <p:cNvPr id="36867" name="Picture 3" descr="j0297141[1]"/>
          <p:cNvPicPr>
            <a:picLocks noChangeAspect="1" noChangeArrowheads="1"/>
          </p:cNvPicPr>
          <p:nvPr/>
        </p:nvPicPr>
        <p:blipFill>
          <a:blip r:embed="rId3" cstate="print"/>
          <a:srcRect/>
          <a:stretch>
            <a:fillRect/>
          </a:stretch>
        </p:blipFill>
        <p:spPr bwMode="auto">
          <a:xfrm>
            <a:off x="7127875" y="4210050"/>
            <a:ext cx="1958975" cy="20885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0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0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30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109345" y="607695"/>
            <a:ext cx="1569720" cy="1143000"/>
          </a:xfrm>
          <a:noFill/>
        </p:spPr>
        <p:txBody>
          <a:bodyPr/>
          <a:lstStyle/>
          <a:p>
            <a:pPr algn="dist"/>
            <a:r>
              <a:rPr lang="zh-CN" altLang="en-US" sz="4000" i="0" dirty="0" smtClean="0">
                <a:solidFill>
                  <a:srgbClr val="FF0066"/>
                </a:solidFill>
              </a:rPr>
              <a:t>讨论：</a:t>
            </a:r>
          </a:p>
        </p:txBody>
      </p:sp>
      <p:sp>
        <p:nvSpPr>
          <p:cNvPr id="38915" name="Rectangle 3"/>
          <p:cNvSpPr>
            <a:spLocks noGrp="1" noChangeArrowheads="1"/>
          </p:cNvSpPr>
          <p:nvPr>
            <p:ph idx="1"/>
          </p:nvPr>
        </p:nvSpPr>
        <p:spPr/>
        <p:txBody>
          <a:bodyPr/>
          <a:lstStyle/>
          <a:p>
            <a:pPr>
              <a:lnSpc>
                <a:spcPct val="140000"/>
              </a:lnSpc>
              <a:buFontTx/>
              <a:buBlip>
                <a:blip r:embed="rId3"/>
              </a:buBlip>
            </a:pPr>
            <a:r>
              <a:rPr lang="zh-CN" altLang="en-US" sz="2800" b="1" dirty="0" smtClean="0">
                <a:ea typeface="楷体_GB2312" panose="02010609030101010101" pitchFamily="49" charset="-122"/>
              </a:rPr>
              <a:t>通过这个活动，你对于自己的价值观有些什么样的了解？</a:t>
            </a:r>
          </a:p>
          <a:p>
            <a:pPr>
              <a:lnSpc>
                <a:spcPct val="140000"/>
              </a:lnSpc>
              <a:buFontTx/>
              <a:buBlip>
                <a:blip r:embed="rId3"/>
              </a:buBlip>
            </a:pPr>
            <a:r>
              <a:rPr lang="zh-CN" altLang="en-US" sz="2800" b="1" dirty="0" smtClean="0">
                <a:ea typeface="楷体_GB2312" panose="02010609030101010101" pitchFamily="49" charset="-122"/>
              </a:rPr>
              <a:t>你的价值观会对你的职业选择和人生产生什么样的影响？</a:t>
            </a:r>
          </a:p>
          <a:p>
            <a:pPr>
              <a:lnSpc>
                <a:spcPct val="140000"/>
              </a:lnSpc>
              <a:buFontTx/>
              <a:buBlip>
                <a:blip r:embed="rId3"/>
              </a:buBlip>
            </a:pPr>
            <a:r>
              <a:rPr lang="zh-CN" altLang="en-US" sz="2800" b="1" dirty="0" smtClean="0">
                <a:ea typeface="楷体_GB2312" panose="02010609030101010101" pitchFamily="49" charset="-122"/>
              </a:rPr>
              <a:t>他人的价值观会对你的生活造成什么样的影响</a:t>
            </a:r>
            <a:r>
              <a:rPr lang="zh-CN" altLang="en-US" sz="1500" b="1" dirty="0" smtClean="0"/>
              <a:t>？</a:t>
            </a:r>
          </a:p>
        </p:txBody>
      </p:sp>
      <p:pic>
        <p:nvPicPr>
          <p:cNvPr id="38916" name="Picture 4" descr="j0155723[1]"/>
          <p:cNvPicPr>
            <a:picLocks noChangeAspect="1" noChangeArrowheads="1"/>
          </p:cNvPicPr>
          <p:nvPr/>
        </p:nvPicPr>
        <p:blipFill>
          <a:blip r:embed="rId4" cstate="print"/>
          <a:srcRect/>
          <a:stretch>
            <a:fillRect/>
          </a:stretch>
        </p:blipFill>
        <p:spPr bwMode="auto">
          <a:xfrm>
            <a:off x="6011863" y="5445125"/>
            <a:ext cx="2592387" cy="11525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4000" b="1" dirty="0" smtClean="0">
                <a:solidFill>
                  <a:srgbClr val="FF0066"/>
                </a:solidFill>
                <a:latin typeface="楷体" panose="02010609060101010101" charset="-122"/>
                <a:ea typeface="楷体" panose="02010609060101010101" charset="-122"/>
              </a:rPr>
              <a:t>一个人越清楚自己的价值观，越了解自己在工作和生活中想要寻求什么，什么对自己来说是最重要的，他的生涯发目标就越清晰。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a:t>案例导入：</a:t>
            </a:r>
          </a:p>
        </p:txBody>
      </p:sp>
      <p:sp>
        <p:nvSpPr>
          <p:cNvPr id="3" name="内容占位符 2"/>
          <p:cNvSpPr>
            <a:spLocks noGrp="1"/>
          </p:cNvSpPr>
          <p:nvPr>
            <p:ph idx="1"/>
          </p:nvPr>
        </p:nvSpPr>
        <p:spPr>
          <a:xfrm>
            <a:off x="1081405" y="1600200"/>
            <a:ext cx="7605395" cy="3757295"/>
          </a:xfrm>
        </p:spPr>
        <p:txBody>
          <a:bodyPr/>
          <a:lstStyle/>
          <a:p>
            <a:pPr marL="0" indent="0">
              <a:buNone/>
            </a:pPr>
            <a:r>
              <a:rPr lang="en-US" altLang="zh-CN"/>
              <a:t>      </a:t>
            </a:r>
            <a:r>
              <a:rPr lang="en-US" altLang="zh-CN" sz="2800">
                <a:latin typeface="楷体" panose="02010609060101010101" charset="-122"/>
                <a:ea typeface="楷体" panose="02010609060101010101" charset="-122"/>
                <a:cs typeface="楷体" panose="02010609060101010101" charset="-122"/>
              </a:rPr>
              <a:t> </a:t>
            </a:r>
            <a:r>
              <a:rPr lang="zh-CN" altLang="en-US" sz="2800" b="1">
                <a:solidFill>
                  <a:schemeClr val="accent5">
                    <a:lumMod val="25000"/>
                  </a:schemeClr>
                </a:solidFill>
                <a:latin typeface="楷体" panose="02010609060101010101" charset="-122"/>
                <a:ea typeface="楷体" panose="02010609060101010101" charset="-122"/>
                <a:cs typeface="楷体" panose="02010609060101010101" charset="-122"/>
              </a:rPr>
              <a:t>小叶已经大三了，很快就面临毕业找工作的问题：是找一份收入一般但稳定且福利好的工作，还是找一份薪水较高但挑战很大且极不稳定的工作？</a:t>
            </a:r>
          </a:p>
          <a:p>
            <a:pPr marL="0" indent="0">
              <a:buNone/>
            </a:pPr>
            <a:r>
              <a:rPr lang="zh-CN" altLang="en-US" sz="2800" b="1">
                <a:solidFill>
                  <a:schemeClr val="accent5">
                    <a:lumMod val="25000"/>
                  </a:schemeClr>
                </a:solidFill>
                <a:latin typeface="楷体" panose="02010609060101010101" charset="-122"/>
                <a:ea typeface="楷体" panose="02010609060101010101" charset="-122"/>
                <a:cs typeface="楷体" panose="02010609060101010101" charset="-122"/>
                <a:sym typeface="+mn-ea"/>
              </a:rPr>
              <a:t>       </a:t>
            </a:r>
          </a:p>
          <a:p>
            <a:pPr marL="0" indent="0">
              <a:buNone/>
            </a:pPr>
            <a:r>
              <a:rPr lang="zh-CN" altLang="en-US" sz="2800" b="1">
                <a:solidFill>
                  <a:schemeClr val="accent5">
                    <a:lumMod val="25000"/>
                  </a:schemeClr>
                </a:solidFill>
                <a:latin typeface="楷体" panose="02010609060101010101" charset="-122"/>
                <a:ea typeface="楷体" panose="02010609060101010101" charset="-122"/>
                <a:cs typeface="楷体" panose="02010609060101010101" charset="-122"/>
                <a:sym typeface="+mn-ea"/>
              </a:rPr>
              <a:t>       小程是小叶的同学，也在考虑找工作的问题。他看到自己的表哥在一家外企工作，表面上风光无限，其实累的要命，加班到深夜两点是常有的事。他很疑惑是否一定要找一份收入很好但很累的工作来满足自己的虚荣心？</a:t>
            </a:r>
          </a:p>
          <a:p>
            <a:pPr marL="0" indent="0">
              <a:buNone/>
            </a:pPr>
            <a:endParaRPr lang="zh-CN" altLang="en-US" sz="2800" b="1">
              <a:solidFill>
                <a:schemeClr val="accent5">
                  <a:lumMod val="25000"/>
                </a:schemeClr>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960755" y="487045"/>
            <a:ext cx="7954645" cy="6092825"/>
          </a:xfrm>
          <a:prstGeom prst="rect">
            <a:avLst/>
          </a:prstGeom>
          <a:noFill/>
          <a:ln w="9525">
            <a:noFill/>
            <a:miter lim="800000"/>
          </a:ln>
          <a:effectLst>
            <a:prstShdw prst="shdw17" dist="17961" dir="2700000">
              <a:schemeClr val="accent1">
                <a:gamma/>
                <a:shade val="60000"/>
                <a:invGamma/>
              </a:schemeClr>
            </a:prstShdw>
          </a:effectLst>
        </p:spPr>
        <p:txBody>
          <a:bodyPr wrap="square" anchor="ctr">
            <a:spAutoFit/>
          </a:bodyPr>
          <a:lstStyle/>
          <a:p>
            <a:pPr indent="304800" eaLnBrk="0" hangingPunct="0">
              <a:lnSpc>
                <a:spcPct val="150000"/>
              </a:lnSpc>
              <a:defRPr/>
            </a:pPr>
            <a:r>
              <a:rPr lang="zh-CN" altLang="zh-CN" sz="2000" b="1" dirty="0">
                <a:solidFill>
                  <a:srgbClr val="FF0066"/>
                </a:solidFill>
              </a:rPr>
              <a:t>下面的</a:t>
            </a:r>
            <a:r>
              <a:rPr lang="en-US" altLang="zh-CN" sz="2000" b="1" dirty="0">
                <a:solidFill>
                  <a:srgbClr val="FF0066"/>
                </a:solidFill>
              </a:rPr>
              <a:t>16</a:t>
            </a:r>
            <a:r>
              <a:rPr lang="zh-CN" altLang="zh-CN" sz="2000" b="1" dirty="0">
                <a:solidFill>
                  <a:srgbClr val="FF0066"/>
                </a:solidFill>
              </a:rPr>
              <a:t>个题目，根据对你的重要性程度，按照从</a:t>
            </a:r>
            <a:r>
              <a:rPr lang="en-US" altLang="zh-CN" sz="2000" b="1" dirty="0">
                <a:solidFill>
                  <a:srgbClr val="FF0066"/>
                </a:solidFill>
              </a:rPr>
              <a:t>0(</a:t>
            </a:r>
            <a:r>
              <a:rPr lang="zh-CN" altLang="zh-CN" sz="2000" b="1" dirty="0">
                <a:solidFill>
                  <a:srgbClr val="FF0066"/>
                </a:solidFill>
              </a:rPr>
              <a:t>不重要</a:t>
            </a:r>
            <a:r>
              <a:rPr lang="en-US" altLang="zh-CN" sz="2000" b="1" dirty="0">
                <a:solidFill>
                  <a:srgbClr val="FF0066"/>
                </a:solidFill>
              </a:rPr>
              <a:t>)</a:t>
            </a:r>
            <a:r>
              <a:rPr lang="zh-CN" altLang="zh-CN" sz="2000" b="1" dirty="0">
                <a:solidFill>
                  <a:srgbClr val="FF0066"/>
                </a:solidFill>
              </a:rPr>
              <a:t>一</a:t>
            </a:r>
            <a:r>
              <a:rPr lang="en-US" altLang="zh-CN" sz="2000" b="1" dirty="0">
                <a:solidFill>
                  <a:srgbClr val="FF0066"/>
                </a:solidFill>
              </a:rPr>
              <a:t>100(</a:t>
            </a:r>
            <a:r>
              <a:rPr lang="zh-CN" altLang="zh-CN" sz="2000" b="1" dirty="0">
                <a:solidFill>
                  <a:srgbClr val="FF0066"/>
                </a:solidFill>
              </a:rPr>
              <a:t>非常重要</a:t>
            </a:r>
            <a:r>
              <a:rPr lang="en-US" altLang="zh-CN" sz="2000" b="1" dirty="0">
                <a:solidFill>
                  <a:srgbClr val="FF0066"/>
                </a:solidFill>
              </a:rPr>
              <a:t>)</a:t>
            </a:r>
            <a:r>
              <a:rPr lang="zh-CN" altLang="zh-CN" sz="2000" b="1" dirty="0">
                <a:solidFill>
                  <a:srgbClr val="FF0066"/>
                </a:solidFill>
              </a:rPr>
              <a:t>的评分方法给每个题目打分。</a:t>
            </a: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(1)</a:t>
            </a:r>
            <a:r>
              <a:rPr lang="zh-CN" altLang="en-US" sz="2000" b="1" dirty="0">
                <a:solidFill>
                  <a:schemeClr val="bg1">
                    <a:lumMod val="10000"/>
                  </a:schemeClr>
                </a:solidFill>
                <a:latin typeface="宋体" panose="02010600030101010101" pitchFamily="2" charset="-122"/>
                <a:cs typeface="Calibri" panose="020F0502020204030204" charset="0"/>
              </a:rPr>
              <a:t>一个令人快乐、满意的工作。</a:t>
            </a:r>
            <a:r>
              <a:rPr lang="en-US" altLang="zh-CN" sz="2000" b="1" dirty="0">
                <a:solidFill>
                  <a:schemeClr val="bg1">
                    <a:lumMod val="10000"/>
                  </a:schemeClr>
                </a:solidFill>
                <a:latin typeface="宋体" panose="02010600030101010101" pitchFamily="2" charset="-122"/>
                <a:cs typeface="Calibri" panose="020F0502020204030204" charset="0"/>
              </a:rPr>
              <a:t>______(2)</a:t>
            </a:r>
            <a:r>
              <a:rPr lang="zh-CN" altLang="en-US" sz="2000" b="1" dirty="0">
                <a:solidFill>
                  <a:schemeClr val="bg1">
                    <a:lumMod val="10000"/>
                  </a:schemeClr>
                </a:solidFill>
                <a:latin typeface="宋体" panose="02010600030101010101" pitchFamily="2" charset="-122"/>
                <a:cs typeface="Calibri" panose="020F0502020204030204" charset="0"/>
              </a:rPr>
              <a:t>高收入的工作</a:t>
            </a:r>
            <a:r>
              <a:rPr lang="en-US" altLang="zh-CN" sz="2000" b="1" dirty="0">
                <a:solidFill>
                  <a:schemeClr val="bg1">
                    <a:lumMod val="10000"/>
                  </a:schemeClr>
                </a:solidFill>
                <a:latin typeface="宋体" panose="02010600030101010101" pitchFamily="2" charset="-122"/>
                <a:cs typeface="Calibri" panose="020F0502020204030204" charset="0"/>
              </a:rPr>
              <a:t>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(3)</a:t>
            </a:r>
            <a:r>
              <a:rPr lang="zh-CN" altLang="en-US" sz="2000" b="1" dirty="0">
                <a:solidFill>
                  <a:schemeClr val="bg1">
                    <a:lumMod val="10000"/>
                  </a:schemeClr>
                </a:solidFill>
                <a:latin typeface="宋体" panose="02010600030101010101" pitchFamily="2" charset="-122"/>
                <a:cs typeface="Calibri" panose="020F0502020204030204" charset="0"/>
              </a:rPr>
              <a:t>美满的婚姻</a:t>
            </a:r>
            <a:r>
              <a:rPr lang="en-US" altLang="zh-CN" sz="2000" b="1" dirty="0">
                <a:solidFill>
                  <a:schemeClr val="bg1">
                    <a:lumMod val="10000"/>
                  </a:schemeClr>
                </a:solidFill>
                <a:latin typeface="宋体" panose="02010600030101010101" pitchFamily="2" charset="-122"/>
                <a:cs typeface="Calibri" panose="020F0502020204030204" charset="0"/>
              </a:rPr>
              <a:t>__________       (4)</a:t>
            </a:r>
            <a:r>
              <a:rPr lang="zh-CN" altLang="en-US" sz="2000" b="1" dirty="0">
                <a:solidFill>
                  <a:schemeClr val="bg1">
                    <a:lumMod val="10000"/>
                  </a:schemeClr>
                </a:solidFill>
                <a:latin typeface="宋体" panose="02010600030101010101" pitchFamily="2" charset="-122"/>
                <a:cs typeface="Calibri" panose="020F0502020204030204" charset="0"/>
              </a:rPr>
              <a:t>认识新人，社会事件</a:t>
            </a:r>
            <a:r>
              <a:rPr lang="en-US" altLang="zh-CN" sz="2000" b="1" dirty="0">
                <a:solidFill>
                  <a:schemeClr val="bg1">
                    <a:lumMod val="10000"/>
                  </a:schemeClr>
                </a:solidFill>
                <a:latin typeface="宋体" panose="02010600030101010101" pitchFamily="2" charset="-122"/>
                <a:cs typeface="Calibri" panose="020F0502020204030204" charset="0"/>
              </a:rPr>
              <a:t>_______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(5)</a:t>
            </a:r>
            <a:r>
              <a:rPr lang="zh-CN" altLang="en-US" sz="2000" b="1" dirty="0">
                <a:solidFill>
                  <a:schemeClr val="bg1">
                    <a:lumMod val="10000"/>
                  </a:schemeClr>
                </a:solidFill>
                <a:latin typeface="宋体" panose="02010600030101010101" pitchFamily="2" charset="-122"/>
                <a:cs typeface="Calibri" panose="020F0502020204030204" charset="0"/>
              </a:rPr>
              <a:t>参加杜区活动</a:t>
            </a:r>
            <a:r>
              <a:rPr lang="en-US" altLang="zh-CN" sz="2000" b="1" dirty="0">
                <a:solidFill>
                  <a:schemeClr val="bg1">
                    <a:lumMod val="10000"/>
                  </a:schemeClr>
                </a:solidFill>
                <a:latin typeface="宋体" panose="02010600030101010101" pitchFamily="2" charset="-122"/>
                <a:cs typeface="Calibri" panose="020F0502020204030204" charset="0"/>
              </a:rPr>
              <a:t>______        (6)</a:t>
            </a:r>
            <a:r>
              <a:rPr lang="zh-CN" altLang="en-US" sz="2000" b="1" dirty="0">
                <a:solidFill>
                  <a:schemeClr val="bg1">
                    <a:lumMod val="10000"/>
                  </a:schemeClr>
                </a:solidFill>
                <a:latin typeface="宋体" panose="02010600030101010101" pitchFamily="2" charset="-122"/>
                <a:cs typeface="Calibri" panose="020F0502020204030204" charset="0"/>
              </a:rPr>
              <a:t>自己的政治信仰</a:t>
            </a:r>
            <a:r>
              <a:rPr lang="en-US" altLang="zh-CN" sz="2000" b="1" dirty="0">
                <a:solidFill>
                  <a:schemeClr val="bg1">
                    <a:lumMod val="10000"/>
                  </a:schemeClr>
                </a:solidFill>
                <a:latin typeface="宋体" panose="02010600030101010101" pitchFamily="2" charset="-122"/>
                <a:cs typeface="Calibri" panose="020F0502020204030204" charset="0"/>
              </a:rPr>
              <a:t>_______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(7)</a:t>
            </a:r>
            <a:r>
              <a:rPr lang="zh-CN" altLang="en-US" sz="2000" b="1" dirty="0">
                <a:solidFill>
                  <a:schemeClr val="bg1">
                    <a:lumMod val="10000"/>
                  </a:schemeClr>
                </a:solidFill>
                <a:latin typeface="宋体" panose="02010600030101010101" pitchFamily="2" charset="-122"/>
                <a:cs typeface="Calibri" panose="020F0502020204030204" charset="0"/>
              </a:rPr>
              <a:t>锻炼，参加体育运动</a:t>
            </a:r>
            <a:r>
              <a:rPr lang="en-US" altLang="zh-CN" sz="2000" b="1" dirty="0">
                <a:solidFill>
                  <a:schemeClr val="bg1">
                    <a:lumMod val="10000"/>
                  </a:schemeClr>
                </a:solidFill>
                <a:latin typeface="宋体" panose="02010600030101010101" pitchFamily="2" charset="-122"/>
                <a:cs typeface="Calibri" panose="020F0502020204030204" charset="0"/>
              </a:rPr>
              <a:t>______    </a:t>
            </a:r>
            <a:r>
              <a:rPr lang="zh-CN" altLang="en-US" sz="2000" b="1" dirty="0">
                <a:solidFill>
                  <a:schemeClr val="bg1">
                    <a:lumMod val="10000"/>
                  </a:schemeClr>
                </a:solidFill>
                <a:latin typeface="宋体" panose="02010600030101010101" pitchFamily="2" charset="-122"/>
                <a:cs typeface="Calibri" panose="020F0502020204030204" charset="0"/>
              </a:rPr>
              <a:t>（</a:t>
            </a:r>
            <a:r>
              <a:rPr lang="en-US" altLang="zh-CN" sz="2000" b="1" dirty="0">
                <a:solidFill>
                  <a:schemeClr val="bg1">
                    <a:lumMod val="10000"/>
                  </a:schemeClr>
                </a:solidFill>
                <a:latin typeface="宋体" panose="02010600030101010101" pitchFamily="2" charset="-122"/>
                <a:cs typeface="Calibri" panose="020F0502020204030204" charset="0"/>
              </a:rPr>
              <a:t>8)</a:t>
            </a:r>
            <a:r>
              <a:rPr lang="zh-CN" altLang="en-US" sz="2000" b="1" dirty="0">
                <a:solidFill>
                  <a:schemeClr val="bg1">
                    <a:lumMod val="10000"/>
                  </a:schemeClr>
                </a:solidFill>
                <a:latin typeface="宋体" panose="02010600030101010101" pitchFamily="2" charset="-122"/>
                <a:cs typeface="Calibri" panose="020F0502020204030204" charset="0"/>
              </a:rPr>
              <a:t>智力开发</a:t>
            </a:r>
            <a:r>
              <a:rPr lang="en-US" altLang="zh-CN" sz="2000" b="1" dirty="0">
                <a:solidFill>
                  <a:schemeClr val="bg1">
                    <a:lumMod val="10000"/>
                  </a:schemeClr>
                </a:solidFill>
                <a:latin typeface="宋体" panose="02010600030101010101" pitchFamily="2" charset="-122"/>
                <a:cs typeface="Calibri" panose="020F0502020204030204" charset="0"/>
              </a:rPr>
              <a:t>____________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(9)</a:t>
            </a:r>
            <a:r>
              <a:rPr lang="zh-CN" altLang="en-US" sz="2000" b="1" dirty="0">
                <a:solidFill>
                  <a:schemeClr val="bg1">
                    <a:lumMod val="10000"/>
                  </a:schemeClr>
                </a:solidFill>
                <a:latin typeface="宋体" panose="02010600030101010101" pitchFamily="2" charset="-122"/>
                <a:cs typeface="Calibri" panose="020F0502020204030204" charset="0"/>
              </a:rPr>
              <a:t>具有挑战机会的职业</a:t>
            </a:r>
            <a:r>
              <a:rPr lang="en-US" altLang="zh-CN" sz="2000" b="1" dirty="0">
                <a:solidFill>
                  <a:schemeClr val="bg1">
                    <a:lumMod val="10000"/>
                  </a:schemeClr>
                </a:solidFill>
                <a:latin typeface="宋体" panose="02010600030101010101" pitchFamily="2" charset="-122"/>
                <a:cs typeface="Calibri" panose="020F0502020204030204" charset="0"/>
              </a:rPr>
              <a:t>____      (10)</a:t>
            </a:r>
            <a:r>
              <a:rPr lang="zh-CN" altLang="en-US" sz="2000" b="1" dirty="0">
                <a:solidFill>
                  <a:schemeClr val="bg1">
                    <a:lumMod val="10000"/>
                  </a:schemeClr>
                </a:solidFill>
                <a:latin typeface="宋体" panose="02010600030101010101" pitchFamily="2" charset="-122"/>
                <a:cs typeface="Calibri" panose="020F0502020204030204" charset="0"/>
              </a:rPr>
              <a:t>好车、衣服、房子等</a:t>
            </a:r>
            <a:r>
              <a:rPr lang="en-US" altLang="zh-CN" sz="2000" b="1" dirty="0">
                <a:solidFill>
                  <a:schemeClr val="bg1">
                    <a:lumMod val="10000"/>
                  </a:schemeClr>
                </a:solidFill>
                <a:latin typeface="宋体" panose="02010600030101010101" pitchFamily="2" charset="-122"/>
                <a:cs typeface="Calibri" panose="020F0502020204030204" charset="0"/>
              </a:rPr>
              <a:t>__________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(11)</a:t>
            </a:r>
            <a:r>
              <a:rPr lang="zh-CN" altLang="en-US" sz="2000" b="1" dirty="0">
                <a:solidFill>
                  <a:schemeClr val="bg1">
                    <a:lumMod val="10000"/>
                  </a:schemeClr>
                </a:solidFill>
                <a:latin typeface="宋体" panose="02010600030101010101" pitchFamily="2" charset="-122"/>
                <a:cs typeface="Calibri" panose="020F0502020204030204" charset="0"/>
              </a:rPr>
              <a:t>与家人共度好时光</a:t>
            </a:r>
            <a:r>
              <a:rPr lang="en-US" altLang="zh-CN" sz="2000" b="1" dirty="0">
                <a:solidFill>
                  <a:schemeClr val="bg1">
                    <a:lumMod val="10000"/>
                  </a:schemeClr>
                </a:solidFill>
                <a:latin typeface="宋体" panose="02010600030101010101" pitchFamily="2" charset="-122"/>
                <a:cs typeface="Calibri" panose="020F0502020204030204" charset="0"/>
              </a:rPr>
              <a:t>______    (12)</a:t>
            </a:r>
            <a:r>
              <a:rPr lang="zh-CN" altLang="en-US" sz="2000" b="1" dirty="0">
                <a:solidFill>
                  <a:schemeClr val="bg1">
                    <a:lumMod val="10000"/>
                  </a:schemeClr>
                </a:solidFill>
                <a:latin typeface="宋体" panose="02010600030101010101" pitchFamily="2" charset="-122"/>
                <a:cs typeface="Calibri" panose="020F0502020204030204" charset="0"/>
              </a:rPr>
              <a:t>有几个亲密的朋友</a:t>
            </a:r>
            <a:r>
              <a:rPr lang="en-US" altLang="zh-CN" sz="2000" b="1" dirty="0">
                <a:solidFill>
                  <a:schemeClr val="bg1">
                    <a:lumMod val="10000"/>
                  </a:schemeClr>
                </a:solidFill>
                <a:latin typeface="宋体" panose="02010600030101010101" pitchFamily="2" charset="-122"/>
                <a:cs typeface="Calibri" panose="020F0502020204030204" charset="0"/>
              </a:rPr>
              <a:t>_______ </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(13)</a:t>
            </a:r>
            <a:r>
              <a:rPr lang="zh-CN" altLang="en-US" sz="2000" b="1" dirty="0">
                <a:solidFill>
                  <a:schemeClr val="bg1">
                    <a:lumMod val="10000"/>
                  </a:schemeClr>
                </a:solidFill>
                <a:latin typeface="宋体" panose="02010600030101010101" pitchFamily="2" charset="-122"/>
                <a:cs typeface="Calibri" panose="020F0502020204030204" charset="0"/>
              </a:rPr>
              <a:t>自愿给一些非营利性组织工作，如癌症协会</a:t>
            </a:r>
            <a:r>
              <a:rPr lang="en-US" altLang="zh-CN" sz="2000" b="1" dirty="0">
                <a:solidFill>
                  <a:schemeClr val="bg1">
                    <a:lumMod val="10000"/>
                  </a:schemeClr>
                </a:solidFill>
                <a:latin typeface="宋体" panose="02010600030101010101" pitchFamily="2" charset="-122"/>
                <a:cs typeface="Calibri" panose="020F0502020204030204" charset="0"/>
              </a:rPr>
              <a:t>_________ </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(14)</a:t>
            </a:r>
            <a:r>
              <a:rPr lang="zh-CN" altLang="en-US" sz="2000" b="1" dirty="0">
                <a:solidFill>
                  <a:schemeClr val="bg1">
                    <a:lumMod val="10000"/>
                  </a:schemeClr>
                </a:solidFill>
                <a:latin typeface="宋体" panose="02010600030101010101" pitchFamily="2" charset="-122"/>
                <a:cs typeface="Calibri" panose="020F0502020204030204" charset="0"/>
              </a:rPr>
              <a:t>沉思、安静地思考问题、祈祷等</a:t>
            </a:r>
            <a:r>
              <a:rPr lang="en-US" altLang="zh-CN" sz="2000" b="1" dirty="0">
                <a:solidFill>
                  <a:schemeClr val="bg1">
                    <a:lumMod val="10000"/>
                  </a:schemeClr>
                </a:solidFill>
                <a:latin typeface="宋体" panose="02010600030101010101" pitchFamily="2" charset="-122"/>
                <a:cs typeface="Calibri" panose="020F0502020204030204" charset="0"/>
              </a:rPr>
              <a:t>_________</a:t>
            </a:r>
            <a:endParaRPr lang="en-US" altLang="zh-CN" sz="2000" b="1" dirty="0">
              <a:solidFill>
                <a:schemeClr val="bg1">
                  <a:lumMod val="10000"/>
                </a:schemeClr>
              </a:solidFill>
            </a:endParaRPr>
          </a:p>
          <a:p>
            <a:pPr indent="304800" eaLnBrk="0" hangingPunct="0">
              <a:lnSpc>
                <a:spcPct val="150000"/>
              </a:lnSpc>
              <a:defRPr/>
            </a:pPr>
            <a:r>
              <a:rPr lang="en-US" altLang="zh-CN" sz="2000" b="1" dirty="0">
                <a:solidFill>
                  <a:schemeClr val="bg1">
                    <a:lumMod val="10000"/>
                  </a:schemeClr>
                </a:solidFill>
                <a:latin typeface="宋体" panose="02010600030101010101" pitchFamily="2" charset="-122"/>
                <a:cs typeface="Calibri" panose="020F0502020204030204" charset="0"/>
              </a:rPr>
              <a:t>(15)</a:t>
            </a:r>
            <a:r>
              <a:rPr lang="zh-CN" altLang="en-US" sz="2000" b="1" dirty="0">
                <a:solidFill>
                  <a:schemeClr val="bg1">
                    <a:lumMod val="10000"/>
                  </a:schemeClr>
                </a:solidFill>
                <a:latin typeface="宋体" panose="02010600030101010101" pitchFamily="2" charset="-122"/>
                <a:cs typeface="Calibri" panose="020F0502020204030204" charset="0"/>
              </a:rPr>
              <a:t>健康、平衡的饮食</a:t>
            </a:r>
            <a:r>
              <a:rPr lang="en-US" altLang="zh-CN" sz="2000" b="1" dirty="0">
                <a:solidFill>
                  <a:schemeClr val="bg1">
                    <a:lumMod val="10000"/>
                  </a:schemeClr>
                </a:solidFill>
                <a:latin typeface="宋体" panose="02010600030101010101" pitchFamily="2" charset="-122"/>
                <a:cs typeface="Calibri" panose="020F0502020204030204" charset="0"/>
              </a:rPr>
              <a:t>____(16)</a:t>
            </a:r>
            <a:r>
              <a:rPr lang="zh-CN" altLang="en-US" sz="2000" b="1" dirty="0">
                <a:solidFill>
                  <a:schemeClr val="bg1">
                    <a:lumMod val="10000"/>
                  </a:schemeClr>
                </a:solidFill>
                <a:latin typeface="宋体" panose="02010600030101010101" pitchFamily="2" charset="-122"/>
                <a:cs typeface="Calibri" panose="020F0502020204030204" charset="0"/>
              </a:rPr>
              <a:t>教育读物、电视、自我提高计划等</a:t>
            </a:r>
            <a:r>
              <a:rPr lang="en-US" altLang="zh-CN" sz="2000" b="1" dirty="0">
                <a:solidFill>
                  <a:schemeClr val="bg1">
                    <a:lumMod val="10000"/>
                  </a:schemeClr>
                </a:solidFill>
                <a:latin typeface="宋体" panose="02010600030101010101" pitchFamily="2" charset="-122"/>
                <a:cs typeface="Calibri" panose="020F0502020204030204" charset="0"/>
              </a:rPr>
              <a:t>____  </a:t>
            </a:r>
            <a:endParaRPr lang="en-US" altLang="zh-CN" sz="2000" b="1"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5297">
                                            <p:txEl>
                                              <p:pRg st="0" end="0"/>
                                            </p:txEl>
                                          </p:spTgt>
                                        </p:tgtEl>
                                        <p:attrNameLst>
                                          <p:attrName>style.visibility</p:attrName>
                                        </p:attrNameLst>
                                      </p:cBhvr>
                                      <p:to>
                                        <p:strVal val="visible"/>
                                      </p:to>
                                    </p:set>
                                    <p:anim calcmode="lin" valueType="num">
                                      <p:cBhvr>
                                        <p:cTn id="7" dur="1000" fill="hold"/>
                                        <p:tgtEl>
                                          <p:spTgt spid="5529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529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5297">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5297">
                                            <p:txEl>
                                              <p:pRg st="1" end="1"/>
                                            </p:txEl>
                                          </p:spTgt>
                                        </p:tgtEl>
                                        <p:attrNameLst>
                                          <p:attrName>style.visibility</p:attrName>
                                        </p:attrNameLst>
                                      </p:cBhvr>
                                      <p:to>
                                        <p:strVal val="visible"/>
                                      </p:to>
                                    </p:set>
                                    <p:anim calcmode="lin" valueType="num">
                                      <p:cBhvr>
                                        <p:cTn id="12" dur="1000" fill="hold"/>
                                        <p:tgtEl>
                                          <p:spTgt spid="55297">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55297">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55297">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55297">
                                            <p:txEl>
                                              <p:pRg st="2" end="2"/>
                                            </p:txEl>
                                          </p:spTgt>
                                        </p:tgtEl>
                                        <p:attrNameLst>
                                          <p:attrName>style.visibility</p:attrName>
                                        </p:attrNameLst>
                                      </p:cBhvr>
                                      <p:to>
                                        <p:strVal val="visible"/>
                                      </p:to>
                                    </p:set>
                                    <p:anim calcmode="lin" valueType="num">
                                      <p:cBhvr>
                                        <p:cTn id="17" dur="1000" fill="hold"/>
                                        <p:tgtEl>
                                          <p:spTgt spid="55297">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55297">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55297">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55297">
                                            <p:txEl>
                                              <p:pRg st="3" end="3"/>
                                            </p:txEl>
                                          </p:spTgt>
                                        </p:tgtEl>
                                        <p:attrNameLst>
                                          <p:attrName>style.visibility</p:attrName>
                                        </p:attrNameLst>
                                      </p:cBhvr>
                                      <p:to>
                                        <p:strVal val="visible"/>
                                      </p:to>
                                    </p:set>
                                    <p:anim calcmode="lin" valueType="num">
                                      <p:cBhvr>
                                        <p:cTn id="22" dur="1000" fill="hold"/>
                                        <p:tgtEl>
                                          <p:spTgt spid="55297">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55297">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55297">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55297">
                                            <p:txEl>
                                              <p:pRg st="4" end="4"/>
                                            </p:txEl>
                                          </p:spTgt>
                                        </p:tgtEl>
                                        <p:attrNameLst>
                                          <p:attrName>style.visibility</p:attrName>
                                        </p:attrNameLst>
                                      </p:cBhvr>
                                      <p:to>
                                        <p:strVal val="visible"/>
                                      </p:to>
                                    </p:set>
                                    <p:anim calcmode="lin" valueType="num">
                                      <p:cBhvr>
                                        <p:cTn id="27" dur="1000" fill="hold"/>
                                        <p:tgtEl>
                                          <p:spTgt spid="55297">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55297">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55297">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55297">
                                            <p:txEl>
                                              <p:pRg st="5" end="5"/>
                                            </p:txEl>
                                          </p:spTgt>
                                        </p:tgtEl>
                                        <p:attrNameLst>
                                          <p:attrName>style.visibility</p:attrName>
                                        </p:attrNameLst>
                                      </p:cBhvr>
                                      <p:to>
                                        <p:strVal val="visible"/>
                                      </p:to>
                                    </p:set>
                                    <p:anim calcmode="lin" valueType="num">
                                      <p:cBhvr>
                                        <p:cTn id="32" dur="1000" fill="hold"/>
                                        <p:tgtEl>
                                          <p:spTgt spid="55297">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55297">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55297">
                                            <p:txEl>
                                              <p:pRg st="5" end="5"/>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55297">
                                            <p:txEl>
                                              <p:pRg st="6" end="6"/>
                                            </p:txEl>
                                          </p:spTgt>
                                        </p:tgtEl>
                                        <p:attrNameLst>
                                          <p:attrName>style.visibility</p:attrName>
                                        </p:attrNameLst>
                                      </p:cBhvr>
                                      <p:to>
                                        <p:strVal val="visible"/>
                                      </p:to>
                                    </p:set>
                                    <p:anim calcmode="lin" valueType="num">
                                      <p:cBhvr>
                                        <p:cTn id="37" dur="1000" fill="hold"/>
                                        <p:tgtEl>
                                          <p:spTgt spid="55297">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55297">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55297">
                                            <p:txEl>
                                              <p:pRg st="6" end="6"/>
                                            </p:txEl>
                                          </p:spTgt>
                                        </p:tgtEl>
                                      </p:cBhvr>
                                    </p:animEffect>
                                  </p:childTnLst>
                                </p:cTn>
                              </p:par>
                              <p:par>
                                <p:cTn id="40" presetID="55" presetClass="entr" presetSubtype="0" fill="hold" nodeType="withEffect">
                                  <p:stCondLst>
                                    <p:cond delay="0"/>
                                  </p:stCondLst>
                                  <p:childTnLst>
                                    <p:set>
                                      <p:cBhvr>
                                        <p:cTn id="41" dur="1" fill="hold">
                                          <p:stCondLst>
                                            <p:cond delay="0"/>
                                          </p:stCondLst>
                                        </p:cTn>
                                        <p:tgtEl>
                                          <p:spTgt spid="55297">
                                            <p:txEl>
                                              <p:pRg st="7" end="7"/>
                                            </p:txEl>
                                          </p:spTgt>
                                        </p:tgtEl>
                                        <p:attrNameLst>
                                          <p:attrName>style.visibility</p:attrName>
                                        </p:attrNameLst>
                                      </p:cBhvr>
                                      <p:to>
                                        <p:strVal val="visible"/>
                                      </p:to>
                                    </p:set>
                                    <p:anim calcmode="lin" valueType="num">
                                      <p:cBhvr>
                                        <p:cTn id="42" dur="1000" fill="hold"/>
                                        <p:tgtEl>
                                          <p:spTgt spid="55297">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55297">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55297">
                                            <p:txEl>
                                              <p:pRg st="7" end="7"/>
                                            </p:txEl>
                                          </p:spTgt>
                                        </p:tgtEl>
                                      </p:cBhvr>
                                    </p:animEffect>
                                  </p:childTnLst>
                                </p:cTn>
                              </p:par>
                              <p:par>
                                <p:cTn id="45" presetID="55" presetClass="entr" presetSubtype="0" fill="hold" nodeType="withEffect">
                                  <p:stCondLst>
                                    <p:cond delay="0"/>
                                  </p:stCondLst>
                                  <p:childTnLst>
                                    <p:set>
                                      <p:cBhvr>
                                        <p:cTn id="46" dur="1" fill="hold">
                                          <p:stCondLst>
                                            <p:cond delay="0"/>
                                          </p:stCondLst>
                                        </p:cTn>
                                        <p:tgtEl>
                                          <p:spTgt spid="55297">
                                            <p:txEl>
                                              <p:pRg st="8" end="8"/>
                                            </p:txEl>
                                          </p:spTgt>
                                        </p:tgtEl>
                                        <p:attrNameLst>
                                          <p:attrName>style.visibility</p:attrName>
                                        </p:attrNameLst>
                                      </p:cBhvr>
                                      <p:to>
                                        <p:strVal val="visible"/>
                                      </p:to>
                                    </p:set>
                                    <p:anim calcmode="lin" valueType="num">
                                      <p:cBhvr>
                                        <p:cTn id="47" dur="1000" fill="hold"/>
                                        <p:tgtEl>
                                          <p:spTgt spid="55297">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55297">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55297">
                                            <p:txEl>
                                              <p:pRg st="8" end="8"/>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55297">
                                            <p:txEl>
                                              <p:pRg st="9" end="9"/>
                                            </p:txEl>
                                          </p:spTgt>
                                        </p:tgtEl>
                                        <p:attrNameLst>
                                          <p:attrName>style.visibility</p:attrName>
                                        </p:attrNameLst>
                                      </p:cBhvr>
                                      <p:to>
                                        <p:strVal val="visible"/>
                                      </p:to>
                                    </p:set>
                                    <p:anim calcmode="lin" valueType="num">
                                      <p:cBhvr>
                                        <p:cTn id="52" dur="1000" fill="hold"/>
                                        <p:tgtEl>
                                          <p:spTgt spid="55297">
                                            <p:txEl>
                                              <p:pRg st="9" end="9"/>
                                            </p:txEl>
                                          </p:spTgt>
                                        </p:tgtEl>
                                        <p:attrNameLst>
                                          <p:attrName>ppt_w</p:attrName>
                                        </p:attrNameLst>
                                      </p:cBhvr>
                                      <p:tavLst>
                                        <p:tav tm="0">
                                          <p:val>
                                            <p:strVal val="#ppt_w*0.70"/>
                                          </p:val>
                                        </p:tav>
                                        <p:tav tm="100000">
                                          <p:val>
                                            <p:strVal val="#ppt_w"/>
                                          </p:val>
                                        </p:tav>
                                      </p:tavLst>
                                    </p:anim>
                                    <p:anim calcmode="lin" valueType="num">
                                      <p:cBhvr>
                                        <p:cTn id="53" dur="1000" fill="hold"/>
                                        <p:tgtEl>
                                          <p:spTgt spid="55297">
                                            <p:txEl>
                                              <p:pRg st="9" end="9"/>
                                            </p:txEl>
                                          </p:spTgt>
                                        </p:tgtEl>
                                        <p:attrNameLst>
                                          <p:attrName>ppt_h</p:attrName>
                                        </p:attrNameLst>
                                      </p:cBhvr>
                                      <p:tavLst>
                                        <p:tav tm="0">
                                          <p:val>
                                            <p:strVal val="#ppt_h"/>
                                          </p:val>
                                        </p:tav>
                                        <p:tav tm="100000">
                                          <p:val>
                                            <p:strVal val="#ppt_h"/>
                                          </p:val>
                                        </p:tav>
                                      </p:tavLst>
                                    </p:anim>
                                    <p:animEffect transition="in" filter="fade">
                                      <p:cBhvr>
                                        <p:cTn id="54" dur="1000"/>
                                        <p:tgtEl>
                                          <p:spTgt spid="5529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1"/>
          <p:cNvSpPr>
            <a:spLocks noChangeArrowheads="1"/>
          </p:cNvSpPr>
          <p:nvPr/>
        </p:nvSpPr>
        <p:spPr bwMode="auto">
          <a:xfrm>
            <a:off x="1151255" y="691515"/>
            <a:ext cx="7535545" cy="1014730"/>
          </a:xfrm>
          <a:prstGeom prst="rect">
            <a:avLst/>
          </a:prstGeom>
          <a:noFill/>
          <a:ln w="9525">
            <a:noFill/>
            <a:miter lim="800000"/>
          </a:ln>
        </p:spPr>
        <p:txBody>
          <a:bodyPr wrap="square">
            <a:spAutoFit/>
          </a:bodyPr>
          <a:lstStyle/>
          <a:p>
            <a:pPr>
              <a:lnSpc>
                <a:spcPct val="150000"/>
              </a:lnSpc>
            </a:pPr>
            <a:r>
              <a:rPr lang="en-US" altLang="zh-CN" sz="2000" b="1" dirty="0"/>
              <a:t>       </a:t>
            </a:r>
            <a:r>
              <a:rPr lang="zh-CN" altLang="zh-CN" sz="2000" b="1" dirty="0">
                <a:solidFill>
                  <a:srgbClr val="FF0066"/>
                </a:solidFill>
              </a:rPr>
              <a:t>将这</a:t>
            </a:r>
            <a:r>
              <a:rPr lang="en-US" altLang="zh-CN" sz="2000" b="1" dirty="0">
                <a:solidFill>
                  <a:srgbClr val="FF0066"/>
                </a:solidFill>
              </a:rPr>
              <a:t>16</a:t>
            </a:r>
            <a:r>
              <a:rPr lang="zh-CN" altLang="zh-CN" sz="2000" b="1" dirty="0">
                <a:solidFill>
                  <a:srgbClr val="FF0066"/>
                </a:solidFill>
              </a:rPr>
              <a:t>道题目的得分按照标明的题号填入表适当的位置，然后纵向汇总每两项得分</a:t>
            </a:r>
          </a:p>
        </p:txBody>
      </p:sp>
      <p:graphicFrame>
        <p:nvGraphicFramePr>
          <p:cNvPr id="3" name="表格 2"/>
          <p:cNvGraphicFramePr>
            <a:graphicFrameLocks noGrp="1"/>
          </p:cNvGraphicFramePr>
          <p:nvPr/>
        </p:nvGraphicFramePr>
        <p:xfrm>
          <a:off x="1255395" y="2286000"/>
          <a:ext cx="7660005" cy="2438400"/>
        </p:xfrm>
        <a:graphic>
          <a:graphicData uri="http://schemas.openxmlformats.org/drawingml/2006/table">
            <a:tbl>
              <a:tblPr/>
              <a:tblGrid>
                <a:gridCol w="607695">
                  <a:extLst>
                    <a:ext uri="{9D8B030D-6E8A-4147-A177-3AD203B41FA5}">
                      <a16:colId xmlns:a16="http://schemas.microsoft.com/office/drawing/2014/main" val="20000"/>
                    </a:ext>
                  </a:extLst>
                </a:gridCol>
                <a:gridCol w="469900">
                  <a:extLst>
                    <a:ext uri="{9D8B030D-6E8A-4147-A177-3AD203B41FA5}">
                      <a16:colId xmlns:a16="http://schemas.microsoft.com/office/drawing/2014/main" val="20001"/>
                    </a:ext>
                  </a:extLst>
                </a:gridCol>
                <a:gridCol w="469265">
                  <a:extLst>
                    <a:ext uri="{9D8B030D-6E8A-4147-A177-3AD203B41FA5}">
                      <a16:colId xmlns:a16="http://schemas.microsoft.com/office/drawing/2014/main" val="20002"/>
                    </a:ext>
                  </a:extLst>
                </a:gridCol>
                <a:gridCol w="469265">
                  <a:extLst>
                    <a:ext uri="{9D8B030D-6E8A-4147-A177-3AD203B41FA5}">
                      <a16:colId xmlns:a16="http://schemas.microsoft.com/office/drawing/2014/main" val="20003"/>
                    </a:ext>
                  </a:extLst>
                </a:gridCol>
                <a:gridCol w="469265">
                  <a:extLst>
                    <a:ext uri="{9D8B030D-6E8A-4147-A177-3AD203B41FA5}">
                      <a16:colId xmlns:a16="http://schemas.microsoft.com/office/drawing/2014/main" val="20004"/>
                    </a:ext>
                  </a:extLst>
                </a:gridCol>
                <a:gridCol w="469900">
                  <a:extLst>
                    <a:ext uri="{9D8B030D-6E8A-4147-A177-3AD203B41FA5}">
                      <a16:colId xmlns:a16="http://schemas.microsoft.com/office/drawing/2014/main" val="20005"/>
                    </a:ext>
                  </a:extLst>
                </a:gridCol>
                <a:gridCol w="470535">
                  <a:extLst>
                    <a:ext uri="{9D8B030D-6E8A-4147-A177-3AD203B41FA5}">
                      <a16:colId xmlns:a16="http://schemas.microsoft.com/office/drawing/2014/main" val="20006"/>
                    </a:ext>
                  </a:extLst>
                </a:gridCol>
                <a:gridCol w="470535">
                  <a:extLst>
                    <a:ext uri="{9D8B030D-6E8A-4147-A177-3AD203B41FA5}">
                      <a16:colId xmlns:a16="http://schemas.microsoft.com/office/drawing/2014/main" val="20007"/>
                    </a:ext>
                  </a:extLst>
                </a:gridCol>
                <a:gridCol w="470535">
                  <a:extLst>
                    <a:ext uri="{9D8B030D-6E8A-4147-A177-3AD203B41FA5}">
                      <a16:colId xmlns:a16="http://schemas.microsoft.com/office/drawing/2014/main" val="20008"/>
                    </a:ext>
                  </a:extLst>
                </a:gridCol>
                <a:gridCol w="470535">
                  <a:extLst>
                    <a:ext uri="{9D8B030D-6E8A-4147-A177-3AD203B41FA5}">
                      <a16:colId xmlns:a16="http://schemas.microsoft.com/office/drawing/2014/main" val="20009"/>
                    </a:ext>
                  </a:extLst>
                </a:gridCol>
                <a:gridCol w="470535">
                  <a:extLst>
                    <a:ext uri="{9D8B030D-6E8A-4147-A177-3AD203B41FA5}">
                      <a16:colId xmlns:a16="http://schemas.microsoft.com/office/drawing/2014/main" val="20010"/>
                    </a:ext>
                  </a:extLst>
                </a:gridCol>
                <a:gridCol w="469900">
                  <a:extLst>
                    <a:ext uri="{9D8B030D-6E8A-4147-A177-3AD203B41FA5}">
                      <a16:colId xmlns:a16="http://schemas.microsoft.com/office/drawing/2014/main" val="20011"/>
                    </a:ext>
                  </a:extLst>
                </a:gridCol>
                <a:gridCol w="470535">
                  <a:extLst>
                    <a:ext uri="{9D8B030D-6E8A-4147-A177-3AD203B41FA5}">
                      <a16:colId xmlns:a16="http://schemas.microsoft.com/office/drawing/2014/main" val="20012"/>
                    </a:ext>
                  </a:extLst>
                </a:gridCol>
                <a:gridCol w="471170">
                  <a:extLst>
                    <a:ext uri="{9D8B030D-6E8A-4147-A177-3AD203B41FA5}">
                      <a16:colId xmlns:a16="http://schemas.microsoft.com/office/drawing/2014/main" val="20013"/>
                    </a:ext>
                  </a:extLst>
                </a:gridCol>
                <a:gridCol w="469900">
                  <a:extLst>
                    <a:ext uri="{9D8B030D-6E8A-4147-A177-3AD203B41FA5}">
                      <a16:colId xmlns:a16="http://schemas.microsoft.com/office/drawing/2014/main" val="20014"/>
                    </a:ext>
                  </a:extLst>
                </a:gridCol>
                <a:gridCol w="470535">
                  <a:extLst>
                    <a:ext uri="{9D8B030D-6E8A-4147-A177-3AD203B41FA5}">
                      <a16:colId xmlns:a16="http://schemas.microsoft.com/office/drawing/2014/main" val="20015"/>
                    </a:ext>
                  </a:extLst>
                </a:gridCol>
              </a:tblGrid>
              <a:tr h="609600">
                <a:tc gridSpan="2">
                  <a:txBody>
                    <a:bodyPr/>
                    <a:lstStyle/>
                    <a:p>
                      <a:pPr algn="ctr">
                        <a:lnSpc>
                          <a:spcPct val="150000"/>
                        </a:lnSpc>
                        <a:spcAft>
                          <a:spcPts val="0"/>
                        </a:spcAft>
                      </a:pPr>
                      <a:r>
                        <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rPr>
                        <a:t>事业</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rPr>
                        <a:t>财务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家庭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社会</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社区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精神</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身体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r>
                        <a:rPr lang="zh-CN" sz="2000" kern="100">
                          <a:solidFill>
                            <a:schemeClr val="bg1">
                              <a:lumMod val="10000"/>
                            </a:schemeClr>
                          </a:solidFill>
                          <a:latin typeface="Calibri" panose="020F0502020204030204"/>
                          <a:ea typeface="宋体" panose="02010600030101010101" pitchFamily="2" charset="-122"/>
                          <a:cs typeface="Times New Roman" panose="02020603050405020304"/>
                        </a:rPr>
                        <a:t>智力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extLst>
                  <a:ext uri="{0D108BD9-81ED-4DB2-BD59-A6C34878D82A}">
                    <a16:rowId xmlns:a16="http://schemas.microsoft.com/office/drawing/2014/main" val="10000"/>
                  </a:ext>
                </a:extLst>
              </a:tr>
              <a:tr h="609600">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1</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rPr>
                        <a:t>2</a:t>
                      </a:r>
                      <a:endPar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rPr>
                        <a:t>3</a:t>
                      </a:r>
                      <a:endPar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4</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5</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6</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7</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8</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09600">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9</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10</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11</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rPr>
                        <a:t>12</a:t>
                      </a:r>
                      <a:endPar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rPr>
                        <a:t>13</a:t>
                      </a:r>
                      <a:endPar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rPr>
                        <a:t>14</a:t>
                      </a:r>
                      <a:endParaRPr lang="zh-CN" sz="2000" kern="100" dirty="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15</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rPr>
                        <a:t>16</a:t>
                      </a:r>
                      <a:endParaRPr lang="zh-CN" sz="2000" kern="100">
                        <a:solidFill>
                          <a:schemeClr val="bg1">
                            <a:lumMod val="10000"/>
                          </a:schemeClr>
                        </a:solidFill>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09600">
                <a:tc gridSpan="2">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tc gridSpan="2">
                  <a:txBody>
                    <a:bodyPr/>
                    <a:lstStyle/>
                    <a:p>
                      <a:pPr algn="ctr">
                        <a:lnSpc>
                          <a:spcPct val="150000"/>
                        </a:lnSpc>
                        <a:spcAft>
                          <a:spcPts val="0"/>
                        </a:spcAft>
                      </a:pPr>
                      <a:endParaRPr lang="en-US" sz="2000" kern="100" dirty="0">
                        <a:solidFill>
                          <a:schemeClr val="bg1">
                            <a:lumMod val="10000"/>
                          </a:schemeClr>
                        </a:solidFill>
                        <a:latin typeface="宋体" panose="02010600030101010101" pitchFamily="2" charset="-122"/>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p>
                  </a:txBody>
                  <a:tcPr/>
                </a:tc>
                <a:extLst>
                  <a:ext uri="{0D108BD9-81ED-4DB2-BD59-A6C34878D82A}">
                    <a16:rowId xmlns:a16="http://schemas.microsoft.com/office/drawing/2014/main" val="10003"/>
                  </a:ext>
                </a:extLst>
              </a:tr>
            </a:tbl>
          </a:graphicData>
        </a:graphic>
      </p:graphicFrame>
      <mc:AlternateContent xmlns:mc="http://schemas.openxmlformats.org/markup-compatibility/2006">
        <mc:Choice xmlns:p14="http://schemas.microsoft.com/office/powerpoint/2010/main" Requires="p14">
          <p:contentPart p14:bwMode="auto" r:id="rId2">
            <p14:nvContentPartPr>
              <p14:cNvPr id="2" name="墨迹 1"/>
              <p14:cNvContentPartPr/>
              <p14:nvPr/>
            </p14:nvContentPartPr>
            <p14:xfrm>
              <a:off x="1287000" y="4164120"/>
              <a:ext cx="702000" cy="469080"/>
            </p14:xfrm>
          </p:contentPart>
        </mc:Choice>
        <mc:Fallback>
          <p:pic>
            <p:nvPicPr>
              <p:cNvPr id="2" name="墨迹 1"/>
              <p:cNvPicPr/>
              <p:nvPr/>
            </p:nvPicPr>
            <p:blipFill>
              <a:blip r:embed="rId3"/>
              <a:stretch>
                <a:fillRect/>
              </a:stretch>
            </p:blipFill>
            <p:spPr>
              <a:xfrm>
                <a:off x="1277640" y="4154760"/>
                <a:ext cx="720720" cy="487800"/>
              </a:xfrm>
              <a:prstGeom prst="rect">
                <a:avLst/>
              </a:prstGeom>
            </p:spPr>
          </p:pic>
        </mc:Fallback>
      </mc:AlternateContent>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332105" y="2225040"/>
            <a:ext cx="8229600" cy="4525963"/>
          </a:xfrm>
        </p:spPr>
        <p:txBody>
          <a:bodyPr/>
          <a:lstStyle/>
          <a:p>
            <a:pPr marL="0" indent="0" algn="ctr">
              <a:buNone/>
            </a:pPr>
            <a:r>
              <a:rPr lang="zh-CN" altLang="en-US" sz="8800">
                <a:solidFill>
                  <a:srgbClr val="92D050"/>
                </a:solidFill>
              </a:rPr>
              <a:t>谢谢大家</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a:xfrm>
            <a:off x="1286510" y="1833880"/>
            <a:ext cx="7400290" cy="4046220"/>
          </a:xfrm>
        </p:spPr>
        <p:txBody>
          <a:bodyPr/>
          <a:lstStyle/>
          <a:p>
            <a:pPr algn="l"/>
            <a:r>
              <a:rPr lang="zh-CN" altLang="en-US" sz="3600" dirty="0" smtClean="0"/>
              <a:t>   </a:t>
            </a:r>
            <a:r>
              <a:rPr lang="zh-CN" altLang="en-US" sz="3600" b="1" i="0" dirty="0" smtClean="0">
                <a:solidFill>
                  <a:srgbClr val="FF0000"/>
                </a:solidFill>
              </a:rPr>
              <a:t>有关“工作”的一分钟联想</a:t>
            </a:r>
            <a:r>
              <a:rPr lang="en-US" altLang="zh-CN" sz="3600" b="1" i="0" dirty="0" smtClean="0">
                <a:solidFill>
                  <a:srgbClr val="FF0000"/>
                </a:solidFill>
              </a:rPr>
              <a:t/>
            </a:r>
            <a:br>
              <a:rPr lang="en-US" altLang="zh-CN" sz="3600" b="1" i="0" dirty="0" smtClean="0">
                <a:solidFill>
                  <a:srgbClr val="FF0000"/>
                </a:solidFill>
              </a:rPr>
            </a:br>
            <a:r>
              <a:rPr lang="en-US" altLang="zh-CN" i="0" dirty="0" smtClean="0">
                <a:solidFill>
                  <a:schemeClr val="bg1">
                    <a:lumMod val="10000"/>
                  </a:schemeClr>
                </a:solidFill>
              </a:rPr>
              <a:t/>
            </a:r>
            <a:br>
              <a:rPr lang="en-US" altLang="zh-CN" i="0" dirty="0" smtClean="0">
                <a:solidFill>
                  <a:schemeClr val="bg1">
                    <a:lumMod val="10000"/>
                  </a:schemeClr>
                </a:solidFill>
              </a:rPr>
            </a:br>
            <a:r>
              <a:rPr lang="en-US" altLang="zh-CN" i="0" dirty="0" smtClean="0">
                <a:solidFill>
                  <a:schemeClr val="bg1">
                    <a:lumMod val="10000"/>
                  </a:schemeClr>
                </a:solidFill>
              </a:rPr>
              <a:t>  </a:t>
            </a:r>
            <a: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rPr>
              <a:t>请在一分钟内尽可能多的写下你头脑中所联想到的任何短语。</a:t>
            </a:r>
            <a:r>
              <a:rPr lang="zh-CN" altLang="en-US" sz="3200" b="1" i="0" dirty="0" smtClean="0">
                <a:solidFill>
                  <a:schemeClr val="bg1">
                    <a:lumMod val="10000"/>
                  </a:schemeClr>
                </a:solidFill>
                <a:latin typeface="楷体_GB2312" panose="02010609030101010101" pitchFamily="49" charset="-122"/>
                <a:ea typeface="楷体_GB2312" panose="02010609030101010101" pitchFamily="49" charset="-122"/>
              </a:rPr>
              <a:t/>
            </a:r>
            <a:br>
              <a:rPr lang="zh-CN" altLang="en-US" sz="3200" b="1" i="0" dirty="0" smtClean="0">
                <a:solidFill>
                  <a:schemeClr val="bg1">
                    <a:lumMod val="10000"/>
                  </a:schemeClr>
                </a:solidFill>
                <a:latin typeface="楷体_GB2312" panose="02010609030101010101" pitchFamily="49" charset="-122"/>
                <a:ea typeface="楷体_GB2312" panose="02010609030101010101" pitchFamily="49" charset="-122"/>
              </a:rPr>
            </a:br>
            <a:r>
              <a:rPr lang="zh-CN" altLang="en-US" sz="3200" b="1" i="0" dirty="0" smtClean="0">
                <a:solidFill>
                  <a:schemeClr val="bg1">
                    <a:lumMod val="10000"/>
                  </a:schemeClr>
                </a:solidFill>
                <a:latin typeface="楷体_GB2312" panose="02010609030101010101" pitchFamily="49" charset="-122"/>
                <a:ea typeface="楷体_GB2312" panose="02010609030101010101" pitchFamily="49" charset="-122"/>
              </a:rPr>
              <a:t/>
            </a:r>
            <a:br>
              <a:rPr lang="zh-CN" altLang="en-US" sz="3200" b="1" i="0" dirty="0" smtClean="0">
                <a:solidFill>
                  <a:schemeClr val="bg1">
                    <a:lumMod val="10000"/>
                  </a:schemeClr>
                </a:solidFill>
                <a:latin typeface="楷体_GB2312" panose="02010609030101010101" pitchFamily="49" charset="-122"/>
                <a:ea typeface="楷体_GB2312" panose="02010609030101010101" pitchFamily="49" charset="-122"/>
              </a:rPr>
            </a:br>
            <a:r>
              <a:rPr lang="zh-CN" altLang="en-US" sz="3200" b="1" i="0" dirty="0" smtClean="0">
                <a:solidFill>
                  <a:schemeClr val="bg1">
                    <a:lumMod val="10000"/>
                  </a:schemeClr>
                </a:solidFill>
                <a:latin typeface="楷体_GB2312" panose="02010609030101010101" pitchFamily="49" charset="-122"/>
                <a:ea typeface="楷体_GB2312" panose="02010609030101010101" pitchFamily="49" charset="-122"/>
              </a:rPr>
              <a:t>      </a:t>
            </a:r>
            <a:r>
              <a:rPr lang="zh-CN" altLang="en-US" b="1" dirty="0" smtClean="0">
                <a:solidFill>
                  <a:srgbClr val="00B050"/>
                </a:solidFill>
                <a:latin typeface="宋体" panose="02010600030101010101" pitchFamily="2" charset="-122"/>
                <a:ea typeface="宋体" panose="02010600030101010101" pitchFamily="2" charset="-122"/>
                <a:cs typeface="宋体" panose="02010600030101010101" pitchFamily="2" charset="-122"/>
                <a:sym typeface="+mn-ea"/>
              </a:rPr>
              <a:t>“我希望做</a:t>
            </a:r>
            <a:r>
              <a:rPr lang="en-US" altLang="zh-CN" b="1" dirty="0" smtClean="0">
                <a:solidFill>
                  <a:srgbClr val="00B05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b="1" dirty="0" smtClean="0">
                <a:solidFill>
                  <a:srgbClr val="00B050"/>
                </a:solidFill>
                <a:latin typeface="宋体" panose="02010600030101010101" pitchFamily="2" charset="-122"/>
                <a:ea typeface="宋体" panose="02010600030101010101" pitchFamily="2" charset="-122"/>
                <a:cs typeface="宋体" panose="02010600030101010101" pitchFamily="2" charset="-122"/>
                <a:sym typeface="+mn-ea"/>
              </a:rPr>
              <a:t>工作”</a:t>
            </a:r>
            <a:r>
              <a:rPr lang="zh-CN" altLang="en-US" i="0" dirty="0" smtClean="0">
                <a:solidFill>
                  <a:schemeClr val="bg1">
                    <a:lumMod val="10000"/>
                  </a:schemeClr>
                </a:solidFill>
                <a:latin typeface="楷体_GB2312" panose="02010609030101010101" pitchFamily="49" charset="-122"/>
                <a:ea typeface="楷体_GB2312" panose="02010609030101010101" pitchFamily="49" charset="-122"/>
              </a:rPr>
              <a:t/>
            </a:r>
            <a:br>
              <a:rPr lang="zh-CN" altLang="en-US" i="0" dirty="0" smtClean="0">
                <a:solidFill>
                  <a:schemeClr val="bg1">
                    <a:lumMod val="10000"/>
                  </a:schemeClr>
                </a:solidFill>
                <a:latin typeface="楷体_GB2312" panose="02010609030101010101" pitchFamily="49" charset="-122"/>
                <a:ea typeface="楷体_GB2312" panose="02010609030101010101" pitchFamily="49" charset="-122"/>
              </a:rPr>
            </a:br>
            <a:r>
              <a:rPr lang="zh-CN" altLang="en-US" i="0" dirty="0" smtClean="0">
                <a:solidFill>
                  <a:schemeClr val="bg1">
                    <a:lumMod val="10000"/>
                  </a:schemeClr>
                </a:solidFill>
                <a:latin typeface="楷体_GB2312" panose="02010609030101010101" pitchFamily="49" charset="-122"/>
                <a:ea typeface="楷体_GB2312" panose="02010609030101010101" pitchFamily="49" charset="-122"/>
              </a:rPr>
              <a:t/>
            </a:r>
            <a:br>
              <a:rPr lang="zh-CN" altLang="en-US" i="0" dirty="0" smtClean="0">
                <a:solidFill>
                  <a:schemeClr val="bg1">
                    <a:lumMod val="10000"/>
                  </a:schemeClr>
                </a:solidFill>
                <a:latin typeface="楷体_GB2312" panose="02010609030101010101" pitchFamily="49" charset="-122"/>
                <a:ea typeface="楷体_GB2312" panose="02010609030101010101" pitchFamily="49" charset="-122"/>
              </a:rPr>
            </a:br>
            <a: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t>思考：</a:t>
            </a:r>
            <a:b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br>
            <a: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t>你在工作中寻找的是什么？</a:t>
            </a:r>
            <a:b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br>
            <a:r>
              <a:rPr lang="zh-CN" altLang="en-US" sz="2800" b="1"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sym typeface="+mn-ea"/>
              </a:rPr>
              <a:t>你判断工作“好”“坏”的标准是什么？</a:t>
            </a:r>
            <a: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t/>
            </a:r>
            <a:b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br>
            <a: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t/>
            </a:r>
            <a:br>
              <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rPr>
            </a:br>
            <a:endParaRPr lang="zh-CN" altLang="en-US" sz="2800" b="1" i="0" dirty="0" smtClean="0">
              <a:solidFill>
                <a:schemeClr val="bg1">
                  <a:lumMod val="10000"/>
                </a:schemeClr>
              </a:solidFill>
              <a:latin typeface="楷体_GB2312" panose="02010609030101010101" pitchFamily="49" charset="-122"/>
              <a:ea typeface="楷体_GB2312" panose="02010609030101010101" pitchFamily="49" charset="-122"/>
              <a:cs typeface="楷体_GB2312" panose="02010609030101010101" pitchFamily="49" charset="-122"/>
            </a:endParaRPr>
          </a:p>
        </p:txBody>
      </p:sp>
      <p:sp>
        <p:nvSpPr>
          <p:cNvPr id="3" name="文本框 2"/>
          <p:cNvSpPr txBox="1"/>
          <p:nvPr/>
        </p:nvSpPr>
        <p:spPr>
          <a:xfrm>
            <a:off x="1286510" y="3465195"/>
            <a:ext cx="309880" cy="368300"/>
          </a:xfrm>
          <a:prstGeom prst="rect">
            <a:avLst/>
          </a:prstGeom>
          <a:noFill/>
        </p:spPr>
        <p:txBody>
          <a:bodyPr wrap="none" rtlCol="0">
            <a:spAutoFit/>
          </a:bodyPr>
          <a:lstStyle/>
          <a:p>
            <a:pPr algn="l"/>
            <a:endParaRPr lang="zh-CN" altLang="en-US" i="0" dirty="0" smtClean="0">
              <a:solidFill>
                <a:schemeClr val="bg1">
                  <a:lumMod val="10000"/>
                </a:schemeClr>
              </a:solidFill>
              <a:latin typeface="楷体_GB2312" panose="02010609030101010101" pitchFamily="49" charset="-122"/>
              <a:ea typeface="楷体_GB2312" panose="0201060903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
        <p:nvSpPr>
          <p:cNvPr id="30732" name="标题 1"/>
          <p:cNvSpPr>
            <a:spLocks noGrp="1"/>
          </p:cNvSpPr>
          <p:nvPr/>
        </p:nvSpPr>
        <p:spPr>
          <a:xfrm>
            <a:off x="1281113" y="788988"/>
            <a:ext cx="6572250" cy="954088"/>
          </a:xfrm>
          <a:prstGeom prst="rect">
            <a:avLst/>
          </a:prstGeom>
          <a:noFill/>
          <a:ln w="9525">
            <a:noFill/>
          </a:ln>
        </p:spPr>
        <p:txBody>
          <a:bodyPr vert="horz" wrap="square" lIns="68580" tIns="34290" rIns="68580" bIns="34290" anchor="ctr"/>
          <a:lstStyle>
            <a:lvl1pPr marL="0" lvl="0" indent="0" algn="r" defTabSz="914400" eaLnBrk="1" fontAlgn="base" latinLnBrk="0" hangingPunct="1">
              <a:lnSpc>
                <a:spcPct val="100000"/>
              </a:lnSpc>
              <a:spcBef>
                <a:spcPct val="0"/>
              </a:spcBef>
              <a:spcAft>
                <a:spcPct val="0"/>
              </a:spcAft>
              <a:buClr>
                <a:srgbClr val="000000"/>
              </a:buClr>
              <a:buNone/>
              <a:defRPr sz="3600" b="0" i="0" u="none" kern="1200" baseline="0">
                <a:solidFill>
                  <a:schemeClr val="tx2"/>
                </a:solidFill>
                <a:latin typeface="+mj-lt"/>
                <a:ea typeface="+mj-ea"/>
                <a:cs typeface="+mj-cs"/>
              </a:defRPr>
            </a:lvl1pPr>
          </a:lstStyle>
          <a:p>
            <a:pPr marL="0" marR="0" indent="0" algn="l" defTabSz="685800" rtl="0" eaLnBrk="1" fontAlgn="base" latinLnBrk="0" hangingPunct="1">
              <a:lnSpc>
                <a:spcPct val="90000"/>
              </a:lnSpc>
              <a:spcBef>
                <a:spcPct val="0"/>
              </a:spcBef>
              <a:spcAft>
                <a:spcPct val="0"/>
              </a:spcAft>
              <a:buClrTx/>
              <a:buSzTx/>
              <a:buFontTx/>
              <a:buNone/>
            </a:pPr>
            <a:r>
              <a:rPr kumimoji="0" lang="zh-CN" altLang="en-US" sz="2700" b="1" i="0" u="none" strike="noStrike" kern="1200" cap="none" spc="0" normalizeH="0" baseline="0" noProof="1">
                <a:solidFill>
                  <a:schemeClr val="accent5">
                    <a:lumMod val="50000"/>
                  </a:schemeClr>
                </a:solidFill>
                <a:latin typeface="微软雅黑" panose="020B0503020204020204" pitchFamily="34" charset="-122"/>
                <a:ea typeface="微软雅黑" panose="020B0503020204020204" pitchFamily="34" charset="-122"/>
                <a:cs typeface="+mj-cs"/>
              </a:rPr>
              <a:t>  </a:t>
            </a:r>
            <a:r>
              <a:rPr kumimoji="0" lang="zh-CN" altLang="en-US" sz="2700" b="1" i="0" u="none" strike="noStrike" kern="1200" cap="none" spc="0" normalizeH="0" baseline="0" noProof="1">
                <a:solidFill>
                  <a:srgbClr val="C00000"/>
                </a:solidFill>
                <a:latin typeface="微软雅黑" panose="020B0503020204020204" pitchFamily="34" charset="-122"/>
                <a:ea typeface="微软雅黑" panose="020B0503020204020204" pitchFamily="34" charset="-122"/>
                <a:cs typeface="+mj-cs"/>
                <a:sym typeface="微软雅黑" panose="020B0503020204020204" pitchFamily="34" charset="-122"/>
              </a:rPr>
              <a:t>“好工作”标准：</a:t>
            </a:r>
            <a:r>
              <a:rPr lang="zh-CN" altLang="en-US" sz="2700" b="1"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
            </a:r>
            <a:br>
              <a:rPr lang="zh-CN" altLang="en-US" sz="2700" b="1"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br>
            <a:endParaRPr kumimoji="0" lang="zh-CN" altLang="en-US" sz="2700" b="1" i="0" u="none" strike="noStrike" kern="1200" cap="none" spc="0" normalizeH="0" baseline="0" noProof="1">
              <a:solidFill>
                <a:srgbClr val="C00000"/>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grpSp>
        <p:nvGrpSpPr>
          <p:cNvPr id="4" name="Group 14"/>
          <p:cNvGrpSpPr/>
          <p:nvPr/>
        </p:nvGrpSpPr>
        <p:grpSpPr>
          <a:xfrm>
            <a:off x="2443163" y="2508568"/>
            <a:ext cx="4365625" cy="2698750"/>
            <a:chOff x="0" y="0"/>
            <a:chExt cx="4088352" cy="2666961"/>
          </a:xfrm>
        </p:grpSpPr>
        <p:sp>
          <p:nvSpPr>
            <p:cNvPr id="30745" name="Freeform 6"/>
            <p:cNvSpPr/>
            <p:nvPr/>
          </p:nvSpPr>
          <p:spPr>
            <a:xfrm>
              <a:off x="1505292" y="2167328"/>
              <a:ext cx="1082888" cy="499633"/>
            </a:xfrm>
            <a:custGeom>
              <a:avLst/>
              <a:gdLst>
                <a:gd name="txL" fmla="*/ 0 w 464"/>
                <a:gd name="txT" fmla="*/ 0 h 214"/>
                <a:gd name="txR" fmla="*/ 464 w 464"/>
                <a:gd name="txB" fmla="*/ 214 h 214"/>
              </a:gdLst>
              <a:ahLst/>
              <a:cxnLst>
                <a:cxn ang="0">
                  <a:pos x="2147483647" y="0"/>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0"/>
                </a:cxn>
                <a:cxn ang="0">
                  <a:pos x="2147483647" y="0"/>
                </a:cxn>
              </a:cxnLst>
              <a:rect l="txL" t="txT" r="txR" b="txB"/>
              <a:pathLst>
                <a:path w="464" h="214">
                  <a:moveTo>
                    <a:pt x="143" y="0"/>
                  </a:moveTo>
                  <a:cubicBezTo>
                    <a:pt x="143" y="110"/>
                    <a:pt x="143" y="110"/>
                    <a:pt x="143" y="110"/>
                  </a:cubicBezTo>
                  <a:cubicBezTo>
                    <a:pt x="143" y="110"/>
                    <a:pt x="140" y="132"/>
                    <a:pt x="134" y="137"/>
                  </a:cubicBezTo>
                  <a:cubicBezTo>
                    <a:pt x="127" y="142"/>
                    <a:pt x="54" y="178"/>
                    <a:pt x="32" y="185"/>
                  </a:cubicBezTo>
                  <a:cubicBezTo>
                    <a:pt x="11" y="192"/>
                    <a:pt x="0" y="205"/>
                    <a:pt x="0" y="214"/>
                  </a:cubicBezTo>
                  <a:cubicBezTo>
                    <a:pt x="463" y="214"/>
                    <a:pt x="463" y="214"/>
                    <a:pt x="463" y="214"/>
                  </a:cubicBezTo>
                  <a:cubicBezTo>
                    <a:pt x="463" y="214"/>
                    <a:pt x="464" y="188"/>
                    <a:pt x="423" y="181"/>
                  </a:cubicBezTo>
                  <a:cubicBezTo>
                    <a:pt x="381" y="175"/>
                    <a:pt x="312" y="154"/>
                    <a:pt x="304" y="141"/>
                  </a:cubicBezTo>
                  <a:cubicBezTo>
                    <a:pt x="296" y="128"/>
                    <a:pt x="300" y="107"/>
                    <a:pt x="300" y="107"/>
                  </a:cubicBezTo>
                  <a:cubicBezTo>
                    <a:pt x="306" y="0"/>
                    <a:pt x="306" y="0"/>
                    <a:pt x="306" y="0"/>
                  </a:cubicBezTo>
                  <a:lnTo>
                    <a:pt x="143" y="0"/>
                  </a:lnTo>
                  <a:close/>
                </a:path>
              </a:pathLst>
            </a:custGeom>
            <a:solidFill>
              <a:srgbClr val="FFFFFF"/>
            </a:solidFill>
            <a:ln w="25400" cap="flat" cmpd="sng">
              <a:solidFill>
                <a:srgbClr val="4BACC6"/>
              </a:solidFill>
              <a:prstDash val="solid"/>
              <a:miter/>
              <a:headEnd type="none" w="med" len="med"/>
              <a:tailEnd type="none" w="med" len="med"/>
            </a:ln>
          </p:spPr>
          <p:txBody>
            <a:bodyPr anchor="ctr"/>
            <a:lstStyle/>
            <a:p>
              <a:pPr algn="ctr" fontAlgn="base"/>
              <a:endParaRPr lang="zh-CN" altLang="en-US" sz="975" strike="noStrike" noProof="1">
                <a:solidFill>
                  <a:srgbClr val="FFFFFF"/>
                </a:solidFill>
                <a:latin typeface="宋体" panose="02010600030101010101" pitchFamily="2" charset="-122"/>
                <a:sym typeface="宋体" panose="02010600030101010101" pitchFamily="2" charset="-122"/>
              </a:endParaRPr>
            </a:p>
          </p:txBody>
        </p:sp>
        <p:sp>
          <p:nvSpPr>
            <p:cNvPr id="30746" name="Freeform 7"/>
            <p:cNvSpPr>
              <a:spLocks noEditPoints="1"/>
            </p:cNvSpPr>
            <p:nvPr/>
          </p:nvSpPr>
          <p:spPr>
            <a:xfrm>
              <a:off x="0" y="0"/>
              <a:ext cx="4088352" cy="2253751"/>
            </a:xfrm>
            <a:custGeom>
              <a:avLst/>
              <a:gdLst>
                <a:gd name="txL" fmla="*/ 0 w 1752"/>
                <a:gd name="txT" fmla="*/ 0 h 966"/>
                <a:gd name="txR" fmla="*/ 1752 w 1752"/>
                <a:gd name="txB" fmla="*/ 966 h 966"/>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752" h="966">
                  <a:moveTo>
                    <a:pt x="1741" y="23"/>
                  </a:moveTo>
                  <a:cubicBezTo>
                    <a:pt x="1741" y="17"/>
                    <a:pt x="1736" y="11"/>
                    <a:pt x="1729" y="11"/>
                  </a:cubicBezTo>
                  <a:cubicBezTo>
                    <a:pt x="1729" y="11"/>
                    <a:pt x="1362" y="11"/>
                    <a:pt x="968" y="11"/>
                  </a:cubicBezTo>
                  <a:cubicBezTo>
                    <a:pt x="958" y="11"/>
                    <a:pt x="948" y="11"/>
                    <a:pt x="938" y="11"/>
                  </a:cubicBezTo>
                  <a:cubicBezTo>
                    <a:pt x="816" y="8"/>
                    <a:pt x="700" y="8"/>
                    <a:pt x="579" y="11"/>
                  </a:cubicBezTo>
                  <a:cubicBezTo>
                    <a:pt x="569" y="11"/>
                    <a:pt x="560" y="11"/>
                    <a:pt x="550" y="11"/>
                  </a:cubicBezTo>
                  <a:cubicBezTo>
                    <a:pt x="522" y="11"/>
                    <a:pt x="494" y="11"/>
                    <a:pt x="467" y="11"/>
                  </a:cubicBezTo>
                  <a:cubicBezTo>
                    <a:pt x="456" y="11"/>
                    <a:pt x="446" y="11"/>
                    <a:pt x="436" y="11"/>
                  </a:cubicBezTo>
                  <a:cubicBezTo>
                    <a:pt x="328" y="4"/>
                    <a:pt x="224" y="0"/>
                    <a:pt x="115" y="11"/>
                  </a:cubicBezTo>
                  <a:cubicBezTo>
                    <a:pt x="103" y="11"/>
                    <a:pt x="93" y="11"/>
                    <a:pt x="84" y="11"/>
                  </a:cubicBezTo>
                  <a:cubicBezTo>
                    <a:pt x="46" y="11"/>
                    <a:pt x="25" y="11"/>
                    <a:pt x="25" y="11"/>
                  </a:cubicBezTo>
                  <a:cubicBezTo>
                    <a:pt x="19" y="11"/>
                    <a:pt x="13" y="17"/>
                    <a:pt x="13" y="23"/>
                  </a:cubicBezTo>
                  <a:cubicBezTo>
                    <a:pt x="13" y="23"/>
                    <a:pt x="13" y="32"/>
                    <a:pt x="13" y="49"/>
                  </a:cubicBezTo>
                  <a:cubicBezTo>
                    <a:pt x="0" y="180"/>
                    <a:pt x="4" y="308"/>
                    <a:pt x="13" y="442"/>
                  </a:cubicBezTo>
                  <a:cubicBezTo>
                    <a:pt x="13" y="455"/>
                    <a:pt x="13" y="469"/>
                    <a:pt x="13" y="482"/>
                  </a:cubicBezTo>
                  <a:cubicBezTo>
                    <a:pt x="13" y="493"/>
                    <a:pt x="13" y="505"/>
                    <a:pt x="13" y="516"/>
                  </a:cubicBezTo>
                  <a:cubicBezTo>
                    <a:pt x="13" y="734"/>
                    <a:pt x="13" y="940"/>
                    <a:pt x="13" y="940"/>
                  </a:cubicBezTo>
                  <a:cubicBezTo>
                    <a:pt x="13" y="947"/>
                    <a:pt x="19" y="952"/>
                    <a:pt x="25" y="952"/>
                  </a:cubicBezTo>
                  <a:cubicBezTo>
                    <a:pt x="25" y="952"/>
                    <a:pt x="58" y="952"/>
                    <a:pt x="115" y="952"/>
                  </a:cubicBezTo>
                  <a:cubicBezTo>
                    <a:pt x="126" y="952"/>
                    <a:pt x="138" y="952"/>
                    <a:pt x="151" y="952"/>
                  </a:cubicBezTo>
                  <a:cubicBezTo>
                    <a:pt x="300" y="944"/>
                    <a:pt x="448" y="944"/>
                    <a:pt x="598" y="952"/>
                  </a:cubicBezTo>
                  <a:cubicBezTo>
                    <a:pt x="609" y="952"/>
                    <a:pt x="620" y="952"/>
                    <a:pt x="632" y="952"/>
                  </a:cubicBezTo>
                  <a:cubicBezTo>
                    <a:pt x="642" y="952"/>
                    <a:pt x="652" y="952"/>
                    <a:pt x="663" y="952"/>
                  </a:cubicBezTo>
                  <a:cubicBezTo>
                    <a:pt x="673" y="953"/>
                    <a:pt x="683" y="953"/>
                    <a:pt x="694" y="953"/>
                  </a:cubicBezTo>
                  <a:cubicBezTo>
                    <a:pt x="840" y="960"/>
                    <a:pt x="984" y="952"/>
                    <a:pt x="1134" y="952"/>
                  </a:cubicBezTo>
                  <a:cubicBezTo>
                    <a:pt x="1144" y="952"/>
                    <a:pt x="1154" y="952"/>
                    <a:pt x="1164" y="953"/>
                  </a:cubicBezTo>
                  <a:cubicBezTo>
                    <a:pt x="1199" y="953"/>
                    <a:pt x="1234" y="953"/>
                    <a:pt x="1270" y="953"/>
                  </a:cubicBezTo>
                  <a:cubicBezTo>
                    <a:pt x="1281" y="953"/>
                    <a:pt x="1293" y="954"/>
                    <a:pt x="1305" y="954"/>
                  </a:cubicBezTo>
                  <a:cubicBezTo>
                    <a:pt x="1394" y="964"/>
                    <a:pt x="1482" y="961"/>
                    <a:pt x="1570" y="957"/>
                  </a:cubicBezTo>
                  <a:cubicBezTo>
                    <a:pt x="1583" y="957"/>
                    <a:pt x="1595" y="956"/>
                    <a:pt x="1608" y="956"/>
                  </a:cubicBezTo>
                  <a:cubicBezTo>
                    <a:pt x="1653" y="946"/>
                    <a:pt x="1701" y="966"/>
                    <a:pt x="1738" y="938"/>
                  </a:cubicBezTo>
                  <a:cubicBezTo>
                    <a:pt x="1738" y="938"/>
                    <a:pt x="1738" y="929"/>
                    <a:pt x="1739" y="913"/>
                  </a:cubicBezTo>
                  <a:cubicBezTo>
                    <a:pt x="1741" y="890"/>
                    <a:pt x="1741" y="866"/>
                    <a:pt x="1739" y="843"/>
                  </a:cubicBezTo>
                  <a:cubicBezTo>
                    <a:pt x="1739" y="831"/>
                    <a:pt x="1739" y="819"/>
                    <a:pt x="1739" y="807"/>
                  </a:cubicBezTo>
                  <a:cubicBezTo>
                    <a:pt x="1738" y="722"/>
                    <a:pt x="1741" y="636"/>
                    <a:pt x="1741" y="550"/>
                  </a:cubicBezTo>
                  <a:cubicBezTo>
                    <a:pt x="1741" y="539"/>
                    <a:pt x="1741" y="528"/>
                    <a:pt x="1741" y="516"/>
                  </a:cubicBezTo>
                  <a:cubicBezTo>
                    <a:pt x="1741" y="496"/>
                    <a:pt x="1741" y="476"/>
                    <a:pt x="1741" y="456"/>
                  </a:cubicBezTo>
                  <a:cubicBezTo>
                    <a:pt x="1741" y="446"/>
                    <a:pt x="1741" y="436"/>
                    <a:pt x="1741" y="426"/>
                  </a:cubicBezTo>
                  <a:cubicBezTo>
                    <a:pt x="1748" y="292"/>
                    <a:pt x="1752" y="156"/>
                    <a:pt x="1741" y="23"/>
                  </a:cubicBezTo>
                  <a:close/>
                  <a:moveTo>
                    <a:pt x="1674" y="611"/>
                  </a:moveTo>
                  <a:cubicBezTo>
                    <a:pt x="1674" y="619"/>
                    <a:pt x="1674" y="628"/>
                    <a:pt x="1674" y="636"/>
                  </a:cubicBezTo>
                  <a:cubicBezTo>
                    <a:pt x="1678" y="661"/>
                    <a:pt x="1678" y="687"/>
                    <a:pt x="1675" y="714"/>
                  </a:cubicBezTo>
                  <a:cubicBezTo>
                    <a:pt x="1674" y="727"/>
                    <a:pt x="1672" y="740"/>
                    <a:pt x="1671" y="753"/>
                  </a:cubicBezTo>
                  <a:cubicBezTo>
                    <a:pt x="1665" y="789"/>
                    <a:pt x="1657" y="828"/>
                    <a:pt x="1663" y="867"/>
                  </a:cubicBezTo>
                  <a:cubicBezTo>
                    <a:pt x="1663" y="882"/>
                    <a:pt x="1663" y="890"/>
                    <a:pt x="1663" y="890"/>
                  </a:cubicBezTo>
                  <a:cubicBezTo>
                    <a:pt x="1626" y="901"/>
                    <a:pt x="1584" y="908"/>
                    <a:pt x="1542" y="908"/>
                  </a:cubicBezTo>
                  <a:cubicBezTo>
                    <a:pt x="1532" y="908"/>
                    <a:pt x="1521" y="908"/>
                    <a:pt x="1510" y="908"/>
                  </a:cubicBezTo>
                  <a:cubicBezTo>
                    <a:pt x="1500" y="908"/>
                    <a:pt x="1489" y="908"/>
                    <a:pt x="1479" y="908"/>
                  </a:cubicBezTo>
                  <a:cubicBezTo>
                    <a:pt x="1468" y="907"/>
                    <a:pt x="1458" y="907"/>
                    <a:pt x="1447" y="907"/>
                  </a:cubicBezTo>
                  <a:cubicBezTo>
                    <a:pt x="1437" y="907"/>
                    <a:pt x="1426" y="907"/>
                    <a:pt x="1416" y="907"/>
                  </a:cubicBezTo>
                  <a:cubicBezTo>
                    <a:pt x="1404" y="907"/>
                    <a:pt x="1392" y="908"/>
                    <a:pt x="1380" y="909"/>
                  </a:cubicBezTo>
                  <a:cubicBezTo>
                    <a:pt x="1368" y="908"/>
                    <a:pt x="1356" y="908"/>
                    <a:pt x="1344" y="908"/>
                  </a:cubicBezTo>
                  <a:cubicBezTo>
                    <a:pt x="1320" y="906"/>
                    <a:pt x="1296" y="905"/>
                    <a:pt x="1271" y="902"/>
                  </a:cubicBezTo>
                  <a:cubicBezTo>
                    <a:pt x="1261" y="902"/>
                    <a:pt x="1250" y="901"/>
                    <a:pt x="1239" y="901"/>
                  </a:cubicBezTo>
                  <a:cubicBezTo>
                    <a:pt x="1206" y="901"/>
                    <a:pt x="1174" y="901"/>
                    <a:pt x="1142" y="901"/>
                  </a:cubicBezTo>
                  <a:cubicBezTo>
                    <a:pt x="1132" y="901"/>
                    <a:pt x="1123" y="901"/>
                    <a:pt x="1114" y="901"/>
                  </a:cubicBezTo>
                  <a:cubicBezTo>
                    <a:pt x="1072" y="901"/>
                    <a:pt x="1032" y="901"/>
                    <a:pt x="991" y="902"/>
                  </a:cubicBezTo>
                  <a:cubicBezTo>
                    <a:pt x="977" y="902"/>
                    <a:pt x="964" y="902"/>
                    <a:pt x="950" y="902"/>
                  </a:cubicBezTo>
                  <a:cubicBezTo>
                    <a:pt x="850" y="901"/>
                    <a:pt x="750" y="901"/>
                    <a:pt x="651" y="901"/>
                  </a:cubicBezTo>
                  <a:cubicBezTo>
                    <a:pt x="640" y="901"/>
                    <a:pt x="630" y="901"/>
                    <a:pt x="620" y="901"/>
                  </a:cubicBezTo>
                  <a:cubicBezTo>
                    <a:pt x="497" y="893"/>
                    <a:pt x="374" y="897"/>
                    <a:pt x="249" y="899"/>
                  </a:cubicBezTo>
                  <a:cubicBezTo>
                    <a:pt x="236" y="899"/>
                    <a:pt x="222" y="900"/>
                    <a:pt x="208" y="901"/>
                  </a:cubicBezTo>
                  <a:cubicBezTo>
                    <a:pt x="196" y="901"/>
                    <a:pt x="185" y="901"/>
                    <a:pt x="174" y="901"/>
                  </a:cubicBezTo>
                  <a:cubicBezTo>
                    <a:pt x="122" y="901"/>
                    <a:pt x="92" y="901"/>
                    <a:pt x="92" y="901"/>
                  </a:cubicBezTo>
                  <a:cubicBezTo>
                    <a:pt x="86" y="901"/>
                    <a:pt x="81" y="896"/>
                    <a:pt x="81" y="890"/>
                  </a:cubicBezTo>
                  <a:cubicBezTo>
                    <a:pt x="81" y="890"/>
                    <a:pt x="81" y="883"/>
                    <a:pt x="81" y="869"/>
                  </a:cubicBezTo>
                  <a:cubicBezTo>
                    <a:pt x="81" y="863"/>
                    <a:pt x="81" y="854"/>
                    <a:pt x="81" y="845"/>
                  </a:cubicBezTo>
                  <a:cubicBezTo>
                    <a:pt x="78" y="713"/>
                    <a:pt x="78" y="578"/>
                    <a:pt x="80" y="446"/>
                  </a:cubicBezTo>
                  <a:cubicBezTo>
                    <a:pt x="80" y="434"/>
                    <a:pt x="79" y="423"/>
                    <a:pt x="78" y="411"/>
                  </a:cubicBezTo>
                  <a:cubicBezTo>
                    <a:pt x="72" y="305"/>
                    <a:pt x="70" y="202"/>
                    <a:pt x="81" y="97"/>
                  </a:cubicBezTo>
                  <a:cubicBezTo>
                    <a:pt x="81" y="82"/>
                    <a:pt x="81" y="74"/>
                    <a:pt x="81" y="74"/>
                  </a:cubicBezTo>
                  <a:cubicBezTo>
                    <a:pt x="170" y="48"/>
                    <a:pt x="266" y="55"/>
                    <a:pt x="360" y="58"/>
                  </a:cubicBezTo>
                  <a:cubicBezTo>
                    <a:pt x="372" y="58"/>
                    <a:pt x="384" y="58"/>
                    <a:pt x="396" y="58"/>
                  </a:cubicBezTo>
                  <a:cubicBezTo>
                    <a:pt x="506" y="58"/>
                    <a:pt x="616" y="53"/>
                    <a:pt x="726" y="61"/>
                  </a:cubicBezTo>
                  <a:cubicBezTo>
                    <a:pt x="740" y="61"/>
                    <a:pt x="754" y="61"/>
                    <a:pt x="768" y="61"/>
                  </a:cubicBezTo>
                  <a:cubicBezTo>
                    <a:pt x="900" y="52"/>
                    <a:pt x="1031" y="63"/>
                    <a:pt x="1161" y="63"/>
                  </a:cubicBezTo>
                  <a:cubicBezTo>
                    <a:pt x="1171" y="63"/>
                    <a:pt x="1182" y="63"/>
                    <a:pt x="1192" y="63"/>
                  </a:cubicBezTo>
                  <a:cubicBezTo>
                    <a:pt x="1203" y="63"/>
                    <a:pt x="1213" y="63"/>
                    <a:pt x="1224" y="63"/>
                  </a:cubicBezTo>
                  <a:cubicBezTo>
                    <a:pt x="1234" y="63"/>
                    <a:pt x="1244" y="63"/>
                    <a:pt x="1255" y="63"/>
                  </a:cubicBezTo>
                  <a:cubicBezTo>
                    <a:pt x="1384" y="59"/>
                    <a:pt x="1515" y="59"/>
                    <a:pt x="1647" y="63"/>
                  </a:cubicBezTo>
                  <a:cubicBezTo>
                    <a:pt x="1657" y="63"/>
                    <a:pt x="1663" y="63"/>
                    <a:pt x="1663" y="63"/>
                  </a:cubicBezTo>
                  <a:cubicBezTo>
                    <a:pt x="1669" y="63"/>
                    <a:pt x="1674" y="68"/>
                    <a:pt x="1674" y="74"/>
                  </a:cubicBezTo>
                  <a:cubicBezTo>
                    <a:pt x="1684" y="192"/>
                    <a:pt x="1680" y="313"/>
                    <a:pt x="1674" y="432"/>
                  </a:cubicBezTo>
                  <a:cubicBezTo>
                    <a:pt x="1674" y="441"/>
                    <a:pt x="1674" y="450"/>
                    <a:pt x="1674" y="459"/>
                  </a:cubicBezTo>
                  <a:cubicBezTo>
                    <a:pt x="1674" y="468"/>
                    <a:pt x="1674" y="477"/>
                    <a:pt x="1674" y="486"/>
                  </a:cubicBezTo>
                  <a:cubicBezTo>
                    <a:pt x="1675" y="527"/>
                    <a:pt x="1675" y="569"/>
                    <a:pt x="1674" y="611"/>
                  </a:cubicBezTo>
                  <a:close/>
                </a:path>
              </a:pathLst>
            </a:custGeom>
            <a:solidFill>
              <a:srgbClr val="FFFFFF"/>
            </a:solidFill>
            <a:ln w="25400" cap="flat" cmpd="sng">
              <a:solidFill>
                <a:srgbClr val="4BACC6"/>
              </a:solidFill>
              <a:prstDash val="solid"/>
              <a:miter/>
              <a:headEnd type="none" w="med" len="med"/>
              <a:tailEnd type="none" w="med" len="med"/>
            </a:ln>
          </p:spPr>
          <p:txBody>
            <a:bodyPr anchor="ctr"/>
            <a:lstStyle/>
            <a:p>
              <a:pPr algn="ctr" fontAlgn="base"/>
              <a:endParaRPr lang="zh-CN" altLang="en-US" sz="975" strike="noStrike" noProof="1">
                <a:solidFill>
                  <a:srgbClr val="000000"/>
                </a:solidFill>
                <a:latin typeface="宋体" panose="02010600030101010101" pitchFamily="2" charset="-122"/>
                <a:sym typeface="宋体" panose="02010600030101010101" pitchFamily="2" charset="-122"/>
              </a:endParaRPr>
            </a:p>
          </p:txBody>
        </p:sp>
      </p:grpSp>
      <p:sp>
        <p:nvSpPr>
          <p:cNvPr id="10258" name="Freeform 12"/>
          <p:cNvSpPr/>
          <p:nvPr/>
        </p:nvSpPr>
        <p:spPr>
          <a:xfrm flipH="1">
            <a:off x="2582863" y="2811463"/>
            <a:ext cx="2298700" cy="444500"/>
          </a:xfrm>
          <a:custGeom>
            <a:avLst/>
            <a:gdLst>
              <a:gd name="txL" fmla="*/ 0 w 1472"/>
              <a:gd name="txT" fmla="*/ 0 h 1744"/>
              <a:gd name="txR" fmla="*/ 1472 w 1472"/>
              <a:gd name="txB" fmla="*/ 1744 h 174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472" h="1744">
                <a:moveTo>
                  <a:pt x="1468" y="1741"/>
                </a:moveTo>
                <a:cubicBezTo>
                  <a:pt x="1468" y="1741"/>
                  <a:pt x="1458" y="1741"/>
                  <a:pt x="1438" y="1740"/>
                </a:cubicBezTo>
                <a:cubicBezTo>
                  <a:pt x="1312" y="1736"/>
                  <a:pt x="1188" y="1736"/>
                  <a:pt x="1061" y="1721"/>
                </a:cubicBezTo>
                <a:cubicBezTo>
                  <a:pt x="1050" y="1720"/>
                  <a:pt x="1038" y="1719"/>
                  <a:pt x="1026" y="1719"/>
                </a:cubicBezTo>
                <a:cubicBezTo>
                  <a:pt x="966" y="1717"/>
                  <a:pt x="906" y="1722"/>
                  <a:pt x="844" y="1740"/>
                </a:cubicBezTo>
                <a:cubicBezTo>
                  <a:pt x="824" y="1744"/>
                  <a:pt x="800" y="1740"/>
                  <a:pt x="781" y="1741"/>
                </a:cubicBezTo>
                <a:cubicBezTo>
                  <a:pt x="770" y="1741"/>
                  <a:pt x="759" y="1741"/>
                  <a:pt x="748" y="1741"/>
                </a:cubicBezTo>
                <a:cubicBezTo>
                  <a:pt x="671" y="1741"/>
                  <a:pt x="595" y="1741"/>
                  <a:pt x="522" y="1741"/>
                </a:cubicBezTo>
                <a:cubicBezTo>
                  <a:pt x="512" y="1741"/>
                  <a:pt x="503" y="1741"/>
                  <a:pt x="493" y="1741"/>
                </a:cubicBezTo>
                <a:cubicBezTo>
                  <a:pt x="368" y="1724"/>
                  <a:pt x="240" y="1712"/>
                  <a:pt x="117" y="1738"/>
                </a:cubicBezTo>
                <a:cubicBezTo>
                  <a:pt x="105" y="1739"/>
                  <a:pt x="94" y="1740"/>
                  <a:pt x="82" y="1740"/>
                </a:cubicBezTo>
                <a:cubicBezTo>
                  <a:pt x="71" y="1740"/>
                  <a:pt x="59" y="1740"/>
                  <a:pt x="48" y="1740"/>
                </a:cubicBezTo>
                <a:cubicBezTo>
                  <a:pt x="52" y="1680"/>
                  <a:pt x="40" y="1620"/>
                  <a:pt x="42" y="1558"/>
                </a:cubicBezTo>
                <a:cubicBezTo>
                  <a:pt x="42" y="1546"/>
                  <a:pt x="43" y="1533"/>
                  <a:pt x="43" y="1520"/>
                </a:cubicBezTo>
                <a:cubicBezTo>
                  <a:pt x="45" y="1456"/>
                  <a:pt x="43" y="1392"/>
                  <a:pt x="39" y="1327"/>
                </a:cubicBezTo>
                <a:cubicBezTo>
                  <a:pt x="38" y="1315"/>
                  <a:pt x="38" y="1302"/>
                  <a:pt x="38" y="1289"/>
                </a:cubicBezTo>
                <a:cubicBezTo>
                  <a:pt x="39" y="1201"/>
                  <a:pt x="38" y="1111"/>
                  <a:pt x="40" y="1021"/>
                </a:cubicBezTo>
                <a:cubicBezTo>
                  <a:pt x="41" y="1008"/>
                  <a:pt x="42" y="995"/>
                  <a:pt x="42" y="982"/>
                </a:cubicBezTo>
                <a:cubicBezTo>
                  <a:pt x="43" y="917"/>
                  <a:pt x="41" y="851"/>
                  <a:pt x="30" y="787"/>
                </a:cubicBezTo>
                <a:cubicBezTo>
                  <a:pt x="29" y="776"/>
                  <a:pt x="29" y="765"/>
                  <a:pt x="28" y="754"/>
                </a:cubicBezTo>
                <a:cubicBezTo>
                  <a:pt x="28" y="743"/>
                  <a:pt x="28" y="732"/>
                  <a:pt x="28" y="721"/>
                </a:cubicBezTo>
                <a:cubicBezTo>
                  <a:pt x="28" y="700"/>
                  <a:pt x="28" y="680"/>
                  <a:pt x="28" y="659"/>
                </a:cubicBezTo>
                <a:cubicBezTo>
                  <a:pt x="16" y="520"/>
                  <a:pt x="0" y="384"/>
                  <a:pt x="18" y="245"/>
                </a:cubicBezTo>
                <a:cubicBezTo>
                  <a:pt x="18" y="233"/>
                  <a:pt x="19" y="220"/>
                  <a:pt x="19" y="208"/>
                </a:cubicBezTo>
                <a:cubicBezTo>
                  <a:pt x="21" y="147"/>
                  <a:pt x="26" y="85"/>
                  <a:pt x="28" y="22"/>
                </a:cubicBezTo>
                <a:cubicBezTo>
                  <a:pt x="28" y="12"/>
                  <a:pt x="28" y="7"/>
                  <a:pt x="28" y="7"/>
                </a:cubicBezTo>
                <a:cubicBezTo>
                  <a:pt x="28" y="7"/>
                  <a:pt x="36" y="7"/>
                  <a:pt x="49" y="7"/>
                </a:cubicBezTo>
                <a:cubicBezTo>
                  <a:pt x="184" y="8"/>
                  <a:pt x="320" y="0"/>
                  <a:pt x="451" y="29"/>
                </a:cubicBezTo>
                <a:cubicBezTo>
                  <a:pt x="464" y="30"/>
                  <a:pt x="476" y="31"/>
                  <a:pt x="489" y="32"/>
                </a:cubicBezTo>
                <a:cubicBezTo>
                  <a:pt x="636" y="40"/>
                  <a:pt x="784" y="32"/>
                  <a:pt x="932" y="27"/>
                </a:cubicBezTo>
                <a:cubicBezTo>
                  <a:pt x="944" y="26"/>
                  <a:pt x="956" y="26"/>
                  <a:pt x="968" y="25"/>
                </a:cubicBezTo>
                <a:cubicBezTo>
                  <a:pt x="986" y="23"/>
                  <a:pt x="1004" y="21"/>
                  <a:pt x="1021" y="18"/>
                </a:cubicBezTo>
                <a:cubicBezTo>
                  <a:pt x="1039" y="15"/>
                  <a:pt x="1057" y="12"/>
                  <a:pt x="1075" y="8"/>
                </a:cubicBezTo>
                <a:cubicBezTo>
                  <a:pt x="1100" y="8"/>
                  <a:pt x="1125" y="8"/>
                  <a:pt x="1150" y="8"/>
                </a:cubicBezTo>
                <a:cubicBezTo>
                  <a:pt x="1163" y="8"/>
                  <a:pt x="1176" y="8"/>
                  <a:pt x="1188" y="8"/>
                </a:cubicBezTo>
                <a:cubicBezTo>
                  <a:pt x="1200" y="8"/>
                  <a:pt x="1212" y="9"/>
                  <a:pt x="1224" y="11"/>
                </a:cubicBezTo>
                <a:cubicBezTo>
                  <a:pt x="1236" y="12"/>
                  <a:pt x="1247" y="13"/>
                  <a:pt x="1259" y="15"/>
                </a:cubicBezTo>
                <a:cubicBezTo>
                  <a:pt x="1324" y="20"/>
                  <a:pt x="1392" y="56"/>
                  <a:pt x="1456" y="36"/>
                </a:cubicBezTo>
                <a:cubicBezTo>
                  <a:pt x="1444" y="108"/>
                  <a:pt x="1464" y="180"/>
                  <a:pt x="1468" y="252"/>
                </a:cubicBezTo>
                <a:cubicBezTo>
                  <a:pt x="1468" y="266"/>
                  <a:pt x="1468" y="282"/>
                  <a:pt x="1468" y="298"/>
                </a:cubicBezTo>
                <a:cubicBezTo>
                  <a:pt x="1472" y="424"/>
                  <a:pt x="1444" y="552"/>
                  <a:pt x="1455" y="680"/>
                </a:cubicBezTo>
                <a:cubicBezTo>
                  <a:pt x="1456" y="692"/>
                  <a:pt x="1456" y="705"/>
                  <a:pt x="1457" y="717"/>
                </a:cubicBezTo>
                <a:cubicBezTo>
                  <a:pt x="1459" y="754"/>
                  <a:pt x="1463" y="790"/>
                  <a:pt x="1468" y="827"/>
                </a:cubicBezTo>
                <a:cubicBezTo>
                  <a:pt x="1468" y="838"/>
                  <a:pt x="1468" y="848"/>
                  <a:pt x="1468" y="859"/>
                </a:cubicBezTo>
                <a:cubicBezTo>
                  <a:pt x="1472" y="996"/>
                  <a:pt x="1460" y="1128"/>
                  <a:pt x="1453" y="1265"/>
                </a:cubicBezTo>
                <a:cubicBezTo>
                  <a:pt x="1453" y="1291"/>
                  <a:pt x="1454" y="1318"/>
                  <a:pt x="1456" y="1344"/>
                </a:cubicBezTo>
                <a:cubicBezTo>
                  <a:pt x="1458" y="1370"/>
                  <a:pt x="1462" y="1396"/>
                  <a:pt x="1467" y="1422"/>
                </a:cubicBezTo>
                <a:cubicBezTo>
                  <a:pt x="1468" y="1440"/>
                  <a:pt x="1468" y="1459"/>
                  <a:pt x="1468" y="1476"/>
                </a:cubicBezTo>
                <a:cubicBezTo>
                  <a:pt x="1468" y="1536"/>
                  <a:pt x="1468" y="1588"/>
                  <a:pt x="1468" y="1630"/>
                </a:cubicBezTo>
                <a:cubicBezTo>
                  <a:pt x="1468" y="1644"/>
                  <a:pt x="1468" y="1657"/>
                  <a:pt x="1468" y="1668"/>
                </a:cubicBezTo>
                <a:cubicBezTo>
                  <a:pt x="1468" y="1684"/>
                  <a:pt x="1468" y="1704"/>
                  <a:pt x="1468" y="1722"/>
                </a:cubicBezTo>
                <a:cubicBezTo>
                  <a:pt x="1468" y="1734"/>
                  <a:pt x="1468" y="1741"/>
                  <a:pt x="1468" y="1741"/>
                </a:cubicBezTo>
                <a:close/>
              </a:path>
            </a:pathLst>
          </a:custGeom>
          <a:solidFill>
            <a:srgbClr val="FABF8E"/>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工作环境舒适</a:t>
            </a:r>
            <a:endParaRPr lang="zh-CN" altLang="en-US" sz="975" strike="noStrike" noProof="1">
              <a:latin typeface="Calibri" panose="020F0502020204030204" charset="0"/>
            </a:endParaRPr>
          </a:p>
        </p:txBody>
      </p:sp>
      <p:sp>
        <p:nvSpPr>
          <p:cNvPr id="10264" name="Freeform 12"/>
          <p:cNvSpPr/>
          <p:nvPr/>
        </p:nvSpPr>
        <p:spPr>
          <a:xfrm rot="-864345" flipH="1">
            <a:off x="4249738" y="2409825"/>
            <a:ext cx="2212975" cy="382588"/>
          </a:xfrm>
          <a:custGeom>
            <a:avLst/>
            <a:gdLst>
              <a:gd name="txL" fmla="*/ 0 w 10274"/>
              <a:gd name="txT" fmla="*/ 0 h 10000"/>
              <a:gd name="txR" fmla="*/ 10274 w 10274"/>
              <a:gd name="txB" fmla="*/ 10000 h 1000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0274" h="10000">
                <a:moveTo>
                  <a:pt x="9995" y="9996"/>
                </a:moveTo>
                <a:cubicBezTo>
                  <a:pt x="9995" y="9996"/>
                  <a:pt x="9928" y="9996"/>
                  <a:pt x="9794" y="9990"/>
                </a:cubicBezTo>
                <a:cubicBezTo>
                  <a:pt x="8950" y="9967"/>
                  <a:pt x="8121" y="9967"/>
                  <a:pt x="7270" y="9880"/>
                </a:cubicBezTo>
                <a:cubicBezTo>
                  <a:pt x="7196" y="9874"/>
                  <a:pt x="7116" y="9869"/>
                  <a:pt x="7036" y="9869"/>
                </a:cubicBezTo>
                <a:cubicBezTo>
                  <a:pt x="6634" y="9857"/>
                  <a:pt x="6232" y="9886"/>
                  <a:pt x="5817" y="9990"/>
                </a:cubicBezTo>
                <a:cubicBezTo>
                  <a:pt x="5683" y="10013"/>
                  <a:pt x="5523" y="9990"/>
                  <a:pt x="5396" y="9996"/>
                </a:cubicBezTo>
                <a:lnTo>
                  <a:pt x="5175" y="9996"/>
                </a:lnTo>
                <a:lnTo>
                  <a:pt x="3661" y="9996"/>
                </a:lnTo>
                <a:lnTo>
                  <a:pt x="3467" y="9996"/>
                </a:lnTo>
                <a:cubicBezTo>
                  <a:pt x="2630" y="9897"/>
                  <a:pt x="1773" y="9829"/>
                  <a:pt x="950" y="9979"/>
                </a:cubicBezTo>
                <a:cubicBezTo>
                  <a:pt x="869" y="9984"/>
                  <a:pt x="796" y="9990"/>
                  <a:pt x="715" y="9990"/>
                </a:cubicBezTo>
                <a:lnTo>
                  <a:pt x="488" y="9990"/>
                </a:lnTo>
                <a:cubicBezTo>
                  <a:pt x="514" y="9644"/>
                  <a:pt x="435" y="9298"/>
                  <a:pt x="447" y="8941"/>
                </a:cubicBezTo>
                <a:cubicBezTo>
                  <a:pt x="447" y="8872"/>
                  <a:pt x="454" y="8797"/>
                  <a:pt x="454" y="8722"/>
                </a:cubicBezTo>
                <a:cubicBezTo>
                  <a:pt x="468" y="8354"/>
                  <a:pt x="454" y="7985"/>
                  <a:pt x="428" y="7610"/>
                </a:cubicBezTo>
                <a:cubicBezTo>
                  <a:pt x="421" y="7540"/>
                  <a:pt x="421" y="7466"/>
                  <a:pt x="421" y="7391"/>
                </a:cubicBezTo>
                <a:cubicBezTo>
                  <a:pt x="428" y="6883"/>
                  <a:pt x="203" y="6805"/>
                  <a:pt x="217" y="6287"/>
                </a:cubicBezTo>
                <a:cubicBezTo>
                  <a:pt x="224" y="6212"/>
                  <a:pt x="0" y="5712"/>
                  <a:pt x="0" y="5638"/>
                </a:cubicBezTo>
                <a:cubicBezTo>
                  <a:pt x="7" y="5263"/>
                  <a:pt x="123" y="4905"/>
                  <a:pt x="49" y="4536"/>
                </a:cubicBezTo>
                <a:cubicBezTo>
                  <a:pt x="97" y="3825"/>
                  <a:pt x="246" y="1936"/>
                  <a:pt x="287" y="1374"/>
                </a:cubicBezTo>
                <a:cubicBezTo>
                  <a:pt x="287" y="1305"/>
                  <a:pt x="294" y="1229"/>
                  <a:pt x="294" y="1161"/>
                </a:cubicBezTo>
                <a:cubicBezTo>
                  <a:pt x="307" y="809"/>
                  <a:pt x="341" y="451"/>
                  <a:pt x="354" y="88"/>
                </a:cubicBezTo>
                <a:lnTo>
                  <a:pt x="354" y="2"/>
                </a:lnTo>
                <a:lnTo>
                  <a:pt x="495" y="2"/>
                </a:lnTo>
                <a:cubicBezTo>
                  <a:pt x="1398" y="8"/>
                  <a:pt x="2309" y="-38"/>
                  <a:pt x="3186" y="129"/>
                </a:cubicBezTo>
                <a:lnTo>
                  <a:pt x="3440" y="146"/>
                </a:lnTo>
                <a:cubicBezTo>
                  <a:pt x="4425" y="192"/>
                  <a:pt x="5415" y="146"/>
                  <a:pt x="6407" y="118"/>
                </a:cubicBezTo>
                <a:cubicBezTo>
                  <a:pt x="6487" y="112"/>
                  <a:pt x="6567" y="112"/>
                  <a:pt x="6647" y="106"/>
                </a:cubicBezTo>
                <a:cubicBezTo>
                  <a:pt x="6768" y="94"/>
                  <a:pt x="6889" y="82"/>
                  <a:pt x="7002" y="65"/>
                </a:cubicBezTo>
                <a:cubicBezTo>
                  <a:pt x="7122" y="48"/>
                  <a:pt x="7244" y="31"/>
                  <a:pt x="7364" y="8"/>
                </a:cubicBezTo>
                <a:lnTo>
                  <a:pt x="7866" y="8"/>
                </a:lnTo>
                <a:lnTo>
                  <a:pt x="8121" y="8"/>
                </a:lnTo>
                <a:cubicBezTo>
                  <a:pt x="8200" y="8"/>
                  <a:pt x="8281" y="14"/>
                  <a:pt x="8361" y="25"/>
                </a:cubicBezTo>
                <a:cubicBezTo>
                  <a:pt x="8442" y="31"/>
                  <a:pt x="8515" y="37"/>
                  <a:pt x="8596" y="48"/>
                </a:cubicBezTo>
                <a:cubicBezTo>
                  <a:pt x="9031" y="77"/>
                  <a:pt x="9487" y="284"/>
                  <a:pt x="9914" y="169"/>
                </a:cubicBezTo>
                <a:cubicBezTo>
                  <a:pt x="9834" y="584"/>
                  <a:pt x="9968" y="999"/>
                  <a:pt x="9995" y="1414"/>
                </a:cubicBezTo>
                <a:lnTo>
                  <a:pt x="9995" y="1680"/>
                </a:lnTo>
                <a:cubicBezTo>
                  <a:pt x="10022" y="2405"/>
                  <a:pt x="10200" y="2656"/>
                  <a:pt x="10274" y="3394"/>
                </a:cubicBezTo>
                <a:cubicBezTo>
                  <a:pt x="10274" y="3902"/>
                  <a:pt x="10041" y="4475"/>
                  <a:pt x="9995" y="4728"/>
                </a:cubicBezTo>
                <a:lnTo>
                  <a:pt x="9995" y="4912"/>
                </a:lnTo>
                <a:cubicBezTo>
                  <a:pt x="9994" y="5484"/>
                  <a:pt x="10127" y="6715"/>
                  <a:pt x="10127" y="7308"/>
                </a:cubicBezTo>
                <a:cubicBezTo>
                  <a:pt x="10134" y="7411"/>
                  <a:pt x="10017" y="8127"/>
                  <a:pt x="9995" y="8468"/>
                </a:cubicBezTo>
                <a:cubicBezTo>
                  <a:pt x="9973" y="8809"/>
                  <a:pt x="9995" y="9060"/>
                  <a:pt x="9995" y="9356"/>
                </a:cubicBezTo>
                <a:lnTo>
                  <a:pt x="9995" y="9575"/>
                </a:lnTo>
                <a:lnTo>
                  <a:pt x="9995" y="9886"/>
                </a:lnTo>
                <a:lnTo>
                  <a:pt x="9995" y="9996"/>
                </a:lnTo>
                <a:close/>
              </a:path>
            </a:pathLst>
          </a:custGeom>
          <a:solidFill>
            <a:srgbClr val="FFC000"/>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自由</a:t>
            </a:r>
            <a:endParaRPr lang="zh-CN" altLang="en-US" sz="975" strike="noStrike" noProof="1">
              <a:latin typeface="Calibri" panose="020F0502020204030204" charset="0"/>
            </a:endParaRPr>
          </a:p>
        </p:txBody>
      </p:sp>
      <p:sp>
        <p:nvSpPr>
          <p:cNvPr id="10262" name="Freeform 12"/>
          <p:cNvSpPr/>
          <p:nvPr/>
        </p:nvSpPr>
        <p:spPr>
          <a:xfrm rot="-1461817" flipH="1">
            <a:off x="2782888" y="3413125"/>
            <a:ext cx="2116138" cy="376238"/>
          </a:xfrm>
          <a:custGeom>
            <a:avLst/>
            <a:gdLst>
              <a:gd name="txL" fmla="*/ 0 w 1472"/>
              <a:gd name="txT" fmla="*/ 0 h 1744"/>
              <a:gd name="txR" fmla="*/ 1472 w 1472"/>
              <a:gd name="txB" fmla="*/ 1744 h 174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472" h="1744">
                <a:moveTo>
                  <a:pt x="1468" y="1741"/>
                </a:moveTo>
                <a:cubicBezTo>
                  <a:pt x="1468" y="1741"/>
                  <a:pt x="1458" y="1741"/>
                  <a:pt x="1438" y="1740"/>
                </a:cubicBezTo>
                <a:cubicBezTo>
                  <a:pt x="1312" y="1736"/>
                  <a:pt x="1188" y="1736"/>
                  <a:pt x="1061" y="1721"/>
                </a:cubicBezTo>
                <a:cubicBezTo>
                  <a:pt x="1050" y="1720"/>
                  <a:pt x="1038" y="1719"/>
                  <a:pt x="1026" y="1719"/>
                </a:cubicBezTo>
                <a:cubicBezTo>
                  <a:pt x="966" y="1717"/>
                  <a:pt x="906" y="1722"/>
                  <a:pt x="844" y="1740"/>
                </a:cubicBezTo>
                <a:cubicBezTo>
                  <a:pt x="824" y="1744"/>
                  <a:pt x="800" y="1740"/>
                  <a:pt x="781" y="1741"/>
                </a:cubicBezTo>
                <a:cubicBezTo>
                  <a:pt x="770" y="1741"/>
                  <a:pt x="759" y="1741"/>
                  <a:pt x="748" y="1741"/>
                </a:cubicBezTo>
                <a:cubicBezTo>
                  <a:pt x="671" y="1741"/>
                  <a:pt x="595" y="1741"/>
                  <a:pt x="522" y="1741"/>
                </a:cubicBezTo>
                <a:cubicBezTo>
                  <a:pt x="512" y="1741"/>
                  <a:pt x="503" y="1741"/>
                  <a:pt x="493" y="1741"/>
                </a:cubicBezTo>
                <a:cubicBezTo>
                  <a:pt x="368" y="1724"/>
                  <a:pt x="240" y="1712"/>
                  <a:pt x="117" y="1738"/>
                </a:cubicBezTo>
                <a:cubicBezTo>
                  <a:pt x="105" y="1739"/>
                  <a:pt x="94" y="1740"/>
                  <a:pt x="82" y="1740"/>
                </a:cubicBezTo>
                <a:cubicBezTo>
                  <a:pt x="71" y="1740"/>
                  <a:pt x="59" y="1740"/>
                  <a:pt x="48" y="1740"/>
                </a:cubicBezTo>
                <a:cubicBezTo>
                  <a:pt x="52" y="1680"/>
                  <a:pt x="40" y="1620"/>
                  <a:pt x="42" y="1558"/>
                </a:cubicBezTo>
                <a:cubicBezTo>
                  <a:pt x="42" y="1546"/>
                  <a:pt x="43" y="1533"/>
                  <a:pt x="43" y="1520"/>
                </a:cubicBezTo>
                <a:cubicBezTo>
                  <a:pt x="45" y="1456"/>
                  <a:pt x="43" y="1392"/>
                  <a:pt x="39" y="1327"/>
                </a:cubicBezTo>
                <a:cubicBezTo>
                  <a:pt x="38" y="1315"/>
                  <a:pt x="38" y="1302"/>
                  <a:pt x="38" y="1289"/>
                </a:cubicBezTo>
                <a:cubicBezTo>
                  <a:pt x="39" y="1201"/>
                  <a:pt x="38" y="1111"/>
                  <a:pt x="40" y="1021"/>
                </a:cubicBezTo>
                <a:cubicBezTo>
                  <a:pt x="41" y="1008"/>
                  <a:pt x="42" y="995"/>
                  <a:pt x="42" y="982"/>
                </a:cubicBezTo>
                <a:cubicBezTo>
                  <a:pt x="43" y="917"/>
                  <a:pt x="41" y="851"/>
                  <a:pt x="30" y="787"/>
                </a:cubicBezTo>
                <a:cubicBezTo>
                  <a:pt x="29" y="776"/>
                  <a:pt x="29" y="765"/>
                  <a:pt x="28" y="754"/>
                </a:cubicBezTo>
                <a:cubicBezTo>
                  <a:pt x="28" y="743"/>
                  <a:pt x="28" y="732"/>
                  <a:pt x="28" y="721"/>
                </a:cubicBezTo>
                <a:cubicBezTo>
                  <a:pt x="28" y="700"/>
                  <a:pt x="28" y="680"/>
                  <a:pt x="28" y="659"/>
                </a:cubicBezTo>
                <a:cubicBezTo>
                  <a:pt x="16" y="520"/>
                  <a:pt x="0" y="384"/>
                  <a:pt x="18" y="245"/>
                </a:cubicBezTo>
                <a:cubicBezTo>
                  <a:pt x="18" y="233"/>
                  <a:pt x="19" y="220"/>
                  <a:pt x="19" y="208"/>
                </a:cubicBezTo>
                <a:cubicBezTo>
                  <a:pt x="21" y="147"/>
                  <a:pt x="26" y="85"/>
                  <a:pt x="28" y="22"/>
                </a:cubicBezTo>
                <a:cubicBezTo>
                  <a:pt x="28" y="12"/>
                  <a:pt x="28" y="7"/>
                  <a:pt x="28" y="7"/>
                </a:cubicBezTo>
                <a:cubicBezTo>
                  <a:pt x="28" y="7"/>
                  <a:pt x="36" y="7"/>
                  <a:pt x="49" y="7"/>
                </a:cubicBezTo>
                <a:cubicBezTo>
                  <a:pt x="184" y="8"/>
                  <a:pt x="320" y="0"/>
                  <a:pt x="451" y="29"/>
                </a:cubicBezTo>
                <a:cubicBezTo>
                  <a:pt x="464" y="30"/>
                  <a:pt x="476" y="31"/>
                  <a:pt x="489" y="32"/>
                </a:cubicBezTo>
                <a:cubicBezTo>
                  <a:pt x="636" y="40"/>
                  <a:pt x="784" y="32"/>
                  <a:pt x="932" y="27"/>
                </a:cubicBezTo>
                <a:cubicBezTo>
                  <a:pt x="944" y="26"/>
                  <a:pt x="956" y="26"/>
                  <a:pt x="968" y="25"/>
                </a:cubicBezTo>
                <a:cubicBezTo>
                  <a:pt x="986" y="23"/>
                  <a:pt x="1004" y="21"/>
                  <a:pt x="1021" y="18"/>
                </a:cubicBezTo>
                <a:cubicBezTo>
                  <a:pt x="1039" y="15"/>
                  <a:pt x="1057" y="12"/>
                  <a:pt x="1075" y="8"/>
                </a:cubicBezTo>
                <a:cubicBezTo>
                  <a:pt x="1100" y="8"/>
                  <a:pt x="1125" y="8"/>
                  <a:pt x="1150" y="8"/>
                </a:cubicBezTo>
                <a:cubicBezTo>
                  <a:pt x="1163" y="8"/>
                  <a:pt x="1176" y="8"/>
                  <a:pt x="1188" y="8"/>
                </a:cubicBezTo>
                <a:cubicBezTo>
                  <a:pt x="1200" y="8"/>
                  <a:pt x="1212" y="9"/>
                  <a:pt x="1224" y="11"/>
                </a:cubicBezTo>
                <a:cubicBezTo>
                  <a:pt x="1236" y="12"/>
                  <a:pt x="1247" y="13"/>
                  <a:pt x="1259" y="15"/>
                </a:cubicBezTo>
                <a:cubicBezTo>
                  <a:pt x="1324" y="20"/>
                  <a:pt x="1392" y="56"/>
                  <a:pt x="1456" y="36"/>
                </a:cubicBezTo>
                <a:cubicBezTo>
                  <a:pt x="1444" y="108"/>
                  <a:pt x="1464" y="180"/>
                  <a:pt x="1468" y="252"/>
                </a:cubicBezTo>
                <a:cubicBezTo>
                  <a:pt x="1468" y="266"/>
                  <a:pt x="1468" y="282"/>
                  <a:pt x="1468" y="298"/>
                </a:cubicBezTo>
                <a:cubicBezTo>
                  <a:pt x="1472" y="424"/>
                  <a:pt x="1444" y="552"/>
                  <a:pt x="1455" y="680"/>
                </a:cubicBezTo>
                <a:cubicBezTo>
                  <a:pt x="1456" y="692"/>
                  <a:pt x="1456" y="705"/>
                  <a:pt x="1457" y="717"/>
                </a:cubicBezTo>
                <a:cubicBezTo>
                  <a:pt x="1459" y="754"/>
                  <a:pt x="1463" y="790"/>
                  <a:pt x="1468" y="827"/>
                </a:cubicBezTo>
                <a:cubicBezTo>
                  <a:pt x="1468" y="838"/>
                  <a:pt x="1468" y="848"/>
                  <a:pt x="1468" y="859"/>
                </a:cubicBezTo>
                <a:cubicBezTo>
                  <a:pt x="1472" y="996"/>
                  <a:pt x="1460" y="1128"/>
                  <a:pt x="1453" y="1265"/>
                </a:cubicBezTo>
                <a:cubicBezTo>
                  <a:pt x="1453" y="1291"/>
                  <a:pt x="1454" y="1318"/>
                  <a:pt x="1456" y="1344"/>
                </a:cubicBezTo>
                <a:cubicBezTo>
                  <a:pt x="1458" y="1370"/>
                  <a:pt x="1462" y="1396"/>
                  <a:pt x="1467" y="1422"/>
                </a:cubicBezTo>
                <a:cubicBezTo>
                  <a:pt x="1468" y="1440"/>
                  <a:pt x="1468" y="1459"/>
                  <a:pt x="1468" y="1476"/>
                </a:cubicBezTo>
                <a:cubicBezTo>
                  <a:pt x="1468" y="1536"/>
                  <a:pt x="1468" y="1588"/>
                  <a:pt x="1468" y="1630"/>
                </a:cubicBezTo>
                <a:cubicBezTo>
                  <a:pt x="1468" y="1644"/>
                  <a:pt x="1468" y="1657"/>
                  <a:pt x="1468" y="1668"/>
                </a:cubicBezTo>
                <a:cubicBezTo>
                  <a:pt x="1468" y="1684"/>
                  <a:pt x="1468" y="1704"/>
                  <a:pt x="1468" y="1722"/>
                </a:cubicBezTo>
                <a:cubicBezTo>
                  <a:pt x="1468" y="1734"/>
                  <a:pt x="1468" y="1741"/>
                  <a:pt x="1468" y="1741"/>
                </a:cubicBezTo>
                <a:close/>
              </a:path>
            </a:pathLst>
          </a:custGeom>
          <a:solidFill>
            <a:srgbClr val="C2D59B"/>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压力适度</a:t>
            </a:r>
            <a:endParaRPr lang="zh-CN" altLang="en-US" sz="975" strike="noStrike" noProof="1">
              <a:latin typeface="Calibri" panose="020F0502020204030204" charset="0"/>
            </a:endParaRPr>
          </a:p>
        </p:txBody>
      </p:sp>
      <p:sp>
        <p:nvSpPr>
          <p:cNvPr id="10265" name="Freeform 12"/>
          <p:cNvSpPr/>
          <p:nvPr/>
        </p:nvSpPr>
        <p:spPr>
          <a:xfrm rot="962498" flipH="1">
            <a:off x="4125913" y="3325813"/>
            <a:ext cx="1665288" cy="646113"/>
          </a:xfrm>
          <a:custGeom>
            <a:avLst/>
            <a:gdLst>
              <a:gd name="txL" fmla="*/ 0 w 10274"/>
              <a:gd name="txT" fmla="*/ 0 h 10000"/>
              <a:gd name="txR" fmla="*/ 10274 w 10274"/>
              <a:gd name="txB" fmla="*/ 10000 h 1000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0274" h="10000">
                <a:moveTo>
                  <a:pt x="9995" y="9996"/>
                </a:moveTo>
                <a:cubicBezTo>
                  <a:pt x="9995" y="9996"/>
                  <a:pt x="9928" y="9996"/>
                  <a:pt x="9794" y="9990"/>
                </a:cubicBezTo>
                <a:cubicBezTo>
                  <a:pt x="8950" y="9967"/>
                  <a:pt x="8121" y="9967"/>
                  <a:pt x="7270" y="9880"/>
                </a:cubicBezTo>
                <a:cubicBezTo>
                  <a:pt x="7196" y="9874"/>
                  <a:pt x="7116" y="9869"/>
                  <a:pt x="7036" y="9869"/>
                </a:cubicBezTo>
                <a:cubicBezTo>
                  <a:pt x="6634" y="9857"/>
                  <a:pt x="6232" y="9886"/>
                  <a:pt x="5817" y="9990"/>
                </a:cubicBezTo>
                <a:cubicBezTo>
                  <a:pt x="5683" y="10013"/>
                  <a:pt x="5523" y="9990"/>
                  <a:pt x="5396" y="9996"/>
                </a:cubicBezTo>
                <a:lnTo>
                  <a:pt x="5175" y="9996"/>
                </a:lnTo>
                <a:lnTo>
                  <a:pt x="3661" y="9996"/>
                </a:lnTo>
                <a:lnTo>
                  <a:pt x="3467" y="9996"/>
                </a:lnTo>
                <a:cubicBezTo>
                  <a:pt x="2630" y="9897"/>
                  <a:pt x="1773" y="9829"/>
                  <a:pt x="950" y="9979"/>
                </a:cubicBezTo>
                <a:cubicBezTo>
                  <a:pt x="869" y="9984"/>
                  <a:pt x="796" y="9990"/>
                  <a:pt x="715" y="9990"/>
                </a:cubicBezTo>
                <a:lnTo>
                  <a:pt x="488" y="9990"/>
                </a:lnTo>
                <a:cubicBezTo>
                  <a:pt x="514" y="9644"/>
                  <a:pt x="435" y="9298"/>
                  <a:pt x="447" y="8941"/>
                </a:cubicBezTo>
                <a:cubicBezTo>
                  <a:pt x="447" y="8872"/>
                  <a:pt x="454" y="8797"/>
                  <a:pt x="454" y="8722"/>
                </a:cubicBezTo>
                <a:cubicBezTo>
                  <a:pt x="468" y="8354"/>
                  <a:pt x="454" y="7985"/>
                  <a:pt x="428" y="7610"/>
                </a:cubicBezTo>
                <a:cubicBezTo>
                  <a:pt x="421" y="7540"/>
                  <a:pt x="421" y="7466"/>
                  <a:pt x="421" y="7391"/>
                </a:cubicBezTo>
                <a:cubicBezTo>
                  <a:pt x="428" y="6883"/>
                  <a:pt x="203" y="6805"/>
                  <a:pt x="217" y="6287"/>
                </a:cubicBezTo>
                <a:cubicBezTo>
                  <a:pt x="224" y="6212"/>
                  <a:pt x="0" y="5712"/>
                  <a:pt x="0" y="5638"/>
                </a:cubicBezTo>
                <a:cubicBezTo>
                  <a:pt x="7" y="5263"/>
                  <a:pt x="123" y="4905"/>
                  <a:pt x="49" y="4536"/>
                </a:cubicBezTo>
                <a:cubicBezTo>
                  <a:pt x="97" y="3825"/>
                  <a:pt x="246" y="1936"/>
                  <a:pt x="287" y="1374"/>
                </a:cubicBezTo>
                <a:cubicBezTo>
                  <a:pt x="287" y="1305"/>
                  <a:pt x="294" y="1229"/>
                  <a:pt x="294" y="1161"/>
                </a:cubicBezTo>
                <a:cubicBezTo>
                  <a:pt x="307" y="809"/>
                  <a:pt x="341" y="451"/>
                  <a:pt x="354" y="88"/>
                </a:cubicBezTo>
                <a:lnTo>
                  <a:pt x="354" y="2"/>
                </a:lnTo>
                <a:lnTo>
                  <a:pt x="495" y="2"/>
                </a:lnTo>
                <a:cubicBezTo>
                  <a:pt x="1398" y="8"/>
                  <a:pt x="2309" y="-38"/>
                  <a:pt x="3186" y="129"/>
                </a:cubicBezTo>
                <a:lnTo>
                  <a:pt x="3440" y="146"/>
                </a:lnTo>
                <a:cubicBezTo>
                  <a:pt x="4425" y="192"/>
                  <a:pt x="5415" y="146"/>
                  <a:pt x="6407" y="118"/>
                </a:cubicBezTo>
                <a:cubicBezTo>
                  <a:pt x="6487" y="112"/>
                  <a:pt x="6567" y="112"/>
                  <a:pt x="6647" y="106"/>
                </a:cubicBezTo>
                <a:cubicBezTo>
                  <a:pt x="6768" y="94"/>
                  <a:pt x="6889" y="82"/>
                  <a:pt x="7002" y="65"/>
                </a:cubicBezTo>
                <a:cubicBezTo>
                  <a:pt x="7122" y="48"/>
                  <a:pt x="7244" y="31"/>
                  <a:pt x="7364" y="8"/>
                </a:cubicBezTo>
                <a:lnTo>
                  <a:pt x="7866" y="8"/>
                </a:lnTo>
                <a:lnTo>
                  <a:pt x="8121" y="8"/>
                </a:lnTo>
                <a:cubicBezTo>
                  <a:pt x="8200" y="8"/>
                  <a:pt x="8281" y="14"/>
                  <a:pt x="8361" y="25"/>
                </a:cubicBezTo>
                <a:cubicBezTo>
                  <a:pt x="8442" y="31"/>
                  <a:pt x="8515" y="37"/>
                  <a:pt x="8596" y="48"/>
                </a:cubicBezTo>
                <a:cubicBezTo>
                  <a:pt x="9031" y="77"/>
                  <a:pt x="9487" y="284"/>
                  <a:pt x="9914" y="169"/>
                </a:cubicBezTo>
                <a:cubicBezTo>
                  <a:pt x="9834" y="584"/>
                  <a:pt x="9968" y="999"/>
                  <a:pt x="9995" y="1414"/>
                </a:cubicBezTo>
                <a:lnTo>
                  <a:pt x="9995" y="1680"/>
                </a:lnTo>
                <a:cubicBezTo>
                  <a:pt x="10022" y="2405"/>
                  <a:pt x="10200" y="2656"/>
                  <a:pt x="10274" y="3394"/>
                </a:cubicBezTo>
                <a:cubicBezTo>
                  <a:pt x="10274" y="3902"/>
                  <a:pt x="10041" y="4475"/>
                  <a:pt x="9995" y="4728"/>
                </a:cubicBezTo>
                <a:lnTo>
                  <a:pt x="9995" y="4912"/>
                </a:lnTo>
                <a:cubicBezTo>
                  <a:pt x="9994" y="5484"/>
                  <a:pt x="10127" y="6715"/>
                  <a:pt x="10127" y="7308"/>
                </a:cubicBezTo>
                <a:cubicBezTo>
                  <a:pt x="10134" y="7411"/>
                  <a:pt x="10017" y="8127"/>
                  <a:pt x="9995" y="8468"/>
                </a:cubicBezTo>
                <a:cubicBezTo>
                  <a:pt x="9973" y="8809"/>
                  <a:pt x="9995" y="9060"/>
                  <a:pt x="9995" y="9356"/>
                </a:cubicBezTo>
                <a:lnTo>
                  <a:pt x="9995" y="9575"/>
                </a:lnTo>
                <a:lnTo>
                  <a:pt x="9995" y="9886"/>
                </a:lnTo>
                <a:lnTo>
                  <a:pt x="9995" y="9996"/>
                </a:lnTo>
                <a:close/>
              </a:path>
            </a:pathLst>
          </a:custGeom>
          <a:solidFill>
            <a:srgbClr val="BFBFBF"/>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发展空间大</a:t>
            </a:r>
            <a:endParaRPr lang="zh-CN" altLang="en-US" sz="975" strike="noStrike" noProof="1">
              <a:latin typeface="Calibri" panose="020F0502020204030204" charset="0"/>
            </a:endParaRPr>
          </a:p>
        </p:txBody>
      </p:sp>
      <p:sp>
        <p:nvSpPr>
          <p:cNvPr id="10263" name="Freeform 12"/>
          <p:cNvSpPr/>
          <p:nvPr/>
        </p:nvSpPr>
        <p:spPr>
          <a:xfrm rot="188429" flipH="1">
            <a:off x="4554538" y="2760663"/>
            <a:ext cx="1470025" cy="481013"/>
          </a:xfrm>
          <a:custGeom>
            <a:avLst/>
            <a:gdLst>
              <a:gd name="txL" fmla="*/ 0 w 10274"/>
              <a:gd name="txT" fmla="*/ 0 h 10000"/>
              <a:gd name="txR" fmla="*/ 10274 w 10274"/>
              <a:gd name="txB" fmla="*/ 10000 h 10000"/>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0274" h="10000">
                <a:moveTo>
                  <a:pt x="9995" y="9996"/>
                </a:moveTo>
                <a:cubicBezTo>
                  <a:pt x="9995" y="9996"/>
                  <a:pt x="9928" y="9996"/>
                  <a:pt x="9794" y="9990"/>
                </a:cubicBezTo>
                <a:cubicBezTo>
                  <a:pt x="8950" y="9967"/>
                  <a:pt x="8121" y="9967"/>
                  <a:pt x="7270" y="9880"/>
                </a:cubicBezTo>
                <a:cubicBezTo>
                  <a:pt x="7196" y="9874"/>
                  <a:pt x="7116" y="9869"/>
                  <a:pt x="7036" y="9869"/>
                </a:cubicBezTo>
                <a:cubicBezTo>
                  <a:pt x="6634" y="9857"/>
                  <a:pt x="6232" y="9886"/>
                  <a:pt x="5817" y="9990"/>
                </a:cubicBezTo>
                <a:cubicBezTo>
                  <a:pt x="5683" y="10013"/>
                  <a:pt x="5523" y="9990"/>
                  <a:pt x="5396" y="9996"/>
                </a:cubicBezTo>
                <a:lnTo>
                  <a:pt x="5175" y="9996"/>
                </a:lnTo>
                <a:lnTo>
                  <a:pt x="3661" y="9996"/>
                </a:lnTo>
                <a:lnTo>
                  <a:pt x="3467" y="9996"/>
                </a:lnTo>
                <a:cubicBezTo>
                  <a:pt x="2630" y="9897"/>
                  <a:pt x="1773" y="9829"/>
                  <a:pt x="950" y="9979"/>
                </a:cubicBezTo>
                <a:cubicBezTo>
                  <a:pt x="869" y="9984"/>
                  <a:pt x="796" y="9990"/>
                  <a:pt x="715" y="9990"/>
                </a:cubicBezTo>
                <a:lnTo>
                  <a:pt x="488" y="9990"/>
                </a:lnTo>
                <a:cubicBezTo>
                  <a:pt x="514" y="9644"/>
                  <a:pt x="435" y="9298"/>
                  <a:pt x="447" y="8941"/>
                </a:cubicBezTo>
                <a:cubicBezTo>
                  <a:pt x="447" y="8872"/>
                  <a:pt x="454" y="8797"/>
                  <a:pt x="454" y="8722"/>
                </a:cubicBezTo>
                <a:cubicBezTo>
                  <a:pt x="468" y="8354"/>
                  <a:pt x="454" y="7985"/>
                  <a:pt x="428" y="7610"/>
                </a:cubicBezTo>
                <a:cubicBezTo>
                  <a:pt x="421" y="7540"/>
                  <a:pt x="421" y="7466"/>
                  <a:pt x="421" y="7391"/>
                </a:cubicBezTo>
                <a:cubicBezTo>
                  <a:pt x="428" y="6883"/>
                  <a:pt x="203" y="6805"/>
                  <a:pt x="217" y="6287"/>
                </a:cubicBezTo>
                <a:cubicBezTo>
                  <a:pt x="224" y="6212"/>
                  <a:pt x="0" y="5712"/>
                  <a:pt x="0" y="5638"/>
                </a:cubicBezTo>
                <a:cubicBezTo>
                  <a:pt x="7" y="5263"/>
                  <a:pt x="123" y="4905"/>
                  <a:pt x="49" y="4536"/>
                </a:cubicBezTo>
                <a:cubicBezTo>
                  <a:pt x="97" y="3825"/>
                  <a:pt x="246" y="1936"/>
                  <a:pt x="287" y="1374"/>
                </a:cubicBezTo>
                <a:cubicBezTo>
                  <a:pt x="287" y="1305"/>
                  <a:pt x="294" y="1229"/>
                  <a:pt x="294" y="1161"/>
                </a:cubicBezTo>
                <a:cubicBezTo>
                  <a:pt x="307" y="809"/>
                  <a:pt x="341" y="451"/>
                  <a:pt x="354" y="88"/>
                </a:cubicBezTo>
                <a:lnTo>
                  <a:pt x="354" y="2"/>
                </a:lnTo>
                <a:lnTo>
                  <a:pt x="495" y="2"/>
                </a:lnTo>
                <a:cubicBezTo>
                  <a:pt x="1398" y="8"/>
                  <a:pt x="2309" y="-38"/>
                  <a:pt x="3186" y="129"/>
                </a:cubicBezTo>
                <a:lnTo>
                  <a:pt x="3440" y="146"/>
                </a:lnTo>
                <a:cubicBezTo>
                  <a:pt x="4425" y="192"/>
                  <a:pt x="5415" y="146"/>
                  <a:pt x="6407" y="118"/>
                </a:cubicBezTo>
                <a:cubicBezTo>
                  <a:pt x="6487" y="112"/>
                  <a:pt x="6567" y="112"/>
                  <a:pt x="6647" y="106"/>
                </a:cubicBezTo>
                <a:cubicBezTo>
                  <a:pt x="6768" y="94"/>
                  <a:pt x="6889" y="82"/>
                  <a:pt x="7002" y="65"/>
                </a:cubicBezTo>
                <a:cubicBezTo>
                  <a:pt x="7122" y="48"/>
                  <a:pt x="7244" y="31"/>
                  <a:pt x="7364" y="8"/>
                </a:cubicBezTo>
                <a:lnTo>
                  <a:pt x="7866" y="8"/>
                </a:lnTo>
                <a:lnTo>
                  <a:pt x="8121" y="8"/>
                </a:lnTo>
                <a:cubicBezTo>
                  <a:pt x="8200" y="8"/>
                  <a:pt x="8281" y="14"/>
                  <a:pt x="8361" y="25"/>
                </a:cubicBezTo>
                <a:cubicBezTo>
                  <a:pt x="8442" y="31"/>
                  <a:pt x="8515" y="37"/>
                  <a:pt x="8596" y="48"/>
                </a:cubicBezTo>
                <a:cubicBezTo>
                  <a:pt x="9031" y="77"/>
                  <a:pt x="9487" y="284"/>
                  <a:pt x="9914" y="169"/>
                </a:cubicBezTo>
                <a:cubicBezTo>
                  <a:pt x="9834" y="584"/>
                  <a:pt x="9968" y="999"/>
                  <a:pt x="9995" y="1414"/>
                </a:cubicBezTo>
                <a:lnTo>
                  <a:pt x="9995" y="1680"/>
                </a:lnTo>
                <a:cubicBezTo>
                  <a:pt x="10022" y="2405"/>
                  <a:pt x="10200" y="2656"/>
                  <a:pt x="10274" y="3394"/>
                </a:cubicBezTo>
                <a:cubicBezTo>
                  <a:pt x="10274" y="3902"/>
                  <a:pt x="10041" y="4475"/>
                  <a:pt x="9995" y="4728"/>
                </a:cubicBezTo>
                <a:lnTo>
                  <a:pt x="9995" y="4912"/>
                </a:lnTo>
                <a:cubicBezTo>
                  <a:pt x="9994" y="5484"/>
                  <a:pt x="10127" y="6715"/>
                  <a:pt x="10127" y="7308"/>
                </a:cubicBezTo>
                <a:cubicBezTo>
                  <a:pt x="10134" y="7411"/>
                  <a:pt x="10017" y="8127"/>
                  <a:pt x="9995" y="8468"/>
                </a:cubicBezTo>
                <a:cubicBezTo>
                  <a:pt x="9973" y="8809"/>
                  <a:pt x="9995" y="9060"/>
                  <a:pt x="9995" y="9356"/>
                </a:cubicBezTo>
                <a:lnTo>
                  <a:pt x="9995" y="9575"/>
                </a:lnTo>
                <a:lnTo>
                  <a:pt x="9995" y="9886"/>
                </a:lnTo>
                <a:lnTo>
                  <a:pt x="9995" y="9996"/>
                </a:lnTo>
                <a:close/>
              </a:path>
            </a:pathLst>
          </a:custGeom>
          <a:solidFill>
            <a:srgbClr val="00B0F0"/>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有挑战性</a:t>
            </a:r>
            <a:endParaRPr lang="zh-CN" altLang="en-US" sz="975" strike="noStrike" noProof="1">
              <a:latin typeface="Calibri" panose="020F0502020204030204" charset="0"/>
            </a:endParaRPr>
          </a:p>
        </p:txBody>
      </p:sp>
      <p:sp>
        <p:nvSpPr>
          <p:cNvPr id="10261" name="Freeform 12"/>
          <p:cNvSpPr/>
          <p:nvPr/>
        </p:nvSpPr>
        <p:spPr>
          <a:xfrm rot="-322061" flipH="1">
            <a:off x="4352925" y="3906838"/>
            <a:ext cx="2109788" cy="663575"/>
          </a:xfrm>
          <a:custGeom>
            <a:avLst/>
            <a:gdLst>
              <a:gd name="txL" fmla="*/ 0 w 1472"/>
              <a:gd name="txT" fmla="*/ 0 h 1744"/>
              <a:gd name="txR" fmla="*/ 1472 w 1472"/>
              <a:gd name="txB" fmla="*/ 1744 h 174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472" h="1744">
                <a:moveTo>
                  <a:pt x="1468" y="1741"/>
                </a:moveTo>
                <a:cubicBezTo>
                  <a:pt x="1468" y="1741"/>
                  <a:pt x="1458" y="1741"/>
                  <a:pt x="1438" y="1740"/>
                </a:cubicBezTo>
                <a:cubicBezTo>
                  <a:pt x="1312" y="1736"/>
                  <a:pt x="1188" y="1736"/>
                  <a:pt x="1061" y="1721"/>
                </a:cubicBezTo>
                <a:cubicBezTo>
                  <a:pt x="1050" y="1720"/>
                  <a:pt x="1038" y="1719"/>
                  <a:pt x="1026" y="1719"/>
                </a:cubicBezTo>
                <a:cubicBezTo>
                  <a:pt x="966" y="1717"/>
                  <a:pt x="906" y="1722"/>
                  <a:pt x="844" y="1740"/>
                </a:cubicBezTo>
                <a:cubicBezTo>
                  <a:pt x="824" y="1744"/>
                  <a:pt x="800" y="1740"/>
                  <a:pt x="781" y="1741"/>
                </a:cubicBezTo>
                <a:cubicBezTo>
                  <a:pt x="770" y="1741"/>
                  <a:pt x="759" y="1741"/>
                  <a:pt x="748" y="1741"/>
                </a:cubicBezTo>
                <a:cubicBezTo>
                  <a:pt x="671" y="1741"/>
                  <a:pt x="595" y="1741"/>
                  <a:pt x="522" y="1741"/>
                </a:cubicBezTo>
                <a:cubicBezTo>
                  <a:pt x="512" y="1741"/>
                  <a:pt x="503" y="1741"/>
                  <a:pt x="493" y="1741"/>
                </a:cubicBezTo>
                <a:cubicBezTo>
                  <a:pt x="368" y="1724"/>
                  <a:pt x="240" y="1712"/>
                  <a:pt x="117" y="1738"/>
                </a:cubicBezTo>
                <a:cubicBezTo>
                  <a:pt x="105" y="1739"/>
                  <a:pt x="94" y="1740"/>
                  <a:pt x="82" y="1740"/>
                </a:cubicBezTo>
                <a:cubicBezTo>
                  <a:pt x="71" y="1740"/>
                  <a:pt x="59" y="1740"/>
                  <a:pt x="48" y="1740"/>
                </a:cubicBezTo>
                <a:cubicBezTo>
                  <a:pt x="52" y="1680"/>
                  <a:pt x="40" y="1620"/>
                  <a:pt x="42" y="1558"/>
                </a:cubicBezTo>
                <a:cubicBezTo>
                  <a:pt x="42" y="1546"/>
                  <a:pt x="43" y="1533"/>
                  <a:pt x="43" y="1520"/>
                </a:cubicBezTo>
                <a:cubicBezTo>
                  <a:pt x="45" y="1456"/>
                  <a:pt x="43" y="1392"/>
                  <a:pt x="39" y="1327"/>
                </a:cubicBezTo>
                <a:cubicBezTo>
                  <a:pt x="38" y="1315"/>
                  <a:pt x="38" y="1302"/>
                  <a:pt x="38" y="1289"/>
                </a:cubicBezTo>
                <a:cubicBezTo>
                  <a:pt x="39" y="1201"/>
                  <a:pt x="38" y="1111"/>
                  <a:pt x="40" y="1021"/>
                </a:cubicBezTo>
                <a:cubicBezTo>
                  <a:pt x="41" y="1008"/>
                  <a:pt x="42" y="995"/>
                  <a:pt x="42" y="982"/>
                </a:cubicBezTo>
                <a:cubicBezTo>
                  <a:pt x="43" y="917"/>
                  <a:pt x="41" y="851"/>
                  <a:pt x="30" y="787"/>
                </a:cubicBezTo>
                <a:cubicBezTo>
                  <a:pt x="29" y="776"/>
                  <a:pt x="29" y="765"/>
                  <a:pt x="28" y="754"/>
                </a:cubicBezTo>
                <a:cubicBezTo>
                  <a:pt x="28" y="743"/>
                  <a:pt x="28" y="732"/>
                  <a:pt x="28" y="721"/>
                </a:cubicBezTo>
                <a:cubicBezTo>
                  <a:pt x="28" y="700"/>
                  <a:pt x="28" y="680"/>
                  <a:pt x="28" y="659"/>
                </a:cubicBezTo>
                <a:cubicBezTo>
                  <a:pt x="16" y="520"/>
                  <a:pt x="0" y="384"/>
                  <a:pt x="18" y="245"/>
                </a:cubicBezTo>
                <a:cubicBezTo>
                  <a:pt x="18" y="233"/>
                  <a:pt x="19" y="220"/>
                  <a:pt x="19" y="208"/>
                </a:cubicBezTo>
                <a:cubicBezTo>
                  <a:pt x="21" y="147"/>
                  <a:pt x="26" y="85"/>
                  <a:pt x="28" y="22"/>
                </a:cubicBezTo>
                <a:cubicBezTo>
                  <a:pt x="28" y="12"/>
                  <a:pt x="28" y="7"/>
                  <a:pt x="28" y="7"/>
                </a:cubicBezTo>
                <a:cubicBezTo>
                  <a:pt x="28" y="7"/>
                  <a:pt x="36" y="7"/>
                  <a:pt x="49" y="7"/>
                </a:cubicBezTo>
                <a:cubicBezTo>
                  <a:pt x="184" y="8"/>
                  <a:pt x="320" y="0"/>
                  <a:pt x="451" y="29"/>
                </a:cubicBezTo>
                <a:cubicBezTo>
                  <a:pt x="464" y="30"/>
                  <a:pt x="476" y="31"/>
                  <a:pt x="489" y="32"/>
                </a:cubicBezTo>
                <a:cubicBezTo>
                  <a:pt x="636" y="40"/>
                  <a:pt x="784" y="32"/>
                  <a:pt x="932" y="27"/>
                </a:cubicBezTo>
                <a:cubicBezTo>
                  <a:pt x="944" y="26"/>
                  <a:pt x="956" y="26"/>
                  <a:pt x="968" y="25"/>
                </a:cubicBezTo>
                <a:cubicBezTo>
                  <a:pt x="986" y="23"/>
                  <a:pt x="1004" y="21"/>
                  <a:pt x="1021" y="18"/>
                </a:cubicBezTo>
                <a:cubicBezTo>
                  <a:pt x="1039" y="15"/>
                  <a:pt x="1057" y="12"/>
                  <a:pt x="1075" y="8"/>
                </a:cubicBezTo>
                <a:cubicBezTo>
                  <a:pt x="1100" y="8"/>
                  <a:pt x="1125" y="8"/>
                  <a:pt x="1150" y="8"/>
                </a:cubicBezTo>
                <a:cubicBezTo>
                  <a:pt x="1163" y="8"/>
                  <a:pt x="1176" y="8"/>
                  <a:pt x="1188" y="8"/>
                </a:cubicBezTo>
                <a:cubicBezTo>
                  <a:pt x="1200" y="8"/>
                  <a:pt x="1212" y="9"/>
                  <a:pt x="1224" y="11"/>
                </a:cubicBezTo>
                <a:cubicBezTo>
                  <a:pt x="1236" y="12"/>
                  <a:pt x="1247" y="13"/>
                  <a:pt x="1259" y="15"/>
                </a:cubicBezTo>
                <a:cubicBezTo>
                  <a:pt x="1324" y="20"/>
                  <a:pt x="1392" y="56"/>
                  <a:pt x="1456" y="36"/>
                </a:cubicBezTo>
                <a:cubicBezTo>
                  <a:pt x="1444" y="108"/>
                  <a:pt x="1464" y="180"/>
                  <a:pt x="1468" y="252"/>
                </a:cubicBezTo>
                <a:cubicBezTo>
                  <a:pt x="1468" y="266"/>
                  <a:pt x="1468" y="282"/>
                  <a:pt x="1468" y="298"/>
                </a:cubicBezTo>
                <a:cubicBezTo>
                  <a:pt x="1472" y="424"/>
                  <a:pt x="1444" y="552"/>
                  <a:pt x="1455" y="680"/>
                </a:cubicBezTo>
                <a:cubicBezTo>
                  <a:pt x="1456" y="692"/>
                  <a:pt x="1456" y="705"/>
                  <a:pt x="1457" y="717"/>
                </a:cubicBezTo>
                <a:cubicBezTo>
                  <a:pt x="1459" y="754"/>
                  <a:pt x="1463" y="790"/>
                  <a:pt x="1468" y="827"/>
                </a:cubicBezTo>
                <a:cubicBezTo>
                  <a:pt x="1468" y="838"/>
                  <a:pt x="1468" y="848"/>
                  <a:pt x="1468" y="859"/>
                </a:cubicBezTo>
                <a:cubicBezTo>
                  <a:pt x="1472" y="996"/>
                  <a:pt x="1460" y="1128"/>
                  <a:pt x="1453" y="1265"/>
                </a:cubicBezTo>
                <a:cubicBezTo>
                  <a:pt x="1453" y="1291"/>
                  <a:pt x="1454" y="1318"/>
                  <a:pt x="1456" y="1344"/>
                </a:cubicBezTo>
                <a:cubicBezTo>
                  <a:pt x="1458" y="1370"/>
                  <a:pt x="1462" y="1396"/>
                  <a:pt x="1467" y="1422"/>
                </a:cubicBezTo>
                <a:cubicBezTo>
                  <a:pt x="1468" y="1440"/>
                  <a:pt x="1468" y="1459"/>
                  <a:pt x="1468" y="1476"/>
                </a:cubicBezTo>
                <a:cubicBezTo>
                  <a:pt x="1468" y="1536"/>
                  <a:pt x="1468" y="1588"/>
                  <a:pt x="1468" y="1630"/>
                </a:cubicBezTo>
                <a:cubicBezTo>
                  <a:pt x="1468" y="1644"/>
                  <a:pt x="1468" y="1657"/>
                  <a:pt x="1468" y="1668"/>
                </a:cubicBezTo>
                <a:cubicBezTo>
                  <a:pt x="1468" y="1684"/>
                  <a:pt x="1468" y="1704"/>
                  <a:pt x="1468" y="1722"/>
                </a:cubicBezTo>
                <a:cubicBezTo>
                  <a:pt x="1468" y="1734"/>
                  <a:pt x="1468" y="1741"/>
                  <a:pt x="1468" y="1741"/>
                </a:cubicBezTo>
                <a:close/>
              </a:path>
            </a:pathLst>
          </a:custGeom>
          <a:solidFill>
            <a:srgbClr val="92D050"/>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社会地位高</a:t>
            </a:r>
            <a:endParaRPr lang="zh-CN" altLang="en-US" sz="975" strike="noStrike" noProof="1">
              <a:latin typeface="Calibri" panose="020F0502020204030204" charset="0"/>
            </a:endParaRPr>
          </a:p>
        </p:txBody>
      </p:sp>
      <p:sp>
        <p:nvSpPr>
          <p:cNvPr id="10260" name="Freeform 12"/>
          <p:cNvSpPr/>
          <p:nvPr/>
        </p:nvSpPr>
        <p:spPr>
          <a:xfrm flipH="1">
            <a:off x="2443163" y="3921125"/>
            <a:ext cx="2711450" cy="536575"/>
          </a:xfrm>
          <a:custGeom>
            <a:avLst/>
            <a:gdLst>
              <a:gd name="txL" fmla="*/ 0 w 1472"/>
              <a:gd name="txT" fmla="*/ 0 h 1744"/>
              <a:gd name="txR" fmla="*/ 1472 w 1472"/>
              <a:gd name="txB" fmla="*/ 1744 h 1744"/>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1472" h="1744">
                <a:moveTo>
                  <a:pt x="1468" y="1741"/>
                </a:moveTo>
                <a:cubicBezTo>
                  <a:pt x="1468" y="1741"/>
                  <a:pt x="1458" y="1741"/>
                  <a:pt x="1438" y="1740"/>
                </a:cubicBezTo>
                <a:cubicBezTo>
                  <a:pt x="1312" y="1736"/>
                  <a:pt x="1188" y="1736"/>
                  <a:pt x="1061" y="1721"/>
                </a:cubicBezTo>
                <a:cubicBezTo>
                  <a:pt x="1050" y="1720"/>
                  <a:pt x="1038" y="1719"/>
                  <a:pt x="1026" y="1719"/>
                </a:cubicBezTo>
                <a:cubicBezTo>
                  <a:pt x="966" y="1717"/>
                  <a:pt x="906" y="1722"/>
                  <a:pt x="844" y="1740"/>
                </a:cubicBezTo>
                <a:cubicBezTo>
                  <a:pt x="824" y="1744"/>
                  <a:pt x="800" y="1740"/>
                  <a:pt x="781" y="1741"/>
                </a:cubicBezTo>
                <a:cubicBezTo>
                  <a:pt x="770" y="1741"/>
                  <a:pt x="759" y="1741"/>
                  <a:pt x="748" y="1741"/>
                </a:cubicBezTo>
                <a:cubicBezTo>
                  <a:pt x="671" y="1741"/>
                  <a:pt x="595" y="1741"/>
                  <a:pt x="522" y="1741"/>
                </a:cubicBezTo>
                <a:cubicBezTo>
                  <a:pt x="512" y="1741"/>
                  <a:pt x="503" y="1741"/>
                  <a:pt x="493" y="1741"/>
                </a:cubicBezTo>
                <a:cubicBezTo>
                  <a:pt x="368" y="1724"/>
                  <a:pt x="240" y="1712"/>
                  <a:pt x="117" y="1738"/>
                </a:cubicBezTo>
                <a:cubicBezTo>
                  <a:pt x="105" y="1739"/>
                  <a:pt x="94" y="1740"/>
                  <a:pt x="82" y="1740"/>
                </a:cubicBezTo>
                <a:cubicBezTo>
                  <a:pt x="71" y="1740"/>
                  <a:pt x="59" y="1740"/>
                  <a:pt x="48" y="1740"/>
                </a:cubicBezTo>
                <a:cubicBezTo>
                  <a:pt x="52" y="1680"/>
                  <a:pt x="40" y="1620"/>
                  <a:pt x="42" y="1558"/>
                </a:cubicBezTo>
                <a:cubicBezTo>
                  <a:pt x="42" y="1546"/>
                  <a:pt x="43" y="1533"/>
                  <a:pt x="43" y="1520"/>
                </a:cubicBezTo>
                <a:cubicBezTo>
                  <a:pt x="45" y="1456"/>
                  <a:pt x="43" y="1392"/>
                  <a:pt x="39" y="1327"/>
                </a:cubicBezTo>
                <a:cubicBezTo>
                  <a:pt x="38" y="1315"/>
                  <a:pt x="38" y="1302"/>
                  <a:pt x="38" y="1289"/>
                </a:cubicBezTo>
                <a:cubicBezTo>
                  <a:pt x="39" y="1201"/>
                  <a:pt x="38" y="1111"/>
                  <a:pt x="40" y="1021"/>
                </a:cubicBezTo>
                <a:cubicBezTo>
                  <a:pt x="41" y="1008"/>
                  <a:pt x="42" y="995"/>
                  <a:pt x="42" y="982"/>
                </a:cubicBezTo>
                <a:cubicBezTo>
                  <a:pt x="43" y="917"/>
                  <a:pt x="41" y="851"/>
                  <a:pt x="30" y="787"/>
                </a:cubicBezTo>
                <a:cubicBezTo>
                  <a:pt x="29" y="776"/>
                  <a:pt x="29" y="765"/>
                  <a:pt x="28" y="754"/>
                </a:cubicBezTo>
                <a:cubicBezTo>
                  <a:pt x="28" y="743"/>
                  <a:pt x="28" y="732"/>
                  <a:pt x="28" y="721"/>
                </a:cubicBezTo>
                <a:cubicBezTo>
                  <a:pt x="28" y="700"/>
                  <a:pt x="28" y="680"/>
                  <a:pt x="28" y="659"/>
                </a:cubicBezTo>
                <a:cubicBezTo>
                  <a:pt x="16" y="520"/>
                  <a:pt x="0" y="384"/>
                  <a:pt x="18" y="245"/>
                </a:cubicBezTo>
                <a:cubicBezTo>
                  <a:pt x="18" y="233"/>
                  <a:pt x="19" y="220"/>
                  <a:pt x="19" y="208"/>
                </a:cubicBezTo>
                <a:cubicBezTo>
                  <a:pt x="21" y="147"/>
                  <a:pt x="26" y="85"/>
                  <a:pt x="28" y="22"/>
                </a:cubicBezTo>
                <a:cubicBezTo>
                  <a:pt x="28" y="12"/>
                  <a:pt x="28" y="7"/>
                  <a:pt x="28" y="7"/>
                </a:cubicBezTo>
                <a:cubicBezTo>
                  <a:pt x="28" y="7"/>
                  <a:pt x="36" y="7"/>
                  <a:pt x="49" y="7"/>
                </a:cubicBezTo>
                <a:cubicBezTo>
                  <a:pt x="184" y="8"/>
                  <a:pt x="320" y="0"/>
                  <a:pt x="451" y="29"/>
                </a:cubicBezTo>
                <a:cubicBezTo>
                  <a:pt x="464" y="30"/>
                  <a:pt x="476" y="31"/>
                  <a:pt x="489" y="32"/>
                </a:cubicBezTo>
                <a:cubicBezTo>
                  <a:pt x="636" y="40"/>
                  <a:pt x="784" y="32"/>
                  <a:pt x="932" y="27"/>
                </a:cubicBezTo>
                <a:cubicBezTo>
                  <a:pt x="944" y="26"/>
                  <a:pt x="956" y="26"/>
                  <a:pt x="968" y="25"/>
                </a:cubicBezTo>
                <a:cubicBezTo>
                  <a:pt x="986" y="23"/>
                  <a:pt x="1004" y="21"/>
                  <a:pt x="1021" y="18"/>
                </a:cubicBezTo>
                <a:cubicBezTo>
                  <a:pt x="1039" y="15"/>
                  <a:pt x="1057" y="12"/>
                  <a:pt x="1075" y="8"/>
                </a:cubicBezTo>
                <a:cubicBezTo>
                  <a:pt x="1100" y="8"/>
                  <a:pt x="1125" y="8"/>
                  <a:pt x="1150" y="8"/>
                </a:cubicBezTo>
                <a:cubicBezTo>
                  <a:pt x="1163" y="8"/>
                  <a:pt x="1176" y="8"/>
                  <a:pt x="1188" y="8"/>
                </a:cubicBezTo>
                <a:cubicBezTo>
                  <a:pt x="1200" y="8"/>
                  <a:pt x="1212" y="9"/>
                  <a:pt x="1224" y="11"/>
                </a:cubicBezTo>
                <a:cubicBezTo>
                  <a:pt x="1236" y="12"/>
                  <a:pt x="1247" y="13"/>
                  <a:pt x="1259" y="15"/>
                </a:cubicBezTo>
                <a:cubicBezTo>
                  <a:pt x="1324" y="20"/>
                  <a:pt x="1392" y="56"/>
                  <a:pt x="1456" y="36"/>
                </a:cubicBezTo>
                <a:cubicBezTo>
                  <a:pt x="1444" y="108"/>
                  <a:pt x="1464" y="180"/>
                  <a:pt x="1468" y="252"/>
                </a:cubicBezTo>
                <a:cubicBezTo>
                  <a:pt x="1468" y="266"/>
                  <a:pt x="1468" y="282"/>
                  <a:pt x="1468" y="298"/>
                </a:cubicBezTo>
                <a:cubicBezTo>
                  <a:pt x="1472" y="424"/>
                  <a:pt x="1444" y="552"/>
                  <a:pt x="1455" y="680"/>
                </a:cubicBezTo>
                <a:cubicBezTo>
                  <a:pt x="1456" y="692"/>
                  <a:pt x="1456" y="705"/>
                  <a:pt x="1457" y="717"/>
                </a:cubicBezTo>
                <a:cubicBezTo>
                  <a:pt x="1459" y="754"/>
                  <a:pt x="1463" y="790"/>
                  <a:pt x="1468" y="827"/>
                </a:cubicBezTo>
                <a:cubicBezTo>
                  <a:pt x="1468" y="838"/>
                  <a:pt x="1468" y="848"/>
                  <a:pt x="1468" y="859"/>
                </a:cubicBezTo>
                <a:cubicBezTo>
                  <a:pt x="1472" y="996"/>
                  <a:pt x="1460" y="1128"/>
                  <a:pt x="1453" y="1265"/>
                </a:cubicBezTo>
                <a:cubicBezTo>
                  <a:pt x="1453" y="1291"/>
                  <a:pt x="1454" y="1318"/>
                  <a:pt x="1456" y="1344"/>
                </a:cubicBezTo>
                <a:cubicBezTo>
                  <a:pt x="1458" y="1370"/>
                  <a:pt x="1462" y="1396"/>
                  <a:pt x="1467" y="1422"/>
                </a:cubicBezTo>
                <a:cubicBezTo>
                  <a:pt x="1468" y="1440"/>
                  <a:pt x="1468" y="1459"/>
                  <a:pt x="1468" y="1476"/>
                </a:cubicBezTo>
                <a:cubicBezTo>
                  <a:pt x="1468" y="1536"/>
                  <a:pt x="1468" y="1588"/>
                  <a:pt x="1468" y="1630"/>
                </a:cubicBezTo>
                <a:cubicBezTo>
                  <a:pt x="1468" y="1644"/>
                  <a:pt x="1468" y="1657"/>
                  <a:pt x="1468" y="1668"/>
                </a:cubicBezTo>
                <a:cubicBezTo>
                  <a:pt x="1468" y="1684"/>
                  <a:pt x="1468" y="1704"/>
                  <a:pt x="1468" y="1722"/>
                </a:cubicBezTo>
                <a:cubicBezTo>
                  <a:pt x="1468" y="1734"/>
                  <a:pt x="1468" y="1741"/>
                  <a:pt x="1468" y="1741"/>
                </a:cubicBezTo>
                <a:close/>
              </a:path>
            </a:pathLst>
          </a:custGeom>
          <a:solidFill>
            <a:srgbClr val="92CCDC"/>
          </a:solidFill>
          <a:ln w="9525">
            <a:noFill/>
          </a:ln>
        </p:spPr>
        <p:txBody>
          <a:bodyPr anchor="ctr"/>
          <a:lstStyle/>
          <a:p>
            <a:pPr algn="ctr" fontAlgn="base"/>
            <a:r>
              <a:rPr lang="zh-CN" altLang="en-US" sz="1500" strike="noStrike" noProof="1">
                <a:solidFill>
                  <a:srgbClr val="000000"/>
                </a:solidFill>
                <a:latin typeface="微软雅黑" panose="020B0503020204020204" pitchFamily="34" charset="-122"/>
                <a:ea typeface="微软雅黑" panose="020B0503020204020204" pitchFamily="34" charset="-122"/>
                <a:cs typeface="+mn-cs"/>
                <a:sym typeface="微软雅黑" panose="020B0503020204020204" pitchFamily="34" charset="-122"/>
              </a:rPr>
              <a:t>薪酬高、福利好</a:t>
            </a:r>
            <a:endParaRPr lang="zh-CN" altLang="en-US" sz="975" strike="noStrike" noProof="1">
              <a:latin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filter="fade">
                                      <p:cBhvr>
                                        <p:cTn id="7" dur="500"/>
                                        <p:tgtEl>
                                          <p:spTgt spid="4"/>
                                        </p:tgtEl>
                                      </p:cBhvr>
                                    </p:animEffect>
                                  </p:childTnLst>
                                </p:cTn>
                              </p:par>
                              <p:par>
                                <p:cTn id="8" presetID="1" presetClass="entr" presetSubtype="0" fill="hold" grpId="0" nodeType="withEffect">
                                  <p:stCondLst>
                                    <p:cond delay="2100"/>
                                  </p:stCondLst>
                                  <p:childTnLst>
                                    <p:set>
                                      <p:cBhvr>
                                        <p:cTn id="9" dur="1" fill="hold">
                                          <p:stCondLst>
                                            <p:cond delay="0"/>
                                          </p:stCondLst>
                                        </p:cTn>
                                        <p:tgtEl>
                                          <p:spTgt spid="10258"/>
                                        </p:tgtEl>
                                        <p:attrNameLst>
                                          <p:attrName>style.visibility</p:attrName>
                                        </p:attrNameLst>
                                      </p:cBhvr>
                                      <p:to>
                                        <p:strVal val="visible"/>
                                      </p:to>
                                    </p:set>
                                  </p:childTnLst>
                                </p:cTn>
                              </p:par>
                              <p:par>
                                <p:cTn id="10" presetID="42" presetClass="path" presetSubtype="0" fill="hold" grpId="1" nodeType="withEffect">
                                  <p:stCondLst>
                                    <p:cond delay="2100"/>
                                  </p:stCondLst>
                                  <p:childTnLst>
                                    <p:animMotion origin="layout" path="M -4.72222E-6 1.06042E-6 L -0.32118 0.13872 " pathEditMode="relative" rAng="0" ptsTypes="AA">
                                      <p:cBhvr>
                                        <p:cTn id="11" dur="400" spd="-99700" fill="hold"/>
                                        <p:tgtEl>
                                          <p:spTgt spid="10258"/>
                                        </p:tgtEl>
                                        <p:attrNameLst>
                                          <p:attrName>ppt_x</p:attrName>
                                          <p:attrName>ppt_y</p:attrName>
                                        </p:attrNameLst>
                                      </p:cBhvr>
                                      <p:rCtr x="-1609700" y="690000"/>
                                    </p:animMotion>
                                  </p:childTnLst>
                                </p:cTn>
                              </p:par>
                              <p:par>
                                <p:cTn id="12" presetID="10" presetClass="entr" presetSubtype="0" fill="hold" grpId="0" nodeType="withEffect">
                                  <p:stCondLst>
                                    <p:cond delay="2800"/>
                                  </p:stCondLst>
                                  <p:childTnLst>
                                    <p:set>
                                      <p:cBhvr>
                                        <p:cTn id="13" dur="1" fill="hold">
                                          <p:stCondLst>
                                            <p:cond delay="0"/>
                                          </p:stCondLst>
                                        </p:cTn>
                                        <p:tgtEl>
                                          <p:spTgt spid="10264"/>
                                        </p:tgtEl>
                                        <p:attrNameLst>
                                          <p:attrName>style.visibility</p:attrName>
                                        </p:attrNameLst>
                                      </p:cBhvr>
                                      <p:to>
                                        <p:strVal val="visible"/>
                                      </p:to>
                                    </p:set>
                                    <p:anim calcmode="lin" valueType="num">
                                      <p:cBhvr>
                                        <p:cTn id="14" dur="300" fill="hold"/>
                                        <p:tgtEl>
                                          <p:spTgt spid="10264"/>
                                        </p:tgtEl>
                                        <p:attrNameLst>
                                          <p:attrName>ppt_w</p:attrName>
                                        </p:attrNameLst>
                                      </p:cBhvr>
                                      <p:tavLst>
                                        <p:tav tm="0">
                                          <p:val>
                                            <p:fltVal val="0"/>
                                          </p:val>
                                        </p:tav>
                                        <p:tav tm="100000">
                                          <p:val>
                                            <p:strVal val="#ppt_w"/>
                                          </p:val>
                                        </p:tav>
                                      </p:tavLst>
                                    </p:anim>
                                    <p:anim calcmode="lin" valueType="num">
                                      <p:cBhvr>
                                        <p:cTn id="15" dur="300" fill="hold"/>
                                        <p:tgtEl>
                                          <p:spTgt spid="10264"/>
                                        </p:tgtEl>
                                        <p:attrNameLst>
                                          <p:attrName>ppt_h</p:attrName>
                                        </p:attrNameLst>
                                      </p:cBhvr>
                                      <p:tavLst>
                                        <p:tav tm="0">
                                          <p:val>
                                            <p:fltVal val="0"/>
                                          </p:val>
                                        </p:tav>
                                        <p:tav tm="100000">
                                          <p:val>
                                            <p:strVal val="#ppt_h"/>
                                          </p:val>
                                        </p:tav>
                                      </p:tavLst>
                                    </p:anim>
                                    <p:animEffect filter="fade">
                                      <p:cBhvr>
                                        <p:cTn id="16" dur="300"/>
                                        <p:tgtEl>
                                          <p:spTgt spid="10264"/>
                                        </p:tgtEl>
                                      </p:cBhvr>
                                    </p:animEffect>
                                  </p:childTnLst>
                                </p:cTn>
                              </p:par>
                              <p:par>
                                <p:cTn id="17" presetID="6" presetClass="emph" presetSubtype="0" autoRev="1" fill="hold" grpId="1" nodeType="withEffect">
                                  <p:stCondLst>
                                    <p:cond delay="3100"/>
                                  </p:stCondLst>
                                  <p:childTnLst>
                                    <p:animScale>
                                      <p:cBhvr>
                                        <p:cTn id="18" dur="100" fill="hold"/>
                                        <p:tgtEl>
                                          <p:spTgt spid="10264"/>
                                        </p:tgtEl>
                                      </p:cBhvr>
                                      <p:by x="108000" y="108000"/>
                                    </p:animScale>
                                  </p:childTnLst>
                                </p:cTn>
                              </p:par>
                              <p:par>
                                <p:cTn id="19" presetID="10" presetClass="entr" presetSubtype="0" fill="hold" grpId="0" nodeType="withEffect">
                                  <p:stCondLst>
                                    <p:cond delay="2500"/>
                                  </p:stCondLst>
                                  <p:childTnLst>
                                    <p:set>
                                      <p:cBhvr>
                                        <p:cTn id="20" dur="1" fill="hold">
                                          <p:stCondLst>
                                            <p:cond delay="0"/>
                                          </p:stCondLst>
                                        </p:cTn>
                                        <p:tgtEl>
                                          <p:spTgt spid="10262"/>
                                        </p:tgtEl>
                                        <p:attrNameLst>
                                          <p:attrName>style.visibility</p:attrName>
                                        </p:attrNameLst>
                                      </p:cBhvr>
                                      <p:to>
                                        <p:strVal val="visible"/>
                                      </p:to>
                                    </p:set>
                                    <p:anim calcmode="lin" valueType="num">
                                      <p:cBhvr>
                                        <p:cTn id="21" dur="300" fill="hold"/>
                                        <p:tgtEl>
                                          <p:spTgt spid="10262"/>
                                        </p:tgtEl>
                                        <p:attrNameLst>
                                          <p:attrName>ppt_w</p:attrName>
                                        </p:attrNameLst>
                                      </p:cBhvr>
                                      <p:tavLst>
                                        <p:tav tm="0">
                                          <p:val>
                                            <p:fltVal val="0"/>
                                          </p:val>
                                        </p:tav>
                                        <p:tav tm="100000">
                                          <p:val>
                                            <p:strVal val="#ppt_w"/>
                                          </p:val>
                                        </p:tav>
                                      </p:tavLst>
                                    </p:anim>
                                    <p:anim calcmode="lin" valueType="num">
                                      <p:cBhvr>
                                        <p:cTn id="22" dur="300" fill="hold"/>
                                        <p:tgtEl>
                                          <p:spTgt spid="10262"/>
                                        </p:tgtEl>
                                        <p:attrNameLst>
                                          <p:attrName>ppt_h</p:attrName>
                                        </p:attrNameLst>
                                      </p:cBhvr>
                                      <p:tavLst>
                                        <p:tav tm="0">
                                          <p:val>
                                            <p:fltVal val="0"/>
                                          </p:val>
                                        </p:tav>
                                        <p:tav tm="100000">
                                          <p:val>
                                            <p:strVal val="#ppt_h"/>
                                          </p:val>
                                        </p:tav>
                                      </p:tavLst>
                                    </p:anim>
                                    <p:animEffect filter="fade">
                                      <p:cBhvr>
                                        <p:cTn id="23" dur="300"/>
                                        <p:tgtEl>
                                          <p:spTgt spid="10262"/>
                                        </p:tgtEl>
                                      </p:cBhvr>
                                    </p:animEffect>
                                  </p:childTnLst>
                                </p:cTn>
                              </p:par>
                              <p:par>
                                <p:cTn id="24" presetID="6" presetClass="emph" presetSubtype="0" autoRev="1" fill="hold" grpId="1" nodeType="withEffect">
                                  <p:stCondLst>
                                    <p:cond delay="2800"/>
                                  </p:stCondLst>
                                  <p:childTnLst>
                                    <p:animScale>
                                      <p:cBhvr>
                                        <p:cTn id="25" dur="100" fill="hold"/>
                                        <p:tgtEl>
                                          <p:spTgt spid="10262"/>
                                        </p:tgtEl>
                                      </p:cBhvr>
                                      <p:by x="108000" y="108000"/>
                                    </p:animScale>
                                  </p:childTnLst>
                                </p:cTn>
                              </p:par>
                              <p:par>
                                <p:cTn id="26" presetID="10" presetClass="entr" presetSubtype="0" fill="hold" grpId="0" nodeType="withEffect">
                                  <p:stCondLst>
                                    <p:cond delay="3200"/>
                                  </p:stCondLst>
                                  <p:childTnLst>
                                    <p:set>
                                      <p:cBhvr>
                                        <p:cTn id="27" dur="1" fill="hold">
                                          <p:stCondLst>
                                            <p:cond delay="0"/>
                                          </p:stCondLst>
                                        </p:cTn>
                                        <p:tgtEl>
                                          <p:spTgt spid="10265"/>
                                        </p:tgtEl>
                                        <p:attrNameLst>
                                          <p:attrName>style.visibility</p:attrName>
                                        </p:attrNameLst>
                                      </p:cBhvr>
                                      <p:to>
                                        <p:strVal val="visible"/>
                                      </p:to>
                                    </p:set>
                                    <p:anim calcmode="lin" valueType="num">
                                      <p:cBhvr>
                                        <p:cTn id="28" dur="300" fill="hold"/>
                                        <p:tgtEl>
                                          <p:spTgt spid="10265"/>
                                        </p:tgtEl>
                                        <p:attrNameLst>
                                          <p:attrName>ppt_w</p:attrName>
                                        </p:attrNameLst>
                                      </p:cBhvr>
                                      <p:tavLst>
                                        <p:tav tm="0">
                                          <p:val>
                                            <p:fltVal val="0"/>
                                          </p:val>
                                        </p:tav>
                                        <p:tav tm="100000">
                                          <p:val>
                                            <p:strVal val="#ppt_w"/>
                                          </p:val>
                                        </p:tav>
                                      </p:tavLst>
                                    </p:anim>
                                    <p:anim calcmode="lin" valueType="num">
                                      <p:cBhvr>
                                        <p:cTn id="29" dur="300" fill="hold"/>
                                        <p:tgtEl>
                                          <p:spTgt spid="10265"/>
                                        </p:tgtEl>
                                        <p:attrNameLst>
                                          <p:attrName>ppt_h</p:attrName>
                                        </p:attrNameLst>
                                      </p:cBhvr>
                                      <p:tavLst>
                                        <p:tav tm="0">
                                          <p:val>
                                            <p:fltVal val="0"/>
                                          </p:val>
                                        </p:tav>
                                        <p:tav tm="100000">
                                          <p:val>
                                            <p:strVal val="#ppt_h"/>
                                          </p:val>
                                        </p:tav>
                                      </p:tavLst>
                                    </p:anim>
                                    <p:animEffect filter="fade">
                                      <p:cBhvr>
                                        <p:cTn id="30" dur="300"/>
                                        <p:tgtEl>
                                          <p:spTgt spid="10265"/>
                                        </p:tgtEl>
                                      </p:cBhvr>
                                    </p:animEffect>
                                  </p:childTnLst>
                                </p:cTn>
                              </p:par>
                              <p:par>
                                <p:cTn id="31" presetID="6" presetClass="emph" presetSubtype="0" autoRev="1" fill="hold" grpId="1" nodeType="withEffect">
                                  <p:stCondLst>
                                    <p:cond delay="3500"/>
                                  </p:stCondLst>
                                  <p:childTnLst>
                                    <p:animScale>
                                      <p:cBhvr>
                                        <p:cTn id="32" dur="100" fill="hold"/>
                                        <p:tgtEl>
                                          <p:spTgt spid="10265"/>
                                        </p:tgtEl>
                                      </p:cBhvr>
                                      <p:by x="108000" y="108000"/>
                                    </p:animScale>
                                  </p:childTnLst>
                                </p:cTn>
                              </p:par>
                              <p:par>
                                <p:cTn id="33" presetID="10" presetClass="entr" presetSubtype="0" fill="hold" grpId="0" nodeType="withEffect">
                                  <p:stCondLst>
                                    <p:cond delay="2600"/>
                                  </p:stCondLst>
                                  <p:childTnLst>
                                    <p:set>
                                      <p:cBhvr>
                                        <p:cTn id="34" dur="1" fill="hold">
                                          <p:stCondLst>
                                            <p:cond delay="0"/>
                                          </p:stCondLst>
                                        </p:cTn>
                                        <p:tgtEl>
                                          <p:spTgt spid="10263"/>
                                        </p:tgtEl>
                                        <p:attrNameLst>
                                          <p:attrName>style.visibility</p:attrName>
                                        </p:attrNameLst>
                                      </p:cBhvr>
                                      <p:to>
                                        <p:strVal val="visible"/>
                                      </p:to>
                                    </p:set>
                                    <p:anim calcmode="lin" valueType="num">
                                      <p:cBhvr>
                                        <p:cTn id="35" dur="300" fill="hold"/>
                                        <p:tgtEl>
                                          <p:spTgt spid="10263"/>
                                        </p:tgtEl>
                                        <p:attrNameLst>
                                          <p:attrName>ppt_w</p:attrName>
                                        </p:attrNameLst>
                                      </p:cBhvr>
                                      <p:tavLst>
                                        <p:tav tm="0">
                                          <p:val>
                                            <p:fltVal val="0"/>
                                          </p:val>
                                        </p:tav>
                                        <p:tav tm="100000">
                                          <p:val>
                                            <p:strVal val="#ppt_w"/>
                                          </p:val>
                                        </p:tav>
                                      </p:tavLst>
                                    </p:anim>
                                    <p:anim calcmode="lin" valueType="num">
                                      <p:cBhvr>
                                        <p:cTn id="36" dur="300" fill="hold"/>
                                        <p:tgtEl>
                                          <p:spTgt spid="10263"/>
                                        </p:tgtEl>
                                        <p:attrNameLst>
                                          <p:attrName>ppt_h</p:attrName>
                                        </p:attrNameLst>
                                      </p:cBhvr>
                                      <p:tavLst>
                                        <p:tav tm="0">
                                          <p:val>
                                            <p:fltVal val="0"/>
                                          </p:val>
                                        </p:tav>
                                        <p:tav tm="100000">
                                          <p:val>
                                            <p:strVal val="#ppt_h"/>
                                          </p:val>
                                        </p:tav>
                                      </p:tavLst>
                                    </p:anim>
                                    <p:animEffect filter="fade">
                                      <p:cBhvr>
                                        <p:cTn id="37" dur="300"/>
                                        <p:tgtEl>
                                          <p:spTgt spid="10263"/>
                                        </p:tgtEl>
                                      </p:cBhvr>
                                    </p:animEffect>
                                  </p:childTnLst>
                                </p:cTn>
                              </p:par>
                              <p:par>
                                <p:cTn id="38" presetID="6" presetClass="emph" presetSubtype="0" autoRev="1" fill="hold" grpId="1" nodeType="withEffect">
                                  <p:stCondLst>
                                    <p:cond delay="2900"/>
                                  </p:stCondLst>
                                  <p:childTnLst>
                                    <p:animScale>
                                      <p:cBhvr>
                                        <p:cTn id="39" dur="100" fill="hold"/>
                                        <p:tgtEl>
                                          <p:spTgt spid="10263"/>
                                        </p:tgtEl>
                                      </p:cBhvr>
                                      <p:by x="108000" y="108000"/>
                                    </p:animScale>
                                  </p:childTnLst>
                                </p:cTn>
                              </p:par>
                              <p:par>
                                <p:cTn id="40" presetID="10" presetClass="entr" presetSubtype="0" fill="hold" grpId="0" nodeType="withEffect">
                                  <p:stCondLst>
                                    <p:cond delay="500"/>
                                  </p:stCondLst>
                                  <p:childTnLst>
                                    <p:set>
                                      <p:cBhvr>
                                        <p:cTn id="41" dur="1" fill="hold">
                                          <p:stCondLst>
                                            <p:cond delay="0"/>
                                          </p:stCondLst>
                                        </p:cTn>
                                        <p:tgtEl>
                                          <p:spTgt spid="10261"/>
                                        </p:tgtEl>
                                        <p:attrNameLst>
                                          <p:attrName>style.visibility</p:attrName>
                                        </p:attrNameLst>
                                      </p:cBhvr>
                                      <p:to>
                                        <p:strVal val="visible"/>
                                      </p:to>
                                    </p:set>
                                    <p:anim calcmode="lin" valueType="num">
                                      <p:cBhvr>
                                        <p:cTn id="42" dur="400" fill="hold"/>
                                        <p:tgtEl>
                                          <p:spTgt spid="10261"/>
                                        </p:tgtEl>
                                        <p:attrNameLst>
                                          <p:attrName>ppt_w</p:attrName>
                                        </p:attrNameLst>
                                      </p:cBhvr>
                                      <p:tavLst>
                                        <p:tav tm="0">
                                          <p:val>
                                            <p:fltVal val="0"/>
                                          </p:val>
                                        </p:tav>
                                        <p:tav tm="100000">
                                          <p:val>
                                            <p:strVal val="#ppt_w"/>
                                          </p:val>
                                        </p:tav>
                                      </p:tavLst>
                                    </p:anim>
                                    <p:anim calcmode="lin" valueType="num">
                                      <p:cBhvr>
                                        <p:cTn id="43" dur="400" fill="hold"/>
                                        <p:tgtEl>
                                          <p:spTgt spid="10261"/>
                                        </p:tgtEl>
                                        <p:attrNameLst>
                                          <p:attrName>ppt_h</p:attrName>
                                        </p:attrNameLst>
                                      </p:cBhvr>
                                      <p:tavLst>
                                        <p:tav tm="0">
                                          <p:val>
                                            <p:fltVal val="0"/>
                                          </p:val>
                                        </p:tav>
                                        <p:tav tm="100000">
                                          <p:val>
                                            <p:strVal val="#ppt_h"/>
                                          </p:val>
                                        </p:tav>
                                      </p:tavLst>
                                    </p:anim>
                                    <p:animEffect filter="fade">
                                      <p:cBhvr>
                                        <p:cTn id="44" dur="400"/>
                                        <p:tgtEl>
                                          <p:spTgt spid="10261"/>
                                        </p:tgtEl>
                                      </p:cBhvr>
                                    </p:animEffect>
                                  </p:childTnLst>
                                </p:cTn>
                              </p:par>
                              <p:par>
                                <p:cTn id="45" presetID="42" presetClass="path" presetSubtype="0" fill="hold" grpId="1" nodeType="withEffect">
                                  <p:stCondLst>
                                    <p:cond delay="500"/>
                                  </p:stCondLst>
                                  <p:childTnLst>
                                    <p:animMotion origin="layout" path="M -2.22222E-6 2.41677E-6 L 0.39028 0.30179 " pathEditMode="relative" rAng="0" ptsTypes="AA">
                                      <p:cBhvr>
                                        <p:cTn id="46" dur="400" spd="-99700" fill="hold"/>
                                        <p:tgtEl>
                                          <p:spTgt spid="10261"/>
                                        </p:tgtEl>
                                        <p:attrNameLst>
                                          <p:attrName>ppt_x</p:attrName>
                                          <p:attrName>ppt_y</p:attrName>
                                        </p:attrNameLst>
                                      </p:cBhvr>
                                      <p:rCtr x="1950000" y="1510000"/>
                                    </p:animMotion>
                                  </p:childTnLst>
                                </p:cTn>
                              </p:par>
                              <p:par>
                                <p:cTn id="47" presetID="1" presetClass="entr" presetSubtype="0" fill="hold" grpId="0" nodeType="withEffect">
                                  <p:stCondLst>
                                    <p:cond delay="1200"/>
                                  </p:stCondLst>
                                  <p:childTnLst>
                                    <p:set>
                                      <p:cBhvr>
                                        <p:cTn id="48" dur="1" fill="hold">
                                          <p:stCondLst>
                                            <p:cond delay="0"/>
                                          </p:stCondLst>
                                        </p:cTn>
                                        <p:tgtEl>
                                          <p:spTgt spid="10260"/>
                                        </p:tgtEl>
                                        <p:attrNameLst>
                                          <p:attrName>style.visibility</p:attrName>
                                        </p:attrNameLst>
                                      </p:cBhvr>
                                      <p:to>
                                        <p:strVal val="visible"/>
                                      </p:to>
                                    </p:set>
                                  </p:childTnLst>
                                </p:cTn>
                              </p:par>
                              <p:par>
                                <p:cTn id="49" presetID="42" presetClass="path" presetSubtype="0" fill="hold" grpId="1" nodeType="withEffect">
                                  <p:stCondLst>
                                    <p:cond delay="1200"/>
                                  </p:stCondLst>
                                  <p:childTnLst>
                                    <p:animMotion origin="layout" path="M -3.61111E-6 3.7238E-6 L -0.24843 -0.54131 " pathEditMode="relative" rAng="0" ptsTypes="AA">
                                      <p:cBhvr>
                                        <p:cTn id="50" dur="400" spd="-99700" fill="hold"/>
                                        <p:tgtEl>
                                          <p:spTgt spid="10260"/>
                                        </p:tgtEl>
                                        <p:attrNameLst>
                                          <p:attrName>ppt_x</p:attrName>
                                          <p:attrName>ppt_y</p:attrName>
                                        </p:attrNameLst>
                                      </p:cBhvr>
                                      <p:rCtr x="-1239700" y="-2709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8" grpId="0" bldLvl="0" animBg="1"/>
      <p:bldP spid="10258" grpId="1" bldLvl="0" animBg="1"/>
      <p:bldP spid="10264" grpId="0" bldLvl="0" animBg="1"/>
      <p:bldP spid="10264" grpId="1" bldLvl="0" animBg="1"/>
      <p:bldP spid="10262" grpId="0" bldLvl="0" animBg="1"/>
      <p:bldP spid="10262" grpId="1" bldLvl="0" animBg="1"/>
      <p:bldP spid="10265" grpId="0" bldLvl="0" animBg="1"/>
      <p:bldP spid="10265" grpId="1" bldLvl="0" animBg="1"/>
      <p:bldP spid="10263" grpId="0" bldLvl="0" animBg="1"/>
      <p:bldP spid="10263" grpId="1" bldLvl="0" animBg="1"/>
      <p:bldP spid="10261" grpId="0" bldLvl="0" animBg="1"/>
      <p:bldP spid="10261" grpId="1" bldLvl="0" animBg="1"/>
      <p:bldP spid="10260" grpId="0" bldLvl="0" animBg="1"/>
      <p:bldP spid="10260" grpId="1"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76350" y="696278"/>
            <a:ext cx="8229600" cy="1143000"/>
          </a:xfrm>
        </p:spPr>
        <p:txBody>
          <a:bodyPr/>
          <a:lstStyle/>
          <a:p>
            <a:r>
              <a:rPr lang="zh-CN" altLang="en-US" i="0" dirty="0" smtClean="0">
                <a:solidFill>
                  <a:srgbClr val="00B050"/>
                </a:solidFill>
              </a:rPr>
              <a:t>你为“什么”而工作</a:t>
            </a:r>
          </a:p>
        </p:txBody>
      </p:sp>
      <p:sp>
        <p:nvSpPr>
          <p:cNvPr id="3" name="内容占位符 2"/>
          <p:cNvSpPr>
            <a:spLocks noGrp="1"/>
          </p:cNvSpPr>
          <p:nvPr>
            <p:ph idx="1"/>
          </p:nvPr>
        </p:nvSpPr>
        <p:spPr>
          <a:xfrm>
            <a:off x="1149350" y="2600325"/>
            <a:ext cx="7647305" cy="4526280"/>
          </a:xfrm>
        </p:spPr>
        <p:txBody>
          <a:bodyPr/>
          <a:lstStyle/>
          <a:p>
            <a:r>
              <a:rPr lang="zh-CN" altLang="en-US" b="1" dirty="0" smtClean="0">
                <a:solidFill>
                  <a:srgbClr val="FF0066"/>
                </a:solidFill>
                <a:latin typeface="楷体" panose="02010609060101010101" charset="-122"/>
                <a:ea typeface="楷体" panose="02010609060101010101" charset="-122"/>
              </a:rPr>
              <a:t>选择职业，首先要明确自己的职业价值观。</a:t>
            </a:r>
            <a:endParaRPr lang="en-US" altLang="zh-CN" b="1" dirty="0">
              <a:solidFill>
                <a:srgbClr val="FF0066"/>
              </a:solidFill>
              <a:latin typeface="楷体" panose="02010609060101010101" charset="-122"/>
              <a:ea typeface="楷体" panose="02010609060101010101" charset="-122"/>
            </a:endParaRPr>
          </a:p>
          <a:p>
            <a:r>
              <a:rPr lang="zh-CN" altLang="en-US" b="1" dirty="0" smtClean="0">
                <a:solidFill>
                  <a:srgbClr val="FF0066"/>
                </a:solidFill>
                <a:latin typeface="楷体" panose="02010609060101010101" charset="-122"/>
                <a:ea typeface="楷体" panose="02010609060101010101" charset="-122"/>
              </a:rPr>
              <a:t>通常人们感到最快乐的时候，往往是做那些与自己的工作价值观相匹配的工作的时候。</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9200" y="832485"/>
            <a:ext cx="5728970" cy="706755"/>
          </a:xfrm>
          <a:prstGeom prst="rect">
            <a:avLst/>
          </a:prstGeom>
          <a:noFill/>
        </p:spPr>
        <p:txBody>
          <a:bodyPr wrap="square" rtlCol="0">
            <a:spAutoFit/>
          </a:bodyPr>
          <a:lstStyle/>
          <a:p>
            <a:pPr algn="ctr"/>
            <a:r>
              <a:rPr lang="zh-CN" altLang="en-US" sz="4000">
                <a:solidFill>
                  <a:srgbClr val="00B050"/>
                </a:solidFill>
              </a:rPr>
              <a:t>职业价值观</a:t>
            </a:r>
          </a:p>
        </p:txBody>
      </p:sp>
      <p:sp>
        <p:nvSpPr>
          <p:cNvPr id="4" name="文本框 3"/>
          <p:cNvSpPr txBox="1"/>
          <p:nvPr/>
        </p:nvSpPr>
        <p:spPr>
          <a:xfrm>
            <a:off x="1219200" y="2234565"/>
            <a:ext cx="7195185" cy="1938020"/>
          </a:xfrm>
          <a:prstGeom prst="rect">
            <a:avLst/>
          </a:prstGeom>
          <a:noFill/>
        </p:spPr>
        <p:txBody>
          <a:bodyPr wrap="square" rtlCol="0">
            <a:spAutoFit/>
          </a:bodyPr>
          <a:lstStyle/>
          <a:p>
            <a:r>
              <a:rPr lang="zh-CN" altLang="en-US" sz="4000" b="1">
                <a:solidFill>
                  <a:srgbClr val="FF0066"/>
                </a:solidFill>
                <a:latin typeface="楷体" panose="02010609060101010101" charset="-122"/>
                <a:ea typeface="楷体" panose="02010609060101010101" charset="-122"/>
              </a:rPr>
              <a:t>一个人在选择自己的职业的时候，这个志向其实就是职业价值观。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AutoShape 19"/>
          <p:cNvSpPr/>
          <p:nvPr/>
        </p:nvSpPr>
        <p:spPr>
          <a:xfrm>
            <a:off x="2350135" y="2376805"/>
            <a:ext cx="6488430" cy="1304925"/>
          </a:xfrm>
          <a:prstGeom prst="roundRect">
            <a:avLst>
              <a:gd name="adj" fmla="val 16667"/>
            </a:avLst>
          </a:prstGeom>
          <a:noFill/>
          <a:ln w="57150" cap="flat" cmpd="sng">
            <a:solidFill>
              <a:schemeClr val="bg2"/>
            </a:solidFill>
            <a:prstDash val="solid"/>
            <a:headEnd type="none" w="med" len="med"/>
            <a:tailEnd type="none" w="med" len="med"/>
          </a:ln>
        </p:spPr>
        <p:txBody>
          <a:bodyPr wrap="none" anchor="ctr"/>
          <a:lstStyle/>
          <a:p>
            <a:endParaRPr lang="zh-CN" altLang="en-US" dirty="0">
              <a:latin typeface="Arial" panose="020B0604020202020204" pitchFamily="34" charset="0"/>
            </a:endParaRPr>
          </a:p>
        </p:txBody>
      </p:sp>
      <p:sp>
        <p:nvSpPr>
          <p:cNvPr id="25604" name="Rectangle 20"/>
          <p:cNvSpPr/>
          <p:nvPr/>
        </p:nvSpPr>
        <p:spPr>
          <a:xfrm>
            <a:off x="2957513" y="2520633"/>
            <a:ext cx="5778500" cy="1016000"/>
          </a:xfrm>
          <a:prstGeom prst="rect">
            <a:avLst/>
          </a:prstGeom>
          <a:noFill/>
          <a:ln w="9525">
            <a:noFill/>
          </a:ln>
        </p:spPr>
        <p:txBody>
          <a:bodyPr>
            <a:spAutoFit/>
          </a:bodyPr>
          <a:lstStyle/>
          <a:p>
            <a:pPr eaLnBrk="0" hangingPunct="0">
              <a:buClr>
                <a:srgbClr val="D7181F"/>
              </a:buClr>
              <a:buFont typeface="Wingdings" panose="05000000000000000000" pitchFamily="2" charset="2"/>
              <a:buNone/>
            </a:pPr>
            <a:r>
              <a:rPr lang="zh-CN" altLang="en-US" sz="2000" b="1" dirty="0">
                <a:solidFill>
                  <a:schemeClr val="tx2"/>
                </a:solidFill>
                <a:latin typeface="方正粗圆简体" panose="02010600030101010101" charset="-122"/>
                <a:ea typeface="方正粗圆简体" panose="02010600030101010101" charset="-122"/>
              </a:rPr>
              <a:t>就是我们在生活和工作中所看重的</a:t>
            </a:r>
            <a:r>
              <a:rPr lang="zh-CN" altLang="en-US" sz="2000" b="1" dirty="0">
                <a:solidFill>
                  <a:srgbClr val="FF0000"/>
                </a:solidFill>
                <a:latin typeface="方正粗圆简体" panose="02010600030101010101" charset="-122"/>
                <a:ea typeface="方正粗圆简体" panose="02010600030101010101" charset="-122"/>
              </a:rPr>
              <a:t>原则</a:t>
            </a:r>
            <a:r>
              <a:rPr lang="zh-CN" altLang="en-US" sz="2000" b="1" dirty="0">
                <a:solidFill>
                  <a:schemeClr val="tx2"/>
                </a:solidFill>
                <a:latin typeface="方正粗圆简体" panose="02010600030101010101" charset="-122"/>
                <a:ea typeface="方正粗圆简体" panose="02010600030101010101" charset="-122"/>
              </a:rPr>
              <a:t>、</a:t>
            </a:r>
            <a:r>
              <a:rPr lang="zh-CN" altLang="en-US" sz="2000" b="1" dirty="0">
                <a:solidFill>
                  <a:srgbClr val="FF0000"/>
                </a:solidFill>
                <a:latin typeface="方正粗圆简体" panose="02010600030101010101" charset="-122"/>
                <a:ea typeface="方正粗圆简体" panose="02010600030101010101" charset="-122"/>
              </a:rPr>
              <a:t>标准</a:t>
            </a:r>
            <a:r>
              <a:rPr lang="zh-CN" altLang="en-US" sz="2000" b="1" dirty="0">
                <a:solidFill>
                  <a:schemeClr val="tx2"/>
                </a:solidFill>
                <a:latin typeface="方正粗圆简体" panose="02010600030101010101" charset="-122"/>
                <a:ea typeface="方正粗圆简体" panose="02010600030101010101" charset="-122"/>
              </a:rPr>
              <a:t>或</a:t>
            </a:r>
            <a:r>
              <a:rPr lang="zh-CN" altLang="en-US" sz="2000" b="1" dirty="0">
                <a:solidFill>
                  <a:srgbClr val="FF0000"/>
                </a:solidFill>
                <a:latin typeface="方正粗圆简体" panose="02010600030101010101" charset="-122"/>
                <a:ea typeface="方正粗圆简体" panose="02010600030101010101" charset="-122"/>
              </a:rPr>
              <a:t>品质</a:t>
            </a:r>
            <a:r>
              <a:rPr lang="zh-CN" altLang="en-US" sz="2000" b="1" dirty="0">
                <a:solidFill>
                  <a:schemeClr val="tx2"/>
                </a:solidFill>
                <a:latin typeface="方正粗圆简体" panose="02010600030101010101" charset="-122"/>
                <a:ea typeface="方正粗圆简体" panose="02010600030101010101" charset="-122"/>
              </a:rPr>
              <a:t>。它指向我们一生中最重要的东西，因此它也是一套</a:t>
            </a:r>
            <a:r>
              <a:rPr lang="zh-CN" altLang="en-US" sz="2000" b="1" dirty="0">
                <a:solidFill>
                  <a:srgbClr val="FF0000"/>
                </a:solidFill>
                <a:latin typeface="方正粗圆简体" panose="02010600030101010101" charset="-122"/>
                <a:ea typeface="方正粗圆简体" panose="02010600030101010101" charset="-122"/>
              </a:rPr>
              <a:t>自我激励机制</a:t>
            </a:r>
            <a:r>
              <a:rPr lang="zh-CN" altLang="en-US" sz="2000" b="1" dirty="0">
                <a:solidFill>
                  <a:schemeClr val="tx2"/>
                </a:solidFill>
                <a:latin typeface="方正粗圆简体" panose="02010600030101010101" charset="-122"/>
                <a:ea typeface="方正粗圆简体" panose="02010600030101010101" charset="-122"/>
              </a:rPr>
              <a:t>。</a:t>
            </a:r>
            <a:endParaRPr lang="en-US" altLang="zh-CN" sz="2000" b="1" dirty="0">
              <a:solidFill>
                <a:schemeClr val="tx2"/>
              </a:solidFill>
              <a:latin typeface="方正粗圆简体" panose="02010600030101010101" charset="-122"/>
              <a:ea typeface="方正粗圆简体" panose="02010600030101010101" charset="-122"/>
            </a:endParaRPr>
          </a:p>
        </p:txBody>
      </p:sp>
      <p:pic>
        <p:nvPicPr>
          <p:cNvPr id="25605" name="Picture 21" descr="YG_circle001"/>
          <p:cNvPicPr>
            <a:picLocks noChangeAspect="1"/>
          </p:cNvPicPr>
          <p:nvPr/>
        </p:nvPicPr>
        <p:blipFill>
          <a:blip r:embed="rId2"/>
          <a:stretch>
            <a:fillRect/>
          </a:stretch>
        </p:blipFill>
        <p:spPr>
          <a:xfrm>
            <a:off x="570230" y="702310"/>
            <a:ext cx="2297113" cy="2297113"/>
          </a:xfrm>
          <a:prstGeom prst="rect">
            <a:avLst/>
          </a:prstGeom>
          <a:noFill/>
          <a:ln w="9525">
            <a:noFill/>
          </a:ln>
        </p:spPr>
      </p:pic>
      <p:sp>
        <p:nvSpPr>
          <p:cNvPr id="25606" name="Text Box 22"/>
          <p:cNvSpPr txBox="1"/>
          <p:nvPr/>
        </p:nvSpPr>
        <p:spPr>
          <a:xfrm>
            <a:off x="960438" y="1588453"/>
            <a:ext cx="1516062" cy="523875"/>
          </a:xfrm>
          <a:prstGeom prst="rect">
            <a:avLst/>
          </a:prstGeom>
          <a:noFill/>
          <a:ln w="9525">
            <a:noFill/>
          </a:ln>
        </p:spPr>
        <p:txBody>
          <a:bodyPr>
            <a:spAutoFit/>
          </a:bodyPr>
          <a:lstStyle/>
          <a:p>
            <a:pPr eaLnBrk="0" hangingPunct="0"/>
            <a:r>
              <a:rPr lang="zh-CN" altLang="en-US" sz="2800" b="1" dirty="0">
                <a:solidFill>
                  <a:srgbClr val="000000"/>
                </a:solidFill>
                <a:latin typeface="微软雅黑" panose="020B0503020204020204" pitchFamily="34" charset="-122"/>
                <a:ea typeface="微软雅黑" panose="020B0503020204020204" pitchFamily="34" charset="-122"/>
              </a:rPr>
              <a:t>价值观</a:t>
            </a:r>
            <a:endParaRPr lang="en-US" altLang="zh-CN" sz="2800" b="1" dirty="0">
              <a:solidFill>
                <a:srgbClr val="000000"/>
              </a:solidFill>
              <a:latin typeface="微软雅黑" panose="020B0503020204020204" pitchFamily="34" charset="-122"/>
              <a:ea typeface="微软雅黑" panose="020B0503020204020204" pitchFamily="34" charset="-122"/>
            </a:endParaRPr>
          </a:p>
        </p:txBody>
      </p:sp>
      <p:sp>
        <p:nvSpPr>
          <p:cNvPr id="22" name="Rectangle 3"/>
          <p:cNvSpPr>
            <a:spLocks noChangeArrowheads="1"/>
          </p:cNvSpPr>
          <p:nvPr/>
        </p:nvSpPr>
        <p:spPr bwMode="gray">
          <a:xfrm>
            <a:off x="1546225" y="4274820"/>
            <a:ext cx="7391400" cy="1408113"/>
          </a:xfrm>
          <a:prstGeom prst="rect">
            <a:avLst/>
          </a:prstGeom>
          <a:gradFill rotWithShape="1">
            <a:gsLst>
              <a:gs pos="0">
                <a:srgbClr val="FFFFFF">
                  <a:gamma/>
                  <a:shade val="79216"/>
                  <a:invGamma/>
                </a:srgbClr>
              </a:gs>
              <a:gs pos="50000">
                <a:srgbClr val="FFFFFF"/>
              </a:gs>
              <a:gs pos="100000">
                <a:srgbClr val="FFFFFF">
                  <a:gamma/>
                  <a:shade val="79216"/>
                  <a:invGamma/>
                </a:srgbClr>
              </a:gs>
            </a:gsLst>
            <a:lin ang="5400000" scaled="1"/>
          </a:gradFill>
          <a:ln w="9525" algn="ctr">
            <a:noFill/>
            <a:miter lim="800000"/>
          </a:ln>
          <a:effectLst>
            <a:outerShdw dist="99190" dir="2388334" algn="ctr" rotWithShape="0">
              <a:srgbClr val="000000">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3" name="Rectangle 4"/>
          <p:cNvSpPr>
            <a:spLocks noChangeArrowheads="1"/>
          </p:cNvSpPr>
          <p:nvPr/>
        </p:nvSpPr>
        <p:spPr bwMode="gray">
          <a:xfrm>
            <a:off x="3537268" y="4507865"/>
            <a:ext cx="4376738" cy="9525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24" name="Text Box 5"/>
          <p:cNvSpPr txBox="1">
            <a:spLocks noChangeArrowheads="1"/>
          </p:cNvSpPr>
          <p:nvPr/>
        </p:nvSpPr>
        <p:spPr bwMode="white">
          <a:xfrm>
            <a:off x="3790315" y="4498340"/>
            <a:ext cx="4124325" cy="962025"/>
          </a:xfrm>
          <a:prstGeom prst="rect">
            <a:avLst/>
          </a:prstGeom>
          <a:noFill/>
          <a:ln w="9525" algn="ctr">
            <a:noFill/>
            <a:miter lim="800000"/>
          </a:ln>
          <a:effectLst>
            <a:outerShdw dist="17961" dir="2700000" algn="ctr" rotWithShape="0">
              <a:srgbClr val="000000"/>
            </a:outerShdw>
          </a:effectLst>
        </p:spPr>
        <p:txBody>
          <a:bodyPr>
            <a:spAutoFit/>
          </a:bodyPr>
          <a:lstStyle/>
          <a:p>
            <a:pPr marR="0" defTabSz="914400" eaLnBrk="0" hangingPunct="0">
              <a:lnSpc>
                <a:spcPct val="150000"/>
              </a:lnSpc>
              <a:buClrTx/>
              <a:buSzTx/>
              <a:buFontTx/>
              <a:buNone/>
              <a:defRPr/>
            </a:pPr>
            <a:r>
              <a:rPr kumimoji="0" lang="zh-CN" altLang="en-US" sz="2000" b="1" kern="1200" cap="none" spc="0" normalizeH="0" baseline="0" noProof="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你认为什么是最重要的</a:t>
            </a:r>
            <a:r>
              <a:rPr kumimoji="0" lang="en-US" altLang="zh-CN" sz="2000" b="1" kern="1200" cap="none" spc="0" normalizeH="0" baseline="0" noProof="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a:t>
            </a:r>
          </a:p>
          <a:p>
            <a:pPr marR="0" defTabSz="914400" eaLnBrk="0" hangingPunct="0">
              <a:lnSpc>
                <a:spcPct val="150000"/>
              </a:lnSpc>
              <a:buClrTx/>
              <a:buSzTx/>
              <a:buFontTx/>
              <a:buNone/>
              <a:defRPr/>
            </a:pPr>
            <a:r>
              <a:rPr kumimoji="0" lang="zh-CN" altLang="en-US" sz="2000" b="1" kern="1200" cap="none" spc="0" normalizeH="0" baseline="0" noProof="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什么是你真正追求的</a:t>
            </a:r>
            <a:r>
              <a:rPr kumimoji="0" lang="en-US" altLang="zh-CN" sz="2000" b="1" kern="1200" cap="none" spc="0" normalizeH="0" baseline="0" noProof="0" dirty="0">
                <a:solidFill>
                  <a:srgbClr val="FFFFFF"/>
                </a:solidFill>
                <a:latin typeface="微软雅黑" panose="020B0503020204020204" pitchFamily="34" charset="-122"/>
                <a:ea typeface="微软雅黑" panose="020B0503020204020204" pitchFamily="34" charset="-122"/>
                <a:cs typeface="Arial" panose="020B0604020202020204" pitchFamily="34" charset="0"/>
              </a:rPr>
              <a:t>?</a:t>
            </a:r>
          </a:p>
        </p:txBody>
      </p:sp>
      <p:sp>
        <p:nvSpPr>
          <p:cNvPr id="25" name="Text Box 6"/>
          <p:cNvSpPr txBox="1">
            <a:spLocks noChangeArrowheads="1"/>
          </p:cNvSpPr>
          <p:nvPr/>
        </p:nvSpPr>
        <p:spPr bwMode="auto">
          <a:xfrm>
            <a:off x="1807528" y="4719003"/>
            <a:ext cx="1606550" cy="519113"/>
          </a:xfrm>
          <a:prstGeom prst="rect">
            <a:avLst/>
          </a:prstGeom>
          <a:noFill/>
          <a:ln w="9525" algn="ctr">
            <a:noFill/>
            <a:miter lim="800000"/>
          </a:ln>
          <a:effectLst>
            <a:outerShdw dist="17961" dir="2700000" algn="ctr" rotWithShape="0">
              <a:srgbClr val="FFFFFF">
                <a:alpha val="50000"/>
              </a:srgbClr>
            </a:outerShdw>
          </a:effectLst>
        </p:spPr>
        <p:txBody>
          <a:bodyPr wrap="none">
            <a:spAutoFit/>
          </a:bodyPr>
          <a:lstStyle/>
          <a:p>
            <a:pPr marR="0" defTabSz="914400" eaLnBrk="0" hangingPunct="0">
              <a:buClrTx/>
              <a:buSzTx/>
              <a:buFontTx/>
              <a:buNone/>
              <a:defRPr/>
            </a:pPr>
            <a:r>
              <a:rPr kumimoji="0" lang="zh-CN" altLang="en-US" sz="2800" b="1" kern="1200" cap="none" spc="0" normalizeH="0" baseline="0" noProof="0">
                <a:solidFill>
                  <a:srgbClr val="000000"/>
                </a:solidFill>
                <a:latin typeface="微软雅黑" panose="020B0503020204020204" pitchFamily="34" charset="-122"/>
                <a:ea typeface="微软雅黑" panose="020B0503020204020204" pitchFamily="34" charset="-122"/>
                <a:cs typeface="Arial" panose="020B0604020202020204" pitchFamily="34" charset="0"/>
              </a:rPr>
              <a:t>简单的说</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6"/>
          <p:cNvSpPr txBox="1"/>
          <p:nvPr/>
        </p:nvSpPr>
        <p:spPr>
          <a:xfrm>
            <a:off x="2726055" y="576580"/>
            <a:ext cx="3886200" cy="646113"/>
          </a:xfrm>
          <a:prstGeom prst="rect">
            <a:avLst/>
          </a:prstGeom>
          <a:noFill/>
          <a:ln w="9525">
            <a:noFill/>
          </a:ln>
        </p:spPr>
        <p:txBody>
          <a:bodyPr>
            <a:spAutoFit/>
          </a:bodyPr>
          <a:lstStyle/>
          <a:p>
            <a:r>
              <a:rPr lang="zh-CN" altLang="en-US" sz="3600" b="1" dirty="0">
                <a:solidFill>
                  <a:srgbClr val="FF6600"/>
                </a:solidFill>
                <a:latin typeface="Arial" panose="020B0604020202020204" pitchFamily="34" charset="0"/>
              </a:rPr>
              <a:t>什么是职业价值观</a:t>
            </a:r>
          </a:p>
        </p:txBody>
      </p:sp>
      <p:sp>
        <p:nvSpPr>
          <p:cNvPr id="26627" name="Oval 3"/>
          <p:cNvSpPr/>
          <p:nvPr/>
        </p:nvSpPr>
        <p:spPr>
          <a:xfrm>
            <a:off x="2552700" y="1970088"/>
            <a:ext cx="3554413" cy="3552825"/>
          </a:xfrm>
          <a:prstGeom prst="ellipse">
            <a:avLst/>
          </a:prstGeom>
          <a:gradFill rotWithShape="1">
            <a:gsLst>
              <a:gs pos="0">
                <a:srgbClr val="E6E6E6">
                  <a:alpha val="100000"/>
                </a:srgbClr>
              </a:gs>
              <a:gs pos="14999">
                <a:srgbClr val="7D8496">
                  <a:alpha val="100000"/>
                </a:srgbClr>
              </a:gs>
              <a:gs pos="53000">
                <a:srgbClr val="E6E6E6">
                  <a:alpha val="100000"/>
                </a:srgbClr>
              </a:gs>
              <a:gs pos="67999">
                <a:srgbClr val="7D8496">
                  <a:alpha val="100000"/>
                </a:srgbClr>
              </a:gs>
              <a:gs pos="92999">
                <a:srgbClr val="E6E6E6">
                  <a:alpha val="100000"/>
                </a:srgbClr>
              </a:gs>
              <a:gs pos="100000">
                <a:srgbClr val="FFFFFF">
                  <a:alpha val="100000"/>
                </a:srgbClr>
              </a:gs>
            </a:gsLst>
            <a:lin ang="2700000" scaled="1"/>
            <a:tileRect/>
          </a:gradFill>
          <a:ln w="9525">
            <a:noFill/>
          </a:ln>
        </p:spPr>
        <p:txBody>
          <a:bodyPr wrap="none" anchor="ctr"/>
          <a:lstStyle/>
          <a:p>
            <a:endParaRPr lang="zh-CN" altLang="en-US" dirty="0">
              <a:latin typeface="Arial" panose="020B0604020202020204" pitchFamily="34" charset="0"/>
            </a:endParaRPr>
          </a:p>
        </p:txBody>
      </p:sp>
      <p:sp>
        <p:nvSpPr>
          <p:cNvPr id="26628" name="Oval 4"/>
          <p:cNvSpPr/>
          <p:nvPr/>
        </p:nvSpPr>
        <p:spPr>
          <a:xfrm>
            <a:off x="3022600" y="2425700"/>
            <a:ext cx="2609850" cy="2606675"/>
          </a:xfrm>
          <a:prstGeom prst="ellipse">
            <a:avLst/>
          </a:prstGeom>
          <a:gradFill rotWithShape="1">
            <a:gsLst>
              <a:gs pos="0">
                <a:srgbClr val="A1A1A1"/>
              </a:gs>
              <a:gs pos="50000">
                <a:srgbClr val="FFFFFF"/>
              </a:gs>
              <a:gs pos="100000">
                <a:srgbClr val="A1A1A1"/>
              </a:gs>
            </a:gsLst>
            <a:lin ang="2700000" scaled="1"/>
            <a:tileRect/>
          </a:gradFill>
          <a:ln w="9525">
            <a:noFill/>
          </a:ln>
          <a:effectLst>
            <a:prstShdw prst="shdw17" dist="17961" dir="2699999">
              <a:srgbClr val="999999"/>
            </a:prstShdw>
          </a:effectLst>
        </p:spPr>
        <p:txBody>
          <a:bodyPr wrap="none" anchor="ctr"/>
          <a:lstStyle/>
          <a:p>
            <a:endParaRPr lang="zh-CN" altLang="en-US" dirty="0">
              <a:latin typeface="Arial" panose="020B0604020202020204" pitchFamily="34" charset="0"/>
            </a:endParaRPr>
          </a:p>
        </p:txBody>
      </p:sp>
      <p:sp>
        <p:nvSpPr>
          <p:cNvPr id="20" name="Text Box 5"/>
          <p:cNvSpPr txBox="1">
            <a:spLocks noChangeArrowheads="1"/>
          </p:cNvSpPr>
          <p:nvPr/>
        </p:nvSpPr>
        <p:spPr bwMode="gray">
          <a:xfrm>
            <a:off x="3429000" y="2971800"/>
            <a:ext cx="2076450" cy="1200150"/>
          </a:xfrm>
          <a:prstGeom prst="rect">
            <a:avLst/>
          </a:prstGeom>
          <a:noFill/>
          <a:ln w="9525" algn="ctr">
            <a:noFill/>
            <a:miter lim="800000"/>
          </a:ln>
          <a:effectLst/>
        </p:spPr>
        <p:txBody>
          <a:bodyPr>
            <a:spAutoFit/>
          </a:bodyPr>
          <a:lstStyle/>
          <a:p>
            <a:pPr marR="0" defTabSz="914400">
              <a:spcBef>
                <a:spcPct val="50000"/>
              </a:spcBef>
              <a:buClrTx/>
              <a:buSzTx/>
              <a:buFontTx/>
              <a:buNone/>
              <a:defRPr/>
            </a:pPr>
            <a:r>
              <a:rPr kumimoji="0" lang="en-US" altLang="zh-CN" sz="24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
            </a:r>
            <a:br>
              <a:rPr kumimoji="0" lang="en-US" altLang="zh-CN" sz="24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br>
            <a:r>
              <a:rPr kumimoji="0" lang="zh-CN" altLang="en-US" sz="24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职业价值观</a:t>
            </a:r>
            <a:r>
              <a:rPr kumimoji="0" lang="en-US" altLang="zh-CN" sz="24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
            </a:r>
            <a:br>
              <a:rPr kumimoji="0" lang="en-US" altLang="zh-CN" sz="24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br>
            <a:endParaRPr kumimoji="0" lang="en-US" altLang="zh-CN" sz="2400" b="1" kern="1200" cap="none" spc="0" normalizeH="0" baseline="0" noProof="0" dirty="0">
              <a:solidFill>
                <a:schemeClr val="tx2"/>
              </a:solidFill>
              <a:effectLst>
                <a:outerShdw blurRad="38100" dist="38100" dir="2700000" algn="tl">
                  <a:srgbClr val="C0C0C0"/>
                </a:outerShdw>
              </a:effectLst>
              <a:latin typeface="微软雅黑" panose="020B0503020204020204" pitchFamily="34" charset="-122"/>
              <a:ea typeface="微软雅黑" panose="020B0503020204020204" pitchFamily="34" charset="-122"/>
              <a:cs typeface="Arial" panose="020B0604020202020204" pitchFamily="34" charset="0"/>
            </a:endParaRPr>
          </a:p>
        </p:txBody>
      </p:sp>
      <p:sp>
        <p:nvSpPr>
          <p:cNvPr id="26630" name="Text Box 6"/>
          <p:cNvSpPr txBox="1"/>
          <p:nvPr/>
        </p:nvSpPr>
        <p:spPr>
          <a:xfrm>
            <a:off x="5505450" y="1775460"/>
            <a:ext cx="2624455" cy="706755"/>
          </a:xfrm>
          <a:prstGeom prst="rect">
            <a:avLst/>
          </a:prstGeom>
          <a:noFill/>
          <a:ln w="9525">
            <a:noFill/>
          </a:ln>
        </p:spPr>
        <p:txBody>
          <a:bodyPr wrap="square">
            <a:spAutoFit/>
          </a:bodyPr>
          <a:lstStyle/>
          <a:p>
            <a:pPr eaLnBrk="0" hangingPunct="0"/>
            <a:r>
              <a:rPr lang="zh-CN" altLang="en-US" sz="2000" b="1" dirty="0">
                <a:solidFill>
                  <a:srgbClr val="080808"/>
                </a:solidFill>
                <a:latin typeface="方正粗圆简体" panose="02010600030101010101" charset="-122"/>
                <a:ea typeface="方正粗圆简体" panose="02010600030101010101" charset="-122"/>
              </a:rPr>
              <a:t>个人追求的与工作有关的目标</a:t>
            </a:r>
            <a:endParaRPr lang="en-US" altLang="zh-CN" sz="2000" b="1" dirty="0">
              <a:solidFill>
                <a:srgbClr val="080808"/>
              </a:solidFill>
              <a:latin typeface="方正粗圆简体" panose="02010600030101010101" charset="-122"/>
              <a:ea typeface="方正粗圆简体" panose="02010600030101010101" charset="-122"/>
            </a:endParaRPr>
          </a:p>
        </p:txBody>
      </p:sp>
      <p:sp>
        <p:nvSpPr>
          <p:cNvPr id="26631" name="Text Box 7"/>
          <p:cNvSpPr txBox="1"/>
          <p:nvPr/>
        </p:nvSpPr>
        <p:spPr>
          <a:xfrm>
            <a:off x="1137920" y="4038600"/>
            <a:ext cx="1446530" cy="2245360"/>
          </a:xfrm>
          <a:prstGeom prst="rect">
            <a:avLst/>
          </a:prstGeom>
          <a:noFill/>
          <a:ln w="9525">
            <a:noFill/>
          </a:ln>
        </p:spPr>
        <p:txBody>
          <a:bodyPr wrap="square">
            <a:spAutoFit/>
          </a:bodyPr>
          <a:lstStyle/>
          <a:p>
            <a:pPr eaLnBrk="0" hangingPunct="0"/>
            <a:r>
              <a:rPr lang="zh-CN" altLang="en-US" sz="2000" b="1" dirty="0">
                <a:solidFill>
                  <a:srgbClr val="080808"/>
                </a:solidFill>
                <a:latin typeface="方正粗圆简体" panose="02010600030101010101" charset="-122"/>
                <a:ea typeface="方正粗圆简体" panose="02010600030101010101" charset="-122"/>
              </a:rPr>
              <a:t>亦即个人的内在需求及在从事活动时所追求的工作特质或属性</a:t>
            </a:r>
            <a:endParaRPr lang="en-US" altLang="zh-CN" sz="2000" b="1" dirty="0">
              <a:solidFill>
                <a:srgbClr val="080808"/>
              </a:solidFill>
              <a:latin typeface="方正粗圆简体" panose="02010600030101010101" charset="-122"/>
              <a:ea typeface="方正粗圆简体" panose="02010600030101010101" charset="-122"/>
            </a:endParaRPr>
          </a:p>
        </p:txBody>
      </p:sp>
      <p:sp>
        <p:nvSpPr>
          <p:cNvPr id="26632" name="Text Box 8"/>
          <p:cNvSpPr txBox="1"/>
          <p:nvPr/>
        </p:nvSpPr>
        <p:spPr>
          <a:xfrm>
            <a:off x="6248400" y="4572000"/>
            <a:ext cx="2451100" cy="701675"/>
          </a:xfrm>
          <a:prstGeom prst="rect">
            <a:avLst/>
          </a:prstGeom>
          <a:noFill/>
          <a:ln w="9525">
            <a:noFill/>
          </a:ln>
        </p:spPr>
        <p:txBody>
          <a:bodyPr>
            <a:spAutoFit/>
          </a:bodyPr>
          <a:lstStyle/>
          <a:p>
            <a:pPr eaLnBrk="0" hangingPunct="0"/>
            <a:r>
              <a:rPr lang="zh-CN" altLang="en-US" sz="2000" b="1" dirty="0">
                <a:solidFill>
                  <a:srgbClr val="080808"/>
                </a:solidFill>
                <a:latin typeface="方正粗圆简体" panose="02010600030101010101" charset="-122"/>
                <a:ea typeface="方正粗圆简体" panose="02010600030101010101" charset="-122"/>
              </a:rPr>
              <a:t>它是人生价值观在职业问题上的反映</a:t>
            </a:r>
            <a:endParaRPr lang="en-US" altLang="zh-CN" sz="2000" b="1" dirty="0">
              <a:solidFill>
                <a:srgbClr val="080808"/>
              </a:solidFill>
              <a:latin typeface="方正粗圆简体" panose="02010600030101010101" charset="-122"/>
              <a:ea typeface="方正粗圆简体" panose="02010600030101010101" charset="-122"/>
            </a:endParaRPr>
          </a:p>
        </p:txBody>
      </p:sp>
      <p:grpSp>
        <p:nvGrpSpPr>
          <p:cNvPr id="26633" name="Group 9"/>
          <p:cNvGrpSpPr/>
          <p:nvPr/>
        </p:nvGrpSpPr>
        <p:grpSpPr>
          <a:xfrm>
            <a:off x="3608388" y="1519238"/>
            <a:ext cx="1392237" cy="1374775"/>
            <a:chOff x="708" y="2203"/>
            <a:chExt cx="751" cy="741"/>
          </a:xfrm>
        </p:grpSpPr>
        <p:sp>
          <p:nvSpPr>
            <p:cNvPr id="25" name="Oval 10"/>
            <p:cNvSpPr>
              <a:spLocks noChangeArrowheads="1"/>
            </p:cNvSpPr>
            <p:nvPr/>
          </p:nvSpPr>
          <p:spPr bwMode="gray">
            <a:xfrm>
              <a:off x="728" y="2235"/>
              <a:ext cx="716" cy="709"/>
            </a:xfrm>
            <a:prstGeom prst="ellipse">
              <a:avLst/>
            </a:prstGeom>
            <a:gradFill rotWithShape="1">
              <a:gsLst>
                <a:gs pos="0">
                  <a:schemeClr val="accent1"/>
                </a:gs>
                <a:gs pos="100000">
                  <a:schemeClr val="accent1">
                    <a:gamma/>
                    <a:shade val="31765"/>
                    <a:invGamma/>
                  </a:schemeClr>
                </a:gs>
              </a:gsLst>
              <a:lin ang="5400000" scaled="1"/>
            </a:gradFill>
            <a:ln w="38100" algn="ctr">
              <a:solidFill>
                <a:srgbClr val="F8F8F8">
                  <a:alpha val="80000"/>
                </a:srgbClr>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pic>
          <p:nvPicPr>
            <p:cNvPr id="26645" name="Picture 11" descr="cir_lighteffect0"/>
            <p:cNvPicPr>
              <a:picLocks noChangeAspect="1"/>
            </p:cNvPicPr>
            <p:nvPr/>
          </p:nvPicPr>
          <p:blipFill>
            <a:blip r:embed="rId2">
              <a:lum bright="17999" contrast="-12000"/>
            </a:blip>
            <a:stretch>
              <a:fillRect/>
            </a:stretch>
          </p:blipFill>
          <p:spPr>
            <a:xfrm>
              <a:off x="708" y="2203"/>
              <a:ext cx="751" cy="644"/>
            </a:xfrm>
            <a:prstGeom prst="rect">
              <a:avLst/>
            </a:prstGeom>
            <a:noFill/>
            <a:ln w="9525">
              <a:noFill/>
            </a:ln>
          </p:spPr>
        </p:pic>
      </p:grpSp>
      <p:sp>
        <p:nvSpPr>
          <p:cNvPr id="26634" name="Rectangle 12"/>
          <p:cNvSpPr/>
          <p:nvPr/>
        </p:nvSpPr>
        <p:spPr>
          <a:xfrm>
            <a:off x="3635375" y="1930400"/>
            <a:ext cx="1377950" cy="396875"/>
          </a:xfrm>
          <a:prstGeom prst="rect">
            <a:avLst/>
          </a:prstGeom>
          <a:noFill/>
          <a:ln w="9525">
            <a:noFill/>
          </a:ln>
        </p:spPr>
        <p:txBody>
          <a:bodyPr>
            <a:spAutoFit/>
          </a:bodyPr>
          <a:lstStyle/>
          <a:p>
            <a:pPr algn="ctr"/>
            <a:r>
              <a:rPr lang="zh-CN" altLang="en-US" sz="2000" b="1" dirty="0">
                <a:solidFill>
                  <a:srgbClr val="F8F8F8"/>
                </a:solidFill>
                <a:latin typeface="微软雅黑" panose="020B0503020204020204" pitchFamily="34" charset="-122"/>
                <a:ea typeface="微软雅黑" panose="020B0503020204020204" pitchFamily="34" charset="-122"/>
              </a:rPr>
              <a:t>要点</a:t>
            </a:r>
            <a:r>
              <a:rPr lang="en-US" altLang="zh-CN" sz="2000" b="1" dirty="0">
                <a:solidFill>
                  <a:srgbClr val="F8F8F8"/>
                </a:solidFill>
                <a:latin typeface="微软雅黑" panose="020B0503020204020204" pitchFamily="34" charset="-122"/>
                <a:ea typeface="微软雅黑" panose="020B0503020204020204" pitchFamily="34" charset="-122"/>
              </a:rPr>
              <a:t>1</a:t>
            </a:r>
            <a:r>
              <a:rPr lang="zh-CN" altLang="en-US" sz="2000" b="1" dirty="0">
                <a:solidFill>
                  <a:srgbClr val="F8F8F8"/>
                </a:solidFill>
                <a:latin typeface="微软雅黑" panose="020B0503020204020204" pitchFamily="34" charset="-122"/>
                <a:ea typeface="微软雅黑" panose="020B0503020204020204" pitchFamily="34" charset="-122"/>
              </a:rPr>
              <a:t>：</a:t>
            </a:r>
            <a:endParaRPr lang="en-US" altLang="zh-CN" sz="2000" b="1" dirty="0">
              <a:solidFill>
                <a:srgbClr val="F8F8F8"/>
              </a:solidFill>
              <a:latin typeface="微软雅黑" panose="020B0503020204020204" pitchFamily="34" charset="-122"/>
              <a:ea typeface="微软雅黑" panose="020B0503020204020204" pitchFamily="34" charset="-122"/>
            </a:endParaRPr>
          </a:p>
        </p:txBody>
      </p:sp>
      <p:grpSp>
        <p:nvGrpSpPr>
          <p:cNvPr id="26635" name="Group 13"/>
          <p:cNvGrpSpPr/>
          <p:nvPr/>
        </p:nvGrpSpPr>
        <p:grpSpPr>
          <a:xfrm>
            <a:off x="2373313" y="3811588"/>
            <a:ext cx="1393825" cy="1374775"/>
            <a:chOff x="708" y="2203"/>
            <a:chExt cx="751" cy="741"/>
          </a:xfrm>
        </p:grpSpPr>
        <p:sp>
          <p:nvSpPr>
            <p:cNvPr id="29" name="Oval 14"/>
            <p:cNvSpPr>
              <a:spLocks noChangeArrowheads="1"/>
            </p:cNvSpPr>
            <p:nvPr/>
          </p:nvSpPr>
          <p:spPr bwMode="gray">
            <a:xfrm>
              <a:off x="728" y="2235"/>
              <a:ext cx="716" cy="709"/>
            </a:xfrm>
            <a:prstGeom prst="ellipse">
              <a:avLst/>
            </a:prstGeom>
            <a:gradFill rotWithShape="1">
              <a:gsLst>
                <a:gs pos="0">
                  <a:schemeClr val="accent2"/>
                </a:gs>
                <a:gs pos="100000">
                  <a:schemeClr val="accent2">
                    <a:gamma/>
                    <a:shade val="31765"/>
                    <a:invGamma/>
                  </a:schemeClr>
                </a:gs>
              </a:gsLst>
              <a:lin ang="5400000" scaled="1"/>
            </a:gradFill>
            <a:ln w="38100" algn="ctr">
              <a:solidFill>
                <a:srgbClr val="F8F8F8">
                  <a:alpha val="80000"/>
                </a:srgbClr>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pic>
          <p:nvPicPr>
            <p:cNvPr id="26643" name="Picture 15" descr="cir_lighteffect0"/>
            <p:cNvPicPr>
              <a:picLocks noChangeAspect="1"/>
            </p:cNvPicPr>
            <p:nvPr/>
          </p:nvPicPr>
          <p:blipFill>
            <a:blip r:embed="rId2">
              <a:lum bright="17999" contrast="-12000"/>
            </a:blip>
            <a:stretch>
              <a:fillRect/>
            </a:stretch>
          </p:blipFill>
          <p:spPr>
            <a:xfrm>
              <a:off x="708" y="2203"/>
              <a:ext cx="751" cy="644"/>
            </a:xfrm>
            <a:prstGeom prst="rect">
              <a:avLst/>
            </a:prstGeom>
            <a:noFill/>
            <a:ln w="9525">
              <a:noFill/>
            </a:ln>
          </p:spPr>
        </p:pic>
      </p:grpSp>
      <p:sp>
        <p:nvSpPr>
          <p:cNvPr id="26636" name="Rectangle 16"/>
          <p:cNvSpPr/>
          <p:nvPr/>
        </p:nvSpPr>
        <p:spPr>
          <a:xfrm>
            <a:off x="2520950" y="4371975"/>
            <a:ext cx="1377950" cy="396875"/>
          </a:xfrm>
          <a:prstGeom prst="rect">
            <a:avLst/>
          </a:prstGeom>
          <a:noFill/>
          <a:ln w="9525">
            <a:noFill/>
          </a:ln>
        </p:spPr>
        <p:txBody>
          <a:bodyPr>
            <a:spAutoFit/>
          </a:bodyPr>
          <a:lstStyle/>
          <a:p>
            <a:pPr algn="ctr"/>
            <a:r>
              <a:rPr lang="zh-CN" altLang="en-US" sz="2000" b="1" dirty="0">
                <a:solidFill>
                  <a:srgbClr val="F8F8F8"/>
                </a:solidFill>
                <a:latin typeface="微软雅黑" panose="020B0503020204020204" pitchFamily="34" charset="-122"/>
                <a:ea typeface="微软雅黑" panose="020B0503020204020204" pitchFamily="34" charset="-122"/>
              </a:rPr>
              <a:t>要点</a:t>
            </a:r>
            <a:r>
              <a:rPr lang="en-US" altLang="zh-CN" sz="2000" b="1" dirty="0">
                <a:solidFill>
                  <a:srgbClr val="F8F8F8"/>
                </a:solidFill>
                <a:latin typeface="微软雅黑" panose="020B0503020204020204" pitchFamily="34" charset="-122"/>
                <a:ea typeface="微软雅黑" panose="020B0503020204020204" pitchFamily="34" charset="-122"/>
              </a:rPr>
              <a:t>2</a:t>
            </a:r>
            <a:r>
              <a:rPr lang="zh-CN" altLang="en-US" sz="2000" b="1" dirty="0">
                <a:solidFill>
                  <a:srgbClr val="F8F8F8"/>
                </a:solidFill>
                <a:latin typeface="微软雅黑" panose="020B0503020204020204" pitchFamily="34" charset="-122"/>
                <a:ea typeface="微软雅黑" panose="020B0503020204020204" pitchFamily="34" charset="-122"/>
              </a:rPr>
              <a:t>：</a:t>
            </a:r>
            <a:endParaRPr lang="en-US" altLang="zh-CN" sz="2000" b="1" dirty="0">
              <a:solidFill>
                <a:srgbClr val="F8F8F8"/>
              </a:solidFill>
              <a:latin typeface="微软雅黑" panose="020B0503020204020204" pitchFamily="34" charset="-122"/>
              <a:ea typeface="微软雅黑" panose="020B0503020204020204" pitchFamily="34" charset="-122"/>
            </a:endParaRPr>
          </a:p>
        </p:txBody>
      </p:sp>
      <p:grpSp>
        <p:nvGrpSpPr>
          <p:cNvPr id="26637" name="Group 17"/>
          <p:cNvGrpSpPr/>
          <p:nvPr/>
        </p:nvGrpSpPr>
        <p:grpSpPr>
          <a:xfrm>
            <a:off x="4851400" y="3859213"/>
            <a:ext cx="1393825" cy="1374775"/>
            <a:chOff x="708" y="2203"/>
            <a:chExt cx="751" cy="741"/>
          </a:xfrm>
        </p:grpSpPr>
        <p:sp>
          <p:nvSpPr>
            <p:cNvPr id="33" name="Oval 18"/>
            <p:cNvSpPr>
              <a:spLocks noChangeArrowheads="1"/>
            </p:cNvSpPr>
            <p:nvPr/>
          </p:nvSpPr>
          <p:spPr bwMode="gray">
            <a:xfrm>
              <a:off x="728" y="2235"/>
              <a:ext cx="716" cy="709"/>
            </a:xfrm>
            <a:prstGeom prst="ellipse">
              <a:avLst/>
            </a:prstGeom>
            <a:gradFill rotWithShape="1">
              <a:gsLst>
                <a:gs pos="0">
                  <a:schemeClr val="hlink"/>
                </a:gs>
                <a:gs pos="100000">
                  <a:schemeClr val="hlink">
                    <a:gamma/>
                    <a:shade val="31765"/>
                    <a:invGamma/>
                  </a:schemeClr>
                </a:gs>
              </a:gsLst>
              <a:lin ang="5400000" scaled="1"/>
            </a:gradFill>
            <a:ln w="38100" algn="ctr">
              <a:solidFill>
                <a:srgbClr val="F8F8F8">
                  <a:alpha val="80000"/>
                </a:srgbClr>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pic>
          <p:nvPicPr>
            <p:cNvPr id="26641" name="Picture 19" descr="cir_lighteffect0"/>
            <p:cNvPicPr>
              <a:picLocks noChangeAspect="1"/>
            </p:cNvPicPr>
            <p:nvPr/>
          </p:nvPicPr>
          <p:blipFill>
            <a:blip r:embed="rId2">
              <a:lum bright="17999" contrast="-12000"/>
            </a:blip>
            <a:stretch>
              <a:fillRect/>
            </a:stretch>
          </p:blipFill>
          <p:spPr>
            <a:xfrm>
              <a:off x="708" y="2203"/>
              <a:ext cx="751" cy="644"/>
            </a:xfrm>
            <a:prstGeom prst="rect">
              <a:avLst/>
            </a:prstGeom>
            <a:noFill/>
            <a:ln w="9525">
              <a:noFill/>
            </a:ln>
          </p:spPr>
        </p:pic>
      </p:grpSp>
      <p:sp>
        <p:nvSpPr>
          <p:cNvPr id="26638" name="Rectangle 20"/>
          <p:cNvSpPr/>
          <p:nvPr/>
        </p:nvSpPr>
        <p:spPr>
          <a:xfrm>
            <a:off x="5056188" y="4429125"/>
            <a:ext cx="1230312" cy="396875"/>
          </a:xfrm>
          <a:prstGeom prst="rect">
            <a:avLst/>
          </a:prstGeom>
          <a:noFill/>
          <a:ln w="9525">
            <a:noFill/>
          </a:ln>
        </p:spPr>
        <p:txBody>
          <a:bodyPr>
            <a:spAutoFit/>
          </a:bodyPr>
          <a:lstStyle/>
          <a:p>
            <a:pPr algn="ctr"/>
            <a:r>
              <a:rPr lang="zh-CN" altLang="en-US" sz="2000" b="1" dirty="0">
                <a:solidFill>
                  <a:srgbClr val="F8F8F8"/>
                </a:solidFill>
                <a:latin typeface="微软雅黑" panose="020B0503020204020204" pitchFamily="34" charset="-122"/>
                <a:ea typeface="微软雅黑" panose="020B0503020204020204" pitchFamily="34" charset="-122"/>
              </a:rPr>
              <a:t>要点</a:t>
            </a:r>
            <a:r>
              <a:rPr lang="en-US" altLang="zh-CN" sz="2000" b="1" dirty="0">
                <a:solidFill>
                  <a:srgbClr val="F8F8F8"/>
                </a:solidFill>
                <a:latin typeface="微软雅黑" panose="020B0503020204020204" pitchFamily="34" charset="-122"/>
                <a:ea typeface="微软雅黑" panose="020B0503020204020204" pitchFamily="34" charset="-122"/>
              </a:rPr>
              <a:t>3</a:t>
            </a:r>
            <a:r>
              <a:rPr lang="zh-CN" altLang="en-US" sz="2000" b="1" dirty="0">
                <a:solidFill>
                  <a:srgbClr val="F8F8F8"/>
                </a:solidFill>
                <a:latin typeface="微软雅黑" panose="020B0503020204020204" pitchFamily="34" charset="-122"/>
                <a:ea typeface="微软雅黑" panose="020B0503020204020204" pitchFamily="34" charset="-122"/>
              </a:rPr>
              <a:t>：</a:t>
            </a:r>
            <a:endParaRPr lang="en-US" altLang="zh-CN" sz="2000" b="1" dirty="0">
              <a:solidFill>
                <a:srgbClr val="F8F8F8"/>
              </a:solidFill>
              <a:latin typeface="微软雅黑" panose="020B0503020204020204" pitchFamily="34" charset="-122"/>
              <a:ea typeface="微软雅黑" panose="020B0503020204020204" pitchFamily="34" charset="-122"/>
            </a:endParaRPr>
          </a:p>
        </p:txBody>
      </p:sp>
      <p:sp>
        <p:nvSpPr>
          <p:cNvPr id="36" name="Text Box 5"/>
          <p:cNvSpPr txBox="1">
            <a:spLocks noChangeArrowheads="1"/>
          </p:cNvSpPr>
          <p:nvPr/>
        </p:nvSpPr>
        <p:spPr bwMode="gray">
          <a:xfrm>
            <a:off x="1090295" y="1500505"/>
            <a:ext cx="1932305" cy="706755"/>
          </a:xfrm>
          <a:prstGeom prst="rect">
            <a:avLst/>
          </a:prstGeom>
          <a:noFill/>
          <a:ln w="9525" algn="ctr">
            <a:noFill/>
            <a:miter lim="800000"/>
          </a:ln>
          <a:effectLst/>
        </p:spPr>
        <p:txBody>
          <a:bodyPr wrap="square">
            <a:spAutoFit/>
          </a:bodyPr>
          <a:lstStyle/>
          <a:p>
            <a:pPr marR="0" defTabSz="914400">
              <a:spcBef>
                <a:spcPct val="50000"/>
              </a:spcBef>
              <a:buClrTx/>
              <a:buSzTx/>
              <a:buFontTx/>
              <a:buNone/>
              <a:defRPr/>
            </a:pPr>
            <a:r>
              <a:rPr kumimoji="0" lang="zh-CN" altLang="en-US" sz="20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生涯大师舒伯（</a:t>
            </a:r>
            <a:r>
              <a:rPr kumimoji="0" lang="en-US" altLang="zh-CN" sz="20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Super</a:t>
            </a:r>
            <a:r>
              <a:rPr kumimoji="0" lang="zh-CN" altLang="en-US" sz="20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 </a:t>
            </a:r>
            <a:r>
              <a:rPr kumimoji="0" lang="en-US" altLang="zh-CN" sz="20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1970</a:t>
            </a:r>
            <a:r>
              <a:rPr kumimoji="0" lang="zh-CN" altLang="en-US" sz="2000" b="1" kern="1200" cap="none" spc="0" normalizeH="0" baseline="0" noProof="0" dirty="0">
                <a:solidFill>
                  <a:schemeClr val="tx2"/>
                </a:solidFill>
                <a:latin typeface="微软雅黑" panose="020B0503020204020204" pitchFamily="34" charset="-122"/>
                <a:ea typeface="微软雅黑" panose="020B0503020204020204" pitchFamily="34" charset="-122"/>
                <a:cs typeface="+mn-cs"/>
              </a:rPr>
              <a:t>）</a:t>
            </a:r>
            <a:endParaRPr kumimoji="0" lang="en-US" altLang="zh-CN" sz="2000" b="1" kern="1200" cap="none" spc="0" normalizeH="0" baseline="0" noProof="0" dirty="0">
              <a:solidFill>
                <a:schemeClr val="tx2"/>
              </a:solidFill>
              <a:effectLst>
                <a:outerShdw blurRad="38100" dist="38100" dir="2700000" algn="tl">
                  <a:srgbClr val="C0C0C0"/>
                </a:outerShdw>
              </a:effectLst>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34"/>
                                        </p:tgtEl>
                                        <p:attrNameLst>
                                          <p:attrName>style.visibility</p:attrName>
                                        </p:attrNameLst>
                                      </p:cBhvr>
                                      <p:to>
                                        <p:strVal val="visible"/>
                                      </p:to>
                                    </p:set>
                                    <p:animEffect transition="in" filter="wipe(down)">
                                      <p:cBhvr>
                                        <p:cTn id="7" dur="500"/>
                                        <p:tgtEl>
                                          <p:spTgt spid="2663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6630"/>
                                        </p:tgtEl>
                                        <p:attrNameLst>
                                          <p:attrName>style.visibility</p:attrName>
                                        </p:attrNameLst>
                                      </p:cBhvr>
                                      <p:to>
                                        <p:strVal val="visible"/>
                                      </p:to>
                                    </p:set>
                                    <p:animEffect transition="in" filter="diamond(in)">
                                      <p:cBhvr>
                                        <p:cTn id="12" dur="2000"/>
                                        <p:tgtEl>
                                          <p:spTgt spid="2663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636"/>
                                        </p:tgtEl>
                                        <p:attrNameLst>
                                          <p:attrName>style.visibility</p:attrName>
                                        </p:attrNameLst>
                                      </p:cBhvr>
                                      <p:to>
                                        <p:strVal val="visible"/>
                                      </p:to>
                                    </p:set>
                                    <p:animEffect transition="in" filter="checkerboard(across)">
                                      <p:cBhvr>
                                        <p:cTn id="17" dur="500"/>
                                        <p:tgtEl>
                                          <p:spTgt spid="266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6631"/>
                                        </p:tgtEl>
                                        <p:attrNameLst>
                                          <p:attrName>style.visibility</p:attrName>
                                        </p:attrNameLst>
                                      </p:cBhvr>
                                      <p:to>
                                        <p:strVal val="visible"/>
                                      </p:to>
                                    </p:set>
                                    <p:animEffect transition="in" filter="wipe(down)">
                                      <p:cBhvr>
                                        <p:cTn id="22" dur="500"/>
                                        <p:tgtEl>
                                          <p:spTgt spid="2663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6638"/>
                                        </p:tgtEl>
                                        <p:attrNameLst>
                                          <p:attrName>style.visibility</p:attrName>
                                        </p:attrNameLst>
                                      </p:cBhvr>
                                      <p:to>
                                        <p:strVal val="visible"/>
                                      </p:to>
                                    </p:set>
                                    <p:animEffect transition="in" filter="box(in)">
                                      <p:cBhvr>
                                        <p:cTn id="27" dur="500"/>
                                        <p:tgtEl>
                                          <p:spTgt spid="2663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26632"/>
                                        </p:tgtEl>
                                        <p:attrNameLst>
                                          <p:attrName>style.visibility</p:attrName>
                                        </p:attrNameLst>
                                      </p:cBhvr>
                                      <p:to>
                                        <p:strVal val="visible"/>
                                      </p:to>
                                    </p:set>
                                    <p:animEffect transition="in" filter="barn(inHorizontal)">
                                      <p:cBhvr>
                                        <p:cTn id="32" dur="500"/>
                                        <p:tgtEl>
                                          <p:spTgt spid="26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p:bldP spid="26631" grpId="0"/>
      <p:bldP spid="26632" grpId="0"/>
      <p:bldP spid="26634" grpId="0"/>
      <p:bldP spid="26636" grpId="0"/>
      <p:bldP spid="266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矩形 1"/>
          <p:cNvSpPr>
            <a:spLocks noChangeArrowheads="1"/>
          </p:cNvSpPr>
          <p:nvPr/>
        </p:nvSpPr>
        <p:spPr bwMode="auto">
          <a:xfrm>
            <a:off x="2412683" y="566738"/>
            <a:ext cx="4817344" cy="646331"/>
          </a:xfrm>
          <a:prstGeom prst="rect">
            <a:avLst/>
          </a:prstGeom>
          <a:noFill/>
          <a:ln w="9525">
            <a:noFill/>
            <a:miter lim="800000"/>
          </a:ln>
        </p:spPr>
        <p:txBody>
          <a:bodyPr wrap="none">
            <a:spAutoFit/>
          </a:bodyPr>
          <a:lstStyle/>
          <a:p>
            <a:r>
              <a:rPr lang="zh-CN" altLang="en-US" sz="3600" b="1" dirty="0" smtClean="0">
                <a:solidFill>
                  <a:schemeClr val="tx1"/>
                </a:solidFill>
              </a:rPr>
              <a:t>马斯洛的需求层次理论</a:t>
            </a:r>
          </a:p>
        </p:txBody>
      </p:sp>
      <p:pic>
        <p:nvPicPr>
          <p:cNvPr id="26" name="等腰三角形 6"/>
          <p:cNvPicPr>
            <a:picLocks noChangeArrowheads="1"/>
          </p:cNvPicPr>
          <p:nvPr/>
        </p:nvPicPr>
        <p:blipFill>
          <a:blip r:embed="rId2" cstate="print">
            <a:lum bright="-38000" contrast="48000"/>
          </a:blip>
          <a:srcRect/>
          <a:stretch>
            <a:fillRect/>
          </a:stretch>
        </p:blipFill>
        <p:spPr bwMode="auto">
          <a:xfrm>
            <a:off x="1599565" y="1095375"/>
            <a:ext cx="1316355" cy="1151255"/>
          </a:xfrm>
          <a:prstGeom prst="rect">
            <a:avLst/>
          </a:prstGeom>
          <a:noFill/>
          <a:ln w="9525" algn="ctr">
            <a:noFill/>
            <a:miter lim="800000"/>
            <a:headEnd/>
            <a:tailEnd/>
          </a:ln>
        </p:spPr>
      </p:pic>
      <p:pic>
        <p:nvPicPr>
          <p:cNvPr id="27" name="梯形 7"/>
          <p:cNvPicPr>
            <a:picLocks noChangeArrowheads="1"/>
          </p:cNvPicPr>
          <p:nvPr/>
        </p:nvPicPr>
        <p:blipFill>
          <a:blip r:embed="rId3" cstate="print">
            <a:lum bright="-38000" contrast="48000"/>
          </a:blip>
          <a:srcRect/>
          <a:stretch>
            <a:fillRect/>
          </a:stretch>
        </p:blipFill>
        <p:spPr bwMode="auto">
          <a:xfrm>
            <a:off x="739775" y="3081338"/>
            <a:ext cx="3030538" cy="787400"/>
          </a:xfrm>
          <a:prstGeom prst="rect">
            <a:avLst/>
          </a:prstGeom>
          <a:noFill/>
          <a:ln w="9525" algn="ctr">
            <a:noFill/>
            <a:miter lim="800000"/>
            <a:headEnd/>
            <a:tailEnd/>
          </a:ln>
        </p:spPr>
      </p:pic>
      <p:pic>
        <p:nvPicPr>
          <p:cNvPr id="28" name="梯形 8"/>
          <p:cNvPicPr>
            <a:picLocks noChangeArrowheads="1"/>
          </p:cNvPicPr>
          <p:nvPr/>
        </p:nvPicPr>
        <p:blipFill>
          <a:blip r:embed="rId4" cstate="print">
            <a:lum bright="-38000" contrast="48000"/>
          </a:blip>
          <a:srcRect/>
          <a:stretch>
            <a:fillRect/>
          </a:stretch>
        </p:blipFill>
        <p:spPr bwMode="auto">
          <a:xfrm>
            <a:off x="1166813" y="2246313"/>
            <a:ext cx="2176462" cy="792162"/>
          </a:xfrm>
          <a:prstGeom prst="rect">
            <a:avLst/>
          </a:prstGeom>
          <a:noFill/>
          <a:ln w="9525" algn="ctr">
            <a:noFill/>
            <a:miter lim="800000"/>
            <a:headEnd/>
            <a:tailEnd/>
          </a:ln>
        </p:spPr>
      </p:pic>
      <p:pic>
        <p:nvPicPr>
          <p:cNvPr id="29" name="梯形 9"/>
          <p:cNvPicPr>
            <a:picLocks noChangeArrowheads="1"/>
          </p:cNvPicPr>
          <p:nvPr/>
        </p:nvPicPr>
        <p:blipFill>
          <a:blip r:embed="rId5" cstate="print">
            <a:lum bright="-38000" contrast="48000"/>
          </a:blip>
          <a:srcRect/>
          <a:stretch>
            <a:fillRect/>
          </a:stretch>
        </p:blipFill>
        <p:spPr bwMode="auto">
          <a:xfrm>
            <a:off x="312738" y="3910013"/>
            <a:ext cx="3889375" cy="787400"/>
          </a:xfrm>
          <a:prstGeom prst="rect">
            <a:avLst/>
          </a:prstGeom>
          <a:noFill/>
          <a:ln w="9525" algn="ctr">
            <a:noFill/>
            <a:miter lim="800000"/>
            <a:headEnd/>
            <a:tailEnd/>
          </a:ln>
        </p:spPr>
      </p:pic>
      <p:pic>
        <p:nvPicPr>
          <p:cNvPr id="30" name="梯形 10"/>
          <p:cNvPicPr>
            <a:picLocks noChangeArrowheads="1"/>
          </p:cNvPicPr>
          <p:nvPr/>
        </p:nvPicPr>
        <p:blipFill>
          <a:blip r:embed="rId6" cstate="print">
            <a:lum bright="-38000" contrast="48000"/>
          </a:blip>
          <a:srcRect/>
          <a:stretch>
            <a:fillRect/>
          </a:stretch>
        </p:blipFill>
        <p:spPr bwMode="auto">
          <a:xfrm>
            <a:off x="-116523" y="4786630"/>
            <a:ext cx="4748213" cy="785813"/>
          </a:xfrm>
          <a:prstGeom prst="rect">
            <a:avLst/>
          </a:prstGeom>
          <a:noFill/>
          <a:ln w="9525">
            <a:noFill/>
            <a:miter lim="800000"/>
            <a:headEnd/>
            <a:tailEnd/>
          </a:ln>
        </p:spPr>
      </p:pic>
      <p:sp>
        <p:nvSpPr>
          <p:cNvPr id="33" name="AutoShape 14"/>
          <p:cNvSpPr>
            <a:spLocks noChangeArrowheads="1"/>
          </p:cNvSpPr>
          <p:nvPr/>
        </p:nvSpPr>
        <p:spPr bwMode="gray">
          <a:xfrm>
            <a:off x="4489450" y="1587500"/>
            <a:ext cx="3968750" cy="496888"/>
          </a:xfrm>
          <a:prstGeom prst="homePlate">
            <a:avLst>
              <a:gd name="adj" fmla="val 39919"/>
            </a:avLst>
          </a:prstGeom>
          <a:gradFill rotWithShape="1">
            <a:gsLst>
              <a:gs pos="0">
                <a:schemeClr val="folHlink"/>
              </a:gs>
              <a:gs pos="100000">
                <a:schemeClr val="folHlink">
                  <a:gamma/>
                  <a:shade val="62745"/>
                  <a:invGamma/>
                </a:schemeClr>
              </a:gs>
            </a:gsLst>
            <a:lin ang="5400000" scaled="1"/>
          </a:gradFill>
          <a:ln w="19050">
            <a:solidFill>
              <a:srgbClr val="FEFFFF"/>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sp>
        <p:nvSpPr>
          <p:cNvPr id="34" name="Text Box 18"/>
          <p:cNvSpPr txBox="1">
            <a:spLocks noChangeArrowheads="1"/>
          </p:cNvSpPr>
          <p:nvPr/>
        </p:nvSpPr>
        <p:spPr bwMode="white">
          <a:xfrm>
            <a:off x="4419600" y="1676400"/>
            <a:ext cx="3886200" cy="369888"/>
          </a:xfrm>
          <a:prstGeom prst="rect">
            <a:avLst/>
          </a:prstGeom>
          <a:noFill/>
          <a:ln w="9525" algn="ctr">
            <a:noFill/>
            <a:miter lim="800000"/>
          </a:ln>
        </p:spPr>
        <p:txBody>
          <a:bodyPr>
            <a:spAutoFit/>
          </a:bodyPr>
          <a:lstStyle/>
          <a:p>
            <a:pPr algn="ctr">
              <a:spcBef>
                <a:spcPct val="50000"/>
              </a:spcBef>
            </a:pPr>
            <a:r>
              <a:rPr lang="zh-CN" altLang="en-US" b="1" dirty="0">
                <a:solidFill>
                  <a:srgbClr val="F8F8F8"/>
                </a:solidFill>
                <a:latin typeface="微软雅黑" panose="020B0503020204020204" pitchFamily="34" charset="-122"/>
                <a:ea typeface="微软雅黑" panose="020B0503020204020204" pitchFamily="34" charset="-122"/>
              </a:rPr>
              <a:t>通过帮助他人为社会发展做贡献</a:t>
            </a:r>
            <a:endParaRPr lang="en-US" altLang="zh-CN" b="1" dirty="0">
              <a:solidFill>
                <a:srgbClr val="F8F8F8"/>
              </a:solidFill>
              <a:latin typeface="微软雅黑" panose="020B0503020204020204" pitchFamily="34" charset="-122"/>
              <a:ea typeface="微软雅黑" panose="020B0503020204020204" pitchFamily="34" charset="-122"/>
            </a:endParaRPr>
          </a:p>
        </p:txBody>
      </p:sp>
      <p:sp>
        <p:nvSpPr>
          <p:cNvPr id="35" name="AutoShape 16"/>
          <p:cNvSpPr>
            <a:spLocks noChangeArrowheads="1"/>
          </p:cNvSpPr>
          <p:nvPr/>
        </p:nvSpPr>
        <p:spPr bwMode="gray">
          <a:xfrm>
            <a:off x="4489450" y="2419350"/>
            <a:ext cx="4044950" cy="493713"/>
          </a:xfrm>
          <a:prstGeom prst="homePlate">
            <a:avLst>
              <a:gd name="adj" fmla="val 40175"/>
            </a:avLst>
          </a:prstGeom>
          <a:gradFill rotWithShape="1">
            <a:gsLst>
              <a:gs pos="0">
                <a:schemeClr val="accent1"/>
              </a:gs>
              <a:gs pos="100000">
                <a:schemeClr val="accent1">
                  <a:gamma/>
                  <a:shade val="62745"/>
                  <a:invGamma/>
                </a:schemeClr>
              </a:gs>
            </a:gsLst>
            <a:lin ang="5400000" scaled="1"/>
          </a:gradFill>
          <a:ln w="19050">
            <a:solidFill>
              <a:srgbClr val="FEFFFF"/>
            </a:solidFill>
            <a:miter lim="800000"/>
          </a:ln>
          <a:effectLst>
            <a:outerShdw dist="53882" dir="2700000" algn="ctr" rotWithShape="0">
              <a:srgbClr val="000000">
                <a:alpha val="50000"/>
              </a:srgbClr>
            </a:outerShdw>
          </a:effectLst>
        </p:spPr>
        <p:txBody>
          <a:bodyPr wrap="none" anchor="ctr"/>
          <a:lstStyle/>
          <a:p>
            <a:pPr>
              <a:defRPr/>
            </a:pPr>
            <a:endParaRPr lang="zh-CN" altLang="en-US" dirty="0">
              <a:latin typeface="微软雅黑" panose="020B0503020204020204" pitchFamily="34" charset="-122"/>
              <a:ea typeface="微软雅黑" panose="020B0503020204020204" pitchFamily="34" charset="-122"/>
            </a:endParaRPr>
          </a:p>
        </p:txBody>
      </p:sp>
      <p:sp>
        <p:nvSpPr>
          <p:cNvPr id="36" name="Text Box 18"/>
          <p:cNvSpPr txBox="1">
            <a:spLocks noChangeArrowheads="1"/>
          </p:cNvSpPr>
          <p:nvPr/>
        </p:nvSpPr>
        <p:spPr bwMode="white">
          <a:xfrm>
            <a:off x="4648200" y="2508250"/>
            <a:ext cx="3733800" cy="369888"/>
          </a:xfrm>
          <a:prstGeom prst="rect">
            <a:avLst/>
          </a:prstGeom>
          <a:noFill/>
          <a:ln w="9525" algn="ctr">
            <a:noFill/>
            <a:miter lim="800000"/>
          </a:ln>
        </p:spPr>
        <p:txBody>
          <a:bodyPr>
            <a:spAutoFit/>
          </a:bodyPr>
          <a:lstStyle/>
          <a:p>
            <a:pPr algn="ctr">
              <a:spcBef>
                <a:spcPct val="50000"/>
              </a:spcBef>
            </a:pPr>
            <a:r>
              <a:rPr lang="zh-CN" altLang="en-US" b="1">
                <a:solidFill>
                  <a:srgbClr val="F8F8F8"/>
                </a:solidFill>
                <a:latin typeface="微软雅黑" panose="020B0503020204020204" pitchFamily="34" charset="-122"/>
                <a:ea typeface="微软雅黑" panose="020B0503020204020204" pitchFamily="34" charset="-122"/>
              </a:rPr>
              <a:t>通过展示才能，获得别人的认可</a:t>
            </a:r>
            <a:endParaRPr lang="en-US" altLang="zh-CN" b="1">
              <a:solidFill>
                <a:srgbClr val="F8F8F8"/>
              </a:solidFill>
              <a:latin typeface="微软雅黑" panose="020B0503020204020204" pitchFamily="34" charset="-122"/>
              <a:ea typeface="微软雅黑" panose="020B0503020204020204" pitchFamily="34" charset="-122"/>
            </a:endParaRPr>
          </a:p>
        </p:txBody>
      </p:sp>
      <p:sp>
        <p:nvSpPr>
          <p:cNvPr id="39" name="AutoShape 20"/>
          <p:cNvSpPr>
            <a:spLocks noChangeArrowheads="1"/>
          </p:cNvSpPr>
          <p:nvPr/>
        </p:nvSpPr>
        <p:spPr bwMode="gray">
          <a:xfrm>
            <a:off x="4489450" y="3254375"/>
            <a:ext cx="4044950" cy="496888"/>
          </a:xfrm>
          <a:prstGeom prst="homePlate">
            <a:avLst>
              <a:gd name="adj" fmla="val 39919"/>
            </a:avLst>
          </a:prstGeom>
          <a:gradFill rotWithShape="1">
            <a:gsLst>
              <a:gs pos="0">
                <a:schemeClr val="accent2"/>
              </a:gs>
              <a:gs pos="100000">
                <a:schemeClr val="accent2">
                  <a:gamma/>
                  <a:shade val="62745"/>
                  <a:invGamma/>
                </a:schemeClr>
              </a:gs>
            </a:gsLst>
            <a:lin ang="5400000" scaled="1"/>
          </a:gradFill>
          <a:ln w="19050">
            <a:solidFill>
              <a:srgbClr val="FEFFFF"/>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sp>
        <p:nvSpPr>
          <p:cNvPr id="40" name="Text Box 18"/>
          <p:cNvSpPr txBox="1">
            <a:spLocks noChangeArrowheads="1"/>
          </p:cNvSpPr>
          <p:nvPr/>
        </p:nvSpPr>
        <p:spPr bwMode="white">
          <a:xfrm>
            <a:off x="4419600" y="3343275"/>
            <a:ext cx="3886200" cy="369888"/>
          </a:xfrm>
          <a:prstGeom prst="rect">
            <a:avLst/>
          </a:prstGeom>
          <a:noFill/>
          <a:ln w="9525" algn="ctr">
            <a:noFill/>
            <a:miter lim="800000"/>
          </a:ln>
        </p:spPr>
        <p:txBody>
          <a:bodyPr>
            <a:spAutoFit/>
          </a:bodyPr>
          <a:lstStyle/>
          <a:p>
            <a:pPr algn="ctr">
              <a:spcBef>
                <a:spcPct val="50000"/>
              </a:spcBef>
            </a:pPr>
            <a:r>
              <a:rPr lang="zh-CN" altLang="en-US" b="1">
                <a:solidFill>
                  <a:srgbClr val="F8F8F8"/>
                </a:solidFill>
                <a:latin typeface="微软雅黑" panose="020B0503020204020204" pitchFamily="34" charset="-122"/>
                <a:ea typeface="微软雅黑" panose="020B0503020204020204" pitchFamily="34" charset="-122"/>
              </a:rPr>
              <a:t>想要找到可以交流的人</a:t>
            </a:r>
            <a:endParaRPr lang="en-US" altLang="zh-CN" b="1">
              <a:solidFill>
                <a:srgbClr val="F8F8F8"/>
              </a:solidFill>
              <a:latin typeface="微软雅黑" panose="020B0503020204020204" pitchFamily="34" charset="-122"/>
              <a:ea typeface="微软雅黑" panose="020B0503020204020204" pitchFamily="34" charset="-122"/>
            </a:endParaRPr>
          </a:p>
        </p:txBody>
      </p:sp>
      <p:sp>
        <p:nvSpPr>
          <p:cNvPr id="41" name="AutoShape 22"/>
          <p:cNvSpPr>
            <a:spLocks noChangeArrowheads="1"/>
          </p:cNvSpPr>
          <p:nvPr/>
        </p:nvSpPr>
        <p:spPr bwMode="gray">
          <a:xfrm>
            <a:off x="4489450" y="4090988"/>
            <a:ext cx="4121150" cy="493712"/>
          </a:xfrm>
          <a:prstGeom prst="homePlate">
            <a:avLst>
              <a:gd name="adj" fmla="val 40175"/>
            </a:avLst>
          </a:prstGeom>
          <a:gradFill rotWithShape="1">
            <a:gsLst>
              <a:gs pos="0">
                <a:schemeClr val="hlink"/>
              </a:gs>
              <a:gs pos="100000">
                <a:schemeClr val="hlink">
                  <a:gamma/>
                  <a:shade val="62745"/>
                  <a:invGamma/>
                </a:schemeClr>
              </a:gs>
            </a:gsLst>
            <a:lin ang="5400000" scaled="1"/>
          </a:gradFill>
          <a:ln w="19050">
            <a:solidFill>
              <a:srgbClr val="FEFFFF"/>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sp>
        <p:nvSpPr>
          <p:cNvPr id="42" name="Text Box 18"/>
          <p:cNvSpPr txBox="1">
            <a:spLocks noChangeArrowheads="1"/>
          </p:cNvSpPr>
          <p:nvPr/>
        </p:nvSpPr>
        <p:spPr bwMode="white">
          <a:xfrm>
            <a:off x="4419600" y="4179888"/>
            <a:ext cx="3810000" cy="369887"/>
          </a:xfrm>
          <a:prstGeom prst="rect">
            <a:avLst/>
          </a:prstGeom>
          <a:noFill/>
          <a:ln w="9525" algn="ctr">
            <a:noFill/>
            <a:miter lim="800000"/>
          </a:ln>
        </p:spPr>
        <p:txBody>
          <a:bodyPr>
            <a:spAutoFit/>
          </a:bodyPr>
          <a:lstStyle/>
          <a:p>
            <a:pPr algn="ctr">
              <a:spcBef>
                <a:spcPct val="50000"/>
              </a:spcBef>
            </a:pPr>
            <a:r>
              <a:rPr lang="zh-CN" altLang="zh-CN" b="1" dirty="0">
                <a:solidFill>
                  <a:schemeClr val="bg1"/>
                </a:solidFill>
              </a:rPr>
              <a:t>找到安全的地方避免被伤害</a:t>
            </a:r>
            <a:endParaRPr lang="zh-CN" altLang="zh-CN" b="1" dirty="0">
              <a:solidFill>
                <a:schemeClr val="bg1"/>
              </a:solidFill>
              <a:latin typeface="微软雅黑" panose="020B0503020204020204" pitchFamily="34" charset="-122"/>
              <a:ea typeface="微软雅黑" panose="020B0503020204020204" pitchFamily="34" charset="-122"/>
            </a:endParaRPr>
          </a:p>
        </p:txBody>
      </p:sp>
      <p:sp>
        <p:nvSpPr>
          <p:cNvPr id="48" name="AutoShape 22"/>
          <p:cNvSpPr>
            <a:spLocks noChangeArrowheads="1"/>
          </p:cNvSpPr>
          <p:nvPr/>
        </p:nvSpPr>
        <p:spPr bwMode="gray">
          <a:xfrm>
            <a:off x="4489450" y="4932363"/>
            <a:ext cx="4121150" cy="493712"/>
          </a:xfrm>
          <a:prstGeom prst="homePlate">
            <a:avLst>
              <a:gd name="adj" fmla="val 40175"/>
            </a:avLst>
          </a:prstGeom>
          <a:gradFill flip="none" rotWithShape="1">
            <a:gsLst>
              <a:gs pos="8000">
                <a:srgbClr val="00B050"/>
              </a:gs>
              <a:gs pos="100000">
                <a:schemeClr val="hlink">
                  <a:gamma/>
                  <a:shade val="62745"/>
                  <a:invGamma/>
                </a:schemeClr>
              </a:gs>
            </a:gsLst>
            <a:lin ang="5400000" scaled="1"/>
            <a:tileRect/>
          </a:gradFill>
          <a:ln w="19050">
            <a:solidFill>
              <a:srgbClr val="FEFFFF"/>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微软雅黑" panose="020B0503020204020204" pitchFamily="34" charset="-122"/>
              <a:ea typeface="微软雅黑" panose="020B0503020204020204" pitchFamily="34" charset="-122"/>
            </a:endParaRPr>
          </a:p>
        </p:txBody>
      </p:sp>
      <p:sp>
        <p:nvSpPr>
          <p:cNvPr id="49" name="Text Box 18"/>
          <p:cNvSpPr txBox="1">
            <a:spLocks noChangeArrowheads="1"/>
          </p:cNvSpPr>
          <p:nvPr/>
        </p:nvSpPr>
        <p:spPr bwMode="white">
          <a:xfrm>
            <a:off x="4533900" y="5030153"/>
            <a:ext cx="3962400" cy="738187"/>
          </a:xfrm>
          <a:prstGeom prst="rect">
            <a:avLst/>
          </a:prstGeom>
          <a:noFill/>
          <a:ln w="9525" algn="ctr">
            <a:noFill/>
            <a:miter lim="800000"/>
          </a:ln>
        </p:spPr>
        <p:txBody>
          <a:bodyPr>
            <a:spAutoFit/>
          </a:bodyPr>
          <a:lstStyle/>
          <a:p>
            <a:pPr>
              <a:spcBef>
                <a:spcPct val="50000"/>
              </a:spcBef>
            </a:pPr>
            <a:r>
              <a:rPr lang="zh-CN" altLang="en-US" b="1">
                <a:solidFill>
                  <a:srgbClr val="F8F8F8"/>
                </a:solidFill>
                <a:latin typeface="微软雅黑" panose="020B0503020204020204" pitchFamily="34" charset="-122"/>
                <a:ea typeface="微软雅黑" panose="020B0503020204020204" pitchFamily="34" charset="-122"/>
              </a:rPr>
              <a:t>           找到水和吃的维持生命</a:t>
            </a:r>
          </a:p>
          <a:p>
            <a:pPr>
              <a:spcBef>
                <a:spcPct val="50000"/>
              </a:spcBef>
            </a:pPr>
            <a:endParaRPr lang="en-US" altLang="zh-CN" sz="1600" b="1">
              <a:solidFill>
                <a:srgbClr val="F8F8F8"/>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strips(downLeft)">
                                      <p:cBhvr>
                                        <p:cTn id="7" dur="500"/>
                                        <p:tgtEl>
                                          <p:spTgt spid="4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strips(downLeft)">
                                      <p:cBhvr>
                                        <p:cTn id="10" dur="500"/>
                                        <p:tgtEl>
                                          <p:spTgt spid="48"/>
                                        </p:tgtEl>
                                      </p:cBhvr>
                                    </p:animEffect>
                                  </p:childTnLst>
                                </p:cTn>
                              </p:par>
                              <p:par>
                                <p:cTn id="11" presetID="8" presetClass="entr" presetSubtype="16"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diamond(in)">
                                      <p:cBhvr>
                                        <p:cTn id="13" dur="500"/>
                                        <p:tgtEl>
                                          <p:spTgt spid="30"/>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3" fill="hold" grpId="0" nodeType="click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strips(upRight)">
                                      <p:cBhvr>
                                        <p:cTn id="18" dur="500"/>
                                        <p:tgtEl>
                                          <p:spTgt spid="42"/>
                                        </p:tgtEl>
                                      </p:cBhvr>
                                    </p:animEffect>
                                  </p:childTnLst>
                                </p:cTn>
                              </p:par>
                              <p:par>
                                <p:cTn id="19" presetID="18" presetClass="entr" presetSubtype="3"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strips(upRight)">
                                      <p:cBhvr>
                                        <p:cTn id="21" dur="500"/>
                                        <p:tgtEl>
                                          <p:spTgt spid="41"/>
                                        </p:tgtEl>
                                      </p:cBhvr>
                                    </p:animEffect>
                                  </p:childTnLst>
                                </p:cTn>
                              </p:par>
                              <p:par>
                                <p:cTn id="22" presetID="8" presetClass="entr" presetSubtype="16" fill="hold"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diamond(in)">
                                      <p:cBhvr>
                                        <p:cTn id="24" dur="500"/>
                                        <p:tgtEl>
                                          <p:spTgt spid="2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strips(downLeft)">
                                      <p:cBhvr>
                                        <p:cTn id="29" dur="500"/>
                                        <p:tgtEl>
                                          <p:spTgt spid="40"/>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strips(downLeft)">
                                      <p:cBhvr>
                                        <p:cTn id="32" dur="500"/>
                                        <p:tgtEl>
                                          <p:spTgt spid="39"/>
                                        </p:tgtEl>
                                      </p:cBhvr>
                                    </p:animEffect>
                                  </p:childTnLst>
                                </p:cTn>
                              </p:par>
                              <p:par>
                                <p:cTn id="33" presetID="8" presetClass="entr" presetSubtype="16"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diamond(in)">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3" fill="hold" grpId="0" nodeType="click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strips(upRight)">
                                      <p:cBhvr>
                                        <p:cTn id="40" dur="500"/>
                                        <p:tgtEl>
                                          <p:spTgt spid="36"/>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strips(upRight)">
                                      <p:cBhvr>
                                        <p:cTn id="43" dur="500"/>
                                        <p:tgtEl>
                                          <p:spTgt spid="35"/>
                                        </p:tgtEl>
                                      </p:cBhvr>
                                    </p:animEffect>
                                  </p:childTnLst>
                                </p:cTn>
                              </p:par>
                              <p:par>
                                <p:cTn id="44" presetID="8" presetClass="entr" presetSubtype="16" fill="hold"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diamond(in)">
                                      <p:cBhvr>
                                        <p:cTn id="46" dur="500"/>
                                        <p:tgtEl>
                                          <p:spTgt spid="2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strips(downRight)">
                                      <p:cBhvr>
                                        <p:cTn id="51" dur="500"/>
                                        <p:tgtEl>
                                          <p:spTgt spid="34"/>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strips(downRight)">
                                      <p:cBhvr>
                                        <p:cTn id="54" dur="500"/>
                                        <p:tgtEl>
                                          <p:spTgt spid="33"/>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diamond(in)">
                                      <p:cBhvr>
                                        <p:cTn id="5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p:bldP spid="35" grpId="0" animBg="1"/>
      <p:bldP spid="36" grpId="0"/>
      <p:bldP spid="39" grpId="0" animBg="1"/>
      <p:bldP spid="40" grpId="0"/>
      <p:bldP spid="41" grpId="0" animBg="1"/>
      <p:bldP spid="42" grpId="0"/>
      <p:bldP spid="48" grpId="0" animBg="1"/>
      <p:bldP spid="49" grpId="0"/>
    </p:bldLst>
  </p:timing>
</p:sld>
</file>

<file path=ppt/theme/theme1.xml><?xml version="1.0" encoding="utf-8"?>
<a:theme xmlns:a="http://schemas.openxmlformats.org/drawingml/2006/main" name="日常_活页夹">
  <a:themeElements>
    <a:clrScheme name="">
      <a:dk1>
        <a:srgbClr val="402000"/>
      </a:dk1>
      <a:lt1>
        <a:srgbClr val="FBFAE2"/>
      </a:lt1>
      <a:dk2>
        <a:srgbClr val="996633"/>
      </a:dk2>
      <a:lt2>
        <a:srgbClr val="A08366"/>
      </a:lt2>
      <a:accent1>
        <a:srgbClr val="CE9964"/>
      </a:accent1>
      <a:accent2>
        <a:srgbClr val="CD3333"/>
      </a:accent2>
      <a:accent3>
        <a:srgbClr val="FDFCEE"/>
      </a:accent3>
      <a:accent4>
        <a:srgbClr val="361A00"/>
      </a:accent4>
      <a:accent5>
        <a:srgbClr val="E3CAB8"/>
      </a:accent5>
      <a:accent6>
        <a:srgbClr val="B82D2D"/>
      </a:accent6>
      <a:hlink>
        <a:srgbClr val="9A7F32"/>
      </a:hlink>
      <a:folHlink>
        <a:srgbClr val="ECA07A"/>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402000"/>
        </a:dk1>
        <a:lt1>
          <a:srgbClr val="FBFAE2"/>
        </a:lt1>
        <a:dk2>
          <a:srgbClr val="996633"/>
        </a:dk2>
        <a:lt2>
          <a:srgbClr val="A08366"/>
        </a:lt2>
        <a:accent1>
          <a:srgbClr val="CE9964"/>
        </a:accent1>
        <a:accent2>
          <a:srgbClr val="CD3333"/>
        </a:accent2>
        <a:accent3>
          <a:srgbClr val="FDFCEE"/>
        </a:accent3>
        <a:accent4>
          <a:srgbClr val="361A00"/>
        </a:accent4>
        <a:accent5>
          <a:srgbClr val="E3CAB8"/>
        </a:accent5>
        <a:accent6>
          <a:srgbClr val="B8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
        <a:dk1>
          <a:srgbClr val="402000"/>
        </a:dk1>
        <a:lt1>
          <a:srgbClr val="FFFFFF"/>
        </a:lt1>
        <a:dk2>
          <a:srgbClr val="996633"/>
        </a:dk2>
        <a:lt2>
          <a:srgbClr val="A08366"/>
        </a:lt2>
        <a:accent1>
          <a:srgbClr val="CE9964"/>
        </a:accent1>
        <a:accent2>
          <a:srgbClr val="CD3333"/>
        </a:accent2>
        <a:accent3>
          <a:srgbClr val="FFFFFF"/>
        </a:accent3>
        <a:accent4>
          <a:srgbClr val="361A00"/>
        </a:accent4>
        <a:accent5>
          <a:srgbClr val="E3CAB8"/>
        </a:accent5>
        <a:accent6>
          <a:srgbClr val="B8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989"/>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Seashore design template</Template>
  <TotalTime>77</TotalTime>
  <Words>1081</Words>
  <Application>Microsoft Office PowerPoint</Application>
  <PresentationFormat>全屏显示(4:3)</PresentationFormat>
  <Paragraphs>141</Paragraphs>
  <Slides>22</Slides>
  <Notes>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方正粗圆简体</vt:lpstr>
      <vt:lpstr>黑体</vt:lpstr>
      <vt:lpstr>楷体</vt:lpstr>
      <vt:lpstr>楷体_GB2312</vt:lpstr>
      <vt:lpstr>隶书</vt:lpstr>
      <vt:lpstr>宋体</vt:lpstr>
      <vt:lpstr>微软雅黑</vt:lpstr>
      <vt:lpstr>Arial</vt:lpstr>
      <vt:lpstr>Calibri</vt:lpstr>
      <vt:lpstr>Times New Roman</vt:lpstr>
      <vt:lpstr>Wingdings</vt:lpstr>
      <vt:lpstr>日常_活页夹</vt:lpstr>
      <vt:lpstr>PowerPoint 演示文稿</vt:lpstr>
      <vt:lpstr>案例导入：</vt:lpstr>
      <vt:lpstr>   有关“工作”的一分钟联想    请在一分钟内尽可能多的写下你头脑中所联想到的任何短语。        “我希望做……工作”  思考： 你在工作中寻找的是什么？ 你判断工作“好”“坏”的标准是什么？  </vt:lpstr>
      <vt:lpstr>PowerPoint 演示文稿</vt:lpstr>
      <vt:lpstr>你为“什么”而工作</vt:lpstr>
      <vt:lpstr>PowerPoint 演示文稿</vt:lpstr>
      <vt:lpstr>PowerPoint 演示文稿</vt:lpstr>
      <vt:lpstr>PowerPoint 演示文稿</vt:lpstr>
      <vt:lpstr>PowerPoint 演示文稿</vt:lpstr>
      <vt:lpstr>我的需求</vt:lpstr>
      <vt:lpstr>为什么要考虑价值观？ </vt:lpstr>
      <vt:lpstr>PowerPoint 演示文稿</vt:lpstr>
      <vt:lpstr>PowerPoint 演示文稿</vt:lpstr>
      <vt:lpstr>价值观的变化</vt:lpstr>
      <vt:lpstr>价值观市场</vt:lpstr>
      <vt:lpstr>PowerPoint 演示文稿</vt:lpstr>
      <vt:lpstr>PowerPoint 演示文稿</vt:lpstr>
      <vt:lpstr>讨论：</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Windows 用户</cp:lastModifiedBy>
  <cp:revision>15</cp:revision>
  <dcterms:created xsi:type="dcterms:W3CDTF">2016-04-17T11:40:00Z</dcterms:created>
  <dcterms:modified xsi:type="dcterms:W3CDTF">2019-11-25T01:14:10Z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2052-10.8.2.6948</vt:lpwstr>
  </property>
</Properties>
</file>