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79" r:id="rId4"/>
    <p:sldId id="280" r:id="rId5"/>
    <p:sldId id="258" r:id="rId6"/>
    <p:sldId id="25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81" r:id="rId27"/>
    <p:sldId id="282" r:id="rId28"/>
    <p:sldId id="283" r:id="rId29"/>
    <p:sldId id="284" r:id="rId30"/>
    <p:sldId id="285" r:id="rId31"/>
    <p:sldId id="286" r:id="rId32"/>
    <p:sldId id="287"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2015/7/22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任务六</a:t>
            </a:r>
            <a:r>
              <a:rPr lang="en-US" dirty="0" smtClean="0"/>
              <a:t>  </a:t>
            </a:r>
            <a:r>
              <a:rPr lang="zh-CN" altLang="en-US" dirty="0" smtClean="0"/>
              <a:t>营销人员</a:t>
            </a:r>
            <a:r>
              <a:rPr lang="zh-CN" altLang="en-US" dirty="0" smtClean="0"/>
              <a:t>心理</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团队</a:t>
            </a:r>
            <a:r>
              <a:rPr lang="zh-CN" altLang="en-US" dirty="0" smtClean="0"/>
              <a:t>游戏：驿站</a:t>
            </a:r>
            <a:r>
              <a:rPr lang="zh-CN" altLang="en-US" dirty="0" smtClean="0"/>
              <a:t>传书</a:t>
            </a:r>
            <a:r>
              <a:rPr lang="en-US" dirty="0" smtClean="0"/>
              <a:t> </a:t>
            </a:r>
            <a:endParaRPr lang="zh-CN" altLang="en-US" dirty="0" smtClean="0"/>
          </a:p>
          <a:p>
            <a:r>
              <a:rPr lang="zh-CN" altLang="en-US" dirty="0" smtClean="0"/>
              <a:t>一、游戏类型：团队协作型</a:t>
            </a:r>
            <a:r>
              <a:rPr lang="en-US" dirty="0" smtClean="0"/>
              <a:t>   </a:t>
            </a:r>
            <a:endParaRPr lang="zh-CN" altLang="en-US" dirty="0" smtClean="0"/>
          </a:p>
          <a:p>
            <a:r>
              <a:rPr lang="zh-CN" altLang="en-US" dirty="0" smtClean="0"/>
              <a:t>二、游戏目的：使学员强烈意识到，充分沟通对团队目标实现的重要意义；</a:t>
            </a:r>
            <a:r>
              <a:rPr lang="en-US" dirty="0" smtClean="0"/>
              <a:t>  </a:t>
            </a:r>
            <a:r>
              <a:rPr lang="zh-CN" altLang="en-US" dirty="0" smtClean="0"/>
              <a:t>制度规则的建立与修正。</a:t>
            </a:r>
            <a:r>
              <a:rPr lang="en-US" dirty="0" smtClean="0"/>
              <a:t> </a:t>
            </a:r>
            <a:endParaRPr lang="zh-CN" altLang="en-US" dirty="0" smtClean="0"/>
          </a:p>
          <a:p>
            <a:r>
              <a:rPr lang="zh-CN" altLang="en-US" dirty="0" smtClean="0"/>
              <a:t>三、游戏介绍：全队成员排成一列，你们每个人这时候就相当于一个驿站</a:t>
            </a:r>
            <a:r>
              <a:rPr lang="en-US" dirty="0" smtClean="0"/>
              <a:t>,</a:t>
            </a:r>
            <a:r>
              <a:rPr lang="zh-CN" altLang="en-US" dirty="0" smtClean="0"/>
              <a:t>到时候培训师会把一个带有</a:t>
            </a:r>
            <a:r>
              <a:rPr lang="en-US" dirty="0" smtClean="0"/>
              <a:t>7</a:t>
            </a:r>
            <a:r>
              <a:rPr lang="zh-CN" altLang="en-US" dirty="0" smtClean="0"/>
              <a:t>位数以内的数字信息卡片交到最后一位伙伴的手中，你们要利用你们的聪明才智把这个数字信息传到最前面这位伙伴的手中。当这位伙伴收到信息以后呢要迅速的举手，并把当然了信息写在纸片上交给最前面的培训师。比赛总共会进行四轮。在信息传递的过程当中我们会有一些规则来约束。</a:t>
            </a:r>
            <a:r>
              <a:rPr lang="en-US" dirty="0" smtClean="0"/>
              <a:t> </a:t>
            </a:r>
            <a:endParaRPr lang="zh-CN" altLang="en-US" dirty="0" smtClean="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四．游戏规则：项目开始后：（所谓项目开始是指培训师喊开始，信息从后面一位伙伴开始传递那刻起）</a:t>
            </a:r>
            <a:r>
              <a:rPr lang="en-US" dirty="0" smtClean="0"/>
              <a:t> </a:t>
            </a:r>
            <a:endParaRPr lang="zh-CN" altLang="en-US" dirty="0" smtClean="0"/>
          </a:p>
          <a:p>
            <a:r>
              <a:rPr lang="en-US" dirty="0" smtClean="0"/>
              <a:t>1.</a:t>
            </a:r>
            <a:r>
              <a:rPr lang="zh-CN" altLang="en-US" dirty="0" smtClean="0"/>
              <a:t>不能讲话</a:t>
            </a:r>
          </a:p>
          <a:p>
            <a:r>
              <a:rPr lang="en-US" dirty="0" smtClean="0"/>
              <a:t>2.</a:t>
            </a:r>
            <a:r>
              <a:rPr lang="zh-CN" altLang="en-US" dirty="0" smtClean="0"/>
              <a:t>不能回头</a:t>
            </a:r>
            <a:r>
              <a:rPr lang="en-US" dirty="0" smtClean="0"/>
              <a:t> </a:t>
            </a:r>
            <a:endParaRPr lang="zh-CN" altLang="en-US" dirty="0" smtClean="0"/>
          </a:p>
          <a:p>
            <a:r>
              <a:rPr lang="en-US" dirty="0" smtClean="0"/>
              <a:t>3.</a:t>
            </a:r>
            <a:r>
              <a:rPr lang="zh-CN" altLang="en-US" dirty="0" smtClean="0"/>
              <a:t>后面的伙伴的任何部位不能超过前面人身体的肩缝横截面以及无限延伸面。（前后标准要以最前面的某个物品做参照，比如白板。离白板近则为前，离白板远则为后）</a:t>
            </a:r>
            <a:r>
              <a:rPr lang="en-US" dirty="0" smtClean="0"/>
              <a:t> </a:t>
            </a:r>
            <a:endParaRPr lang="zh-CN" altLang="en-US" dirty="0" smtClean="0"/>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dirty="0" smtClean="0"/>
              <a:t>4.</a:t>
            </a:r>
            <a:r>
              <a:rPr lang="zh-CN" altLang="en-US" dirty="0" smtClean="0"/>
              <a:t>当信息传到最前面伙伴手中时，这位伙伴要要迅速举手示意，并把信息交到白板附近的培训师手中，计时会以举手那一刻为截止时间。</a:t>
            </a:r>
          </a:p>
          <a:p>
            <a:r>
              <a:rPr lang="en-US" dirty="0" smtClean="0"/>
              <a:t>5.</a:t>
            </a:r>
            <a:r>
              <a:rPr lang="zh-CN" altLang="en-US" dirty="0" smtClean="0"/>
              <a:t>不能传递纸条和仍纸条。</a:t>
            </a:r>
          </a:p>
          <a:p>
            <a:r>
              <a:rPr lang="en-US" dirty="0" smtClean="0"/>
              <a:t>6.</a:t>
            </a:r>
            <a:r>
              <a:rPr lang="zh-CN" altLang="en-US" dirty="0" smtClean="0"/>
              <a:t>项目的最终解释权和裁判权归培训师（要解释清楚，某些很有争议的方法，和我们培训的整个中心相吻合算正确，背离则算错误）</a:t>
            </a:r>
            <a:r>
              <a:rPr lang="en-US" dirty="0" smtClean="0"/>
              <a:t> </a:t>
            </a:r>
            <a:endParaRPr lang="zh-CN" altLang="en-US" dirty="0" smtClean="0"/>
          </a:p>
          <a:p>
            <a:r>
              <a:rPr lang="en-US" dirty="0" smtClean="0"/>
              <a:t>7.</a:t>
            </a:r>
            <a:r>
              <a:rPr lang="zh-CN" altLang="en-US" dirty="0" smtClean="0"/>
              <a:t>第一轮时间≤</a:t>
            </a:r>
            <a:r>
              <a:rPr lang="en-US" dirty="0" smtClean="0"/>
              <a:t>2</a:t>
            </a:r>
            <a:r>
              <a:rPr lang="zh-CN" altLang="en-US" dirty="0" smtClean="0"/>
              <a:t>分钟。</a:t>
            </a:r>
            <a:r>
              <a:rPr lang="en-US" dirty="0" smtClean="0"/>
              <a:t> </a:t>
            </a:r>
            <a:r>
              <a:rPr lang="zh-CN" altLang="en-US" dirty="0" smtClean="0"/>
              <a:t>（给出</a:t>
            </a:r>
            <a:r>
              <a:rPr lang="en-US" dirty="0" smtClean="0"/>
              <a:t>8</a:t>
            </a:r>
            <a:r>
              <a:rPr lang="zh-CN" altLang="en-US" dirty="0" smtClean="0"/>
              <a:t>分钟的讨论时间，然后回来</a:t>
            </a:r>
            <a:r>
              <a:rPr lang="en-US" dirty="0" smtClean="0"/>
              <a:t>PK</a:t>
            </a:r>
            <a:r>
              <a:rPr lang="zh-CN" altLang="en-US" dirty="0" smtClean="0"/>
              <a:t>）</a:t>
            </a:r>
            <a:r>
              <a:rPr lang="en-US" dirty="0" smtClean="0"/>
              <a:t> </a:t>
            </a:r>
            <a:r>
              <a:rPr lang="zh-CN" altLang="en-US" dirty="0" smtClean="0"/>
              <a:t>第二轮：以前规则继续生效，新的规则增加：</a:t>
            </a:r>
            <a:r>
              <a:rPr lang="en-US" dirty="0" smtClean="0"/>
              <a:t>   </a:t>
            </a:r>
            <a:endParaRPr lang="zh-CN" altLang="en-US" dirty="0" smtClean="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dirty="0" smtClean="0"/>
              <a:t>8.</a:t>
            </a:r>
            <a:r>
              <a:rPr lang="zh-CN" altLang="en-US" dirty="0" smtClean="0"/>
              <a:t>第一轮所有方法不能再使用</a:t>
            </a:r>
          </a:p>
          <a:p>
            <a:r>
              <a:rPr lang="en-US" dirty="0" smtClean="0"/>
              <a:t> 9.</a:t>
            </a:r>
            <a:r>
              <a:rPr lang="zh-CN" altLang="en-US" dirty="0" smtClean="0"/>
              <a:t>不能传递和扔任何物品</a:t>
            </a:r>
            <a:r>
              <a:rPr lang="en-US" dirty="0" smtClean="0"/>
              <a:t>     </a:t>
            </a:r>
            <a:endParaRPr lang="zh-CN" altLang="en-US" dirty="0" smtClean="0"/>
          </a:p>
          <a:p>
            <a:r>
              <a:rPr lang="en-US" dirty="0" smtClean="0"/>
              <a:t>10.</a:t>
            </a:r>
            <a:r>
              <a:rPr lang="zh-CN" altLang="en-US" dirty="0" smtClean="0"/>
              <a:t>第二轮时间≤</a:t>
            </a:r>
            <a:r>
              <a:rPr lang="en-US" dirty="0" smtClean="0"/>
              <a:t>1</a:t>
            </a:r>
            <a:r>
              <a:rPr lang="zh-CN" altLang="en-US" dirty="0" smtClean="0"/>
              <a:t>分钟</a:t>
            </a:r>
            <a:r>
              <a:rPr lang="en-US" dirty="0" smtClean="0"/>
              <a:t>   </a:t>
            </a:r>
            <a:r>
              <a:rPr lang="zh-CN" altLang="en-US" dirty="0" smtClean="0"/>
              <a:t>（给出</a:t>
            </a:r>
            <a:r>
              <a:rPr lang="en-US" dirty="0" smtClean="0"/>
              <a:t>7</a:t>
            </a:r>
            <a:r>
              <a:rPr lang="zh-CN" altLang="en-US" dirty="0" smtClean="0"/>
              <a:t>分钟的讨论时间，然后回来</a:t>
            </a:r>
            <a:r>
              <a:rPr lang="en-US" dirty="0" smtClean="0"/>
              <a:t>PK</a:t>
            </a:r>
            <a:r>
              <a:rPr lang="zh-CN" altLang="en-US" dirty="0" smtClean="0"/>
              <a:t>）</a:t>
            </a: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第三轮：以上规则继续生效</a:t>
            </a:r>
            <a:r>
              <a:rPr lang="en-US" dirty="0" smtClean="0"/>
              <a:t>,</a:t>
            </a:r>
            <a:r>
              <a:rPr lang="zh-CN" altLang="en-US" dirty="0" smtClean="0"/>
              <a:t>新的规则增加</a:t>
            </a:r>
            <a:r>
              <a:rPr lang="en-US" dirty="0" smtClean="0"/>
              <a:t> </a:t>
            </a:r>
            <a:endParaRPr lang="zh-CN" altLang="en-US" dirty="0" smtClean="0"/>
          </a:p>
          <a:p>
            <a:r>
              <a:rPr lang="en-US" dirty="0" smtClean="0"/>
              <a:t>11.</a:t>
            </a:r>
            <a:r>
              <a:rPr lang="zh-CN" altLang="en-US" dirty="0" smtClean="0"/>
              <a:t>第一轮第二轮所有方法不能使用</a:t>
            </a:r>
            <a:r>
              <a:rPr lang="en-US" dirty="0" smtClean="0"/>
              <a:t>     </a:t>
            </a:r>
            <a:endParaRPr lang="zh-CN" altLang="en-US" dirty="0" smtClean="0"/>
          </a:p>
          <a:p>
            <a:r>
              <a:rPr lang="en-US" dirty="0" smtClean="0"/>
              <a:t>12.</a:t>
            </a:r>
            <a:r>
              <a:rPr lang="zh-CN" altLang="en-US" dirty="0" smtClean="0"/>
              <a:t>第三轮时间≤</a:t>
            </a:r>
            <a:r>
              <a:rPr lang="en-US" dirty="0" smtClean="0"/>
              <a:t>40</a:t>
            </a:r>
            <a:r>
              <a:rPr lang="zh-CN" altLang="en-US" dirty="0" smtClean="0"/>
              <a:t>秒</a:t>
            </a:r>
            <a:r>
              <a:rPr lang="en-US" dirty="0" smtClean="0"/>
              <a:t>    </a:t>
            </a:r>
            <a:r>
              <a:rPr lang="zh-CN" altLang="en-US" dirty="0" smtClean="0"/>
              <a:t>（给出</a:t>
            </a:r>
            <a:r>
              <a:rPr lang="en-US" dirty="0" smtClean="0"/>
              <a:t>6</a:t>
            </a:r>
            <a:r>
              <a:rPr lang="zh-CN" altLang="en-US" dirty="0" smtClean="0"/>
              <a:t>分钟的讨论时间</a:t>
            </a:r>
            <a:r>
              <a:rPr lang="en-US" dirty="0" smtClean="0"/>
              <a:t>,</a:t>
            </a:r>
            <a:r>
              <a:rPr lang="zh-CN" altLang="en-US" dirty="0" smtClean="0"/>
              <a:t>然后回来</a:t>
            </a:r>
            <a:r>
              <a:rPr lang="en-US" dirty="0" smtClean="0"/>
              <a:t>PK</a:t>
            </a:r>
            <a:r>
              <a:rPr lang="zh-CN" altLang="en-US" dirty="0" smtClean="0"/>
              <a:t>）</a:t>
            </a:r>
            <a:r>
              <a:rPr lang="en-US" dirty="0" smtClean="0"/>
              <a:t> </a:t>
            </a:r>
            <a:r>
              <a:rPr lang="zh-CN" altLang="en-US" dirty="0" smtClean="0"/>
              <a:t>第四轮：以上规则继续生效，新的规则增加</a:t>
            </a:r>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第四轮：以上规则继续生效，新的规则增加</a:t>
            </a:r>
            <a:r>
              <a:rPr lang="en-US" dirty="0" smtClean="0"/>
              <a:t>  </a:t>
            </a:r>
            <a:endParaRPr lang="zh-CN" altLang="en-US" dirty="0" smtClean="0"/>
          </a:p>
          <a:p>
            <a:r>
              <a:rPr lang="en-US" dirty="0" smtClean="0"/>
              <a:t>13.</a:t>
            </a:r>
            <a:r>
              <a:rPr lang="zh-CN" altLang="en-US" dirty="0" smtClean="0"/>
              <a:t>前三轮所有方法不可用</a:t>
            </a:r>
            <a:r>
              <a:rPr lang="en-US" dirty="0" smtClean="0"/>
              <a:t>    </a:t>
            </a:r>
            <a:endParaRPr lang="zh-CN" altLang="en-US" dirty="0" smtClean="0"/>
          </a:p>
          <a:p>
            <a:r>
              <a:rPr lang="en-US" dirty="0" smtClean="0"/>
              <a:t>14.</a:t>
            </a:r>
            <a:r>
              <a:rPr lang="zh-CN" altLang="en-US" dirty="0" smtClean="0"/>
              <a:t>屁股不可以离开地面</a:t>
            </a:r>
            <a:r>
              <a:rPr lang="en-US" dirty="0" smtClean="0"/>
              <a:t>  </a:t>
            </a:r>
            <a:endParaRPr lang="zh-CN" altLang="en-US" dirty="0" smtClean="0"/>
          </a:p>
          <a:p>
            <a:r>
              <a:rPr lang="en-US" dirty="0" smtClean="0"/>
              <a:t>15.</a:t>
            </a:r>
            <a:r>
              <a:rPr lang="zh-CN" altLang="en-US" dirty="0" smtClean="0"/>
              <a:t>第四轮时间≤</a:t>
            </a:r>
            <a:r>
              <a:rPr lang="en-US" dirty="0" smtClean="0"/>
              <a:t>20</a:t>
            </a:r>
            <a:r>
              <a:rPr lang="zh-CN" altLang="en-US" dirty="0" smtClean="0"/>
              <a:t>秒 （给出</a:t>
            </a:r>
            <a:r>
              <a:rPr lang="en-US" dirty="0" smtClean="0"/>
              <a:t>5</a:t>
            </a:r>
            <a:r>
              <a:rPr lang="zh-CN" altLang="en-US" dirty="0" smtClean="0"/>
              <a:t>分钟的讨论时间，然后回来</a:t>
            </a:r>
            <a:r>
              <a:rPr lang="en-US" dirty="0" smtClean="0"/>
              <a:t>PK</a:t>
            </a:r>
            <a:r>
              <a:rPr lang="zh-CN" altLang="en-US" dirty="0" smtClean="0"/>
              <a:t>）</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p:cNvPicPr>
          <p:nvPr>
            <p:ph idx="1"/>
          </p:nvPr>
        </p:nvPicPr>
        <p:blipFill>
          <a:blip r:embed="rId2"/>
          <a:srcRect/>
          <a:stretch>
            <a:fillRect/>
          </a:stretch>
        </p:blipFill>
        <p:spPr bwMode="auto">
          <a:xfrm>
            <a:off x="857224" y="1500174"/>
            <a:ext cx="7215238" cy="457203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第二节</a:t>
            </a:r>
            <a:r>
              <a:rPr lang="en-US" b="1" dirty="0" smtClean="0"/>
              <a:t>  </a:t>
            </a:r>
            <a:r>
              <a:rPr lang="zh-CN" altLang="en-US" b="1" dirty="0" smtClean="0"/>
              <a:t>分析营销促销</a:t>
            </a:r>
            <a:r>
              <a:rPr lang="zh-CN" altLang="en-US" b="1" dirty="0" smtClean="0"/>
              <a:t>心理</a:t>
            </a:r>
            <a:endParaRPr lang="zh-CN" altLang="en-US" dirty="0"/>
          </a:p>
        </p:txBody>
      </p:sp>
      <p:sp>
        <p:nvSpPr>
          <p:cNvPr id="3" name="内容占位符 2"/>
          <p:cNvSpPr>
            <a:spLocks noGrp="1"/>
          </p:cNvSpPr>
          <p:nvPr>
            <p:ph idx="1"/>
          </p:nvPr>
        </p:nvSpPr>
        <p:spPr/>
        <p:txBody>
          <a:bodyPr>
            <a:normAutofit/>
          </a:bodyPr>
          <a:lstStyle/>
          <a:p>
            <a:r>
              <a:rPr lang="zh-CN" altLang="en-US" b="1" dirty="0" smtClean="0"/>
              <a:t>教学目标和要求</a:t>
            </a:r>
            <a:endParaRPr lang="en-US" altLang="zh-CN" b="1" dirty="0" smtClean="0"/>
          </a:p>
          <a:p>
            <a:r>
              <a:rPr lang="zh-CN" altLang="en-US" dirty="0" smtClean="0"/>
              <a:t>了解营销促销的心理策略。</a:t>
            </a:r>
          </a:p>
          <a:p>
            <a:r>
              <a:rPr lang="zh-CN" altLang="en-US" dirty="0" smtClean="0"/>
              <a:t>明确营销广告和推广的意义，并能正确运用其策略为营销服务</a:t>
            </a:r>
            <a:r>
              <a:rPr lang="zh-CN" altLang="en-US" dirty="0" smtClean="0"/>
              <a:t>。</a:t>
            </a:r>
            <a:endParaRPr lang="en-US" altLang="zh-CN" dirty="0" smtClean="0"/>
          </a:p>
          <a:p>
            <a:r>
              <a:rPr lang="zh-CN" altLang="en-US" b="1" dirty="0" smtClean="0"/>
              <a:t>教学</a:t>
            </a:r>
            <a:r>
              <a:rPr lang="zh-CN" altLang="en-US" b="1" dirty="0" smtClean="0"/>
              <a:t>重点和难点</a:t>
            </a:r>
            <a:endParaRPr lang="en-US" altLang="zh-CN" b="1" dirty="0" smtClean="0"/>
          </a:p>
          <a:p>
            <a:r>
              <a:rPr lang="zh-CN" altLang="en-US" dirty="0" smtClean="0"/>
              <a:t>重点：营销促销的心理策略</a:t>
            </a:r>
          </a:p>
          <a:p>
            <a:r>
              <a:rPr lang="zh-CN" altLang="en-US" dirty="0" smtClean="0"/>
              <a:t>难点：在营销促销的心理的基础上进行营销</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一、营销促销心理</a:t>
            </a:r>
            <a:r>
              <a:rPr lang="zh-CN" altLang="en-US" dirty="0" smtClean="0"/>
              <a:t>策略</a:t>
            </a:r>
            <a:endParaRPr lang="zh-CN" altLang="en-US" dirty="0"/>
          </a:p>
        </p:txBody>
      </p:sp>
      <p:sp>
        <p:nvSpPr>
          <p:cNvPr id="3" name="内容占位符 2"/>
          <p:cNvSpPr>
            <a:spLocks noGrp="1"/>
          </p:cNvSpPr>
          <p:nvPr>
            <p:ph idx="1"/>
          </p:nvPr>
        </p:nvSpPr>
        <p:spPr/>
        <p:txBody>
          <a:bodyPr/>
          <a:lstStyle/>
          <a:p>
            <a:r>
              <a:rPr lang="zh-CN" altLang="en-US" dirty="0" smtClean="0"/>
              <a:t>（一）“刺激</a:t>
            </a:r>
            <a:r>
              <a:rPr lang="en-US" dirty="0" smtClean="0"/>
              <a:t>—</a:t>
            </a:r>
            <a:r>
              <a:rPr lang="zh-CN" altLang="en-US" dirty="0" smtClean="0"/>
              <a:t>反映”策略</a:t>
            </a:r>
          </a:p>
          <a:p>
            <a:r>
              <a:rPr lang="zh-CN" altLang="en-US" dirty="0" smtClean="0"/>
              <a:t>（二）“需要</a:t>
            </a:r>
            <a:r>
              <a:rPr lang="en-US" dirty="0" smtClean="0"/>
              <a:t>—</a:t>
            </a:r>
            <a:r>
              <a:rPr lang="zh-CN" altLang="en-US" dirty="0" smtClean="0"/>
              <a:t>满足”策略</a:t>
            </a:r>
          </a:p>
          <a:p>
            <a:r>
              <a:rPr lang="zh-CN" altLang="en-US" dirty="0" smtClean="0"/>
              <a:t>（三）“公式化”策略</a:t>
            </a:r>
          </a:p>
          <a:p>
            <a:r>
              <a:rPr lang="zh-CN" altLang="en-US" dirty="0" smtClean="0"/>
              <a:t>（四）“诱发</a:t>
            </a:r>
            <a:r>
              <a:rPr lang="en-US" dirty="0" smtClean="0"/>
              <a:t>-</a:t>
            </a:r>
            <a:r>
              <a:rPr lang="zh-CN" altLang="en-US" dirty="0" smtClean="0"/>
              <a:t>满足”策略</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二、营销推广心理</a:t>
            </a:r>
            <a:r>
              <a:rPr lang="zh-CN" altLang="en-US" dirty="0" smtClean="0"/>
              <a:t>策略</a:t>
            </a:r>
            <a:endParaRPr lang="zh-CN" altLang="en-US" dirty="0"/>
          </a:p>
        </p:txBody>
      </p:sp>
      <p:sp>
        <p:nvSpPr>
          <p:cNvPr id="3" name="内容占位符 2"/>
          <p:cNvSpPr>
            <a:spLocks noGrp="1"/>
          </p:cNvSpPr>
          <p:nvPr>
            <p:ph idx="1"/>
          </p:nvPr>
        </p:nvSpPr>
        <p:spPr/>
        <p:txBody>
          <a:bodyPr/>
          <a:lstStyle/>
          <a:p>
            <a:r>
              <a:rPr lang="zh-CN" altLang="en-US" dirty="0" smtClean="0"/>
              <a:t>（一）是用于刺激消费者的营业推广方法</a:t>
            </a:r>
          </a:p>
          <a:p>
            <a:r>
              <a:rPr lang="zh-CN" altLang="en-US" dirty="0" smtClean="0"/>
              <a:t>（二）是刺激经销商的营业推广方法</a:t>
            </a:r>
          </a:p>
          <a:p>
            <a:r>
              <a:rPr lang="zh-CN" altLang="en-US" dirty="0" smtClean="0"/>
              <a:t>（三）是刺激销售员的营业推广方法</a:t>
            </a: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案例引入：</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松下幸之助，日本企业家，</a:t>
            </a:r>
            <a:r>
              <a:rPr lang="en-US" dirty="0" smtClean="0"/>
              <a:t> </a:t>
            </a:r>
            <a:r>
              <a:rPr lang="zh-CN" altLang="en-US" dirty="0" smtClean="0"/>
              <a:t>松下电器公司董事长</a:t>
            </a:r>
            <a:r>
              <a:rPr lang="en-US" dirty="0" smtClean="0"/>
              <a:t> </a:t>
            </a:r>
            <a:r>
              <a:rPr lang="zh-CN" altLang="en-US" dirty="0" smtClean="0"/>
              <a:t>，人称经营之神</a:t>
            </a:r>
            <a:r>
              <a:rPr lang="en-US" dirty="0" smtClean="0"/>
              <a:t> </a:t>
            </a:r>
            <a:r>
              <a:rPr lang="zh-CN" altLang="en-US" dirty="0" smtClean="0"/>
              <a:t>。</a:t>
            </a:r>
            <a:r>
              <a:rPr lang="en-US" dirty="0" smtClean="0"/>
              <a:t>1894</a:t>
            </a:r>
            <a:r>
              <a:rPr lang="zh-CN" altLang="en-US" dirty="0" smtClean="0"/>
              <a:t>年出生于日本和歌，由于父母相继去世</a:t>
            </a:r>
            <a:r>
              <a:rPr lang="en-US" dirty="0" smtClean="0"/>
              <a:t> </a:t>
            </a:r>
            <a:r>
              <a:rPr lang="zh-CN" altLang="en-US" dirty="0" smtClean="0"/>
              <a:t>，</a:t>
            </a:r>
            <a:r>
              <a:rPr lang="en-US" dirty="0" smtClean="0"/>
              <a:t>9</a:t>
            </a:r>
            <a:r>
              <a:rPr lang="zh-CN" altLang="en-US" dirty="0" smtClean="0"/>
              <a:t>岁时就辍学当学徒工，糊口度日。</a:t>
            </a:r>
            <a:r>
              <a:rPr lang="en-US" dirty="0" smtClean="0"/>
              <a:t>1918</a:t>
            </a:r>
            <a:r>
              <a:rPr lang="zh-CN" altLang="en-US" dirty="0" smtClean="0"/>
              <a:t>年开始创业，建立了松下电器器具制作所，只生产双插座接合器等一两种产品；</a:t>
            </a:r>
            <a:r>
              <a:rPr lang="en-US" dirty="0" smtClean="0"/>
              <a:t>1932</a:t>
            </a:r>
            <a:r>
              <a:rPr lang="zh-CN" altLang="en-US" dirty="0" smtClean="0"/>
              <a:t>年以后，公司得到了前所未有的发展。松下幸之助连续</a:t>
            </a:r>
            <a:r>
              <a:rPr lang="en-US" dirty="0" smtClean="0"/>
              <a:t>10</a:t>
            </a:r>
            <a:r>
              <a:rPr lang="zh-CN" altLang="en-US" dirty="0" smtClean="0"/>
              <a:t>多年蝉联日本最高纳税人。日本政府曾于</a:t>
            </a:r>
            <a:r>
              <a:rPr lang="en-US" dirty="0" smtClean="0"/>
              <a:t>1965</a:t>
            </a:r>
            <a:r>
              <a:rPr lang="zh-CN" altLang="en-US" dirty="0" smtClean="0"/>
              <a:t>年给松下幸之助颁发了二等旭日重光勋章；日本天皇曾于</a:t>
            </a:r>
            <a:r>
              <a:rPr lang="en-US" dirty="0" smtClean="0"/>
              <a:t>1981</a:t>
            </a:r>
            <a:r>
              <a:rPr lang="zh-CN" altLang="en-US" dirty="0" smtClean="0"/>
              <a:t>年给松下幸之助颁授了一级旭日大绶勋章。</a:t>
            </a:r>
            <a:r>
              <a:rPr lang="en-US" dirty="0" smtClean="0"/>
              <a:t/>
            </a:r>
            <a:br>
              <a:rPr lang="en-US" dirty="0" smtClean="0"/>
            </a:b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三、营销广告心理</a:t>
            </a:r>
            <a:r>
              <a:rPr lang="zh-CN" altLang="en-US" dirty="0" smtClean="0"/>
              <a:t>策略</a:t>
            </a:r>
            <a:endParaRPr lang="zh-CN" altLang="en-US" dirty="0"/>
          </a:p>
        </p:txBody>
      </p:sp>
      <p:sp>
        <p:nvSpPr>
          <p:cNvPr id="3" name="内容占位符 2"/>
          <p:cNvSpPr>
            <a:spLocks noGrp="1"/>
          </p:cNvSpPr>
          <p:nvPr>
            <p:ph idx="1"/>
          </p:nvPr>
        </p:nvSpPr>
        <p:spPr/>
        <p:txBody>
          <a:bodyPr/>
          <a:lstStyle/>
          <a:p>
            <a:r>
              <a:rPr lang="zh-CN" altLang="en-US" dirty="0" smtClean="0"/>
              <a:t>（一）以理服人的心理策略</a:t>
            </a:r>
          </a:p>
          <a:p>
            <a:r>
              <a:rPr lang="zh-CN" altLang="en-US" dirty="0" smtClean="0"/>
              <a:t>（二）以情动人的心理策略</a:t>
            </a:r>
          </a:p>
          <a:p>
            <a:r>
              <a:rPr lang="zh-CN" altLang="en-US" dirty="0" smtClean="0"/>
              <a:t>（三）以品牌认知影响品牌态度的心理策略</a:t>
            </a:r>
          </a:p>
          <a:p>
            <a:r>
              <a:rPr lang="zh-CN" altLang="en-US" dirty="0" smtClean="0"/>
              <a:t>（四）以广告音响效果对消费者展开情感诉求</a:t>
            </a:r>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四、常见的营销人员与消费者之间沟通失败的原因</a:t>
            </a:r>
            <a:br>
              <a:rPr lang="zh-CN" altLang="en-US" dirty="0" smtClean="0"/>
            </a:br>
            <a:endParaRPr lang="zh-CN" altLang="en-US" dirty="0"/>
          </a:p>
        </p:txBody>
      </p:sp>
      <p:sp>
        <p:nvSpPr>
          <p:cNvPr id="3" name="内容占位符 2"/>
          <p:cNvSpPr>
            <a:spLocks noGrp="1"/>
          </p:cNvSpPr>
          <p:nvPr>
            <p:ph idx="1"/>
          </p:nvPr>
        </p:nvSpPr>
        <p:spPr/>
        <p:txBody>
          <a:bodyPr/>
          <a:lstStyle/>
          <a:p>
            <a:r>
              <a:rPr lang="zh-CN" altLang="en-US" dirty="0" smtClean="0"/>
              <a:t>营销人员对产品浮夸，演过其实，编造事实急于说服顾客；</a:t>
            </a:r>
          </a:p>
          <a:p>
            <a:r>
              <a:rPr lang="zh-CN" altLang="en-US" dirty="0" smtClean="0"/>
              <a:t>营销人员对产品知识不专业，给顾客的介绍缺乏针对性。</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课堂实践：</a:t>
            </a:r>
            <a:r>
              <a:rPr lang="zh-CN" altLang="en-US" dirty="0" smtClean="0"/>
              <a:t>限时</a:t>
            </a:r>
            <a:r>
              <a:rPr lang="zh-CN" altLang="en-US" dirty="0" smtClean="0"/>
              <a:t>销售</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某公司招聘海外销售主管，对应聘者进行筛选后选出</a:t>
            </a:r>
            <a:r>
              <a:rPr lang="en-US" dirty="0" smtClean="0"/>
              <a:t>3</a:t>
            </a:r>
            <a:r>
              <a:rPr lang="zh-CN" altLang="en-US" dirty="0" smtClean="0"/>
              <a:t>人作最后角逐。招聘组出了一道实践题：限时销售</a:t>
            </a:r>
            <a:r>
              <a:rPr lang="en-US" dirty="0" smtClean="0"/>
              <a:t>50</a:t>
            </a:r>
            <a:r>
              <a:rPr lang="zh-CN" altLang="en-US" dirty="0" smtClean="0"/>
              <a:t>块肥皂大小的冰块。</a:t>
            </a:r>
          </a:p>
          <a:p>
            <a:r>
              <a:rPr lang="en-US" dirty="0" smtClean="0"/>
              <a:t>2.</a:t>
            </a:r>
            <a:r>
              <a:rPr lang="zh-CN" altLang="en-US" dirty="0" smtClean="0"/>
              <a:t>要求在</a:t>
            </a:r>
            <a:r>
              <a:rPr lang="en-US" dirty="0" smtClean="0"/>
              <a:t>30</a:t>
            </a:r>
            <a:r>
              <a:rPr lang="zh-CN" altLang="en-US" dirty="0" smtClean="0"/>
              <a:t>分钟内销售完毕，可以采用各种方式进行交易，前期投入启动资金限额</a:t>
            </a:r>
            <a:r>
              <a:rPr lang="en-US" dirty="0" smtClean="0"/>
              <a:t>50</a:t>
            </a:r>
            <a:r>
              <a:rPr lang="zh-CN" altLang="en-US" dirty="0" smtClean="0"/>
              <a:t>元。 </a:t>
            </a:r>
          </a:p>
          <a:p>
            <a:r>
              <a:rPr lang="en-US" dirty="0" smtClean="0"/>
              <a:t>3.</a:t>
            </a:r>
            <a:r>
              <a:rPr lang="zh-CN" altLang="en-US" dirty="0" smtClean="0"/>
              <a:t>如果你去应聘，你打算如何应对这项考核？</a:t>
            </a:r>
          </a:p>
          <a:p>
            <a:r>
              <a:rPr lang="en-US" dirty="0" smtClean="0"/>
              <a:t>4.</a:t>
            </a:r>
            <a:r>
              <a:rPr lang="zh-CN" altLang="en-US" dirty="0" smtClean="0"/>
              <a:t>请在现场表演销售过程。</a:t>
            </a:r>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成果与检测：</a:t>
            </a:r>
          </a:p>
          <a:p>
            <a:r>
              <a:rPr lang="en-US" dirty="0" smtClean="0"/>
              <a:t>1.</a:t>
            </a:r>
            <a:r>
              <a:rPr lang="zh-CN" altLang="en-US" dirty="0" smtClean="0"/>
              <a:t>统计销售净收入，与其他人作比较；</a:t>
            </a:r>
          </a:p>
          <a:p>
            <a:r>
              <a:rPr lang="en-US" dirty="0" smtClean="0"/>
              <a:t>2.</a:t>
            </a:r>
            <a:r>
              <a:rPr lang="zh-CN" altLang="en-US" dirty="0" smtClean="0"/>
              <a:t>分析所采用的销售方式，是否成功把握了顾客心态，促使顾客购买；</a:t>
            </a:r>
          </a:p>
          <a:p>
            <a:r>
              <a:rPr lang="en-US" dirty="0" smtClean="0"/>
              <a:t>3.</a:t>
            </a:r>
            <a:r>
              <a:rPr lang="zh-CN" altLang="en-US" dirty="0" smtClean="0"/>
              <a:t>对每个人的表现进行评估。</a:t>
            </a:r>
          </a:p>
          <a:p>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第三节  提升</a:t>
            </a:r>
            <a:r>
              <a:rPr lang="zh-CN" altLang="en-US" dirty="0" smtClean="0"/>
              <a:t>营销者的心理素质</a:t>
            </a:r>
            <a:endParaRPr lang="zh-CN" altLang="en-US" dirty="0"/>
          </a:p>
        </p:txBody>
      </p:sp>
      <p:sp>
        <p:nvSpPr>
          <p:cNvPr id="3" name="内容占位符 2"/>
          <p:cNvSpPr>
            <a:spLocks noGrp="1"/>
          </p:cNvSpPr>
          <p:nvPr>
            <p:ph idx="1"/>
          </p:nvPr>
        </p:nvSpPr>
        <p:spPr/>
        <p:txBody>
          <a:bodyPr/>
          <a:lstStyle/>
          <a:p>
            <a:r>
              <a:rPr lang="zh-CN" altLang="en-US" b="1" dirty="0" smtClean="0"/>
              <a:t>教学目标和要求</a:t>
            </a:r>
            <a:endParaRPr lang="en-US" altLang="zh-CN" b="1" dirty="0" smtClean="0"/>
          </a:p>
          <a:p>
            <a:r>
              <a:rPr lang="zh-CN" altLang="en-US" dirty="0" smtClean="0"/>
              <a:t>了解营销人员的基本心理素质。</a:t>
            </a:r>
          </a:p>
          <a:p>
            <a:r>
              <a:rPr lang="zh-CN" altLang="en-US" dirty="0" smtClean="0"/>
              <a:t>能根据自身情况，培养作为营销人员的基本心理</a:t>
            </a:r>
            <a:r>
              <a:rPr lang="zh-CN" altLang="en-US" dirty="0" smtClean="0"/>
              <a:t>素质</a:t>
            </a:r>
            <a:endParaRPr lang="en-US" altLang="zh-CN" dirty="0" smtClean="0"/>
          </a:p>
          <a:p>
            <a:r>
              <a:rPr lang="zh-CN" altLang="en-US" b="1" dirty="0" smtClean="0"/>
              <a:t>教学</a:t>
            </a:r>
            <a:r>
              <a:rPr lang="zh-CN" altLang="en-US" b="1" dirty="0" smtClean="0"/>
              <a:t>重点和难点</a:t>
            </a:r>
            <a:endParaRPr lang="en-US" altLang="zh-CN" b="1" dirty="0" smtClean="0"/>
          </a:p>
          <a:p>
            <a:r>
              <a:rPr lang="zh-CN" altLang="en-US" dirty="0" smtClean="0"/>
              <a:t>重点：培养营销人员心理素质</a:t>
            </a:r>
          </a:p>
          <a:p>
            <a:r>
              <a:rPr lang="zh-CN" altLang="en-US" dirty="0" smtClean="0"/>
              <a:t>难点：调到学生的积极性，让学生增强自信</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一、营销人员的基本心理</a:t>
            </a:r>
            <a:r>
              <a:rPr lang="zh-CN" altLang="en-US" dirty="0" smtClean="0"/>
              <a:t>素质</a:t>
            </a:r>
            <a:endParaRPr lang="zh-CN" altLang="en-US" dirty="0"/>
          </a:p>
        </p:txBody>
      </p:sp>
      <p:sp>
        <p:nvSpPr>
          <p:cNvPr id="3" name="内容占位符 2"/>
          <p:cNvSpPr>
            <a:spLocks noGrp="1"/>
          </p:cNvSpPr>
          <p:nvPr>
            <p:ph idx="1"/>
          </p:nvPr>
        </p:nvSpPr>
        <p:spPr/>
        <p:txBody>
          <a:bodyPr/>
          <a:lstStyle/>
          <a:p>
            <a:r>
              <a:rPr lang="zh-CN" altLang="en-US" dirty="0" smtClean="0"/>
              <a:t>（一）自信心</a:t>
            </a:r>
          </a:p>
          <a:p>
            <a:r>
              <a:rPr lang="en-US" dirty="0" smtClean="0"/>
              <a:t>1</a:t>
            </a:r>
            <a:r>
              <a:rPr lang="zh-CN" altLang="en-US" dirty="0" smtClean="0"/>
              <a:t>．自信的内涵</a:t>
            </a:r>
          </a:p>
          <a:p>
            <a:r>
              <a:rPr lang="zh-CN" altLang="en-US" dirty="0" smtClean="0"/>
              <a:t>自信的内涵包括</a:t>
            </a:r>
            <a:r>
              <a:rPr lang="en-US" dirty="0" smtClean="0"/>
              <a:t>“</a:t>
            </a:r>
            <a:r>
              <a:rPr lang="zh-CN" altLang="en-US" dirty="0" smtClean="0"/>
              <a:t>自我接受</a:t>
            </a:r>
            <a:r>
              <a:rPr lang="en-US" dirty="0" smtClean="0"/>
              <a:t>”</a:t>
            </a:r>
            <a:r>
              <a:rPr lang="zh-CN" altLang="en-US" dirty="0" smtClean="0"/>
              <a:t>和</a:t>
            </a:r>
            <a:r>
              <a:rPr lang="en-US" dirty="0" smtClean="0"/>
              <a:t>“</a:t>
            </a:r>
            <a:r>
              <a:rPr lang="zh-CN" altLang="en-US" dirty="0" smtClean="0"/>
              <a:t>自我价值感</a:t>
            </a:r>
            <a:r>
              <a:rPr lang="en-US" dirty="0" smtClean="0"/>
              <a:t>”</a:t>
            </a:r>
            <a:r>
              <a:rPr lang="zh-CN" altLang="en-US" dirty="0" smtClean="0"/>
              <a:t>两个最基本的方面。</a:t>
            </a:r>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．自信的特征</a:t>
            </a:r>
          </a:p>
          <a:p>
            <a:r>
              <a:rPr lang="zh-CN" altLang="en-US" dirty="0" smtClean="0"/>
              <a:t>自信的特征，就是自信的表现形式。一是真诚、坦荡。二是乐观、活泼。三是宽容、大度。四是勇敢、果断。五是谦虚、礼让</a:t>
            </a:r>
            <a:r>
              <a:rPr lang="zh-CN" altLang="en-US" dirty="0" smtClean="0"/>
              <a:t>。</a:t>
            </a:r>
            <a:endParaRPr lang="en-US" altLang="zh-CN" dirty="0" smtClean="0"/>
          </a:p>
          <a:p>
            <a:r>
              <a:rPr lang="en-US" dirty="0" smtClean="0"/>
              <a:t>3</a:t>
            </a:r>
            <a:r>
              <a:rPr lang="zh-CN" altLang="en-US" dirty="0" smtClean="0"/>
              <a:t>．自信心与心理素质的培养</a:t>
            </a:r>
          </a:p>
          <a:p>
            <a:endParaRPr lang="zh-CN" altLang="en-US" dirty="0" smtClean="0"/>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（二）勇气、魄力与冒险精神</a:t>
            </a:r>
          </a:p>
          <a:p>
            <a:r>
              <a:rPr lang="zh-CN" altLang="en-US" dirty="0" smtClean="0"/>
              <a:t>（三）真诚热情，有广泛的兴趣</a:t>
            </a:r>
          </a:p>
          <a:p>
            <a:r>
              <a:rPr lang="zh-CN" altLang="en-US" dirty="0" smtClean="0"/>
              <a:t>（四）有较高的修养和鲜明的个性风格</a:t>
            </a:r>
          </a:p>
          <a:p>
            <a:r>
              <a:rPr lang="zh-CN" altLang="en-US" dirty="0" smtClean="0"/>
              <a:t>（五）善于自我情绪控制</a:t>
            </a:r>
          </a:p>
          <a:p>
            <a:r>
              <a:rPr lang="zh-CN" altLang="en-US" dirty="0" smtClean="0"/>
              <a:t>（六）感同力</a:t>
            </a:r>
          </a:p>
          <a:p>
            <a:r>
              <a:rPr lang="zh-CN" altLang="en-US" dirty="0" smtClean="0"/>
              <a:t>（七）自我驱向</a:t>
            </a:r>
          </a:p>
          <a:p>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课堂实践：</a:t>
            </a:r>
            <a:r>
              <a:rPr lang="zh-CN" altLang="en-US" dirty="0" smtClean="0"/>
              <a:t>自我心理</a:t>
            </a:r>
            <a:r>
              <a:rPr lang="zh-CN" altLang="en-US" dirty="0" smtClean="0"/>
              <a:t>突破</a:t>
            </a:r>
            <a:r>
              <a:rPr lang="en-US" altLang="zh-CN" dirty="0" smtClean="0"/>
              <a:t/>
            </a:r>
            <a:br>
              <a:rPr lang="en-US" altLang="zh-CN" dirty="0" smtClean="0"/>
            </a:br>
            <a:r>
              <a:rPr lang="en-US" altLang="zh-CN" dirty="0" smtClean="0"/>
              <a:t> </a:t>
            </a:r>
            <a:r>
              <a:rPr lang="en-US" altLang="zh-CN" dirty="0" smtClean="0"/>
              <a:t>                                  </a:t>
            </a:r>
            <a:r>
              <a:rPr lang="en-US" dirty="0" smtClean="0"/>
              <a:t>—</a:t>
            </a:r>
            <a:r>
              <a:rPr lang="zh-CN" altLang="en-US" dirty="0" smtClean="0"/>
              <a:t>跨越</a:t>
            </a:r>
            <a:r>
              <a:rPr lang="zh-CN" altLang="en-US" dirty="0" smtClean="0"/>
              <a:t>难堪</a:t>
            </a:r>
            <a:endParaRPr lang="zh-CN" altLang="en-US" dirty="0"/>
          </a:p>
        </p:txBody>
      </p:sp>
      <p:sp>
        <p:nvSpPr>
          <p:cNvPr id="3" name="内容占位符 2"/>
          <p:cNvSpPr>
            <a:spLocks noGrp="1"/>
          </p:cNvSpPr>
          <p:nvPr>
            <p:ph idx="1"/>
          </p:nvPr>
        </p:nvSpPr>
        <p:spPr/>
        <p:txBody>
          <a:bodyPr>
            <a:normAutofit/>
          </a:bodyPr>
          <a:lstStyle/>
          <a:p>
            <a:r>
              <a:rPr lang="zh-CN" altLang="en-US" dirty="0" smtClean="0"/>
              <a:t>实训</a:t>
            </a:r>
            <a:r>
              <a:rPr lang="zh-CN" altLang="en-US" dirty="0" smtClean="0"/>
              <a:t>目标</a:t>
            </a:r>
            <a:endParaRPr lang="en-US" altLang="zh-CN" dirty="0" smtClean="0"/>
          </a:p>
          <a:p>
            <a:r>
              <a:rPr lang="en-US" dirty="0" smtClean="0"/>
              <a:t>1.</a:t>
            </a:r>
            <a:r>
              <a:rPr lang="zh-CN" altLang="en-US" dirty="0" smtClean="0"/>
              <a:t>培养在众人面前敢于讲话的能力；</a:t>
            </a:r>
            <a:r>
              <a:rPr lang="en-US" dirty="0" smtClean="0"/>
              <a:t/>
            </a:r>
            <a:br>
              <a:rPr lang="en-US" dirty="0" smtClean="0"/>
            </a:br>
            <a:r>
              <a:rPr lang="en-US" dirty="0" smtClean="0"/>
              <a:t>2.</a:t>
            </a:r>
            <a:r>
              <a:rPr lang="zh-CN" altLang="en-US" dirty="0" smtClean="0"/>
              <a:t>增强自信和勇气</a:t>
            </a:r>
            <a:r>
              <a:rPr lang="zh-CN" altLang="en-US" dirty="0" smtClean="0"/>
              <a:t>。</a:t>
            </a:r>
            <a:endParaRPr lang="en-US" altLang="zh-CN" dirty="0" smtClean="0"/>
          </a:p>
          <a:p>
            <a:r>
              <a:rPr lang="en-US" dirty="0" smtClean="0"/>
              <a:t/>
            </a:r>
            <a:br>
              <a:rPr lang="en-US" dirty="0" smtClean="0"/>
            </a:b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实训内容与形式</a:t>
            </a:r>
            <a:endParaRPr lang="en-US" altLang="zh-CN" dirty="0" smtClean="0"/>
          </a:p>
          <a:p>
            <a:r>
              <a:rPr lang="zh-CN" altLang="en-US" dirty="0" smtClean="0"/>
              <a:t>参考日本经理学校的“难堪训练”，由学习团队组织策划具体内容。</a:t>
            </a:r>
            <a:r>
              <a:rPr lang="en-US" dirty="0" smtClean="0"/>
              <a:t/>
            </a:r>
            <a:br>
              <a:rPr lang="en-US" dirty="0" smtClean="0"/>
            </a:br>
            <a:r>
              <a:rPr lang="en-US" dirty="0" smtClean="0"/>
              <a:t>1</a:t>
            </a:r>
            <a:r>
              <a:rPr lang="zh-CN" altLang="en-US" dirty="0" smtClean="0"/>
              <a:t>、根据学生的特点，选择不同的关于训练项目，要在一个陌生人很多的场所做一件你从未作过的、令自己难堪的事，实现自我心理突破。所做行为确属难事，并要当众进行。</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在</a:t>
            </a:r>
            <a:r>
              <a:rPr lang="en-US" dirty="0" smtClean="0"/>
              <a:t>60</a:t>
            </a:r>
            <a:r>
              <a:rPr lang="zh-CN" altLang="en-US" dirty="0" smtClean="0"/>
              <a:t>多年的经营实践中，松下幸之助形成了一套经营哲学，主要包括：</a:t>
            </a:r>
          </a:p>
          <a:p>
            <a:r>
              <a:rPr lang="zh-CN" altLang="en-US" dirty="0" smtClean="0"/>
              <a:t>（</a:t>
            </a:r>
            <a:r>
              <a:rPr lang="en-US" dirty="0" smtClean="0"/>
              <a:t>1</a:t>
            </a:r>
            <a:r>
              <a:rPr lang="zh-CN" altLang="en-US" dirty="0" smtClean="0"/>
              <a:t>）经营使命，即企业是社会的公有物；满足社会、人民和国家的需要是第一位的；企业的经营者和全体员工应该精诚团结。这是松下幸之助经营理念的核心和本质。</a:t>
            </a:r>
          </a:p>
          <a:p>
            <a:r>
              <a:rPr lang="zh-CN" altLang="en-US" dirty="0" smtClean="0"/>
              <a:t>（</a:t>
            </a:r>
            <a:r>
              <a:rPr lang="en-US" dirty="0" smtClean="0"/>
              <a:t>2</a:t>
            </a:r>
            <a:r>
              <a:rPr lang="zh-CN" altLang="en-US" dirty="0" smtClean="0"/>
              <a:t>）经营伦理，即要有纯正之心，要从事正派经营，要取得合理的利润量。</a:t>
            </a:r>
          </a:p>
          <a:p>
            <a:r>
              <a:rPr lang="zh-CN" altLang="en-US" dirty="0" smtClean="0"/>
              <a:t>（</a:t>
            </a:r>
            <a:r>
              <a:rPr lang="en-US" dirty="0" smtClean="0"/>
              <a:t>3</a:t>
            </a:r>
            <a:r>
              <a:rPr lang="zh-CN" altLang="en-US" dirty="0" smtClean="0"/>
              <a:t>）经营原则，即主张公开经营，发布公司的经营状况，宣布公司的发展战略和目标等。松下幸之助把公开经营称作</a:t>
            </a:r>
            <a:r>
              <a:rPr lang="en-US" dirty="0" smtClean="0"/>
              <a:t>“</a:t>
            </a:r>
            <a:r>
              <a:rPr lang="zh-CN" altLang="en-US" dirty="0" smtClean="0"/>
              <a:t>玻璃窗经营法</a:t>
            </a:r>
            <a:r>
              <a:rPr lang="en-US" dirty="0" smtClean="0"/>
              <a:t>”</a:t>
            </a:r>
            <a:r>
              <a:rPr lang="zh-CN" altLang="en-US" dirty="0" smtClean="0"/>
              <a:t>。</a:t>
            </a:r>
            <a:endParaRPr lang="zh-CN" alt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、学生按教师规定组成小组，每组</a:t>
            </a:r>
            <a:r>
              <a:rPr lang="en-US" dirty="0" smtClean="0"/>
              <a:t>6-8</a:t>
            </a:r>
            <a:r>
              <a:rPr lang="zh-CN" altLang="en-US" dirty="0" smtClean="0"/>
              <a:t>人，由学生推荐组长；再由组长负责组织本组同学进行心理突破实地践行，并作详细记录。</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第四节</a:t>
            </a:r>
            <a:r>
              <a:rPr lang="en-US" b="1" dirty="0" smtClean="0"/>
              <a:t>  </a:t>
            </a:r>
            <a:r>
              <a:rPr lang="zh-CN" altLang="en-US" b="1" dirty="0" smtClean="0"/>
              <a:t>实现营销者与消费者的有效</a:t>
            </a:r>
            <a:r>
              <a:rPr lang="zh-CN" altLang="en-US" b="1" dirty="0" smtClean="0"/>
              <a:t>沟通</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b="1" dirty="0" smtClean="0"/>
              <a:t>教学目标和要求</a:t>
            </a:r>
            <a:endParaRPr lang="en-US" altLang="zh-CN" b="1" dirty="0" smtClean="0"/>
          </a:p>
          <a:p>
            <a:pPr lvl="0"/>
            <a:r>
              <a:rPr lang="zh-CN" altLang="en-US" dirty="0" smtClean="0"/>
              <a:t>了解营销者与消费者之间的人际交往的特点和关系。</a:t>
            </a:r>
          </a:p>
          <a:p>
            <a:pPr lvl="0"/>
            <a:r>
              <a:rPr lang="zh-CN" altLang="en-US" dirty="0" smtClean="0"/>
              <a:t>掌握营销者与消费者有效沟通的方式。</a:t>
            </a:r>
          </a:p>
          <a:p>
            <a:pPr lvl="0"/>
            <a:r>
              <a:rPr lang="zh-CN" altLang="en-US" dirty="0" smtClean="0"/>
              <a:t>分析营销者与消费者营销活动中冲突的产生及排除。</a:t>
            </a:r>
          </a:p>
          <a:p>
            <a:r>
              <a:rPr lang="zh-CN" altLang="en-US" b="1" dirty="0" smtClean="0"/>
              <a:t>教学</a:t>
            </a:r>
            <a:r>
              <a:rPr lang="zh-CN" altLang="en-US" b="1" dirty="0" smtClean="0"/>
              <a:t>重点和难点</a:t>
            </a:r>
            <a:endParaRPr lang="en-US" altLang="zh-CN" b="1" dirty="0" smtClean="0"/>
          </a:p>
          <a:p>
            <a:r>
              <a:rPr lang="zh-CN" altLang="en-US" dirty="0" smtClean="0"/>
              <a:t>重点：营销者与消费者有效沟通的方式</a:t>
            </a:r>
          </a:p>
          <a:p>
            <a:r>
              <a:rPr lang="zh-CN" altLang="en-US" dirty="0" smtClean="0"/>
              <a:t>难点：通过与消费者的有效沟通进行营销活动</a:t>
            </a:r>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一、营销者和消费者交往的一般特点</a:t>
            </a:r>
            <a:br>
              <a:rPr lang="zh-CN" altLang="en-US" dirty="0" smtClean="0"/>
            </a:br>
            <a:endParaRPr lang="zh-CN" altLang="en-US" dirty="0"/>
          </a:p>
        </p:txBody>
      </p:sp>
      <p:sp>
        <p:nvSpPr>
          <p:cNvPr id="3" name="内容占位符 2"/>
          <p:cNvSpPr>
            <a:spLocks noGrp="1"/>
          </p:cNvSpPr>
          <p:nvPr>
            <p:ph idx="1"/>
          </p:nvPr>
        </p:nvSpPr>
        <p:spPr/>
        <p:txBody>
          <a:bodyPr/>
          <a:lstStyle/>
          <a:p>
            <a:r>
              <a:rPr lang="zh-CN" altLang="en-US" dirty="0" smtClean="0"/>
              <a:t>（一）交往的肤浅性</a:t>
            </a:r>
          </a:p>
          <a:p>
            <a:r>
              <a:rPr lang="zh-CN" altLang="en-US" dirty="0" smtClean="0"/>
              <a:t>（二）交往的短暂性</a:t>
            </a:r>
          </a:p>
          <a:p>
            <a:r>
              <a:rPr lang="zh-CN" altLang="en-US" dirty="0" smtClean="0"/>
              <a:t>（三）交往双方的不信任性</a:t>
            </a:r>
          </a:p>
          <a:p>
            <a:r>
              <a:rPr lang="zh-CN" altLang="en-US" dirty="0" smtClean="0"/>
              <a:t>（四）交往过程的不对等性</a:t>
            </a:r>
          </a:p>
          <a:p>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二、营销者和消费者有效沟通的途径和方法</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（一）以消费者的基本需要为契机，架起飞过双方沟通的桥梁</a:t>
            </a:r>
          </a:p>
          <a:p>
            <a:r>
              <a:rPr lang="zh-CN" altLang="en-US" dirty="0" smtClean="0"/>
              <a:t>（二）寻找双方的共性，不断地磨合，减少双方之间的心理差异</a:t>
            </a:r>
          </a:p>
          <a:p>
            <a:r>
              <a:rPr lang="en-US" dirty="0" smtClean="0"/>
              <a:t>1</a:t>
            </a:r>
            <a:r>
              <a:rPr lang="zh-CN" altLang="en-US" dirty="0" smtClean="0"/>
              <a:t>．称赞</a:t>
            </a:r>
          </a:p>
          <a:p>
            <a:r>
              <a:rPr lang="en-US" dirty="0" smtClean="0"/>
              <a:t>2</a:t>
            </a:r>
            <a:r>
              <a:rPr lang="zh-CN" altLang="en-US" dirty="0" smtClean="0"/>
              <a:t>．培养消费者的信任感</a:t>
            </a:r>
          </a:p>
          <a:p>
            <a:r>
              <a:rPr lang="en-US" dirty="0" smtClean="0"/>
              <a:t>3</a:t>
            </a:r>
            <a:r>
              <a:rPr lang="zh-CN" altLang="en-US" dirty="0" smtClean="0"/>
              <a:t>．积极倾听</a:t>
            </a:r>
          </a:p>
          <a:p>
            <a:r>
              <a:rPr lang="zh-CN" altLang="en-US" dirty="0" smtClean="0"/>
              <a:t>（三）遵循诚信原则，给消费者有针对性的产品介绍</a:t>
            </a:r>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三、营销者与消费者的冲突的预防和排除</a:t>
            </a:r>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pPr lvl="0"/>
            <a:r>
              <a:rPr lang="zh-CN" altLang="en-US" dirty="0" smtClean="0"/>
              <a:t>（一）营销</a:t>
            </a:r>
            <a:r>
              <a:rPr lang="zh-CN" altLang="en-US" dirty="0" smtClean="0"/>
              <a:t>者和消费者冲突的预防</a:t>
            </a:r>
          </a:p>
          <a:p>
            <a:pPr lvl="0"/>
            <a:r>
              <a:rPr lang="en-US" altLang="zh-CN" dirty="0" smtClean="0"/>
              <a:t>1</a:t>
            </a:r>
            <a:r>
              <a:rPr lang="zh-CN" altLang="en-US" dirty="0" smtClean="0"/>
              <a:t>、了解</a:t>
            </a:r>
            <a:r>
              <a:rPr lang="zh-CN" altLang="en-US" dirty="0" smtClean="0"/>
              <a:t>冲突产生的原因</a:t>
            </a:r>
          </a:p>
          <a:p>
            <a:r>
              <a:rPr lang="zh-CN" altLang="en-US" dirty="0" smtClean="0"/>
              <a:t>（</a:t>
            </a:r>
            <a:r>
              <a:rPr lang="en-US" dirty="0" smtClean="0"/>
              <a:t>1</a:t>
            </a:r>
            <a:r>
              <a:rPr lang="zh-CN" altLang="en-US" dirty="0" smtClean="0"/>
              <a:t>）买卖双方关系的差距</a:t>
            </a:r>
          </a:p>
          <a:p>
            <a:r>
              <a:rPr lang="zh-CN" altLang="en-US" dirty="0" smtClean="0"/>
              <a:t>（</a:t>
            </a:r>
            <a:r>
              <a:rPr lang="en-US" dirty="0" smtClean="0"/>
              <a:t>2</a:t>
            </a:r>
            <a:r>
              <a:rPr lang="zh-CN" altLang="en-US" dirty="0" smtClean="0"/>
              <a:t>）情绪差异的影响</a:t>
            </a:r>
          </a:p>
          <a:p>
            <a:r>
              <a:rPr lang="zh-CN" altLang="en-US" dirty="0" smtClean="0"/>
              <a:t>（</a:t>
            </a:r>
            <a:r>
              <a:rPr lang="en-US" dirty="0" smtClean="0"/>
              <a:t>3</a:t>
            </a:r>
            <a:r>
              <a:rPr lang="zh-CN" altLang="en-US" dirty="0" smtClean="0"/>
              <a:t>）营销工作中的原因</a:t>
            </a:r>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smtClean="0"/>
              <a:t>2</a:t>
            </a:r>
            <a:r>
              <a:rPr lang="zh-CN" altLang="en-US" dirty="0" smtClean="0"/>
              <a:t>、做好</a:t>
            </a:r>
            <a:r>
              <a:rPr lang="zh-CN" altLang="en-US" dirty="0" smtClean="0"/>
              <a:t>冲突产生的心理准备</a:t>
            </a:r>
          </a:p>
          <a:p>
            <a:pPr lvl="0"/>
            <a:r>
              <a:rPr lang="en-US" altLang="zh-CN" dirty="0" smtClean="0"/>
              <a:t>3</a:t>
            </a:r>
            <a:r>
              <a:rPr lang="zh-CN" altLang="en-US" dirty="0" smtClean="0"/>
              <a:t>、学习</a:t>
            </a:r>
            <a:r>
              <a:rPr lang="zh-CN" altLang="en-US" dirty="0" smtClean="0"/>
              <a:t>和掌握处理冲突的方法和技巧</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zh-CN" altLang="en-US" dirty="0" smtClean="0"/>
              <a:t>（二）营销</a:t>
            </a:r>
            <a:r>
              <a:rPr lang="zh-CN" altLang="en-US" dirty="0" smtClean="0"/>
              <a:t>者和消费者冲突的排除</a:t>
            </a:r>
          </a:p>
          <a:p>
            <a:pPr lvl="0"/>
            <a:r>
              <a:rPr lang="en-US" altLang="zh-CN" dirty="0" smtClean="0"/>
              <a:t>1.</a:t>
            </a:r>
            <a:r>
              <a:rPr lang="zh-CN" altLang="en-US" dirty="0" smtClean="0"/>
              <a:t>对</a:t>
            </a:r>
            <a:r>
              <a:rPr lang="zh-CN" altLang="en-US" dirty="0" smtClean="0"/>
              <a:t>冲突双方采取隔离政策</a:t>
            </a:r>
          </a:p>
          <a:p>
            <a:pPr lvl="0"/>
            <a:r>
              <a:rPr lang="en-US" altLang="zh-CN" dirty="0" smtClean="0"/>
              <a:t>2.</a:t>
            </a:r>
            <a:r>
              <a:rPr lang="zh-CN" altLang="en-US" dirty="0" smtClean="0"/>
              <a:t>第三</a:t>
            </a:r>
            <a:r>
              <a:rPr lang="zh-CN" altLang="en-US" dirty="0" smtClean="0"/>
              <a:t>方调停冲突</a:t>
            </a:r>
          </a:p>
          <a:p>
            <a:r>
              <a:rPr lang="en-US" dirty="0" smtClean="0"/>
              <a:t>3.</a:t>
            </a:r>
            <a:r>
              <a:rPr lang="zh-CN" altLang="en-US" dirty="0" smtClean="0"/>
              <a:t>强制制止冲突</a:t>
            </a:r>
          </a:p>
          <a:p>
            <a:r>
              <a:rPr lang="en-US" dirty="0" smtClean="0"/>
              <a:t>4</a:t>
            </a:r>
            <a:r>
              <a:rPr lang="zh-CN" altLang="en-US" dirty="0" smtClean="0"/>
              <a:t>任其发泄法</a:t>
            </a: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课堂实践：</a:t>
            </a:r>
            <a:r>
              <a:rPr lang="zh-CN" altLang="en-US" dirty="0" smtClean="0"/>
              <a:t>小商品购买</a:t>
            </a:r>
            <a:r>
              <a:rPr lang="zh-CN" altLang="en-US" dirty="0" smtClean="0"/>
              <a:t>谈判</a:t>
            </a:r>
            <a:endParaRPr lang="zh-CN" altLang="en-US" dirty="0"/>
          </a:p>
        </p:txBody>
      </p:sp>
      <p:sp>
        <p:nvSpPr>
          <p:cNvPr id="3" name="内容占位符 2"/>
          <p:cNvSpPr>
            <a:spLocks noGrp="1"/>
          </p:cNvSpPr>
          <p:nvPr>
            <p:ph idx="1"/>
          </p:nvPr>
        </p:nvSpPr>
        <p:spPr/>
        <p:txBody>
          <a:bodyPr/>
          <a:lstStyle/>
          <a:p>
            <a:r>
              <a:rPr lang="zh-CN" altLang="en-US" dirty="0" smtClean="0"/>
              <a:t>实训</a:t>
            </a:r>
            <a:r>
              <a:rPr lang="zh-CN" altLang="en-US" dirty="0" smtClean="0"/>
              <a:t>目标</a:t>
            </a:r>
            <a:endParaRPr lang="en-US" altLang="zh-CN" dirty="0" smtClean="0"/>
          </a:p>
          <a:p>
            <a:r>
              <a:rPr lang="en-US" dirty="0" smtClean="0"/>
              <a:t>1.</a:t>
            </a:r>
            <a:r>
              <a:rPr lang="zh-CN" altLang="en-US" dirty="0" smtClean="0"/>
              <a:t>体会谈判者心理与谈判过程的心理因素；</a:t>
            </a:r>
          </a:p>
          <a:p>
            <a:r>
              <a:rPr lang="en-US" dirty="0" smtClean="0"/>
              <a:t>2.</a:t>
            </a:r>
            <a:r>
              <a:rPr lang="zh-CN" altLang="en-US" dirty="0" smtClean="0"/>
              <a:t>培养运用谈判心理技巧的能力。</a:t>
            </a:r>
          </a:p>
          <a:p>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实训内容与</a:t>
            </a:r>
            <a:r>
              <a:rPr lang="zh-CN" altLang="en-US" dirty="0" smtClean="0"/>
              <a:t>要求</a:t>
            </a:r>
            <a:endParaRPr lang="en-US" altLang="zh-CN" dirty="0" smtClean="0"/>
          </a:p>
          <a:p>
            <a:r>
              <a:rPr lang="en-US" dirty="0" smtClean="0"/>
              <a:t>1.</a:t>
            </a:r>
            <a:r>
              <a:rPr lang="zh-CN" altLang="en-US" dirty="0" smtClean="0"/>
              <a:t>利用一次购买商品机会进行洽谈。如在旅游地，你和同学们都看中了某一种价值</a:t>
            </a:r>
            <a:r>
              <a:rPr lang="en-US" dirty="0" smtClean="0"/>
              <a:t>50</a:t>
            </a:r>
            <a:r>
              <a:rPr lang="zh-CN" altLang="en-US" dirty="0" smtClean="0"/>
              <a:t>元以内的工艺品，各摊位主的开价都一样，且可以讨价还价。与摊位主进行洽商，试图以较低的价格购得这种满意的工艺品。</a:t>
            </a:r>
          </a:p>
          <a:p>
            <a:r>
              <a:rPr lang="en-US" dirty="0" smtClean="0"/>
              <a:t>2.</a:t>
            </a:r>
            <a:r>
              <a:rPr lang="zh-CN" altLang="en-US" dirty="0" smtClean="0"/>
              <a:t>要求分别进行洽谈，在</a:t>
            </a:r>
            <a:r>
              <a:rPr lang="en-US" dirty="0" smtClean="0"/>
              <a:t>10</a:t>
            </a:r>
            <a:r>
              <a:rPr lang="zh-CN" altLang="en-US" dirty="0" smtClean="0"/>
              <a:t>分钟内成交。</a:t>
            </a:r>
          </a:p>
          <a:p>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成果</a:t>
            </a:r>
            <a:r>
              <a:rPr lang="zh-CN" altLang="en-US" dirty="0" smtClean="0"/>
              <a:t>与</a:t>
            </a:r>
            <a:r>
              <a:rPr lang="zh-CN" altLang="en-US" dirty="0" smtClean="0"/>
              <a:t>检测</a:t>
            </a:r>
            <a:endParaRPr lang="en-US" altLang="zh-CN" dirty="0" smtClean="0"/>
          </a:p>
          <a:p>
            <a:r>
              <a:rPr lang="en-US" dirty="0" smtClean="0"/>
              <a:t>1.</a:t>
            </a:r>
            <a:r>
              <a:rPr lang="zh-CN" altLang="en-US" dirty="0" smtClean="0"/>
              <a:t>在质量相同的情况下，比较谁成交的价格最低；</a:t>
            </a:r>
          </a:p>
          <a:p>
            <a:r>
              <a:rPr lang="en-US" dirty="0" smtClean="0"/>
              <a:t>2.</a:t>
            </a:r>
            <a:r>
              <a:rPr lang="zh-CN" altLang="en-US" dirty="0" smtClean="0"/>
              <a:t>请成交价最低的同学介绍谈判过程和心理战术的运用；</a:t>
            </a:r>
          </a:p>
          <a:p>
            <a:r>
              <a:rPr lang="en-US" dirty="0" smtClean="0"/>
              <a:t>3.</a:t>
            </a:r>
            <a:r>
              <a:rPr lang="zh-CN" altLang="en-US" dirty="0" smtClean="0"/>
              <a:t>对学生的表现进行评估。</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4</a:t>
            </a:r>
            <a:r>
              <a:rPr lang="zh-CN" altLang="en-US" dirty="0" smtClean="0"/>
              <a:t>）经营方针，即生产与教育并重。松下幸之助的宗旨是：一面经营，一面培养人才；一面培养人才，一面办事业。</a:t>
            </a:r>
          </a:p>
          <a:p>
            <a:r>
              <a:rPr lang="zh-CN" altLang="en-US" dirty="0" smtClean="0"/>
              <a:t>（</a:t>
            </a:r>
            <a:r>
              <a:rPr lang="en-US" dirty="0" smtClean="0"/>
              <a:t>5</a:t>
            </a:r>
            <a:r>
              <a:rPr lang="zh-CN" altLang="en-US" dirty="0" smtClean="0"/>
              <a:t>）经营技巧，即把经营看作是一种创造性的艺术活动，它需要不断地创新，因而松下电器公司能不断地创造出新的产品。</a:t>
            </a:r>
          </a:p>
          <a:p>
            <a:r>
              <a:rPr lang="zh-CN" altLang="en-US" dirty="0" smtClean="0"/>
              <a:t>松下幸之助经营哲学的实践，使松下电器公司走向了成功和兴旺发达。</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b="1" dirty="0" smtClean="0"/>
              <a:t>点评：</a:t>
            </a:r>
            <a:r>
              <a:rPr lang="zh-CN" altLang="en-US" dirty="0" smtClean="0"/>
              <a:t>松下幸之助经营哲学可以给我们营销者很多的启发，一个营销者只有具备了正确的经营理念才可能成为一名出色的营销人员甚至管理人员。</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第一节</a:t>
            </a:r>
            <a:r>
              <a:rPr lang="en-US" b="1" dirty="0" smtClean="0"/>
              <a:t>  </a:t>
            </a:r>
            <a:r>
              <a:rPr lang="zh-CN" altLang="en-US" b="1" dirty="0" smtClean="0"/>
              <a:t>识别营销者的心理</a:t>
            </a:r>
            <a:r>
              <a:rPr lang="zh-CN" altLang="en-US" b="1" dirty="0" smtClean="0"/>
              <a:t>策略</a:t>
            </a:r>
            <a:endParaRPr lang="zh-CN" altLang="en-US" dirty="0"/>
          </a:p>
        </p:txBody>
      </p:sp>
      <p:sp>
        <p:nvSpPr>
          <p:cNvPr id="3" name="内容占位符 2"/>
          <p:cNvSpPr>
            <a:spLocks noGrp="1"/>
          </p:cNvSpPr>
          <p:nvPr>
            <p:ph idx="1"/>
          </p:nvPr>
        </p:nvSpPr>
        <p:spPr/>
        <p:txBody>
          <a:bodyPr>
            <a:normAutofit fontScale="92500"/>
          </a:bodyPr>
          <a:lstStyle/>
          <a:p>
            <a:r>
              <a:rPr lang="zh-CN" altLang="en-US" b="1" dirty="0" smtClean="0"/>
              <a:t>教学目标和要求</a:t>
            </a:r>
            <a:endParaRPr lang="en-US" altLang="zh-CN" b="1" dirty="0" smtClean="0"/>
          </a:p>
          <a:p>
            <a:r>
              <a:rPr lang="zh-CN" altLang="en-US" dirty="0" smtClean="0"/>
              <a:t>了解营销者的个体心理，分析营销者的个体心理与营销的关系。</a:t>
            </a:r>
          </a:p>
          <a:p>
            <a:r>
              <a:rPr lang="zh-CN" altLang="en-US" dirty="0" smtClean="0"/>
              <a:t>分析营销者的群体心理，如何建立最佳的群体心理氛围，构建有凝聚力和战斗力的团体</a:t>
            </a:r>
            <a:r>
              <a:rPr lang="zh-CN" altLang="en-US" dirty="0" smtClean="0"/>
              <a:t>。</a:t>
            </a:r>
            <a:endParaRPr lang="en-US" altLang="zh-CN" dirty="0" smtClean="0"/>
          </a:p>
          <a:p>
            <a:r>
              <a:rPr lang="zh-CN" altLang="en-US" b="1" dirty="0" smtClean="0"/>
              <a:t>教学</a:t>
            </a:r>
            <a:r>
              <a:rPr lang="zh-CN" altLang="en-US" b="1" dirty="0" smtClean="0"/>
              <a:t>重点和难点</a:t>
            </a:r>
            <a:endParaRPr lang="en-US" altLang="zh-CN" b="1" dirty="0" smtClean="0"/>
          </a:p>
          <a:p>
            <a:r>
              <a:rPr lang="zh-CN" altLang="en-US" dirty="0" smtClean="0"/>
              <a:t>重点</a:t>
            </a:r>
            <a:r>
              <a:rPr lang="zh-CN" altLang="en-US" dirty="0" smtClean="0"/>
              <a:t>：</a:t>
            </a:r>
            <a:r>
              <a:rPr lang="zh-CN" altLang="en-US" dirty="0" smtClean="0"/>
              <a:t>了解营销者个体和群体心理</a:t>
            </a:r>
          </a:p>
          <a:p>
            <a:r>
              <a:rPr lang="zh-CN" altLang="en-US" dirty="0" smtClean="0"/>
              <a:t>难点</a:t>
            </a:r>
            <a:r>
              <a:rPr lang="zh-CN" altLang="en-US" dirty="0" smtClean="0"/>
              <a:t>：</a:t>
            </a:r>
            <a:r>
              <a:rPr lang="zh-CN" altLang="en-US" dirty="0" smtClean="0"/>
              <a:t>建立团队，增加团队凝聚力和战斗力</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一、营销者的个体</a:t>
            </a:r>
            <a:r>
              <a:rPr lang="zh-CN" altLang="en-US" dirty="0" smtClean="0"/>
              <a:t>心理</a:t>
            </a:r>
            <a:endParaRPr lang="zh-CN" altLang="en-US" dirty="0"/>
          </a:p>
        </p:txBody>
      </p:sp>
      <p:sp>
        <p:nvSpPr>
          <p:cNvPr id="3" name="内容占位符 2"/>
          <p:cNvSpPr>
            <a:spLocks noGrp="1"/>
          </p:cNvSpPr>
          <p:nvPr>
            <p:ph idx="1"/>
          </p:nvPr>
        </p:nvSpPr>
        <p:spPr/>
        <p:txBody>
          <a:bodyPr/>
          <a:lstStyle/>
          <a:p>
            <a:r>
              <a:rPr lang="zh-CN" altLang="en-US" dirty="0" smtClean="0"/>
              <a:t>（一）营销人员的心理活动过程对营销活动的影响</a:t>
            </a:r>
          </a:p>
          <a:p>
            <a:r>
              <a:rPr lang="en-US" dirty="0" smtClean="0"/>
              <a:t>1</a:t>
            </a:r>
            <a:r>
              <a:rPr lang="zh-CN" altLang="en-US" dirty="0" smtClean="0"/>
              <a:t>．营销人员的认识活动对营销行为的影响</a:t>
            </a:r>
          </a:p>
          <a:p>
            <a:r>
              <a:rPr lang="en-US" dirty="0" smtClean="0"/>
              <a:t>2</a:t>
            </a:r>
            <a:r>
              <a:rPr lang="zh-CN" altLang="en-US" dirty="0" smtClean="0"/>
              <a:t>．营销人员的情感活动对营销活动的影响</a:t>
            </a:r>
          </a:p>
          <a:p>
            <a:r>
              <a:rPr lang="en-US" dirty="0" smtClean="0"/>
              <a:t>3</a:t>
            </a:r>
            <a:r>
              <a:rPr lang="zh-CN" altLang="en-US" dirty="0" smtClean="0"/>
              <a:t>．营销人员的意志活动对营销活动的影响</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（二）营销人员的个性心理特征对营销活动的影响</a:t>
            </a:r>
          </a:p>
          <a:p>
            <a:r>
              <a:rPr lang="en-US" dirty="0" smtClean="0"/>
              <a:t>1</a:t>
            </a:r>
            <a:r>
              <a:rPr lang="zh-CN" altLang="en-US" dirty="0" smtClean="0"/>
              <a:t>．营销人员的性格对营销活动的影响</a:t>
            </a:r>
          </a:p>
          <a:p>
            <a:r>
              <a:rPr lang="en-US" dirty="0" smtClean="0"/>
              <a:t>2</a:t>
            </a:r>
            <a:r>
              <a:rPr lang="zh-CN" altLang="en-US" dirty="0" smtClean="0"/>
              <a:t>．营销人员的兴趣对营销活动的影响</a:t>
            </a:r>
          </a:p>
          <a:p>
            <a:r>
              <a:rPr lang="en-US" dirty="0" smtClean="0"/>
              <a:t>3</a:t>
            </a:r>
            <a:r>
              <a:rPr lang="zh-CN" altLang="en-US" dirty="0" smtClean="0"/>
              <a:t>．企业人员的能力对营销活动的影响</a:t>
            </a:r>
          </a:p>
          <a:p>
            <a:r>
              <a:rPr lang="en-US" dirty="0" smtClean="0"/>
              <a:t>4</a:t>
            </a:r>
            <a:r>
              <a:rPr lang="zh-CN" altLang="en-US" dirty="0" smtClean="0"/>
              <a:t>．企业营销人员的气质对企业营销活动的影响</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二、营销者的群体</a:t>
            </a:r>
            <a:r>
              <a:rPr lang="zh-CN" altLang="en-US" dirty="0" smtClean="0"/>
              <a:t>心理</a:t>
            </a:r>
            <a:endParaRPr lang="zh-CN" altLang="en-US" dirty="0"/>
          </a:p>
        </p:txBody>
      </p:sp>
      <p:sp>
        <p:nvSpPr>
          <p:cNvPr id="3" name="内容占位符 2"/>
          <p:cNvSpPr>
            <a:spLocks noGrp="1"/>
          </p:cNvSpPr>
          <p:nvPr>
            <p:ph idx="1"/>
          </p:nvPr>
        </p:nvSpPr>
        <p:spPr/>
        <p:txBody>
          <a:bodyPr>
            <a:normAutofit/>
          </a:bodyPr>
          <a:lstStyle/>
          <a:p>
            <a:r>
              <a:rPr lang="zh-CN" altLang="en-US" dirty="0" smtClean="0"/>
              <a:t>（</a:t>
            </a:r>
            <a:r>
              <a:rPr lang="zh-CN" altLang="en-US" dirty="0" smtClean="0"/>
              <a:t>一）营销群体与团队</a:t>
            </a:r>
          </a:p>
          <a:p>
            <a:r>
              <a:rPr lang="zh-CN" altLang="en-US" dirty="0" smtClean="0"/>
              <a:t>（二）营销群体和团队对个人的影响</a:t>
            </a:r>
          </a:p>
          <a:p>
            <a:r>
              <a:rPr lang="en-US" dirty="0" smtClean="0"/>
              <a:t>1</a:t>
            </a:r>
            <a:r>
              <a:rPr lang="zh-CN" altLang="en-US" dirty="0" smtClean="0"/>
              <a:t>．增强成员的集体归属感</a:t>
            </a:r>
          </a:p>
          <a:p>
            <a:r>
              <a:rPr lang="en-US" dirty="0" smtClean="0"/>
              <a:t>2</a:t>
            </a:r>
            <a:r>
              <a:rPr lang="zh-CN" altLang="en-US" dirty="0" smtClean="0"/>
              <a:t>．增强群体认同感</a:t>
            </a:r>
          </a:p>
          <a:p>
            <a:r>
              <a:rPr lang="en-US" dirty="0" smtClean="0"/>
              <a:t>3</a:t>
            </a:r>
            <a:r>
              <a:rPr lang="zh-CN" altLang="en-US" dirty="0" smtClean="0"/>
              <a:t>．群体成员间的促进与干扰作用</a:t>
            </a: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19</TotalTime>
  <Words>1800</Words>
  <PresentationFormat>全屏显示(4:3)</PresentationFormat>
  <Paragraphs>161</Paragraphs>
  <Slides>39</Slides>
  <Notes>0</Notes>
  <HiddenSlides>0</HiddenSlides>
  <MMClips>0</MMClips>
  <ScaleCrop>false</ScaleCrop>
  <HeadingPairs>
    <vt:vector size="4" baseType="variant">
      <vt:variant>
        <vt:lpstr>主题</vt:lpstr>
      </vt:variant>
      <vt:variant>
        <vt:i4>1</vt:i4>
      </vt:variant>
      <vt:variant>
        <vt:lpstr>幻灯片标题</vt:lpstr>
      </vt:variant>
      <vt:variant>
        <vt:i4>39</vt:i4>
      </vt:variant>
    </vt:vector>
  </HeadingPairs>
  <TitlesOfParts>
    <vt:vector size="40" baseType="lpstr">
      <vt:lpstr>龙腾四海</vt:lpstr>
      <vt:lpstr>任务六  营销人员心理</vt:lpstr>
      <vt:lpstr>案例引入：</vt:lpstr>
      <vt:lpstr>幻灯片 3</vt:lpstr>
      <vt:lpstr>幻灯片 4</vt:lpstr>
      <vt:lpstr>幻灯片 5</vt:lpstr>
      <vt:lpstr>第一节  识别营销者的心理策略</vt:lpstr>
      <vt:lpstr>一、营销者的个体心理</vt:lpstr>
      <vt:lpstr>幻灯片 8</vt:lpstr>
      <vt:lpstr>二、营销者的群体心理</vt:lpstr>
      <vt:lpstr>课堂实践</vt:lpstr>
      <vt:lpstr>幻灯片 11</vt:lpstr>
      <vt:lpstr>幻灯片 12</vt:lpstr>
      <vt:lpstr>幻灯片 13</vt:lpstr>
      <vt:lpstr>幻灯片 14</vt:lpstr>
      <vt:lpstr>幻灯片 15</vt:lpstr>
      <vt:lpstr>幻灯片 16</vt:lpstr>
      <vt:lpstr>第二节  分析营销促销心理</vt:lpstr>
      <vt:lpstr>一、营销促销心理策略</vt:lpstr>
      <vt:lpstr>二、营销推广心理策略</vt:lpstr>
      <vt:lpstr>三、营销广告心理策略</vt:lpstr>
      <vt:lpstr>四、常见的营销人员与消费者之间沟通失败的原因 </vt:lpstr>
      <vt:lpstr>课堂实践：限时销售</vt:lpstr>
      <vt:lpstr>幻灯片 23</vt:lpstr>
      <vt:lpstr>第三节  提升营销者的心理素质</vt:lpstr>
      <vt:lpstr>一、营销人员的基本心理素质</vt:lpstr>
      <vt:lpstr>幻灯片 26</vt:lpstr>
      <vt:lpstr>幻灯片 27</vt:lpstr>
      <vt:lpstr>课堂实践：自我心理突破                                    —跨越难堪</vt:lpstr>
      <vt:lpstr>幻灯片 29</vt:lpstr>
      <vt:lpstr>幻灯片 30</vt:lpstr>
      <vt:lpstr>第四节  实现营销者与消费者的有效沟通</vt:lpstr>
      <vt:lpstr>一、营销者和消费者交往的一般特点 </vt:lpstr>
      <vt:lpstr>二、营销者和消费者有效沟通的途径和方法 </vt:lpstr>
      <vt:lpstr>三、营销者与消费者的冲突的预防和排除 </vt:lpstr>
      <vt:lpstr>幻灯片 35</vt:lpstr>
      <vt:lpstr>幻灯片 36</vt:lpstr>
      <vt:lpstr>课堂实践：小商品购买谈判</vt:lpstr>
      <vt:lpstr>幻灯片 38</vt:lpstr>
      <vt:lpstr>幻灯片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dc:creator>
  <cp:lastModifiedBy>lenovo</cp:lastModifiedBy>
  <cp:revision>15</cp:revision>
  <dcterms:created xsi:type="dcterms:W3CDTF">2015-07-22T07:12:27Z</dcterms:created>
  <dcterms:modified xsi:type="dcterms:W3CDTF">2015-07-22T07:32:28Z</dcterms:modified>
</cp:coreProperties>
</file>