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handoutMasterIdLst>
    <p:handoutMasterId r:id="rId21"/>
  </p:handoutMasterIdLst>
  <p:sldIdLst>
    <p:sldId id="256" r:id="rId3"/>
    <p:sldId id="257" r:id="rId4"/>
    <p:sldId id="258" r:id="rId5"/>
    <p:sldId id="259" r:id="rId6"/>
    <p:sldId id="26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70" r:id="rId17"/>
    <p:sldId id="271" r:id="rId18"/>
    <p:sldId id="277" r:id="rId19"/>
    <p:sldId id="278" r:id="rId2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5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892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handoutMaster" Target="handoutMasters/handoutMaster1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8BE672-DCD2-4F62-B91D-645FD33EE8B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184350-D646-4CE7-96B5-27576477FD1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173157"/>
            <a:ext cx="7772400" cy="1470025"/>
          </a:xfrm>
        </p:spPr>
        <p:txBody>
          <a:bodyPr anchor="b"/>
          <a:lstStyle>
            <a:lvl1pPr algn="l">
              <a:defRPr sz="480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687716" y="2643182"/>
            <a:ext cx="6670366" cy="1752600"/>
          </a:xfrm>
        </p:spPr>
        <p:txBody>
          <a:bodyPr/>
          <a:lstStyle>
            <a:lvl1pPr marL="0" indent="0" algn="l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0" lang="zh-CN" altLang="en-US" smtClean="0"/>
              <a:t>单击此处编辑母版副标题样式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r>
              <a:rPr lang="zh-CN" altLang="en-US" dirty="0" smtClean="0"/>
              <a:t>到得到</a:t>
            </a:r>
            <a:endParaRPr lang="zh-CN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7143768" y="274639"/>
            <a:ext cx="1543032" cy="5851525"/>
          </a:xfrm>
        </p:spPr>
        <p:txBody>
          <a:bodyPr vert="eaVert"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615130" cy="5851525"/>
          </a:xfrm>
        </p:spPr>
        <p:txBody>
          <a:bodyPr vert="eaVert"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2924181"/>
            <a:ext cx="7772400" cy="1362075"/>
          </a:xfrm>
        </p:spPr>
        <p:txBody>
          <a:bodyPr anchor="t"/>
          <a:lstStyle>
            <a:lvl1pPr algn="l">
              <a:defRPr sz="4400" b="0" cap="all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85800" y="1428747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eaLnBrk="1" latinLnBrk="0" hangingPunct="1"/>
            <a:r>
              <a:rPr kumimoji="0" lang="zh-CN" altLang="en-US" smtClean="0"/>
              <a:t>单击此处编辑母版文本样式</a:t>
            </a:r>
            <a:endParaRPr kumimoji="0"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60382" y="1071546"/>
            <a:ext cx="5111750" cy="50497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679083" y="1071546"/>
            <a:ext cx="3008313" cy="34290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5" y="285728"/>
            <a:ext cx="8230993" cy="696626"/>
          </a:xfrm>
        </p:spPr>
        <p:txBody>
          <a:bodyPr anchor="ctr"/>
          <a:lstStyle>
            <a:lvl1pPr algn="ctr">
              <a:defRPr sz="36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001024" y="642918"/>
            <a:ext cx="785818" cy="4572032"/>
          </a:xfrm>
        </p:spPr>
        <p:txBody>
          <a:bodyPr vert="eaVert" anchor="ctr"/>
          <a:lstStyle>
            <a:lvl1pPr algn="l">
              <a:defRPr sz="2400" b="0"/>
            </a:lvl1pPr>
          </a:lstStyle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442922" y="541340"/>
            <a:ext cx="6415094" cy="5459428"/>
          </a:xfrm>
          <a:prstGeom prst="roundRect">
            <a:avLst>
              <a:gd name="adj" fmla="val 4800"/>
            </a:avLst>
          </a:prstGeom>
          <a:solidFill>
            <a:schemeClr val="accent1">
              <a:tint val="20000"/>
            </a:schemeClr>
          </a:solidFill>
          <a:ln w="38100">
            <a:gradFill flip="none" rotWithShape="1">
              <a:gsLst>
                <a:gs pos="0">
                  <a:schemeClr val="accent1">
                    <a:alpha val="50000"/>
                  </a:schemeClr>
                </a:gs>
                <a:gs pos="100000">
                  <a:schemeClr val="accent1">
                    <a:tint val="20000"/>
                  </a:schemeClr>
                </a:gs>
              </a:gsLst>
              <a:lin ang="16200000" scaled="1"/>
              <a:tileRect/>
            </a:gradFill>
          </a:ln>
          <a:effectLst>
            <a:outerShdw blurRad="76200" dist="38100" dir="5400000" sx="100500" sy="100500" algn="tl" rotWithShape="0">
              <a:srgbClr val="000000">
                <a:alpha val="50000"/>
              </a:srgb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0" lang="zh-CN" altLang="en-US" smtClean="0"/>
              <a:t>单击图标添加图片</a:t>
            </a:r>
            <a:endParaRPr kumimoji="0" 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7072330" y="1000108"/>
            <a:ext cx="914368" cy="4214842"/>
          </a:xfrm>
        </p:spPr>
        <p:txBody>
          <a:bodyPr vert="eaVert" anchor="ctr"/>
          <a:lstStyle>
            <a:lvl1pPr marL="0" indent="0" algn="ctr">
              <a:buNone/>
              <a:defRPr sz="1400"/>
            </a:lvl1pPr>
            <a:lvl2pPr marL="457200" indent="0" algn="ctr">
              <a:buNone/>
              <a:defRPr sz="1200"/>
            </a:lvl2pPr>
            <a:lvl3pPr marL="914400" indent="0" algn="ctr">
              <a:buNone/>
              <a:defRPr sz="1000"/>
            </a:lvl3pPr>
            <a:lvl4pPr marL="1371600" indent="0" algn="ctr">
              <a:buNone/>
              <a:defRPr sz="900"/>
            </a:lvl4pPr>
            <a:lvl5pPr marL="1828800" indent="0" algn="ctr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eaLnBrk="1" latinLnBrk="0" hangingPunct="1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 eaLnBrk="1" latinLnBrk="0" hangingPunct="1"/>
            <a:r>
              <a:rPr lang="zh-CN" altLang="en-US" smtClean="0"/>
              <a:t>第二级</a:t>
            </a:r>
            <a:endParaRPr lang="zh-CN" altLang="en-US" smtClean="0"/>
          </a:p>
          <a:p>
            <a:pPr lvl="2" eaLnBrk="1" latinLnBrk="0" hangingPunct="1"/>
            <a:r>
              <a:rPr lang="zh-CN" altLang="en-US" smtClean="0"/>
              <a:t>第三级</a:t>
            </a:r>
            <a:endParaRPr lang="zh-CN" altLang="en-US" smtClean="0"/>
          </a:p>
          <a:p>
            <a:pPr lvl="3" eaLnBrk="1" latinLnBrk="0" hangingPunct="1"/>
            <a:r>
              <a:rPr lang="zh-CN" altLang="en-US" smtClean="0"/>
              <a:t>第四级</a:t>
            </a:r>
            <a:endParaRPr lang="zh-CN" altLang="en-US" smtClean="0"/>
          </a:p>
          <a:p>
            <a:pPr lvl="4" eaLnBrk="1" latinLnBrk="0" hangingPunct="1"/>
            <a:r>
              <a:rPr lang="zh-CN" altLang="en-US" smtClean="0"/>
              <a:t>第五级</a:t>
            </a:r>
            <a:endParaRPr kumimoji="0" 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2.png"/><Relationship Id="rId12" Type="http://schemas.openxmlformats.org/officeDocument/2006/relationships/image" Target="../media/image1.pn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图片 7"/>
          <p:cNvPicPr>
            <a:picLocks noChangeAspect="1"/>
          </p:cNvPicPr>
          <p:nvPr/>
        </p:nvPicPr>
        <p:blipFill>
          <a:blip r:embed="rId12" cstate="print">
            <a:duotone>
              <a:schemeClr val="accent1"/>
              <a:srgbClr val="FFFFFF"/>
            </a:duotone>
            <a:lum bright="12000" contrast="40000"/>
          </a:blip>
          <a:stretch>
            <a:fillRect/>
          </a:stretch>
        </p:blipFill>
        <p:spPr>
          <a:xfrm>
            <a:off x="6667809" y="4915143"/>
            <a:ext cx="2476191" cy="1942857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矩形 9"/>
          <p:cNvSpPr/>
          <p:nvPr/>
        </p:nvSpPr>
        <p:spPr>
          <a:xfrm>
            <a:off x="0" y="0"/>
            <a:ext cx="9144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20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</a:schemeClr>
              </a:gs>
            </a:gsLst>
            <a:lin ang="18900000" scaled="1"/>
            <a:tileRect/>
          </a:gradFill>
          <a:ln w="12700" cap="rnd" cmpd="sng" algn="ctr">
            <a:noFill/>
            <a:prstDash val="soli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sp>
        <p:nvSpPr>
          <p:cNvPr id="11" name="矩形 10"/>
          <p:cNvSpPr/>
          <p:nvPr/>
        </p:nvSpPr>
        <p:spPr>
          <a:xfrm>
            <a:off x="0" y="40951"/>
            <a:ext cx="4572000" cy="7143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100000"/>
                  <a:shade val="50000"/>
                  <a:hueMod val="100000"/>
                  <a:satMod val="250000"/>
                  <a:alpha val="0"/>
                </a:schemeClr>
              </a:gs>
              <a:gs pos="75000">
                <a:schemeClr val="accent1">
                  <a:tint val="80000"/>
                  <a:shade val="100000"/>
                  <a:hueMod val="100000"/>
                  <a:satMod val="375000"/>
                  <a:alpha val="5000"/>
                </a:schemeClr>
              </a:gs>
              <a:gs pos="100000">
                <a:schemeClr val="accent1">
                  <a:tint val="50000"/>
                  <a:shade val="100000"/>
                  <a:hueMod val="100000"/>
                  <a:satMod val="500000"/>
                  <a:alpha val="60000"/>
                </a:schemeClr>
              </a:gs>
            </a:gsLst>
            <a:lin ang="8100000" scaled="1"/>
            <a:tileRect/>
          </a:gradFill>
          <a:ln w="12700" cap="rnd" cmpd="sng" algn="ctr">
            <a:noFill/>
            <a:prstDash val="solid"/>
          </a:ln>
          <a:effectLst>
            <a:glow>
              <a:schemeClr val="accent1">
                <a:tint val="100000"/>
                <a:shade val="100000"/>
                <a:hueMod val="100000"/>
                <a:satMod val="100000"/>
              </a:schemeClr>
            </a:glow>
            <a:softEdge rad="12700"/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eaLnBrk="1" latinLnBrk="0" hangingPunct="1"/>
            <a:endParaRPr kumimoji="0" lang="zh-CN" altLang="en-US"/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13" cstate="print">
            <a:duotone>
              <a:schemeClr val="accent1"/>
              <a:srgbClr val="FFFFFF"/>
            </a:duotone>
            <a:lum bright="35000" contrast="40000"/>
          </a:blip>
          <a:stretch>
            <a:fillRect/>
          </a:stretch>
        </p:blipFill>
        <p:spPr>
          <a:xfrm>
            <a:off x="0" y="6420445"/>
            <a:ext cx="9144000" cy="437555"/>
          </a:xfrm>
          <a:prstGeom prst="rect">
            <a:avLst/>
          </a:prstGeom>
          <a:noFill/>
          <a:ln>
            <a:noFill/>
          </a:ln>
          <a:effectLst/>
        </p:spPr>
      </p:pic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rtlCol="0" anchor="ctr">
            <a:normAutofit/>
          </a:bodyPr>
          <a:lstStyle/>
          <a:p>
            <a:r>
              <a:rPr kumimoji="0" lang="zh-CN" altLang="en-US" smtClean="0"/>
              <a:t>单击此处编辑母版标题样式</a:t>
            </a:r>
            <a:endParaRPr kumimoji="0" 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 eaLnBrk="1" latinLnBrk="0" hangingPunct="1"/>
            <a:r>
              <a:rPr kumimoji="0" lang="zh-CN" altLang="en-US" dirty="0" smtClean="0"/>
              <a:t>单击此处编辑母版文本样式</a:t>
            </a:r>
            <a:endParaRPr kumimoji="0" lang="zh-CN" altLang="en-US" dirty="0" smtClean="0"/>
          </a:p>
          <a:p>
            <a:pPr lvl="1" eaLnBrk="1" latinLnBrk="0" hangingPunct="1"/>
            <a:r>
              <a:rPr kumimoji="0" lang="zh-CN" altLang="en-US" dirty="0" smtClean="0"/>
              <a:t>第二级</a:t>
            </a:r>
            <a:endParaRPr kumimoji="0" lang="zh-CN" altLang="en-US" dirty="0" smtClean="0"/>
          </a:p>
          <a:p>
            <a:pPr lvl="2" eaLnBrk="1" latinLnBrk="0" hangingPunct="1"/>
            <a:r>
              <a:rPr kumimoji="0" lang="zh-CN" altLang="en-US" dirty="0" smtClean="0"/>
              <a:t>第三级</a:t>
            </a:r>
            <a:endParaRPr kumimoji="0" lang="zh-CN" altLang="en-US" dirty="0" smtClean="0"/>
          </a:p>
          <a:p>
            <a:pPr lvl="3" eaLnBrk="1" latinLnBrk="0" hangingPunct="1"/>
            <a:r>
              <a:rPr kumimoji="0" lang="zh-CN" altLang="en-US" dirty="0" smtClean="0"/>
              <a:t>第四级</a:t>
            </a:r>
            <a:endParaRPr kumimoji="0" lang="zh-CN" altLang="en-US" dirty="0" smtClean="0"/>
          </a:p>
          <a:p>
            <a:pPr lvl="4" eaLnBrk="1" latinLnBrk="0" hangingPunct="1"/>
            <a:r>
              <a:rPr kumimoji="0" lang="zh-CN" altLang="en-US" dirty="0" smtClean="0"/>
              <a:t>第五级</a:t>
            </a:r>
            <a:endParaRPr kumimoji="0" 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l" eaLnBrk="1" latinLnBrk="0" hangingPunct="1">
              <a:defRPr kumimoji="0" sz="1200" b="1">
                <a:solidFill>
                  <a:schemeClr val="tx1"/>
                </a:solidFill>
                <a:latin typeface="+mj-ea"/>
                <a:ea typeface="+mj-ea"/>
              </a:defRPr>
            </a:lvl1pPr>
          </a:lstStyle>
          <a:p>
            <a:endParaRPr lang="zh-CN" alt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rtlCol="0" anchor="ctr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r>
              <a:rPr lang="zh-CN" altLang="en-US" dirty="0" smtClean="0"/>
              <a:t>重庆工业职业技术学院</a:t>
            </a:r>
            <a:endParaRPr lang="zh-CN" altLang="en-US" dirty="0" smtClean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rtlCol="0" anchor="ctr"/>
          <a:lstStyle>
            <a:lvl1pPr algn="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r>
              <a:rPr lang="zh-CN" altLang="en-US" dirty="0" smtClean="0"/>
              <a:t>营销心理学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latinLnBrk="0" hangingPunct="1">
        <a:defRPr kumimoji="0">
          <a:solidFill>
            <a:schemeClr val="tx2"/>
          </a:solidFill>
        </a:defRPr>
      </a:lvl2pPr>
      <a:lvl3pPr eaLnBrk="1" latinLnBrk="0" hangingPunct="1">
        <a:defRPr kumimoji="0">
          <a:solidFill>
            <a:schemeClr val="tx2"/>
          </a:solidFill>
        </a:defRPr>
      </a:lvl3pPr>
      <a:lvl4pPr eaLnBrk="1" latinLnBrk="0" hangingPunct="1">
        <a:defRPr kumimoji="0">
          <a:solidFill>
            <a:schemeClr val="tx2"/>
          </a:solidFill>
        </a:defRPr>
      </a:lvl4pPr>
      <a:lvl5pPr eaLnBrk="1" latinLnBrk="0" hangingPunct="1">
        <a:defRPr kumimoji="0">
          <a:solidFill>
            <a:schemeClr val="tx2"/>
          </a:solidFill>
        </a:defRPr>
      </a:lvl5pPr>
      <a:lvl6pPr eaLnBrk="1" latinLnBrk="0" hangingPunct="1">
        <a:defRPr kumimoji="0">
          <a:solidFill>
            <a:schemeClr val="tx2"/>
          </a:solidFill>
        </a:defRPr>
      </a:lvl6pPr>
      <a:lvl7pPr eaLnBrk="1" latinLnBrk="0" hangingPunct="1">
        <a:defRPr kumimoji="0">
          <a:solidFill>
            <a:schemeClr val="tx2"/>
          </a:solidFill>
        </a:defRPr>
      </a:lvl7pPr>
      <a:lvl8pPr eaLnBrk="1" latinLnBrk="0" hangingPunct="1">
        <a:defRPr kumimoji="0">
          <a:solidFill>
            <a:schemeClr val="tx2"/>
          </a:solidFill>
        </a:defRPr>
      </a:lvl8pPr>
      <a:lvl9pPr eaLnBrk="1" latinLnBrk="0" hangingPunct="1">
        <a:defRPr kumimoji="0">
          <a:solidFill>
            <a:schemeClr val="tx2"/>
          </a:solidFill>
        </a:defRPr>
      </a:lvl9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50000"/>
        <a:buFont typeface="Wingdings 2" panose="05020102010507070707"/>
        <a:buChar char="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2"/>
        </a:buClr>
        <a:buSzPct val="50000"/>
        <a:buFont typeface="Wingdings 2" panose="05020102010507070707"/>
        <a:buChar char="³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3"/>
        </a:buClr>
        <a:buSzPct val="60000"/>
        <a:buFont typeface="Wingdings 2" panose="05020102010507070707"/>
        <a:buChar char="®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5"/>
        </a:buClr>
        <a:buSzPct val="45000"/>
        <a:buFont typeface="Wingdings 2" panose="05020102010507070707"/>
        <a:buChar char="¯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6"/>
        </a:buClr>
        <a:buFont typeface="Wingdings 2" panose="05020102010507070707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Font typeface="Arial" panose="020B0604020202020204"/>
        <a:buChar char="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6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br>
              <a:rPr lang="en-US" altLang="zh-CN" dirty="0" smtClean="0"/>
            </a:br>
            <a:r>
              <a:rPr lang="zh-CN" altLang="en-US" dirty="0" smtClean="0"/>
              <a:t>任务一</a:t>
            </a:r>
            <a:r>
              <a:rPr lang="en-US" dirty="0" smtClean="0"/>
              <a:t>  </a:t>
            </a:r>
            <a:r>
              <a:rPr lang="zh-CN" altLang="en-US" dirty="0" smtClean="0"/>
              <a:t>营销心理学序</a:t>
            </a:r>
            <a:br>
              <a:rPr lang="zh-CN" altLang="en-US" dirty="0" smtClean="0"/>
            </a:br>
            <a:endParaRPr lang="zh-CN" alt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1" dirty="0" smtClean="0"/>
              <a:t>第二节</a:t>
            </a:r>
            <a:r>
              <a:rPr lang="en-US" b="1" dirty="0" smtClean="0"/>
              <a:t>  </a:t>
            </a:r>
            <a:r>
              <a:rPr lang="zh-CN" altLang="en-US" b="1" dirty="0" smtClean="0"/>
              <a:t>营销心理概述</a:t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/>
              <a:t>教学目标和要求</a:t>
            </a:r>
            <a:endParaRPr lang="en-US" altLang="zh-CN" dirty="0" smtClean="0"/>
          </a:p>
          <a:p>
            <a:r>
              <a:rPr lang="zh-CN" altLang="en-US" dirty="0" smtClean="0"/>
              <a:t>掌握什么是营销心理学</a:t>
            </a:r>
            <a:endParaRPr lang="zh-CN" altLang="en-US" dirty="0" smtClean="0"/>
          </a:p>
          <a:p>
            <a:r>
              <a:rPr lang="zh-CN" altLang="en-US" dirty="0" smtClean="0"/>
              <a:t>了解营销心理学的发展过程</a:t>
            </a:r>
            <a:endParaRPr lang="en-US" altLang="zh-CN" dirty="0" smtClean="0"/>
          </a:p>
          <a:p>
            <a:r>
              <a:rPr lang="zh-CN" altLang="en-US" b="1" dirty="0" smtClean="0"/>
              <a:t>教学重点和难点</a:t>
            </a:r>
            <a:endParaRPr lang="zh-CN" altLang="en-US" dirty="0" smtClean="0"/>
          </a:p>
          <a:p>
            <a:r>
              <a:rPr lang="zh-CN" altLang="en-US" dirty="0" smtClean="0"/>
              <a:t>重点：营销心理学的发展</a:t>
            </a:r>
            <a:endParaRPr lang="zh-CN" altLang="en-US" dirty="0" smtClean="0"/>
          </a:p>
          <a:p>
            <a:r>
              <a:rPr lang="zh-CN" altLang="en-US" dirty="0" smtClean="0"/>
              <a:t>难点：营销心理学在日常生活中的运用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第二节</a:t>
            </a:r>
            <a:r>
              <a:rPr lang="en-US" altLang="zh-CN" b="1" dirty="0" smtClean="0"/>
              <a:t>  </a:t>
            </a:r>
            <a:r>
              <a:rPr lang="zh-CN" altLang="en-US" b="1" dirty="0" smtClean="0"/>
              <a:t>营销心理概述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一、营销心理学的含义</a:t>
            </a:r>
            <a:endParaRPr lang="zh-CN" altLang="en-US" dirty="0" smtClean="0"/>
          </a:p>
          <a:p>
            <a:r>
              <a:rPr lang="zh-CN" altLang="en-US" dirty="0" smtClean="0"/>
              <a:t>营销心理的英文表达为“</a:t>
            </a:r>
            <a:r>
              <a:rPr lang="en-US" dirty="0" smtClean="0"/>
              <a:t>marketing psychology</a:t>
            </a:r>
            <a:r>
              <a:rPr lang="zh-CN" altLang="en-US" dirty="0" smtClean="0"/>
              <a:t>”，是应用心理的分支，是当今市场营销活动中必不可少的理论工具。是专门研究营销活动中卖方和买方的心理现象产生、发展的一般规律，以及买卖双方心理沟通的一般过程的科学。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1" dirty="0" smtClean="0"/>
              <a:t>二、营销心理学的产生与发展</a:t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（一）萌芽草创时期（</a:t>
            </a:r>
            <a:r>
              <a:rPr lang="en-US" dirty="0" smtClean="0"/>
              <a:t>1930</a:t>
            </a:r>
            <a:r>
              <a:rPr lang="zh-CN" altLang="en-US" dirty="0" smtClean="0"/>
              <a:t>年以前）</a:t>
            </a:r>
            <a:endParaRPr lang="zh-CN" altLang="en-US" dirty="0" smtClean="0"/>
          </a:p>
          <a:p>
            <a:r>
              <a:rPr lang="zh-CN" altLang="en-US" dirty="0" smtClean="0"/>
              <a:t>（二）应用发展时期（</a:t>
            </a:r>
            <a:r>
              <a:rPr lang="en-US" dirty="0" smtClean="0"/>
              <a:t>1930</a:t>
            </a:r>
            <a:r>
              <a:rPr lang="zh-CN" altLang="en-US" dirty="0" smtClean="0"/>
              <a:t>年</a:t>
            </a:r>
            <a:r>
              <a:rPr lang="en-US" dirty="0" smtClean="0"/>
              <a:t>—1960</a:t>
            </a:r>
            <a:r>
              <a:rPr lang="zh-CN" altLang="en-US" dirty="0" smtClean="0"/>
              <a:t>年）</a:t>
            </a:r>
            <a:endParaRPr lang="zh-CN" altLang="en-US" dirty="0" smtClean="0"/>
          </a:p>
          <a:p>
            <a:r>
              <a:rPr lang="zh-CN" altLang="en-US" dirty="0" smtClean="0"/>
              <a:t>（三）变革与发展时期（</a:t>
            </a:r>
            <a:r>
              <a:rPr lang="en-US" dirty="0" smtClean="0"/>
              <a:t>1960</a:t>
            </a:r>
            <a:r>
              <a:rPr lang="zh-CN" altLang="en-US" dirty="0" smtClean="0"/>
              <a:t>年至今）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1" dirty="0" smtClean="0"/>
              <a:t>三、营销心理学的研究对象与内容</a:t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（一）营销心理学的研究对象</a:t>
            </a:r>
            <a:endParaRPr lang="zh-CN" altLang="en-US" dirty="0" smtClean="0"/>
          </a:p>
          <a:p>
            <a:endParaRPr lang="zh-CN" altLang="en-US" dirty="0"/>
          </a:p>
        </p:txBody>
      </p:sp>
      <p:pic>
        <p:nvPicPr>
          <p:cNvPr id="4" name="图片 3"/>
          <p:cNvPicPr/>
          <p:nvPr/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1000100" y="2357430"/>
            <a:ext cx="7286676" cy="45005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dirty="0" smtClean="0"/>
              <a:t>（二）营销心理学的研究内容</a:t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zh-CN" altLang="en-US" dirty="0" smtClean="0"/>
              <a:t>．对消费者购买行为的心理过程和心理状态的研究。</a:t>
            </a:r>
            <a:endParaRPr lang="zh-CN" altLang="en-US" dirty="0" smtClean="0"/>
          </a:p>
          <a:p>
            <a:r>
              <a:rPr lang="en-US" dirty="0" smtClean="0"/>
              <a:t>2</a:t>
            </a:r>
            <a:r>
              <a:rPr lang="zh-CN" altLang="en-US" dirty="0" smtClean="0"/>
              <a:t>．对影响和制约消费者购买行为的个性心理特征的研究。</a:t>
            </a:r>
            <a:endParaRPr lang="zh-CN" altLang="en-US" dirty="0" smtClean="0"/>
          </a:p>
          <a:p>
            <a:r>
              <a:rPr lang="en-US" dirty="0" smtClean="0"/>
              <a:t>3</a:t>
            </a:r>
            <a:r>
              <a:rPr lang="zh-CN" altLang="en-US" dirty="0" smtClean="0"/>
              <a:t>．对消费者的购买决策的研究。</a:t>
            </a:r>
            <a:endParaRPr lang="zh-CN" altLang="en-US" dirty="0" smtClean="0"/>
          </a:p>
          <a:p>
            <a:r>
              <a:rPr lang="en-US" dirty="0" smtClean="0"/>
              <a:t>4</a:t>
            </a:r>
            <a:r>
              <a:rPr lang="zh-CN" altLang="en-US" dirty="0" smtClean="0"/>
              <a:t>．对消费者心理与市场营销的双向关系的研究。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1" dirty="0" smtClean="0"/>
              <a:t>四、营销心理学的研究原则</a:t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（一）客观性原则</a:t>
            </a:r>
            <a:endParaRPr lang="zh-CN" altLang="en-US" dirty="0" smtClean="0"/>
          </a:p>
          <a:p>
            <a:r>
              <a:rPr lang="zh-CN" altLang="en-US" dirty="0" smtClean="0"/>
              <a:t>（二）发展性原则</a:t>
            </a:r>
            <a:endParaRPr lang="zh-CN" altLang="en-US" dirty="0" smtClean="0"/>
          </a:p>
          <a:p>
            <a:r>
              <a:rPr lang="zh-CN" altLang="en-US" dirty="0" smtClean="0"/>
              <a:t>（三）联系性原则</a:t>
            </a:r>
            <a:endParaRPr lang="zh-CN" altLang="en-US" dirty="0" smtClean="0"/>
          </a:p>
          <a:p>
            <a:r>
              <a:rPr lang="zh-CN" altLang="en-US" dirty="0" smtClean="0"/>
              <a:t>（四）全面性原则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1" dirty="0" smtClean="0"/>
              <a:t>五、营销心理学的研究方法</a:t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1</a:t>
            </a:r>
            <a:r>
              <a:rPr lang="zh-CN" altLang="en-US" dirty="0" smtClean="0"/>
              <a:t>、实验法</a:t>
            </a:r>
            <a:endParaRPr lang="zh-CN" altLang="en-US" dirty="0" smtClean="0"/>
          </a:p>
          <a:p>
            <a:r>
              <a:rPr lang="zh-CN" altLang="en-US" dirty="0" smtClean="0"/>
              <a:t>实验室实验法、自然实验法</a:t>
            </a:r>
            <a:endParaRPr lang="zh-CN" altLang="en-US" dirty="0" smtClean="0"/>
          </a:p>
          <a:p>
            <a:r>
              <a:rPr lang="en-US" dirty="0" smtClean="0"/>
              <a:t>2</a:t>
            </a:r>
            <a:r>
              <a:rPr lang="zh-CN" altLang="en-US" dirty="0" smtClean="0"/>
              <a:t>、观察法</a:t>
            </a:r>
            <a:endParaRPr lang="zh-CN" altLang="en-US" dirty="0" smtClean="0"/>
          </a:p>
          <a:p>
            <a:r>
              <a:rPr lang="zh-CN" altLang="en-US" dirty="0" smtClean="0"/>
              <a:t>指观察者在自然条件下有目的、有计划地观察消费者的语言、行为、表情等，分析其内在原因，进而发现消费者心理现象产生和发展的规律性和研究方法。</a:t>
            </a:r>
            <a:endParaRPr lang="zh-CN" altLang="en-US" dirty="0" smtClean="0"/>
          </a:p>
          <a:p>
            <a:r>
              <a:rPr lang="en-US" dirty="0" smtClean="0"/>
              <a:t>3</a:t>
            </a:r>
            <a:r>
              <a:rPr lang="zh-CN" altLang="en-US" dirty="0" smtClean="0"/>
              <a:t>、调查法</a:t>
            </a:r>
            <a:endParaRPr lang="zh-CN" altLang="en-US" dirty="0" smtClean="0"/>
          </a:p>
          <a:p>
            <a:r>
              <a:rPr lang="zh-CN" altLang="en-US" dirty="0" smtClean="0"/>
              <a:t>通过调查人员采用晤谈、访问、座谈、问卷等形式和手段与被调查对象直接接触，从而搜集被试者的各种有关资料，间接了解营销对象心理活动的研究方法。</a:t>
            </a:r>
            <a:endParaRPr lang="zh-CN" altLang="en-US" dirty="0" smtClean="0"/>
          </a:p>
          <a:p>
            <a:r>
              <a:rPr lang="zh-CN" altLang="en-US" dirty="0" smtClean="0"/>
              <a:t>问卷调查法、访谈调查法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课堂实践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        选取一个小组，对小组成员进行访问，问一个月生活费的花费去向及各自的比例，对比男女生消费差异。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CN" altLang="en-US" b="1" dirty="0" smtClean="0"/>
              <a:t>学习任务</a:t>
            </a: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28596" y="1071546"/>
            <a:ext cx="8229600" cy="4525963"/>
          </a:xfrm>
        </p:spPr>
        <p:txBody>
          <a:bodyPr/>
          <a:lstStyle/>
          <a:p>
            <a:endParaRPr lang="zh-CN" altLang="en-US" dirty="0" smtClean="0"/>
          </a:p>
          <a:p>
            <a:r>
              <a:rPr lang="zh-CN" altLang="en-US" dirty="0" smtClean="0"/>
              <a:t>请根据营销心理学的研究方法，对男女消费差异进行调查。</a:t>
            </a:r>
            <a:endParaRPr lang="zh-CN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引入案例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zh-CN" altLang="en-US" dirty="0" smtClean="0"/>
              <a:t>         </a:t>
            </a:r>
            <a:r>
              <a:rPr lang="zh-CN" altLang="en-US" sz="3800" dirty="0" smtClean="0"/>
              <a:t>日本东京有个银座绅士西装店。这里就是首创“打</a:t>
            </a:r>
            <a:r>
              <a:rPr lang="en-US" altLang="zh-CN" sz="3800" dirty="0" smtClean="0"/>
              <a:t>1</a:t>
            </a:r>
            <a:r>
              <a:rPr lang="zh-CN" altLang="en-US" sz="3800" dirty="0" smtClean="0"/>
              <a:t>折”销售的商店，曾经轰动了东京。当时销售的商品是“日本</a:t>
            </a:r>
            <a:r>
              <a:rPr lang="en-US" altLang="zh-CN" sz="3800" dirty="0" smtClean="0"/>
              <a:t>GOOD”</a:t>
            </a:r>
            <a:r>
              <a:rPr lang="zh-CN" altLang="en-US" sz="3800" dirty="0" smtClean="0"/>
              <a:t>。</a:t>
            </a:r>
            <a:endParaRPr lang="zh-CN" altLang="en-US" sz="3800" dirty="0" smtClean="0"/>
          </a:p>
          <a:p>
            <a:r>
              <a:rPr lang="zh-CN" altLang="en-US" sz="3800" dirty="0" smtClean="0"/>
              <a:t>　　具体的操作是这样的，先定出打折销售的时间，第一天打</a:t>
            </a:r>
            <a:r>
              <a:rPr lang="en-US" altLang="zh-CN" sz="3800" dirty="0" smtClean="0"/>
              <a:t>9</a:t>
            </a:r>
            <a:r>
              <a:rPr lang="zh-CN" altLang="en-US" sz="3800" dirty="0" smtClean="0"/>
              <a:t>折，第二天打</a:t>
            </a:r>
            <a:r>
              <a:rPr lang="en-US" altLang="zh-CN" sz="3800" dirty="0" smtClean="0"/>
              <a:t>8</a:t>
            </a:r>
            <a:r>
              <a:rPr lang="zh-CN" altLang="en-US" sz="3800" dirty="0" smtClean="0"/>
              <a:t>折，第三天、第四天打</a:t>
            </a:r>
            <a:r>
              <a:rPr lang="en-US" altLang="zh-CN" sz="3800" dirty="0" smtClean="0"/>
              <a:t>7</a:t>
            </a:r>
            <a:r>
              <a:rPr lang="zh-CN" altLang="en-US" sz="3800" dirty="0" smtClean="0"/>
              <a:t>折，第五天、第六天打</a:t>
            </a:r>
            <a:r>
              <a:rPr lang="en-US" altLang="zh-CN" sz="3800" dirty="0" smtClean="0"/>
              <a:t>6</a:t>
            </a:r>
            <a:r>
              <a:rPr lang="zh-CN" altLang="en-US" sz="3800" dirty="0" smtClean="0"/>
              <a:t>折，第七天、第八天打</a:t>
            </a:r>
            <a:r>
              <a:rPr lang="en-US" altLang="zh-CN" sz="3800" dirty="0" smtClean="0"/>
              <a:t>5</a:t>
            </a:r>
            <a:r>
              <a:rPr lang="zh-CN" altLang="en-US" sz="3800" dirty="0" smtClean="0"/>
              <a:t>折，第九天、第十天打</a:t>
            </a:r>
            <a:r>
              <a:rPr lang="en-US" altLang="zh-CN" sz="3800" dirty="0" smtClean="0"/>
              <a:t>4</a:t>
            </a:r>
            <a:r>
              <a:rPr lang="zh-CN" altLang="en-US" sz="3800" dirty="0" smtClean="0"/>
              <a:t>折，第十一天、第十二天打</a:t>
            </a:r>
            <a:r>
              <a:rPr lang="en-US" altLang="zh-CN" sz="3800" dirty="0" smtClean="0"/>
              <a:t>3</a:t>
            </a:r>
            <a:r>
              <a:rPr lang="zh-CN" altLang="en-US" sz="3800" dirty="0" smtClean="0"/>
              <a:t>折，第十三天、第十四天打</a:t>
            </a:r>
            <a:r>
              <a:rPr lang="en-US" altLang="zh-CN" sz="3800" dirty="0" smtClean="0"/>
              <a:t>2</a:t>
            </a:r>
            <a:r>
              <a:rPr lang="zh-CN" altLang="en-US" sz="3800" dirty="0" smtClean="0"/>
              <a:t>折，最后两天打</a:t>
            </a:r>
            <a:r>
              <a:rPr lang="en-US" altLang="zh-CN" sz="3800" dirty="0" smtClean="0"/>
              <a:t>1</a:t>
            </a:r>
            <a:r>
              <a:rPr lang="zh-CN" altLang="en-US" sz="3800" dirty="0" smtClean="0"/>
              <a:t>折。</a:t>
            </a:r>
            <a:endParaRPr lang="zh-CN" altLang="en-US" sz="3800" dirty="0" smtClean="0"/>
          </a:p>
          <a:p>
            <a:r>
              <a:rPr lang="zh-CN" altLang="en-US" sz="3800" dirty="0" smtClean="0"/>
              <a:t>　　商家的预测是：由于是让人吃惊的销售策略，所以，前期的舆论宣传效果会很好。抱着猎奇的心态，顾客们将蜂拥而至。当然，顾客可以在这打折销售期间随意选定购物的的日子。如果你想要以最便宜的价钱购习，那么你在最后的那两天去买就行了。但是，你想买的东西不一定会留到最后那两天。　</a:t>
            </a:r>
            <a:endParaRPr lang="zh-CN" altLang="en-US" sz="3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引入案例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dirty="0" smtClean="0"/>
              <a:t>实际情况是：第一天前来的客人并不多，如果前来也只是看看，一会儿就走了。从第三天就开始一群一群地光临，第五天打</a:t>
            </a:r>
            <a:r>
              <a:rPr lang="en-US" altLang="zh-CN" dirty="0" smtClean="0"/>
              <a:t>6</a:t>
            </a:r>
            <a:r>
              <a:rPr lang="zh-CN" altLang="en-US" dirty="0" smtClean="0"/>
              <a:t>折时客人就像洪水般涌来开始抢购，以后就连日客人爆满，当然等不到打</a:t>
            </a:r>
            <a:r>
              <a:rPr lang="en-US" altLang="zh-CN" dirty="0" smtClean="0"/>
              <a:t>1</a:t>
            </a:r>
            <a:r>
              <a:rPr lang="zh-CN" altLang="en-US" dirty="0" smtClean="0"/>
              <a:t>折，商品就全部买完了。</a:t>
            </a:r>
            <a:endParaRPr lang="zh-CN" altLang="en-US" dirty="0" smtClean="0"/>
          </a:p>
          <a:p>
            <a:r>
              <a:rPr lang="zh-CN" altLang="en-US" dirty="0" smtClean="0"/>
              <a:t>　　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引入案例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zh-CN" dirty="0" smtClean="0"/>
              <a:t>思考题：商家究竟赔本了没有？为什么呢？</a:t>
            </a:r>
            <a:endParaRPr lang="en-US" altLang="zh-CN" dirty="0" smtClean="0"/>
          </a:p>
          <a:p>
            <a:r>
              <a:rPr lang="zh-CN" altLang="en-US" sz="2800" dirty="0" smtClean="0"/>
              <a:t>启示：商家究竟赔本了没有？你想，顾客纷纷急于购买到自己喜爱的商品，就会引起抢购的连锁反应。商家运用独特的创意，把自己的商品在打</a:t>
            </a:r>
            <a:r>
              <a:rPr lang="en-US" altLang="zh-CN" sz="2800" dirty="0" smtClean="0"/>
              <a:t>5</a:t>
            </a:r>
            <a:r>
              <a:rPr lang="zh-CN" altLang="en-US" sz="2800" dirty="0" smtClean="0"/>
              <a:t>、</a:t>
            </a:r>
            <a:r>
              <a:rPr lang="en-US" altLang="zh-CN" sz="2800" dirty="0" smtClean="0"/>
              <a:t>6</a:t>
            </a:r>
            <a:r>
              <a:rPr lang="zh-CN" altLang="en-US" sz="2800" dirty="0" smtClean="0"/>
              <a:t>折时就已经全部推销出去。“打</a:t>
            </a:r>
            <a:r>
              <a:rPr lang="en-US" altLang="zh-CN" sz="2800" dirty="0" smtClean="0"/>
              <a:t>1</a:t>
            </a:r>
            <a:r>
              <a:rPr lang="zh-CN" altLang="en-US" sz="2800" dirty="0" smtClean="0"/>
              <a:t>折”只是一种心理战术而已，商家怎能亏本呢？</a:t>
            </a:r>
            <a:endParaRPr lang="zh-CN" altLang="zh-CN" sz="2800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b="1" dirty="0" smtClean="0"/>
              <a:t>第一节  心理学概述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zh-CN" altLang="en-US" b="1" dirty="0" smtClean="0"/>
              <a:t>教学目标和要求</a:t>
            </a:r>
            <a:endParaRPr lang="en-US" altLang="zh-CN" b="1" dirty="0" smtClean="0"/>
          </a:p>
          <a:p>
            <a:r>
              <a:rPr lang="zh-CN" altLang="en-US" sz="2800" dirty="0" smtClean="0"/>
              <a:t>了解什么是心理学</a:t>
            </a:r>
            <a:endParaRPr lang="zh-CN" altLang="en-US" sz="2800" dirty="0" smtClean="0"/>
          </a:p>
          <a:p>
            <a:r>
              <a:rPr lang="zh-CN" altLang="en-US" sz="2800" dirty="0" smtClean="0"/>
              <a:t>熟悉心理学在日常生活中的运用</a:t>
            </a:r>
            <a:endParaRPr lang="zh-CN" altLang="en-US" sz="2800" dirty="0" smtClean="0"/>
          </a:p>
          <a:p>
            <a:r>
              <a:rPr lang="zh-CN" altLang="en-US" sz="2800" dirty="0" smtClean="0"/>
              <a:t>掌握心理学的研究内容</a:t>
            </a:r>
            <a:endParaRPr lang="zh-CN" altLang="en-US" sz="2800" dirty="0" smtClean="0"/>
          </a:p>
          <a:p>
            <a:r>
              <a:rPr lang="zh-CN" altLang="en-US" b="1" dirty="0" smtClean="0"/>
              <a:t>教学重点和难点</a:t>
            </a:r>
            <a:endParaRPr lang="en-US" altLang="zh-CN" b="1" dirty="0" smtClean="0"/>
          </a:p>
          <a:p>
            <a:r>
              <a:rPr lang="zh-CN" altLang="en-US" sz="2800" dirty="0" smtClean="0"/>
              <a:t>重点：心理学在日常生活中的运用及与营销的关系</a:t>
            </a:r>
            <a:endParaRPr lang="zh-CN" altLang="en-US" sz="2800" dirty="0" smtClean="0"/>
          </a:p>
          <a:p>
            <a:r>
              <a:rPr lang="zh-CN" altLang="en-US" sz="2800" dirty="0" smtClean="0"/>
              <a:t>难点：心理学的研究内容</a:t>
            </a:r>
            <a:endParaRPr lang="zh-CN" altLang="en-US" sz="2800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zh-CN" altLang="en-US" dirty="0" smtClean="0"/>
            </a:br>
            <a:r>
              <a:rPr lang="zh-CN" altLang="en-US" dirty="0" smtClean="0"/>
              <a:t>一、什么是心理学</a:t>
            </a:r>
            <a:br>
              <a:rPr lang="en-US" altLang="zh-CN" dirty="0" smtClean="0"/>
            </a:br>
            <a:br>
              <a:rPr lang="zh-CN" altLang="en-US" dirty="0" smtClean="0"/>
            </a:b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心理学是旨在描述和解释我们如何思考、如何感受以及如何行动的科学。它研究人类及动物的心理现象、精神功能和行为，是一门理论学科，也是应用学科。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心理学的研究内容</a:t>
            </a:r>
            <a:endParaRPr lang="zh-CN" altLang="en-US" dirty="0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</a:t>
            </a:r>
            <a:r>
              <a:rPr lang="zh-CN" altLang="en-US" dirty="0" smtClean="0"/>
              <a:t>．心理过程</a:t>
            </a:r>
            <a:endParaRPr lang="zh-CN" altLang="en-US" dirty="0" smtClean="0"/>
          </a:p>
          <a:p>
            <a:r>
              <a:rPr lang="en-US" dirty="0" smtClean="0"/>
              <a:t>2</a:t>
            </a:r>
            <a:r>
              <a:rPr lang="zh-CN" altLang="en-US" dirty="0" smtClean="0"/>
              <a:t>．心理结构</a:t>
            </a:r>
            <a:endParaRPr lang="zh-CN" altLang="en-US" dirty="0" smtClean="0"/>
          </a:p>
          <a:p>
            <a:r>
              <a:rPr lang="en-US" dirty="0" smtClean="0"/>
              <a:t>3</a:t>
            </a:r>
            <a:r>
              <a:rPr lang="zh-CN" altLang="en-US" dirty="0" smtClean="0"/>
              <a:t>．心理的脑机制</a:t>
            </a:r>
            <a:endParaRPr lang="zh-CN" altLang="en-US" dirty="0" smtClean="0"/>
          </a:p>
          <a:p>
            <a:r>
              <a:rPr lang="en-US" dirty="0" smtClean="0"/>
              <a:t>4</a:t>
            </a:r>
            <a:r>
              <a:rPr lang="zh-CN" altLang="en-US" dirty="0" smtClean="0"/>
              <a:t>．心理现象的发生与发展</a:t>
            </a:r>
            <a:endParaRPr lang="zh-CN" altLang="en-US" dirty="0" smtClean="0"/>
          </a:p>
          <a:p>
            <a:r>
              <a:rPr lang="en-US" dirty="0" smtClean="0"/>
              <a:t>5</a:t>
            </a:r>
            <a:r>
              <a:rPr lang="zh-CN" altLang="en-US" dirty="0" smtClean="0"/>
              <a:t>．心理与环境</a:t>
            </a:r>
            <a:endParaRPr lang="zh-CN" altLang="en-US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心理现象结构图</a:t>
            </a:r>
            <a:endParaRPr lang="zh-CN" altLang="en-US" dirty="0"/>
          </a:p>
        </p:txBody>
      </p:sp>
      <p:pic>
        <p:nvPicPr>
          <p:cNvPr id="4" name="内容占位符 3" descr="微博桌面截图_20131203213612.jpg"/>
          <p:cNvPicPr>
            <a:picLocks noGrp="1"/>
          </p:cNvPicPr>
          <p:nvPr>
            <p:ph idx="1"/>
          </p:nvPr>
        </p:nvPicPr>
        <p:blipFill>
          <a:blip r:embed="rId1" cstate="print"/>
          <a:srcRect/>
          <a:stretch>
            <a:fillRect/>
          </a:stretch>
        </p:blipFill>
        <p:spPr bwMode="auto">
          <a:xfrm>
            <a:off x="571472" y="1785926"/>
            <a:ext cx="8072494" cy="364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dirty="0" smtClean="0"/>
              <a:t>思考：</a:t>
            </a:r>
            <a:endParaRPr lang="en-US" altLang="zh-CN" dirty="0" smtClean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/>
              <a:t>情感过程考察，提问：如何让别人喜欢你？</a:t>
            </a:r>
            <a:endParaRPr lang="en-US" altLang="zh-CN" dirty="0" smtClean="0"/>
          </a:p>
          <a:p>
            <a:r>
              <a:rPr lang="zh-CN" altLang="en-US" dirty="0" smtClean="0"/>
              <a:t>提问：生活中还有哪些心理现象？</a:t>
            </a:r>
            <a:endParaRPr lang="en-US" altLang="zh-CN" dirty="0" smtClean="0"/>
          </a:p>
          <a:p>
            <a:endParaRPr lang="zh-CN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龙腾四海">
  <a:themeElements>
    <a:clrScheme name="龙腾四海">
      <a:dk1>
        <a:sysClr val="windowText" lastClr="000000"/>
      </a:dk1>
      <a:lt1>
        <a:sysClr val="window" lastClr="FFFFFF"/>
      </a:lt1>
      <a:dk2>
        <a:srgbClr val="001B36"/>
      </a:dk2>
      <a:lt2>
        <a:srgbClr val="EDF8FE"/>
      </a:lt2>
      <a:accent1>
        <a:srgbClr val="477AB1"/>
      </a:accent1>
      <a:accent2>
        <a:srgbClr val="51848E"/>
      </a:accent2>
      <a:accent3>
        <a:srgbClr val="7B9B57"/>
      </a:accent3>
      <a:accent4>
        <a:srgbClr val="8B8D8C"/>
      </a:accent4>
      <a:accent5>
        <a:srgbClr val="8B7396"/>
      </a:accent5>
      <a:accent6>
        <a:srgbClr val="E89A53"/>
      </a:accent6>
      <a:hlink>
        <a:srgbClr val="0080FF"/>
      </a:hlink>
      <a:folHlink>
        <a:srgbClr val="FF00FF"/>
      </a:folHlink>
    </a:clrScheme>
    <a:fontScheme name="龙腾四海">
      <a:majorFont>
        <a:latin typeface="Maiandra GD"/>
        <a:ea typeface=""/>
        <a:cs typeface=""/>
        <a:font script="CYRL" typeface="Times New Roman"/>
        <a:font script="GREK" typeface="Times New Roman"/>
        <a:font script="Jpan" typeface="ＭＳ Ｐゴシック"/>
        <a:font script="Hang" typeface="HY중고딕"/>
        <a:font script="Hans" typeface="隶书"/>
        <a:font script="Hant" typeface="微軟正黑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ambria"/>
        <a:ea typeface=""/>
        <a:cs typeface=""/>
        <a:font script="Jpan" typeface="ＭＳ Ｐ明朝"/>
        <a:font script="Hang" typeface="HY견명조"/>
        <a:font script="Hans" typeface="华文楷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龙腾四海">
      <a: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phClr">
                <a:tint val="100000"/>
                <a:shade val="50000"/>
                <a:hueMod val="100000"/>
                <a:satMod val="250000"/>
              </a:schemeClr>
            </a:gs>
            <a:gs pos="75000">
              <a:schemeClr val="phClr">
                <a:tint val="80000"/>
                <a:shade val="100000"/>
                <a:hueMod val="100000"/>
                <a:satMod val="375000"/>
              </a:schemeClr>
            </a:gs>
            <a:gs pos="100000">
              <a:schemeClr val="phClr">
                <a:tint val="50000"/>
                <a:shade val="100000"/>
                <a:hueMod val="100000"/>
                <a:satMod val="5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100000"/>
                <a:shade val="50000"/>
                <a:hueMod val="100000"/>
                <a:satMod val="100000"/>
              </a:schemeClr>
              <a:schemeClr val="phClr">
                <a:tint val="100000"/>
                <a:shade val="75000"/>
                <a:hueMod val="100000"/>
                <a:satMod val="100000"/>
              </a:schemeClr>
            </a:duotone>
          </a:blip>
          <a:tile tx="0" ty="0" sx="50000" sy="50000" flip="none" algn="ctr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</a:effectLst>
          <a:scene3d>
            <a:camera prst="orthographicFront" fov="0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2700" h="12700" prst="relaxedInset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glow>
              <a:schemeClr val="phClr">
                <a:tint val="100000"/>
                <a:shade val="100000"/>
                <a:hueMod val="100000"/>
                <a:satMod val="100000"/>
              </a:schemeClr>
            </a:glow>
            <a:outerShdw blurRad="44450" dist="50800" dir="3300000" sx="99000" sy="99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contrasting" dir="tl">
              <a:rot lat="0" lon="0" rev="14220000"/>
            </a:lightRig>
          </a:scene3d>
          <a:sp3d prstMaterial="dkEdge">
            <a:bevelT w="63500" h="63500"/>
            <a:bevelB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</a:effectStyleLst>
      <a:bgFillStyleLst>
        <a:solidFill>
          <a:schemeClr val="phClr">
            <a:tint val="100000"/>
            <a:shade val="100000"/>
            <a:hueMod val="100000"/>
            <a:satMod val="100000"/>
          </a:schemeClr>
        </a:solidFill>
        <a:gradFill rotWithShape="1">
          <a:gsLst>
            <a:gs pos="0">
              <a:schemeClr val="bg1">
                <a:tint val="100000"/>
                <a:shade val="100000"/>
                <a:hueMod val="100000"/>
                <a:satMod val="150000"/>
              </a:schemeClr>
            </a:gs>
            <a:gs pos="55000">
              <a:schemeClr val="bg1">
                <a:tint val="100000"/>
                <a:shade val="90000"/>
                <a:hueMod val="100000"/>
                <a:satMod val="375000"/>
              </a:schemeClr>
            </a:gs>
            <a:gs pos="100000">
              <a:schemeClr val="phClr">
                <a:tint val="88000"/>
                <a:shade val="100000"/>
                <a:hueMod val="100000"/>
                <a:satMod val="500000"/>
              </a:schemeClr>
            </a:gs>
          </a:gsLst>
          <a:lin ang="5400000" scaled="1"/>
        </a:gradFill>
        <a:blipFill>
          <a:blip xmlns:r="http://schemas.openxmlformats.org/officeDocument/2006/relationships" r:embed="rId2">
            <a:duotone>
              <a:schemeClr val="phClr">
                <a:shade val="30000"/>
                <a:satMod val="555000"/>
              </a:schemeClr>
              <a:schemeClr val="phClr">
                <a:tint val="96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Dragon</Template>
  <TotalTime>0</TotalTime>
  <Words>1556</Words>
  <Application>WPS 演示</Application>
  <PresentationFormat>全屏显示(4:3)</PresentationFormat>
  <Paragraphs>117</Paragraphs>
  <Slides>18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18</vt:i4>
      </vt:variant>
    </vt:vector>
  </HeadingPairs>
  <TitlesOfParts>
    <vt:vector size="31" baseType="lpstr">
      <vt:lpstr>Arial</vt:lpstr>
      <vt:lpstr>宋体</vt:lpstr>
      <vt:lpstr>Wingdings</vt:lpstr>
      <vt:lpstr>Wingdings 2</vt:lpstr>
      <vt:lpstr>Arial</vt:lpstr>
      <vt:lpstr>Cambria</vt:lpstr>
      <vt:lpstr>Maiandra GD</vt:lpstr>
      <vt:lpstr>华文楷体</vt:lpstr>
      <vt:lpstr>微软雅黑</vt:lpstr>
      <vt:lpstr>Arial Unicode MS</vt:lpstr>
      <vt:lpstr>隶书</vt:lpstr>
      <vt:lpstr>Calibri</vt:lpstr>
      <vt:lpstr>龙腾四海</vt:lpstr>
      <vt:lpstr> 任务一  营销心理学序 </vt:lpstr>
      <vt:lpstr>引入案例</vt:lpstr>
      <vt:lpstr>引入案例</vt:lpstr>
      <vt:lpstr>引入案例</vt:lpstr>
      <vt:lpstr>第一节  心理学概述</vt:lpstr>
      <vt:lpstr> 一、什么是心理学  </vt:lpstr>
      <vt:lpstr>心理学的研究内容</vt:lpstr>
      <vt:lpstr>心理现象结构图</vt:lpstr>
      <vt:lpstr>思考：</vt:lpstr>
      <vt:lpstr>第二节  营销心理概述 </vt:lpstr>
      <vt:lpstr>第二节  营销心理概述</vt:lpstr>
      <vt:lpstr>二、营销心理学的产生与发展 </vt:lpstr>
      <vt:lpstr>三、营销心理学的研究对象与内容 </vt:lpstr>
      <vt:lpstr>（二）营销心理学的研究内容 </vt:lpstr>
      <vt:lpstr>四、营销心理学的研究原则 </vt:lpstr>
      <vt:lpstr>五、营销心理学的研究方法 </vt:lpstr>
      <vt:lpstr>课堂实践</vt:lpstr>
      <vt:lpstr>学习任务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任务一  营销心理学序 </dc:title>
  <dc:creator>lenovo</dc:creator>
  <cp:lastModifiedBy>WPS_1486084176</cp:lastModifiedBy>
  <cp:revision>28</cp:revision>
  <dcterms:created xsi:type="dcterms:W3CDTF">2015-07-22T00:50:00Z</dcterms:created>
  <dcterms:modified xsi:type="dcterms:W3CDTF">2020-06-26T08:12:54Z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2052-11.1.0.9740</vt:lpwstr>
  </property>
</Properties>
</file>