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7" r:id="rId19"/>
    <p:sldId id="27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BE672-DCD2-4F62-B91D-645FD33EE8B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84350-D646-4CE7-96B5-27576477FD1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r>
              <a:rPr lang="zh-CN" altLang="en-US" dirty="0" smtClean="0"/>
              <a:t>到得到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2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  <a:endParaRPr kumimoji="0" lang="zh-CN" altLang="en-US" dirty="0" smtClean="0"/>
          </a:p>
          <a:p>
            <a:pPr lvl="1" eaLnBrk="1" latinLnBrk="0" hangingPunct="1"/>
            <a:r>
              <a:rPr kumimoji="0" lang="zh-CN" altLang="en-US" dirty="0" smtClean="0"/>
              <a:t>第二级</a:t>
            </a:r>
            <a:endParaRPr kumimoji="0" lang="zh-CN" altLang="en-US" dirty="0" smtClean="0"/>
          </a:p>
          <a:p>
            <a:pPr lvl="2" eaLnBrk="1" latinLnBrk="0" hangingPunct="1"/>
            <a:r>
              <a:rPr kumimoji="0" lang="zh-CN" altLang="en-US" dirty="0" smtClean="0"/>
              <a:t>第三级</a:t>
            </a:r>
            <a:endParaRPr kumimoji="0" lang="zh-CN" altLang="en-US" dirty="0" smtClean="0"/>
          </a:p>
          <a:p>
            <a:pPr lvl="3" eaLnBrk="1" latinLnBrk="0" hangingPunct="1"/>
            <a:r>
              <a:rPr kumimoji="0" lang="zh-CN" altLang="en-US" dirty="0" smtClean="0"/>
              <a:t>第四级</a:t>
            </a:r>
            <a:endParaRPr kumimoji="0" lang="zh-CN" altLang="en-US" dirty="0" smtClean="0"/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重庆工业职业技术学院</a:t>
            </a:r>
            <a:endParaRPr lang="zh-CN" alt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营销心理学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 panose="05020102010507070707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 panose="05020102010507070707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 panose="05020102010507070707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 panose="05020102010507070707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 panose="050201020105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 smtClean="0"/>
            </a:br>
            <a:r>
              <a:rPr lang="zh-CN" altLang="en-US" dirty="0" smtClean="0"/>
              <a:t>任务一</a:t>
            </a:r>
            <a:r>
              <a:rPr lang="en-US" dirty="0" smtClean="0"/>
              <a:t>  </a:t>
            </a:r>
            <a:r>
              <a:rPr lang="zh-CN" altLang="en-US" dirty="0" smtClean="0"/>
              <a:t>营销心理学序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第二节</a:t>
            </a:r>
            <a:r>
              <a:rPr lang="en-US" b="1" dirty="0" smtClean="0"/>
              <a:t>  </a:t>
            </a:r>
            <a:r>
              <a:rPr lang="zh-CN" altLang="en-US" b="1" dirty="0" smtClean="0"/>
              <a:t>营销心理概述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教学目标和要求</a:t>
            </a:r>
            <a:endParaRPr lang="en-US" altLang="zh-CN" dirty="0" smtClean="0"/>
          </a:p>
          <a:p>
            <a:r>
              <a:rPr lang="zh-CN" altLang="en-US" dirty="0" smtClean="0"/>
              <a:t>掌握什么是营销心理学</a:t>
            </a:r>
            <a:endParaRPr lang="zh-CN" altLang="en-US" dirty="0" smtClean="0"/>
          </a:p>
          <a:p>
            <a:r>
              <a:rPr lang="zh-CN" altLang="en-US" dirty="0" smtClean="0"/>
              <a:t>了解营销心理学的发展过程</a:t>
            </a:r>
            <a:endParaRPr lang="en-US" altLang="zh-CN" dirty="0" smtClean="0"/>
          </a:p>
          <a:p>
            <a:r>
              <a:rPr lang="zh-CN" altLang="en-US" b="1" dirty="0" smtClean="0"/>
              <a:t>教学重点和难点</a:t>
            </a:r>
            <a:endParaRPr lang="zh-CN" altLang="en-US" dirty="0" smtClean="0"/>
          </a:p>
          <a:p>
            <a:r>
              <a:rPr lang="zh-CN" altLang="en-US" dirty="0" smtClean="0"/>
              <a:t>重点：营销心理学的发展</a:t>
            </a:r>
            <a:endParaRPr lang="zh-CN" altLang="en-US" dirty="0" smtClean="0"/>
          </a:p>
          <a:p>
            <a:r>
              <a:rPr lang="zh-CN" altLang="en-US" dirty="0" smtClean="0"/>
              <a:t>难点：营销心理学在日常生活中的运用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第二节</a:t>
            </a:r>
            <a:r>
              <a:rPr lang="en-US" altLang="zh-CN" b="1" dirty="0" smtClean="0"/>
              <a:t>  </a:t>
            </a:r>
            <a:r>
              <a:rPr lang="zh-CN" altLang="en-US" b="1" dirty="0" smtClean="0"/>
              <a:t>营销心理概述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一、营销心理学的含义</a:t>
            </a:r>
            <a:endParaRPr lang="zh-CN" altLang="en-US" dirty="0" smtClean="0"/>
          </a:p>
          <a:p>
            <a:r>
              <a:rPr lang="zh-CN" altLang="en-US" dirty="0" smtClean="0"/>
              <a:t>营销心理的英文表达为“</a:t>
            </a:r>
            <a:r>
              <a:rPr lang="en-US" dirty="0" smtClean="0"/>
              <a:t>marketing psychology</a:t>
            </a:r>
            <a:r>
              <a:rPr lang="zh-CN" altLang="en-US" dirty="0" smtClean="0"/>
              <a:t>”，是应用心理的分支，是当今市场营销活动中必不可少的理论工具。是专门研究营销活动中卖方和买方的心理现象产生、发展的一般规律，以及买卖双方心理沟通的一般过程的科学。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二、营销心理学的产生与发展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（一）萌芽草创时期（</a:t>
            </a:r>
            <a:r>
              <a:rPr lang="en-US" dirty="0" smtClean="0"/>
              <a:t>1930</a:t>
            </a:r>
            <a:r>
              <a:rPr lang="zh-CN" altLang="en-US" dirty="0" smtClean="0"/>
              <a:t>年以前）</a:t>
            </a:r>
            <a:endParaRPr lang="zh-CN" altLang="en-US" dirty="0" smtClean="0"/>
          </a:p>
          <a:p>
            <a:r>
              <a:rPr lang="zh-CN" altLang="en-US" dirty="0" smtClean="0"/>
              <a:t>（二）应用发展时期（</a:t>
            </a:r>
            <a:r>
              <a:rPr lang="en-US" dirty="0" smtClean="0"/>
              <a:t>1930</a:t>
            </a:r>
            <a:r>
              <a:rPr lang="zh-CN" altLang="en-US" dirty="0" smtClean="0"/>
              <a:t>年</a:t>
            </a:r>
            <a:r>
              <a:rPr lang="en-US" dirty="0" smtClean="0"/>
              <a:t>—1960</a:t>
            </a:r>
            <a:r>
              <a:rPr lang="zh-CN" altLang="en-US" dirty="0" smtClean="0"/>
              <a:t>年）</a:t>
            </a:r>
            <a:endParaRPr lang="zh-CN" altLang="en-US" dirty="0" smtClean="0"/>
          </a:p>
          <a:p>
            <a:r>
              <a:rPr lang="zh-CN" altLang="en-US" dirty="0" smtClean="0"/>
              <a:t>（三）变革与发展时期（</a:t>
            </a:r>
            <a:r>
              <a:rPr lang="en-US" dirty="0" smtClean="0"/>
              <a:t>1960</a:t>
            </a:r>
            <a:r>
              <a:rPr lang="zh-CN" altLang="en-US" dirty="0" smtClean="0"/>
              <a:t>年至今）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三、营销心理学的研究对象与内容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（一）营销心理学的研究对象</a:t>
            </a:r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00100" y="2357430"/>
            <a:ext cx="7286676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（二）营销心理学的研究内容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zh-CN" altLang="en-US" dirty="0" smtClean="0"/>
              <a:t>．对消费者购买行为的心理过程和心理状态的研究。</a:t>
            </a:r>
            <a:endParaRPr lang="zh-CN" altLang="en-US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．对影响和制约消费者购买行为的个性心理特征的研究。</a:t>
            </a:r>
            <a:endParaRPr lang="zh-CN" altLang="en-US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．对消费者的购买决策的研究。</a:t>
            </a:r>
            <a:endParaRPr lang="zh-CN" altLang="en-US" dirty="0" smtClean="0"/>
          </a:p>
          <a:p>
            <a:r>
              <a:rPr lang="en-US" dirty="0" smtClean="0"/>
              <a:t>4</a:t>
            </a:r>
            <a:r>
              <a:rPr lang="zh-CN" altLang="en-US" dirty="0" smtClean="0"/>
              <a:t>．对消费者心理与市场营销的双向关系的研究。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四、营销心理学的研究原则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（一）客观性原则</a:t>
            </a:r>
            <a:endParaRPr lang="zh-CN" altLang="en-US" dirty="0" smtClean="0"/>
          </a:p>
          <a:p>
            <a:r>
              <a:rPr lang="zh-CN" altLang="en-US" dirty="0" smtClean="0"/>
              <a:t>（二）发展性原则</a:t>
            </a:r>
            <a:endParaRPr lang="zh-CN" altLang="en-US" dirty="0" smtClean="0"/>
          </a:p>
          <a:p>
            <a:r>
              <a:rPr lang="zh-CN" altLang="en-US" dirty="0" smtClean="0"/>
              <a:t>（三）联系性原则</a:t>
            </a:r>
            <a:endParaRPr lang="zh-CN" altLang="en-US" dirty="0" smtClean="0"/>
          </a:p>
          <a:p>
            <a:r>
              <a:rPr lang="zh-CN" altLang="en-US" dirty="0" smtClean="0"/>
              <a:t>（四）全面性原则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五、营销心理学的研究方法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zh-CN" altLang="en-US" dirty="0" smtClean="0"/>
              <a:t>、实验法</a:t>
            </a:r>
            <a:endParaRPr lang="zh-CN" altLang="en-US" dirty="0" smtClean="0"/>
          </a:p>
          <a:p>
            <a:r>
              <a:rPr lang="zh-CN" altLang="en-US" dirty="0" smtClean="0"/>
              <a:t>实验室实验法、自然实验法</a:t>
            </a:r>
            <a:endParaRPr lang="zh-CN" altLang="en-US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、观察法</a:t>
            </a:r>
            <a:endParaRPr lang="zh-CN" altLang="en-US" dirty="0" smtClean="0"/>
          </a:p>
          <a:p>
            <a:r>
              <a:rPr lang="zh-CN" altLang="en-US" dirty="0" smtClean="0"/>
              <a:t>指观察者在自然条件下有目的、有计划地观察消费者的语言、行为、表情等，分析其内在原因，进而发现消费者心理现象产生和发展的规律性和研究方法。</a:t>
            </a:r>
            <a:endParaRPr lang="zh-CN" altLang="en-US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、调查法</a:t>
            </a:r>
            <a:endParaRPr lang="zh-CN" altLang="en-US" dirty="0" smtClean="0"/>
          </a:p>
          <a:p>
            <a:r>
              <a:rPr lang="zh-CN" altLang="en-US" dirty="0" smtClean="0"/>
              <a:t>通过调查人员采用晤谈、访问、座谈、问卷等形式和手段与被调查对象直接接触，从而搜集被试者的各种有关资料，间接了解营销对象心理活动的研究方法。</a:t>
            </a:r>
            <a:endParaRPr lang="zh-CN" altLang="en-US" dirty="0" smtClean="0"/>
          </a:p>
          <a:p>
            <a:r>
              <a:rPr lang="zh-CN" altLang="en-US" dirty="0" smtClean="0"/>
              <a:t>问卷调查法、访谈调查法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课堂实践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       选取一个小组，对小组成员进行访问，问一个月生活费的花费去向及各自的比例，对比男女生消费差异。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学习任务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endParaRPr lang="zh-CN" altLang="en-US" dirty="0" smtClean="0"/>
          </a:p>
          <a:p>
            <a:r>
              <a:rPr lang="zh-CN" altLang="en-US" dirty="0" smtClean="0"/>
              <a:t>请根据营销心理学的研究方法，对男女消费差异进行调查。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引入案例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 smtClean="0"/>
              <a:t>         </a:t>
            </a:r>
            <a:r>
              <a:rPr lang="zh-CN" altLang="en-US" sz="3800" dirty="0" smtClean="0"/>
              <a:t>日本东京有个银座绅士西装店。这里就是首创“打</a:t>
            </a:r>
            <a:r>
              <a:rPr lang="en-US" altLang="zh-CN" sz="3800" dirty="0" smtClean="0"/>
              <a:t>1</a:t>
            </a:r>
            <a:r>
              <a:rPr lang="zh-CN" altLang="en-US" sz="3800" dirty="0" smtClean="0"/>
              <a:t>折”销售的商店，曾经轰动了东京。当时销售的商品是“日本</a:t>
            </a:r>
            <a:r>
              <a:rPr lang="en-US" altLang="zh-CN" sz="3800" dirty="0" smtClean="0"/>
              <a:t>GOOD”</a:t>
            </a:r>
            <a:r>
              <a:rPr lang="zh-CN" altLang="en-US" sz="3800" dirty="0" smtClean="0"/>
              <a:t>。</a:t>
            </a:r>
            <a:endParaRPr lang="zh-CN" altLang="en-US" sz="3800" dirty="0" smtClean="0"/>
          </a:p>
          <a:p>
            <a:r>
              <a:rPr lang="zh-CN" altLang="en-US" sz="3800" dirty="0" smtClean="0"/>
              <a:t>　　具体的操作是这样的，先定出打折销售的时间，第一天打</a:t>
            </a:r>
            <a:r>
              <a:rPr lang="en-US" altLang="zh-CN" sz="3800" dirty="0" smtClean="0"/>
              <a:t>9</a:t>
            </a:r>
            <a:r>
              <a:rPr lang="zh-CN" altLang="en-US" sz="3800" dirty="0" smtClean="0"/>
              <a:t>折，第二天打</a:t>
            </a:r>
            <a:r>
              <a:rPr lang="en-US" altLang="zh-CN" sz="3800" dirty="0" smtClean="0"/>
              <a:t>8</a:t>
            </a:r>
            <a:r>
              <a:rPr lang="zh-CN" altLang="en-US" sz="3800" dirty="0" smtClean="0"/>
              <a:t>折，第三天、第四天打</a:t>
            </a:r>
            <a:r>
              <a:rPr lang="en-US" altLang="zh-CN" sz="3800" dirty="0" smtClean="0"/>
              <a:t>7</a:t>
            </a:r>
            <a:r>
              <a:rPr lang="zh-CN" altLang="en-US" sz="3800" dirty="0" smtClean="0"/>
              <a:t>折，第五天、第六天打</a:t>
            </a:r>
            <a:r>
              <a:rPr lang="en-US" altLang="zh-CN" sz="3800" dirty="0" smtClean="0"/>
              <a:t>6</a:t>
            </a:r>
            <a:r>
              <a:rPr lang="zh-CN" altLang="en-US" sz="3800" dirty="0" smtClean="0"/>
              <a:t>折，第七天、第八天打</a:t>
            </a:r>
            <a:r>
              <a:rPr lang="en-US" altLang="zh-CN" sz="3800" dirty="0" smtClean="0"/>
              <a:t>5</a:t>
            </a:r>
            <a:r>
              <a:rPr lang="zh-CN" altLang="en-US" sz="3800" dirty="0" smtClean="0"/>
              <a:t>折，第九天、第十天打</a:t>
            </a:r>
            <a:r>
              <a:rPr lang="en-US" altLang="zh-CN" sz="3800" dirty="0" smtClean="0"/>
              <a:t>4</a:t>
            </a:r>
            <a:r>
              <a:rPr lang="zh-CN" altLang="en-US" sz="3800" dirty="0" smtClean="0"/>
              <a:t>折，第十一天、第十二天打</a:t>
            </a:r>
            <a:r>
              <a:rPr lang="en-US" altLang="zh-CN" sz="3800" dirty="0" smtClean="0"/>
              <a:t>3</a:t>
            </a:r>
            <a:r>
              <a:rPr lang="zh-CN" altLang="en-US" sz="3800" dirty="0" smtClean="0"/>
              <a:t>折，第十三天、第十四天打</a:t>
            </a:r>
            <a:r>
              <a:rPr lang="en-US" altLang="zh-CN" sz="3800" dirty="0" smtClean="0"/>
              <a:t>2</a:t>
            </a:r>
            <a:r>
              <a:rPr lang="zh-CN" altLang="en-US" sz="3800" dirty="0" smtClean="0"/>
              <a:t>折，最后两天打</a:t>
            </a:r>
            <a:r>
              <a:rPr lang="en-US" altLang="zh-CN" sz="3800" dirty="0" smtClean="0"/>
              <a:t>1</a:t>
            </a:r>
            <a:r>
              <a:rPr lang="zh-CN" altLang="en-US" sz="3800" dirty="0" smtClean="0"/>
              <a:t>折。</a:t>
            </a:r>
            <a:endParaRPr lang="zh-CN" altLang="en-US" sz="3800" dirty="0" smtClean="0"/>
          </a:p>
          <a:p>
            <a:r>
              <a:rPr lang="zh-CN" altLang="en-US" sz="3800" dirty="0" smtClean="0"/>
              <a:t>　　商家的预测是：由于是让人吃惊的销售策略，所以，前期的舆论宣传效果会很好。抱着猎奇的心态，顾客们将蜂拥而至。当然，顾客可以在这打折销售期间随意选定购物的的日子。如果你想要以最便宜的价钱购习，那么你在最后的那两天去买就行了。但是，你想买的东西不一定会留到最后那两天。　</a:t>
            </a:r>
            <a:endParaRPr lang="zh-CN" altLang="en-US" sz="3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引入案例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实际情况是：第一天前来的客人并不多，如果前来也只是看看，一会儿就走了。从第三天就开始一群一群地光临，第五天打</a:t>
            </a:r>
            <a:r>
              <a:rPr lang="en-US" altLang="zh-CN" dirty="0" smtClean="0"/>
              <a:t>6</a:t>
            </a:r>
            <a:r>
              <a:rPr lang="zh-CN" altLang="en-US" dirty="0" smtClean="0"/>
              <a:t>折时客人就像洪水般涌来开始抢购，以后就连日客人爆满，当然等不到打</a:t>
            </a:r>
            <a:r>
              <a:rPr lang="en-US" altLang="zh-CN" dirty="0" smtClean="0"/>
              <a:t>1</a:t>
            </a:r>
            <a:r>
              <a:rPr lang="zh-CN" altLang="en-US" dirty="0" smtClean="0"/>
              <a:t>折，商品就全部买完了。</a:t>
            </a:r>
            <a:endParaRPr lang="zh-CN" altLang="en-US" dirty="0" smtClean="0"/>
          </a:p>
          <a:p>
            <a:r>
              <a:rPr lang="zh-CN" altLang="en-US" dirty="0" smtClean="0"/>
              <a:t>　　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引入案例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思考题：商家究竟赔本了没有？为什么呢？</a:t>
            </a:r>
            <a:endParaRPr lang="en-US" altLang="zh-CN" dirty="0" smtClean="0"/>
          </a:p>
          <a:p>
            <a:r>
              <a:rPr lang="zh-CN" altLang="en-US" sz="2800" dirty="0" smtClean="0"/>
              <a:t>启示：商家究竟赔本了没有？你想，顾客纷纷急于购买到自己喜爱的商品，就会引起抢购的连锁反应。商家运用独特的创意，把自己的商品在打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折时就已经全部推销出去。“打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折”只是一种心理战术而已，商家怎能亏本呢？</a:t>
            </a:r>
            <a:endParaRPr lang="zh-CN" altLang="zh-CN" sz="2800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第一节  心理学概述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教学目标和要求</a:t>
            </a:r>
            <a:endParaRPr lang="en-US" altLang="zh-CN" b="1" dirty="0" smtClean="0"/>
          </a:p>
          <a:p>
            <a:r>
              <a:rPr lang="zh-CN" altLang="en-US" sz="2800" dirty="0" smtClean="0"/>
              <a:t>了解什么是心理学</a:t>
            </a:r>
            <a:endParaRPr lang="zh-CN" altLang="en-US" sz="2800" dirty="0" smtClean="0"/>
          </a:p>
          <a:p>
            <a:r>
              <a:rPr lang="zh-CN" altLang="en-US" sz="2800" dirty="0" smtClean="0"/>
              <a:t>熟悉心理学在日常生活中的运用</a:t>
            </a:r>
            <a:endParaRPr lang="zh-CN" altLang="en-US" sz="2800" dirty="0" smtClean="0"/>
          </a:p>
          <a:p>
            <a:r>
              <a:rPr lang="zh-CN" altLang="en-US" sz="2800" dirty="0" smtClean="0"/>
              <a:t>掌握心理学的研究内容</a:t>
            </a:r>
            <a:endParaRPr lang="zh-CN" altLang="en-US" sz="2800" dirty="0" smtClean="0"/>
          </a:p>
          <a:p>
            <a:r>
              <a:rPr lang="zh-CN" altLang="en-US" b="1" dirty="0" smtClean="0"/>
              <a:t>教学重点和难点</a:t>
            </a:r>
            <a:endParaRPr lang="en-US" altLang="zh-CN" b="1" dirty="0" smtClean="0"/>
          </a:p>
          <a:p>
            <a:r>
              <a:rPr lang="zh-CN" altLang="en-US" sz="2800" dirty="0" smtClean="0"/>
              <a:t>重点：心理学在日常生活中的运用及与营销的关系</a:t>
            </a:r>
            <a:endParaRPr lang="zh-CN" altLang="en-US" sz="2800" dirty="0" smtClean="0"/>
          </a:p>
          <a:p>
            <a:r>
              <a:rPr lang="zh-CN" altLang="en-US" sz="2800" dirty="0" smtClean="0"/>
              <a:t>难点：心理学的研究内容</a:t>
            </a:r>
            <a:endParaRPr lang="zh-CN" altLang="en-US" sz="2800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zh-CN" altLang="en-US" dirty="0" smtClean="0"/>
            </a:br>
            <a:r>
              <a:rPr lang="zh-CN" altLang="en-US" dirty="0" smtClean="0"/>
              <a:t>一、什么是心理学</a:t>
            </a:r>
            <a:br>
              <a:rPr lang="en-US" altLang="zh-CN" dirty="0" smtClean="0"/>
            </a:b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心理学是旨在描述和解释我们如何思考、如何感受以及如何行动的科学。它研究人类及动物的心理现象、精神功能和行为，是一门理论学科，也是应用学科。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心理学的研究内容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zh-CN" altLang="en-US" dirty="0" smtClean="0"/>
              <a:t>．心理过程</a:t>
            </a:r>
            <a:endParaRPr lang="zh-CN" altLang="en-US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．心理结构</a:t>
            </a:r>
            <a:endParaRPr lang="zh-CN" altLang="en-US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．心理的脑机制</a:t>
            </a:r>
            <a:endParaRPr lang="zh-CN" altLang="en-US" dirty="0" smtClean="0"/>
          </a:p>
          <a:p>
            <a:r>
              <a:rPr lang="en-US" dirty="0" smtClean="0"/>
              <a:t>4</a:t>
            </a:r>
            <a:r>
              <a:rPr lang="zh-CN" altLang="en-US" dirty="0" smtClean="0"/>
              <a:t>．心理现象的发生与发展</a:t>
            </a:r>
            <a:endParaRPr lang="zh-CN" altLang="en-US" dirty="0" smtClean="0"/>
          </a:p>
          <a:p>
            <a:r>
              <a:rPr lang="en-US" dirty="0" smtClean="0"/>
              <a:t>5</a:t>
            </a:r>
            <a:r>
              <a:rPr lang="zh-CN" altLang="en-US" dirty="0" smtClean="0"/>
              <a:t>．心理与环境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心理现象结构图</a:t>
            </a:r>
            <a:endParaRPr lang="zh-CN" altLang="en-US" dirty="0"/>
          </a:p>
        </p:txBody>
      </p:sp>
      <p:pic>
        <p:nvPicPr>
          <p:cNvPr id="4" name="内容占位符 3" descr="微博桌面截图_20131203213612.jpg"/>
          <p:cNvPicPr>
            <a:picLocks noGrp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71472" y="1785926"/>
            <a:ext cx="807249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思考：</a:t>
            </a:r>
            <a:endParaRPr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情感过程考察，提问：如何让别人喜欢你？</a:t>
            </a:r>
            <a:endParaRPr lang="en-US" altLang="zh-CN" dirty="0" smtClean="0"/>
          </a:p>
          <a:p>
            <a:r>
              <a:rPr lang="zh-CN" altLang="en-US" dirty="0" smtClean="0"/>
              <a:t>提问：生活中还有哪些心理现象？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1556</Words>
  <Application>WPS 演示</Application>
  <PresentationFormat>全屏显示(4:3)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Arial</vt:lpstr>
      <vt:lpstr>宋体</vt:lpstr>
      <vt:lpstr>Wingdings</vt:lpstr>
      <vt:lpstr>Wingdings 2</vt:lpstr>
      <vt:lpstr>Arial</vt:lpstr>
      <vt:lpstr>Cambria</vt:lpstr>
      <vt:lpstr>Maiandra GD</vt:lpstr>
      <vt:lpstr>华文楷体</vt:lpstr>
      <vt:lpstr>微软雅黑</vt:lpstr>
      <vt:lpstr>Arial Unicode MS</vt:lpstr>
      <vt:lpstr>隶书</vt:lpstr>
      <vt:lpstr>Calibri</vt:lpstr>
      <vt:lpstr>龙腾四海</vt:lpstr>
      <vt:lpstr> 任务一  营销心理学序 </vt:lpstr>
      <vt:lpstr>引入案例</vt:lpstr>
      <vt:lpstr>引入案例</vt:lpstr>
      <vt:lpstr>引入案例</vt:lpstr>
      <vt:lpstr>第一节  心理学概述</vt:lpstr>
      <vt:lpstr> 一、什么是心理学  </vt:lpstr>
      <vt:lpstr>心理学的研究内容</vt:lpstr>
      <vt:lpstr>心理现象结构图</vt:lpstr>
      <vt:lpstr>思考：</vt:lpstr>
      <vt:lpstr>第二节  营销心理概述 </vt:lpstr>
      <vt:lpstr>第二节  营销心理概述</vt:lpstr>
      <vt:lpstr>二、营销心理学的产生与发展 </vt:lpstr>
      <vt:lpstr>三、营销心理学的研究对象与内容 </vt:lpstr>
      <vt:lpstr>（二）营销心理学的研究内容 </vt:lpstr>
      <vt:lpstr>四、营销心理学的研究原则 </vt:lpstr>
      <vt:lpstr>五、营销心理学的研究方法 </vt:lpstr>
      <vt:lpstr>课堂实践</vt:lpstr>
      <vt:lpstr>学习任务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任务一  营销心理学序 </dc:title>
  <dc:creator>lenovo</dc:creator>
  <cp:lastModifiedBy>WPS_1486084176</cp:lastModifiedBy>
  <cp:revision>28</cp:revision>
  <dcterms:created xsi:type="dcterms:W3CDTF">2015-07-22T00:50:00Z</dcterms:created>
  <dcterms:modified xsi:type="dcterms:W3CDTF">2020-06-26T08:12:54Z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