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3" r:id="rId5"/>
    <p:sldId id="264" r:id="rId6"/>
    <p:sldId id="265" r:id="rId7"/>
    <p:sldId id="266" r:id="rId8"/>
    <p:sldId id="276" r:id="rId9"/>
    <p:sldId id="267" r:id="rId10"/>
    <p:sldId id="268" r:id="rId11"/>
    <p:sldId id="269" r:id="rId12"/>
    <p:sldId id="270" r:id="rId13"/>
    <p:sldId id="271" r:id="rId14"/>
    <p:sldId id="272" r:id="rId15"/>
    <p:sldId id="273" r:id="rId16"/>
    <p:sldId id="274" r:id="rId17"/>
    <p:sldId id="275" r:id="rId18"/>
    <p:sldId id="258" r:id="rId19"/>
    <p:sldId id="259" r:id="rId20"/>
    <p:sldId id="260" r:id="rId21"/>
    <p:sldId id="261" r:id="rId22"/>
    <p:sldId id="262"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51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8" Type="http://schemas.openxmlformats.org/officeDocument/2006/relationships/tableStyles" Target="tableStyles.xml"/><Relationship Id="rId67" Type="http://schemas.openxmlformats.org/officeDocument/2006/relationships/viewProps" Target="viewProps.xml"/><Relationship Id="rId66" Type="http://schemas.openxmlformats.org/officeDocument/2006/relationships/presProps" Target="presProps.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endParaRPr kumimoji="0"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2">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3">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b="1" dirty="0" smtClean="0"/>
              <a:t>任务四</a:t>
            </a:r>
            <a:r>
              <a:rPr lang="en-US" b="1" dirty="0" smtClean="0"/>
              <a:t>  </a:t>
            </a:r>
            <a:r>
              <a:rPr lang="zh-CN" altLang="en-US" b="1" dirty="0" smtClean="0"/>
              <a:t>市场分析与消费心理</a:t>
            </a:r>
            <a:endParaRPr lang="zh-CN" altLang="en-US" dirty="0"/>
          </a:p>
        </p:txBody>
      </p:sp>
      <p:sp>
        <p:nvSpPr>
          <p:cNvPr id="3" name="副标题 2"/>
          <p:cNvSpPr>
            <a:spLocks noGrp="1"/>
          </p:cNvSpPr>
          <p:nvPr>
            <p:ph type="subTitle" idx="1"/>
          </p:nvPr>
        </p:nvSpPr>
        <p:spPr/>
        <p:txBody>
          <a:bodyPr/>
          <a:lstStyle/>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dirty="0" smtClean="0"/>
              <a:t>2</a:t>
            </a:r>
            <a:r>
              <a:rPr lang="zh-CN" altLang="en-US" dirty="0" smtClean="0"/>
              <a:t>）少年儿童期</a:t>
            </a:r>
            <a:endParaRPr lang="zh-CN" altLang="en-US" dirty="0" smtClean="0"/>
          </a:p>
          <a:p>
            <a:r>
              <a:rPr lang="zh-CN" altLang="en-US" dirty="0" smtClean="0"/>
              <a:t>购买商品受到好奇心的驱使。</a:t>
            </a:r>
            <a:endParaRPr lang="zh-CN" altLang="en-US" dirty="0" smtClean="0"/>
          </a:p>
          <a:p>
            <a:r>
              <a:rPr lang="zh-CN" altLang="en-US" dirty="0" smtClean="0"/>
              <a:t>购买行为具有模仿性。</a:t>
            </a:r>
            <a:endParaRPr lang="zh-CN" altLang="en-US" dirty="0" smtClean="0"/>
          </a:p>
          <a:p>
            <a:r>
              <a:rPr lang="zh-CN" altLang="en-US" dirty="0" smtClean="0"/>
              <a:t>消费较为直观。</a:t>
            </a:r>
            <a:endParaRPr lang="zh-CN" altLang="en-US" dirty="0" smtClean="0"/>
          </a:p>
          <a:p>
            <a:r>
              <a:rPr lang="zh-CN" altLang="en-US" dirty="0" smtClean="0"/>
              <a:t>消费的依赖性。</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dirty="0" smtClean="0"/>
              <a:t>3</a:t>
            </a:r>
            <a:r>
              <a:rPr lang="zh-CN" altLang="en-US" dirty="0" smtClean="0"/>
              <a:t>）青年期</a:t>
            </a:r>
            <a:endParaRPr lang="zh-CN" altLang="en-US" dirty="0" smtClean="0"/>
          </a:p>
          <a:p>
            <a:r>
              <a:rPr lang="zh-CN" altLang="en-US" dirty="0" smtClean="0"/>
              <a:t>追求个性，表现自我。</a:t>
            </a:r>
            <a:endParaRPr lang="zh-CN" altLang="en-US" dirty="0" smtClean="0"/>
          </a:p>
          <a:p>
            <a:r>
              <a:rPr lang="zh-CN" altLang="en-US" dirty="0" smtClean="0"/>
              <a:t>追求时尚和新颖。</a:t>
            </a:r>
            <a:endParaRPr lang="zh-CN" altLang="en-US" dirty="0" smtClean="0"/>
          </a:p>
          <a:p>
            <a:r>
              <a:rPr lang="zh-CN" altLang="en-US" dirty="0" smtClean="0"/>
              <a:t>注重情感，冲动性强。</a:t>
            </a:r>
            <a:endParaRPr lang="zh-CN" altLang="en-US" dirty="0" smtClean="0"/>
          </a:p>
          <a:p>
            <a:r>
              <a:rPr lang="zh-CN" altLang="en-US" dirty="0" smtClean="0"/>
              <a:t>消费欲望强烈。</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dirty="0" smtClean="0"/>
              <a:t>4</a:t>
            </a:r>
            <a:r>
              <a:rPr lang="zh-CN" altLang="en-US" dirty="0" smtClean="0"/>
              <a:t>）中年期</a:t>
            </a:r>
            <a:endParaRPr lang="zh-CN" altLang="en-US" dirty="0" smtClean="0"/>
          </a:p>
          <a:p>
            <a:r>
              <a:rPr lang="zh-CN" altLang="en-US" dirty="0" smtClean="0"/>
              <a:t>购买行为具有理智性。</a:t>
            </a:r>
            <a:endParaRPr lang="zh-CN" altLang="en-US" dirty="0" smtClean="0"/>
          </a:p>
          <a:p>
            <a:r>
              <a:rPr lang="zh-CN" altLang="en-US" dirty="0" smtClean="0"/>
              <a:t>购买的计划性较强。</a:t>
            </a:r>
            <a:endParaRPr lang="zh-CN" altLang="en-US" dirty="0" smtClean="0"/>
          </a:p>
          <a:p>
            <a:r>
              <a:rPr lang="zh-CN" altLang="en-US" dirty="0" smtClean="0"/>
              <a:t>购买求实用、节俭心理较强。</a:t>
            </a:r>
            <a:endParaRPr lang="zh-CN" altLang="en-US" dirty="0" smtClean="0"/>
          </a:p>
          <a:p>
            <a:r>
              <a:rPr lang="zh-CN" altLang="en-US" dirty="0" smtClean="0"/>
              <a:t>购买有主见，不受外界影响。</a:t>
            </a:r>
            <a:r>
              <a:rPr lang="en-US" dirty="0" smtClean="0"/>
              <a:t>  </a:t>
            </a:r>
            <a:endParaRPr lang="zh-CN" altLang="en-US" dirty="0" smtClean="0"/>
          </a:p>
          <a:p>
            <a:r>
              <a:rPr lang="zh-CN" altLang="en-US" dirty="0" smtClean="0"/>
              <a:t>购买随俗求稳，注重商品的便利。</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a:t>
            </a:r>
            <a:r>
              <a:rPr lang="en-US" dirty="0" smtClean="0"/>
              <a:t>5</a:t>
            </a:r>
            <a:r>
              <a:rPr lang="zh-CN" altLang="en-US" dirty="0" smtClean="0"/>
              <a:t>）老年期</a:t>
            </a:r>
            <a:endParaRPr lang="zh-CN" altLang="en-US" dirty="0" smtClean="0"/>
          </a:p>
          <a:p>
            <a:r>
              <a:rPr lang="zh-CN" altLang="en-US" dirty="0" smtClean="0"/>
              <a:t>富于理智，很少感情冲动。</a:t>
            </a:r>
            <a:endParaRPr lang="zh-CN" altLang="en-US" dirty="0" smtClean="0"/>
          </a:p>
          <a:p>
            <a:r>
              <a:rPr lang="zh-CN" altLang="en-US" dirty="0" smtClean="0"/>
              <a:t>精打细算。</a:t>
            </a:r>
            <a:endParaRPr lang="zh-CN" altLang="en-US" dirty="0" smtClean="0"/>
          </a:p>
          <a:p>
            <a:r>
              <a:rPr lang="zh-CN" altLang="en-US" dirty="0" smtClean="0"/>
              <a:t>坚持主见，不受外界影响。</a:t>
            </a:r>
            <a:endParaRPr lang="zh-CN" altLang="en-US" dirty="0" smtClean="0"/>
          </a:p>
          <a:p>
            <a:r>
              <a:rPr lang="zh-CN" altLang="en-US" dirty="0" smtClean="0"/>
              <a:t>注重产品的方便、实用、舒适性。</a:t>
            </a:r>
            <a:endParaRPr lang="zh-CN" altLang="en-US" dirty="0" smtClean="0"/>
          </a:p>
          <a:p>
            <a:r>
              <a:rPr lang="zh-CN" altLang="en-US" dirty="0" smtClean="0"/>
              <a:t>品牌忠诚度较高。</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案例解析：小包装白酒玩个性，年轻人成消费主力。结合案例说说自身的消费特点。</a:t>
            </a:r>
            <a:endParaRPr lang="zh-CN" altLang="en-US" dirty="0" smtClean="0"/>
          </a:p>
          <a:p>
            <a:r>
              <a:rPr lang="en-US" dirty="0" smtClean="0"/>
              <a:t>2.</a:t>
            </a:r>
            <a:r>
              <a:rPr lang="zh-CN" altLang="en-US" dirty="0" smtClean="0"/>
              <a:t>分析老年人消费特点，讨论老年人市场的机会在哪里？</a:t>
            </a:r>
            <a:endParaRPr lang="zh-CN" altLang="en-US" dirty="0" smtClean="0"/>
          </a:p>
          <a:p>
            <a:r>
              <a:rPr lang="en-US" dirty="0" smtClean="0"/>
              <a:t>3.</a:t>
            </a:r>
            <a:r>
              <a:rPr lang="zh-CN" altLang="en-US" dirty="0" smtClean="0"/>
              <a:t>心理年龄测试</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dirty="0" smtClean="0"/>
              <a:t>2.</a:t>
            </a:r>
            <a:r>
              <a:rPr lang="zh-CN" altLang="en-US" dirty="0" smtClean="0"/>
              <a:t>性别细分</a:t>
            </a:r>
            <a:endParaRPr lang="zh-CN" altLang="en-US" dirty="0" smtClean="0"/>
          </a:p>
          <a:p>
            <a:r>
              <a:rPr lang="zh-CN" altLang="en-US" dirty="0" smtClean="0"/>
              <a:t>（</a:t>
            </a:r>
            <a:r>
              <a:rPr lang="en-US" dirty="0" smtClean="0"/>
              <a:t>1</a:t>
            </a:r>
            <a:r>
              <a:rPr lang="zh-CN" altLang="en-US" dirty="0" smtClean="0"/>
              <a:t>）在确认需要上，男性消费者具有明确的购买需求，而女性消费者的购买需要较为模糊。</a:t>
            </a:r>
            <a:endParaRPr lang="zh-CN" altLang="en-US" dirty="0" smtClean="0"/>
          </a:p>
          <a:p>
            <a:r>
              <a:rPr lang="zh-CN" altLang="en-US" dirty="0" smtClean="0"/>
              <a:t>（</a:t>
            </a:r>
            <a:r>
              <a:rPr lang="en-US" dirty="0" smtClean="0"/>
              <a:t>2</a:t>
            </a:r>
            <a:r>
              <a:rPr lang="zh-CN" altLang="en-US" dirty="0" smtClean="0"/>
              <a:t>）在信息搜寻上，男性购买者只会进行部分信息搜索，而女性会进行全部的信息搜索。</a:t>
            </a:r>
            <a:endParaRPr lang="zh-CN" altLang="en-US" dirty="0" smtClean="0"/>
          </a:p>
          <a:p>
            <a:r>
              <a:rPr lang="zh-CN" altLang="en-US" dirty="0" smtClean="0"/>
              <a:t>（</a:t>
            </a:r>
            <a:r>
              <a:rPr lang="en-US" dirty="0" smtClean="0"/>
              <a:t>3</a:t>
            </a:r>
            <a:r>
              <a:rPr lang="zh-CN" altLang="en-US" dirty="0" smtClean="0"/>
              <a:t>）在评价方案上，男性倾向于简单的评价方案，而女性倾向于复杂的评价方案。</a:t>
            </a:r>
            <a:endParaRPr lang="zh-CN" altLang="en-US" dirty="0" smtClean="0"/>
          </a:p>
          <a:p>
            <a:r>
              <a:rPr lang="zh-CN" altLang="en-US" dirty="0" smtClean="0"/>
              <a:t>（</a:t>
            </a:r>
            <a:r>
              <a:rPr lang="en-US" dirty="0" smtClean="0"/>
              <a:t>4</a:t>
            </a:r>
            <a:r>
              <a:rPr lang="zh-CN" altLang="en-US" dirty="0" smtClean="0"/>
              <a:t>）在购买决策上，男性具有果断的购买决策，而女性具有犹豫的购买决策。</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分别邀请两位男学生、女学生画出购物路线图。</a:t>
            </a:r>
            <a:endParaRPr lang="zh-CN" altLang="en-US" dirty="0" smtClean="0"/>
          </a:p>
          <a:p>
            <a:endParaRPr lang="zh-CN" altLang="en-US" dirty="0"/>
          </a:p>
        </p:txBody>
      </p:sp>
      <p:pic>
        <p:nvPicPr>
          <p:cNvPr id="4" name="图片 3" descr="C:\Users\lenovo\AppData\Roaming\Tencent\Users\821990470\QQ\WinTemp\RichOle\_(LAC{3QU8E0GR$%PKO(A]D.png"/>
          <p:cNvPicPr/>
          <p:nvPr/>
        </p:nvPicPr>
        <p:blipFill>
          <a:blip r:embed="rId1" cstate="print"/>
          <a:srcRect/>
          <a:stretch>
            <a:fillRect/>
          </a:stretch>
        </p:blipFill>
        <p:spPr bwMode="auto">
          <a:xfrm>
            <a:off x="1928794" y="2786058"/>
            <a:ext cx="5072098" cy="31432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smtClean="0"/>
              <a:t>2</a:t>
            </a:r>
            <a:r>
              <a:rPr lang="zh-CN" altLang="en-US" dirty="0" smtClean="0"/>
              <a:t>、提问：请学生举例有“性别”产品或企业。如香水、家具。</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smtClean="0"/>
              <a:t>（二）地理细分</a:t>
            </a:r>
            <a:endParaRPr lang="zh-CN" altLang="en-US" dirty="0" smtClean="0"/>
          </a:p>
          <a:p>
            <a:r>
              <a:rPr lang="zh-CN" altLang="en-US" dirty="0" smtClean="0"/>
              <a:t>地理细分是指将把市场按照地理单元进行划分，如国家、地区、东部、中部、西部等。</a:t>
            </a:r>
            <a:endParaRPr lang="zh-CN" altLang="en-US" dirty="0" smtClean="0"/>
          </a:p>
          <a:p>
            <a:r>
              <a:rPr lang="zh-CN" altLang="en-US" dirty="0" smtClean="0"/>
              <a:t>（三）心理细分</a:t>
            </a:r>
            <a:endParaRPr lang="zh-CN" altLang="en-US" dirty="0" smtClean="0"/>
          </a:p>
          <a:p>
            <a:r>
              <a:rPr lang="zh-CN" altLang="en-US" dirty="0" smtClean="0"/>
              <a:t>心理细分把消费者的心理特质、人格特质、价值观等划分的依据，从而构成不同的消费群体。</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（四）行为细分</a:t>
            </a:r>
            <a:endParaRPr lang="zh-CN" altLang="en-US" dirty="0" smtClean="0"/>
          </a:p>
          <a:p>
            <a:r>
              <a:rPr lang="en-US" dirty="0" smtClean="0"/>
              <a:t>1.</a:t>
            </a:r>
            <a:r>
              <a:rPr lang="zh-CN" altLang="en-US" dirty="0" smtClean="0"/>
              <a:t>决策的角色，根据家庭购买的决策者的不同，可将家庭决策分为丈夫决策型、妻子决策型、共同决策型、夫妻自主决策型几种类型。</a:t>
            </a:r>
            <a:endParaRPr lang="zh-CN" altLang="en-US" dirty="0" smtClean="0"/>
          </a:p>
          <a:p>
            <a:r>
              <a:rPr lang="en-US" dirty="0" smtClean="0"/>
              <a:t>2.</a:t>
            </a:r>
            <a:r>
              <a:rPr lang="zh-CN" altLang="en-US" dirty="0" smtClean="0"/>
              <a:t>商品的使用者及使用情况，包括使用频率、使用场合、品牌忠诚度等。</a:t>
            </a:r>
            <a:endParaRPr lang="zh-CN" altLang="en-US" dirty="0" smtClean="0"/>
          </a:p>
          <a:p>
            <a:r>
              <a:rPr lang="en-US" dirty="0" smtClean="0"/>
              <a:t>3.</a:t>
            </a:r>
            <a:r>
              <a:rPr lang="zh-CN" altLang="en-US" dirty="0" smtClean="0"/>
              <a:t>对产品的需要和利益。</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案例引入：</a:t>
            </a:r>
            <a:r>
              <a:rPr lang="zh-CN" altLang="en-US" b="1" dirty="0" smtClean="0"/>
              <a:t>当今车市新常态下</a:t>
            </a:r>
            <a:r>
              <a:rPr lang="en-US" b="1" dirty="0" smtClean="0"/>
              <a:t> </a:t>
            </a:r>
            <a:r>
              <a:rPr lang="zh-CN" altLang="en-US" b="1" dirty="0" smtClean="0"/>
              <a:t>细分为王成共识</a:t>
            </a:r>
            <a:br>
              <a:rPr lang="zh-CN" altLang="en-US" dirty="0" smtClean="0"/>
            </a:br>
            <a:endParaRPr lang="zh-CN" altLang="en-US" dirty="0"/>
          </a:p>
        </p:txBody>
      </p:sp>
      <p:sp>
        <p:nvSpPr>
          <p:cNvPr id="3" name="内容占位符 2"/>
          <p:cNvSpPr>
            <a:spLocks noGrp="1"/>
          </p:cNvSpPr>
          <p:nvPr>
            <p:ph idx="1"/>
          </p:nvPr>
        </p:nvSpPr>
        <p:spPr>
          <a:xfrm>
            <a:off x="457200" y="1214422"/>
            <a:ext cx="8229600" cy="4911741"/>
          </a:xfrm>
        </p:spPr>
        <p:txBody>
          <a:bodyPr>
            <a:normAutofit fontScale="85000" lnSpcReduction="20000"/>
          </a:bodyPr>
          <a:lstStyle/>
          <a:p>
            <a:r>
              <a:rPr lang="zh-CN" altLang="en-US" dirty="0" smtClean="0"/>
              <a:t>当下，</a:t>
            </a:r>
            <a:r>
              <a:rPr lang="en-US" dirty="0" smtClean="0"/>
              <a:t>“</a:t>
            </a:r>
            <a:r>
              <a:rPr lang="zh-CN" altLang="en-US" dirty="0" smtClean="0"/>
              <a:t>新常态</a:t>
            </a:r>
            <a:r>
              <a:rPr lang="en-US" dirty="0" smtClean="0"/>
              <a:t>”</a:t>
            </a:r>
            <a:r>
              <a:rPr lang="zh-CN" altLang="en-US" dirty="0" smtClean="0"/>
              <a:t>已经成为中国经济发展的代名词，主要体现为增长的三个转向：速度上转向</a:t>
            </a:r>
            <a:r>
              <a:rPr lang="en-US" dirty="0" smtClean="0"/>
              <a:t>“</a:t>
            </a:r>
            <a:r>
              <a:rPr lang="zh-CN" altLang="en-US" dirty="0" smtClean="0"/>
              <a:t>中高速</a:t>
            </a:r>
            <a:r>
              <a:rPr lang="en-US" dirty="0" smtClean="0"/>
              <a:t>”</a:t>
            </a:r>
            <a:r>
              <a:rPr lang="zh-CN" altLang="en-US" dirty="0" smtClean="0"/>
              <a:t>，方式上转向</a:t>
            </a:r>
            <a:r>
              <a:rPr lang="en-US" dirty="0" smtClean="0"/>
              <a:t>“</a:t>
            </a:r>
            <a:r>
              <a:rPr lang="zh-CN" altLang="en-US" dirty="0" smtClean="0"/>
              <a:t>质量效率型集约增长</a:t>
            </a:r>
            <a:r>
              <a:rPr lang="en-US" dirty="0" smtClean="0"/>
              <a:t>”</a:t>
            </a:r>
            <a:r>
              <a:rPr lang="zh-CN" altLang="en-US" dirty="0" smtClean="0"/>
              <a:t>，动力上转向</a:t>
            </a:r>
            <a:r>
              <a:rPr lang="en-US" dirty="0" smtClean="0"/>
              <a:t>“</a:t>
            </a:r>
            <a:r>
              <a:rPr lang="zh-CN" altLang="en-US" dirty="0" smtClean="0"/>
              <a:t>新的增长点</a:t>
            </a:r>
            <a:r>
              <a:rPr lang="en-US" dirty="0" smtClean="0"/>
              <a:t>”</a:t>
            </a:r>
            <a:r>
              <a:rPr lang="zh-CN" altLang="en-US" dirty="0" smtClean="0"/>
              <a:t>。在此宏观经济运行环境下，中国汽车市场的发展也进入</a:t>
            </a:r>
            <a:r>
              <a:rPr lang="en-US" dirty="0" smtClean="0"/>
              <a:t>“</a:t>
            </a:r>
            <a:r>
              <a:rPr lang="zh-CN" altLang="en-US" dirty="0" smtClean="0"/>
              <a:t>新常态</a:t>
            </a:r>
            <a:r>
              <a:rPr lang="en-US" dirty="0" smtClean="0"/>
              <a:t>”</a:t>
            </a:r>
            <a:r>
              <a:rPr lang="zh-CN" altLang="en-US" dirty="0" smtClean="0"/>
              <a:t>，不足</a:t>
            </a:r>
            <a:r>
              <a:rPr lang="en-US" dirty="0" smtClean="0"/>
              <a:t>10%</a:t>
            </a:r>
            <a:r>
              <a:rPr lang="zh-CN" altLang="en-US" dirty="0" smtClean="0"/>
              <a:t>的年增幅便是一个直接的表象。</a:t>
            </a:r>
            <a:endParaRPr lang="zh-CN" altLang="en-US" dirty="0" smtClean="0"/>
          </a:p>
          <a:p>
            <a:r>
              <a:rPr lang="zh-CN" altLang="en-US" dirty="0" smtClean="0"/>
              <a:t>在车市新常态下，车企如何获取</a:t>
            </a:r>
            <a:r>
              <a:rPr lang="en-US" dirty="0" smtClean="0"/>
              <a:t>“</a:t>
            </a:r>
            <a:r>
              <a:rPr lang="zh-CN" altLang="en-US" dirty="0" smtClean="0"/>
              <a:t>新的增长点</a:t>
            </a:r>
            <a:r>
              <a:rPr lang="en-US" dirty="0" smtClean="0"/>
              <a:t>”</a:t>
            </a:r>
            <a:r>
              <a:rPr lang="zh-CN" altLang="en-US" dirty="0" smtClean="0"/>
              <a:t>？答案之一是市场细分。对自主车企来说，要想在竞争激烈的市场上实现稳定增长，就更需要从细分市场寻找突破口，自主品牌乘用车东风风行已经给出了范例。自从国内车市进入下行态势、回归理性增长以来，东风风行始终保持年均</a:t>
            </a:r>
            <a:r>
              <a:rPr lang="en-US" dirty="0" smtClean="0"/>
              <a:t>30%</a:t>
            </a:r>
            <a:r>
              <a:rPr lang="zh-CN" altLang="en-US" dirty="0" smtClean="0"/>
              <a:t>以上的稳定增长，增幅远超行业平均水平，销量排名也随之上升到自主第六名，成为第二阵营的领头羊。</a:t>
            </a:r>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zh-CN" altLang="en-US" dirty="0" smtClean="0"/>
              <a:t>深入讨论</a:t>
            </a:r>
            <a:r>
              <a:rPr lang="en-US" dirty="0" smtClean="0"/>
              <a:t>70</a:t>
            </a:r>
            <a:r>
              <a:rPr lang="zh-CN" altLang="en-US" dirty="0" smtClean="0"/>
              <a:t>、</a:t>
            </a:r>
            <a:r>
              <a:rPr lang="en-US" dirty="0" smtClean="0"/>
              <a:t>80</a:t>
            </a:r>
            <a:r>
              <a:rPr lang="zh-CN" altLang="en-US" dirty="0" smtClean="0"/>
              <a:t>、</a:t>
            </a:r>
            <a:r>
              <a:rPr lang="en-US" dirty="0" smtClean="0"/>
              <a:t>90</a:t>
            </a:r>
            <a:r>
              <a:rPr lang="zh-CN" altLang="en-US" dirty="0" smtClean="0"/>
              <a:t>后有什么区别？</a:t>
            </a: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第二节  产品与消费心理</a:t>
            </a:r>
            <a:endParaRPr lang="zh-CN" altLang="en-US" dirty="0"/>
          </a:p>
        </p:txBody>
      </p:sp>
      <p:sp>
        <p:nvSpPr>
          <p:cNvPr id="3" name="内容占位符 2"/>
          <p:cNvSpPr>
            <a:spLocks noGrp="1"/>
          </p:cNvSpPr>
          <p:nvPr>
            <p:ph idx="1"/>
          </p:nvPr>
        </p:nvSpPr>
        <p:spPr>
          <a:xfrm>
            <a:off x="428596" y="1357298"/>
            <a:ext cx="8258204" cy="4768865"/>
          </a:xfrm>
        </p:spPr>
        <p:txBody>
          <a:bodyPr>
            <a:normAutofit fontScale="92500" lnSpcReduction="20000"/>
          </a:bodyPr>
          <a:lstStyle/>
          <a:p>
            <a:r>
              <a:rPr lang="zh-CN" altLang="en-US" b="1" dirty="0" smtClean="0"/>
              <a:t>教学目标和要求</a:t>
            </a:r>
            <a:endParaRPr lang="en-US" altLang="zh-CN" b="1" dirty="0" smtClean="0"/>
          </a:p>
          <a:p>
            <a:r>
              <a:rPr lang="zh-CN" altLang="en-US" dirty="0" smtClean="0"/>
              <a:t>掌握产品整体概念，并对产品进行分析</a:t>
            </a:r>
            <a:endParaRPr lang="zh-CN" altLang="en-US" dirty="0" smtClean="0"/>
          </a:p>
          <a:p>
            <a:r>
              <a:rPr lang="zh-CN" altLang="en-US" dirty="0" smtClean="0"/>
              <a:t>学会分析产品生命周期，熟悉不同时期消费者心理及应采取的措施</a:t>
            </a:r>
            <a:endParaRPr lang="en-US" altLang="zh-CN" dirty="0" smtClean="0"/>
          </a:p>
          <a:p>
            <a:r>
              <a:rPr lang="zh-CN" altLang="en-US" dirty="0" smtClean="0"/>
              <a:t>掌握产品命名、商标设计的心理策略</a:t>
            </a:r>
            <a:endParaRPr lang="zh-CN" altLang="en-US" dirty="0" smtClean="0"/>
          </a:p>
          <a:p>
            <a:r>
              <a:rPr lang="zh-CN" altLang="en-US" dirty="0" smtClean="0"/>
              <a:t>理解产品包装的重要性</a:t>
            </a:r>
            <a:endParaRPr lang="en-US" altLang="zh-CN" dirty="0" smtClean="0"/>
          </a:p>
          <a:p>
            <a:r>
              <a:rPr lang="zh-CN" altLang="en-US" b="1" dirty="0" smtClean="0"/>
              <a:t>教学重点和难点</a:t>
            </a:r>
            <a:endParaRPr lang="en-US" altLang="zh-CN" b="1" dirty="0" smtClean="0"/>
          </a:p>
          <a:p>
            <a:r>
              <a:rPr lang="zh-CN" altLang="en-US" dirty="0" smtClean="0"/>
              <a:t>重点：对产品进行产品整体分析、分析产品生命周期；产品命名、商标设计的心理策略</a:t>
            </a:r>
            <a:endParaRPr lang="zh-CN" altLang="en-US" dirty="0" smtClean="0"/>
          </a:p>
          <a:p>
            <a:r>
              <a:rPr lang="zh-CN" altLang="en-US" dirty="0" smtClean="0"/>
              <a:t>难点：不同的产品生命周期应采取的营销策略；结合市场情况为产品命名、设计商标</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一、产品与消费心理</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产品整体概念与消费心理</a:t>
            </a:r>
            <a:endParaRPr lang="zh-CN" altLang="en-US" dirty="0" smtClean="0"/>
          </a:p>
          <a:p>
            <a:r>
              <a:rPr lang="zh-CN" altLang="en-US" dirty="0" smtClean="0"/>
              <a:t>菲利普</a:t>
            </a:r>
            <a:r>
              <a:rPr lang="en-US" dirty="0" smtClean="0"/>
              <a:t>·</a:t>
            </a:r>
            <a:r>
              <a:rPr lang="zh-CN" altLang="en-US" dirty="0" smtClean="0"/>
              <a:t>科特勒提出的产品整体概念包括核心产品、形式产品、期望产品、延伸产品和潜在产品</a:t>
            </a:r>
            <a:r>
              <a:rPr lang="en-US" dirty="0" smtClean="0"/>
              <a:t>5</a:t>
            </a:r>
            <a:r>
              <a:rPr lang="zh-CN" altLang="en-US" dirty="0" smtClean="0"/>
              <a:t>个层次。</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20482" name="Picture 2"/>
          <p:cNvPicPr>
            <a:picLocks noGrp="1" noChangeAspect="1" noChangeArrowheads="1"/>
          </p:cNvPicPr>
          <p:nvPr>
            <p:ph idx="1"/>
          </p:nvPr>
        </p:nvPicPr>
        <p:blipFill>
          <a:blip r:embed="rId1"/>
          <a:srcRect/>
          <a:stretch>
            <a:fillRect/>
          </a:stretch>
        </p:blipFill>
        <p:spPr bwMode="auto">
          <a:xfrm>
            <a:off x="1500166" y="1928802"/>
            <a:ext cx="5572164" cy="37000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分别对服装、火锅店进行产品整体分析。</a:t>
            </a:r>
            <a:endParaRPr lang="zh-CN" altLang="en-US" dirty="0" smtClean="0"/>
          </a:p>
          <a:p>
            <a:r>
              <a:rPr lang="en-US" dirty="0" smtClean="0"/>
              <a:t>2.</a:t>
            </a:r>
            <a:r>
              <a:rPr lang="zh-CN" altLang="en-US" dirty="0" smtClean="0"/>
              <a:t>提问：吃火锅时遇到的烦恼有哪些？怎么解决？结合某火锅店案例。</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二、产品生命周期与消费心理</a:t>
            </a:r>
            <a:endParaRPr lang="zh-CN" altLang="en-US" dirty="0"/>
          </a:p>
        </p:txBody>
      </p:sp>
      <p:sp>
        <p:nvSpPr>
          <p:cNvPr id="3" name="内容占位符 2"/>
          <p:cNvSpPr>
            <a:spLocks noGrp="1"/>
          </p:cNvSpPr>
          <p:nvPr>
            <p:ph idx="1"/>
          </p:nvPr>
        </p:nvSpPr>
        <p:spPr/>
        <p:txBody>
          <a:bodyPr/>
          <a:lstStyle/>
          <a:p>
            <a:r>
              <a:rPr lang="zh-CN" altLang="en-US" dirty="0" smtClean="0"/>
              <a:t>产品的生命周期是指产品从研制成功投入市场开始到被淘汰退出市场的过程。典型的产品生命周期包括</a:t>
            </a:r>
            <a:r>
              <a:rPr lang="en-US" dirty="0" smtClean="0"/>
              <a:t>4</a:t>
            </a:r>
            <a:r>
              <a:rPr lang="zh-CN" altLang="en-US" dirty="0" smtClean="0"/>
              <a:t>个阶段：导入期、成长期、成熟期和衰退期。</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21506" name="Picture 2"/>
          <p:cNvPicPr>
            <a:picLocks noGrp="1" noChangeAspect="1" noChangeArrowheads="1"/>
          </p:cNvPicPr>
          <p:nvPr>
            <p:ph idx="1"/>
          </p:nvPr>
        </p:nvPicPr>
        <p:blipFill>
          <a:blip r:embed="rId1"/>
          <a:srcRect/>
          <a:stretch>
            <a:fillRect/>
          </a:stretch>
        </p:blipFill>
        <p:spPr bwMode="auto">
          <a:xfrm>
            <a:off x="785786" y="1928802"/>
            <a:ext cx="7186743" cy="335758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1.</a:t>
            </a:r>
            <a:r>
              <a:rPr lang="zh-CN" altLang="en-US" dirty="0" smtClean="0"/>
              <a:t>产品导入期消费心理及营销对策</a:t>
            </a:r>
            <a:endParaRPr lang="zh-CN" altLang="en-US" dirty="0" smtClean="0"/>
          </a:p>
          <a:p>
            <a:r>
              <a:rPr lang="zh-CN" altLang="en-US" dirty="0" smtClean="0"/>
              <a:t>第一，大多数消费者由于不了解新产品，往往会选择观望的态度，而程度不同地表现出拒绝购买的心理。</a:t>
            </a:r>
            <a:endParaRPr lang="zh-CN" altLang="en-US" dirty="0" smtClean="0"/>
          </a:p>
          <a:p>
            <a:r>
              <a:rPr lang="zh-CN" altLang="en-US" dirty="0" smtClean="0"/>
              <a:t>第二，部分保守的消费者由于不习惯新产品的某些性能，坚决拒绝购买新产品。</a:t>
            </a:r>
            <a:endParaRPr lang="zh-CN" altLang="en-US" dirty="0" smtClean="0"/>
          </a:p>
          <a:p>
            <a:r>
              <a:rPr lang="zh-CN" altLang="en-US" dirty="0" smtClean="0"/>
              <a:t>第三，部分求新、求异的人愿意率先购买新产品。</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smtClean="0"/>
              <a:t>营销策略：</a:t>
            </a:r>
            <a:endParaRPr lang="zh-CN" altLang="en-US" dirty="0" smtClean="0"/>
          </a:p>
          <a:p>
            <a:r>
              <a:rPr lang="zh-CN" altLang="en-US" dirty="0" smtClean="0"/>
              <a:t>第一，利用广告宣传与馈赠样品的方式，帮助顾客了解产品。</a:t>
            </a:r>
            <a:endParaRPr lang="zh-CN" altLang="en-US" dirty="0" smtClean="0"/>
          </a:p>
          <a:p>
            <a:r>
              <a:rPr lang="zh-CN" altLang="en-US" dirty="0" smtClean="0"/>
              <a:t>第二，可以选择以低价吸引消费者，对部分具有较高品质的产品，可以采取高价策略，以满足追求新颖而又不在乎价格的消费者。</a:t>
            </a:r>
            <a:endParaRPr lang="zh-CN" altLang="en-US" dirty="0" smtClean="0"/>
          </a:p>
          <a:p>
            <a:r>
              <a:rPr lang="zh-CN" altLang="en-US" dirty="0" smtClean="0"/>
              <a:t>第三，对率先购买新产品的消费者给以社会氛围上的肯定。</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产品成长期消费心理及营销对策</a:t>
            </a:r>
            <a:endParaRPr lang="zh-CN" altLang="en-US" dirty="0" smtClean="0"/>
          </a:p>
          <a:p>
            <a:r>
              <a:rPr lang="zh-CN" altLang="en-US" dirty="0" smtClean="0"/>
              <a:t>越来越多的人对产品产生兴趣从而加入购买队伍。同时，还有许多人对产品有疑惑心理，他们期待更多的厂商加入生产，使产品价格进一步降低、质量进一步提升。</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a:xfrm>
            <a:off x="428596" y="1071546"/>
            <a:ext cx="8258204" cy="5143536"/>
          </a:xfrm>
        </p:spPr>
        <p:txBody>
          <a:bodyPr>
            <a:normAutofit fontScale="70000" lnSpcReduction="20000"/>
          </a:bodyPr>
          <a:lstStyle/>
          <a:p>
            <a:r>
              <a:rPr lang="en-US" dirty="0" smtClean="0"/>
              <a:t>“</a:t>
            </a:r>
            <a:r>
              <a:rPr lang="zh-CN" altLang="en-US" dirty="0" smtClean="0"/>
              <a:t>一直以来我们都坚持细分模式，产品研发重点聚焦于客户潜在新需求与价值满意度，以此确立新的增长点，向细分市场要销量。从目前的市场情况看，细分模式为东风风行的质量效率型集约增长提供了有力保障，我们的产品也得到了消费者的广泛认可。</a:t>
            </a:r>
            <a:r>
              <a:rPr lang="en-US" dirty="0" smtClean="0"/>
              <a:t>”</a:t>
            </a:r>
            <a:r>
              <a:rPr lang="zh-CN" altLang="en-US" dirty="0" smtClean="0"/>
              <a:t>东风柳汽总经理助理兼乘用车销售公司总经理姚利文表示。</a:t>
            </a:r>
            <a:endParaRPr lang="zh-CN" altLang="en-US" dirty="0" smtClean="0"/>
          </a:p>
          <a:p>
            <a:r>
              <a:rPr lang="zh-CN" altLang="en-US" dirty="0" smtClean="0"/>
              <a:t>据了解，东风风行以</a:t>
            </a:r>
            <a:r>
              <a:rPr lang="en-US" dirty="0" smtClean="0"/>
              <a:t>MPV</a:t>
            </a:r>
            <a:r>
              <a:rPr lang="zh-CN" altLang="en-US" dirty="0" smtClean="0"/>
              <a:t>菱智起家，致力于成为这一细分市场领导者。经过多年的精耕细作，菱智形成了</a:t>
            </a:r>
            <a:r>
              <a:rPr lang="en-US" dirty="0" smtClean="0"/>
              <a:t>M5</a:t>
            </a:r>
            <a:r>
              <a:rPr lang="zh-CN" altLang="en-US" dirty="0" smtClean="0"/>
              <a:t>、</a:t>
            </a:r>
            <a:r>
              <a:rPr lang="en-US" dirty="0" smtClean="0"/>
              <a:t>M3</a:t>
            </a:r>
            <a:r>
              <a:rPr lang="zh-CN" altLang="en-US" dirty="0" smtClean="0"/>
              <a:t>、</a:t>
            </a:r>
            <a:r>
              <a:rPr lang="en-US" dirty="0" smtClean="0"/>
              <a:t>V3</a:t>
            </a:r>
            <a:r>
              <a:rPr lang="zh-CN" altLang="en-US" dirty="0" smtClean="0"/>
              <a:t>三款细分车型，在中低端</a:t>
            </a:r>
            <a:r>
              <a:rPr lang="en-US" dirty="0" smtClean="0"/>
              <a:t>MPV</a:t>
            </a:r>
            <a:r>
              <a:rPr lang="zh-CN" altLang="en-US" dirty="0" smtClean="0"/>
              <a:t>市场确立了三个增长点，并以月均销量超</a:t>
            </a:r>
            <a:r>
              <a:rPr lang="en-US" dirty="0" smtClean="0"/>
              <a:t>10000</a:t>
            </a:r>
            <a:r>
              <a:rPr lang="zh-CN" altLang="en-US" dirty="0" smtClean="0"/>
              <a:t>辆的佳绩稳居市场前列，成为东风风行的一款</a:t>
            </a:r>
            <a:r>
              <a:rPr lang="en-US" dirty="0" smtClean="0"/>
              <a:t>“</a:t>
            </a:r>
            <a:r>
              <a:rPr lang="zh-CN" altLang="en-US" dirty="0" smtClean="0"/>
              <a:t>英雄车</a:t>
            </a:r>
            <a:r>
              <a:rPr lang="en-US" dirty="0" smtClean="0"/>
              <a:t>”</a:t>
            </a:r>
            <a:r>
              <a:rPr lang="zh-CN" altLang="en-US" dirty="0" smtClean="0"/>
              <a:t>。目前热销的</a:t>
            </a:r>
            <a:r>
              <a:rPr lang="en-US" dirty="0" smtClean="0"/>
              <a:t>2015</a:t>
            </a:r>
            <a:r>
              <a:rPr lang="zh-CN" altLang="en-US" dirty="0" smtClean="0"/>
              <a:t>款菱智，又推出了售价</a:t>
            </a:r>
            <a:r>
              <a:rPr lang="en-US" dirty="0" smtClean="0"/>
              <a:t>4.99</a:t>
            </a:r>
            <a:r>
              <a:rPr lang="zh-CN" altLang="en-US" dirty="0" smtClean="0"/>
              <a:t>万元的菱智</a:t>
            </a:r>
            <a:r>
              <a:rPr lang="en-US" dirty="0" smtClean="0"/>
              <a:t>V3</a:t>
            </a:r>
            <a:r>
              <a:rPr lang="zh-CN" altLang="en-US" dirty="0" smtClean="0"/>
              <a:t>新品，以及两款</a:t>
            </a:r>
            <a:r>
              <a:rPr lang="en-US" dirty="0" smtClean="0"/>
              <a:t>7-9</a:t>
            </a:r>
            <a:r>
              <a:rPr lang="zh-CN" altLang="en-US" dirty="0" smtClean="0"/>
              <a:t>座加长版新品，很快便成为微客、轻客用户一步到位购买正宗商务</a:t>
            </a:r>
            <a:r>
              <a:rPr lang="en-US" dirty="0" smtClean="0"/>
              <a:t>MPV</a:t>
            </a:r>
            <a:r>
              <a:rPr lang="zh-CN" altLang="en-US" dirty="0" smtClean="0"/>
              <a:t>的超值新选择，在</a:t>
            </a:r>
            <a:r>
              <a:rPr lang="en-US" dirty="0" smtClean="0"/>
              <a:t>“</a:t>
            </a:r>
            <a:r>
              <a:rPr lang="zh-CN" altLang="en-US" dirty="0" smtClean="0"/>
              <a:t>向细分市场要销量</a:t>
            </a:r>
            <a:r>
              <a:rPr lang="en-US" dirty="0" smtClean="0"/>
              <a:t>”</a:t>
            </a:r>
            <a:r>
              <a:rPr lang="zh-CN" altLang="en-US" dirty="0" smtClean="0"/>
              <a:t>的路线上又进了一步。不仅如此，随着风行</a:t>
            </a:r>
            <a:r>
              <a:rPr lang="en-US" dirty="0" smtClean="0"/>
              <a:t>CM7</a:t>
            </a:r>
            <a:r>
              <a:rPr lang="zh-CN" altLang="en-US" dirty="0" smtClean="0"/>
              <a:t>销量的逐渐上扬，东风风行对中高端</a:t>
            </a:r>
            <a:r>
              <a:rPr lang="en-US" dirty="0" smtClean="0"/>
              <a:t>MPV</a:t>
            </a:r>
            <a:r>
              <a:rPr lang="zh-CN" altLang="en-US" dirty="0" smtClean="0"/>
              <a:t>细分市场的拓展也获得了可喜的突破。以细分市场步步为营，东风风行在</a:t>
            </a:r>
            <a:r>
              <a:rPr lang="en-US" dirty="0" smtClean="0"/>
              <a:t>MPV</a:t>
            </a:r>
            <a:r>
              <a:rPr lang="zh-CN" altLang="en-US" dirty="0" smtClean="0"/>
              <a:t>市场完成了从低到高的全面布局，多点开花的增长点成就了其良好的销量局面。</a:t>
            </a:r>
            <a:endParaRPr lang="zh-CN" altLang="en-US"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smtClean="0"/>
              <a:t>营销策略：</a:t>
            </a:r>
            <a:endParaRPr lang="zh-CN" altLang="en-US" dirty="0" smtClean="0"/>
          </a:p>
          <a:p>
            <a:r>
              <a:rPr lang="zh-CN" altLang="en-US" dirty="0" smtClean="0"/>
              <a:t>第一，完善产品的性能，提高产品的质量，增加产品的花色和种类，树立品牌形象。</a:t>
            </a:r>
            <a:endParaRPr lang="zh-CN" altLang="en-US" dirty="0" smtClean="0"/>
          </a:p>
          <a:p>
            <a:r>
              <a:rPr lang="zh-CN" altLang="en-US" dirty="0" smtClean="0"/>
              <a:t>第二，充分利用率先消费者的示范效应，重点宣传产品的优点和使用后的优良效果，进一步打消消费者疑虑。</a:t>
            </a:r>
            <a:endParaRPr lang="zh-CN" altLang="en-US" dirty="0" smtClean="0"/>
          </a:p>
          <a:p>
            <a:r>
              <a:rPr lang="zh-CN" altLang="en-US" dirty="0" smtClean="0"/>
              <a:t>第三，保持价格在适当的水品，如果在引入期是高价策略，则在这个阶段可以适当降价，吸引更多消费者。</a:t>
            </a:r>
            <a:endParaRPr lang="zh-CN" altLang="en-US" dirty="0" smtClean="0"/>
          </a:p>
          <a:p>
            <a:r>
              <a:rPr lang="zh-CN" altLang="en-US" dirty="0" smtClean="0"/>
              <a:t>第四，扩大销售渠道，并对已有渠道进行评价，使消费者方便购买。</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3.</a:t>
            </a:r>
            <a:r>
              <a:rPr lang="zh-CN" altLang="en-US" dirty="0" smtClean="0"/>
              <a:t>产品成熟期消费心理及营销对策</a:t>
            </a:r>
            <a:endParaRPr lang="zh-CN" altLang="en-US" dirty="0" smtClean="0"/>
          </a:p>
          <a:p>
            <a:r>
              <a:rPr lang="zh-CN" altLang="en-US" dirty="0" smtClean="0"/>
              <a:t>大部分人消除了对产品的疑虑心理，产生较强的购买欲望。部分人在从众心理的推动下，加入购买者的行列，但由于大量竞争者的加入，同类的产品大量出现，消费者会在产品功能、价格等方面进行对比，选择性更大。</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smtClean="0"/>
              <a:t>营销策略：</a:t>
            </a:r>
            <a:endParaRPr lang="zh-CN" altLang="en-US" dirty="0" smtClean="0"/>
          </a:p>
          <a:p>
            <a:r>
              <a:rPr lang="zh-CN" altLang="en-US" dirty="0" smtClean="0"/>
              <a:t>第一，应注意发展多功能、多款式的产品，突出产品的特色，提高产品质量，增加消费者的消费粘性。</a:t>
            </a:r>
            <a:endParaRPr lang="zh-CN" altLang="en-US" dirty="0" smtClean="0"/>
          </a:p>
          <a:p>
            <a:r>
              <a:rPr lang="zh-CN" altLang="en-US" dirty="0" smtClean="0"/>
              <a:t>第二，提高消费者使用产品的频率和数量，发觉产品的新用途。</a:t>
            </a:r>
            <a:r>
              <a:rPr lang="en-US" dirty="0" smtClean="0"/>
              <a:t> </a:t>
            </a:r>
            <a:endParaRPr lang="zh-CN" altLang="en-US" dirty="0" smtClean="0"/>
          </a:p>
          <a:p>
            <a:r>
              <a:rPr lang="zh-CN" altLang="en-US" dirty="0" smtClean="0"/>
              <a:t>第三，增加广告力度，在产品宣传上，注意突出产品比其他企业产品的优良之处。</a:t>
            </a:r>
            <a:endParaRPr lang="zh-CN" altLang="en-US" dirty="0" smtClean="0"/>
          </a:p>
          <a:p>
            <a:r>
              <a:rPr lang="zh-CN" altLang="en-US" dirty="0" smtClean="0"/>
              <a:t>第四，进一步降低产品价格，同时可以采取多种心理定价方式，如折扣定价、声望定价、尾数定价等，吸引新老顾客。</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en-US" dirty="0" smtClean="0"/>
              <a:t>4.</a:t>
            </a:r>
            <a:r>
              <a:rPr lang="zh-CN" altLang="en-US" dirty="0" smtClean="0"/>
              <a:t>产品衰退期消费心理及营销对策</a:t>
            </a:r>
            <a:endParaRPr lang="zh-CN" altLang="en-US" dirty="0" smtClean="0"/>
          </a:p>
          <a:p>
            <a:r>
              <a:rPr lang="zh-CN" altLang="en-US" dirty="0" smtClean="0"/>
              <a:t>这一时期大多数消费者对产品失去兴趣，转而购买其他新出现的产品。</a:t>
            </a:r>
            <a:endParaRPr lang="zh-CN" altLang="en-US" dirty="0" smtClean="0"/>
          </a:p>
          <a:p>
            <a:r>
              <a:rPr lang="zh-CN" altLang="en-US" dirty="0" smtClean="0"/>
              <a:t>营销策略：</a:t>
            </a:r>
            <a:endParaRPr lang="zh-CN" altLang="en-US" dirty="0" smtClean="0"/>
          </a:p>
          <a:p>
            <a:r>
              <a:rPr lang="zh-CN" altLang="en-US" dirty="0" smtClean="0"/>
              <a:t>第一，利用低价优势吸引收入水平不高、注重商品的实用价值而不追求时尚的消费者。</a:t>
            </a:r>
            <a:endParaRPr lang="zh-CN" altLang="en-US" dirty="0" smtClean="0"/>
          </a:p>
          <a:p>
            <a:r>
              <a:rPr lang="zh-CN" altLang="en-US" dirty="0" smtClean="0"/>
              <a:t>第二，积极研发新产品，作好产品的更新换代工作。</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zh-CN" altLang="en-US" dirty="0" smtClean="0"/>
              <a:t>选择一个产品生命周期阶段，例举一个属于该阶段的产品，说明原因；结合所学内容，对应这个产品所处阶段提出相应的营销策略。</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三、产品名称心理</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产品名称的心理功能</a:t>
            </a:r>
            <a:endParaRPr lang="zh-CN" altLang="en-US" dirty="0" smtClean="0"/>
          </a:p>
          <a:p>
            <a:r>
              <a:rPr lang="zh-CN" altLang="en-US" dirty="0" smtClean="0"/>
              <a:t>（</a:t>
            </a:r>
            <a:r>
              <a:rPr lang="en-US" dirty="0" smtClean="0"/>
              <a:t>1</a:t>
            </a:r>
            <a:r>
              <a:rPr lang="zh-CN" altLang="en-US" dirty="0" smtClean="0"/>
              <a:t>）名实相符</a:t>
            </a:r>
            <a:endParaRPr lang="zh-CN" altLang="en-US" dirty="0" smtClean="0"/>
          </a:p>
          <a:p>
            <a:r>
              <a:rPr lang="zh-CN" altLang="en-US" dirty="0" smtClean="0"/>
              <a:t>（</a:t>
            </a:r>
            <a:r>
              <a:rPr lang="en-US" dirty="0" smtClean="0"/>
              <a:t>2</a:t>
            </a:r>
            <a:r>
              <a:rPr lang="zh-CN" altLang="en-US" dirty="0" smtClean="0"/>
              <a:t>）便于记忆</a:t>
            </a:r>
            <a:endParaRPr lang="zh-CN" altLang="en-US" dirty="0" smtClean="0"/>
          </a:p>
          <a:p>
            <a:r>
              <a:rPr lang="zh-CN" altLang="en-US" dirty="0" smtClean="0"/>
              <a:t>（</a:t>
            </a:r>
            <a:r>
              <a:rPr lang="en-US" dirty="0" smtClean="0"/>
              <a:t>3</a:t>
            </a:r>
            <a:r>
              <a:rPr lang="zh-CN" altLang="en-US" dirty="0" smtClean="0"/>
              <a:t>）新颖独特</a:t>
            </a:r>
            <a:endParaRPr lang="zh-CN" altLang="en-US" dirty="0" smtClean="0"/>
          </a:p>
          <a:p>
            <a:r>
              <a:rPr lang="zh-CN" altLang="en-US" dirty="0" smtClean="0"/>
              <a:t>（</a:t>
            </a:r>
            <a:r>
              <a:rPr lang="en-US" dirty="0" smtClean="0"/>
              <a:t>4</a:t>
            </a:r>
            <a:r>
              <a:rPr lang="zh-CN" altLang="en-US" dirty="0" smtClean="0"/>
              <a:t>）启发联想</a:t>
            </a:r>
            <a:endParaRPr lang="zh-CN" altLang="en-US" dirty="0" smtClean="0"/>
          </a:p>
          <a:p>
            <a:r>
              <a:rPr lang="zh-CN" altLang="en-US" dirty="0" smtClean="0"/>
              <a:t>（</a:t>
            </a:r>
            <a:r>
              <a:rPr lang="en-US" dirty="0" smtClean="0"/>
              <a:t>5</a:t>
            </a:r>
            <a:r>
              <a:rPr lang="zh-CN" altLang="en-US" dirty="0" smtClean="0"/>
              <a:t>）避免禁忌</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7500" lnSpcReduction="20000"/>
          </a:bodyPr>
          <a:lstStyle/>
          <a:p>
            <a:r>
              <a:rPr lang="en-US" dirty="0" smtClean="0"/>
              <a:t>2.</a:t>
            </a:r>
            <a:r>
              <a:rPr lang="zh-CN" altLang="en-US" dirty="0" smtClean="0"/>
              <a:t>产品命名的心理方法</a:t>
            </a:r>
            <a:endParaRPr lang="zh-CN" altLang="en-US" dirty="0" smtClean="0"/>
          </a:p>
          <a:p>
            <a:r>
              <a:rPr lang="zh-CN" altLang="en-US" dirty="0" smtClean="0"/>
              <a:t>（</a:t>
            </a:r>
            <a:r>
              <a:rPr lang="en-US" dirty="0" smtClean="0"/>
              <a:t>1</a:t>
            </a:r>
            <a:r>
              <a:rPr lang="zh-CN" altLang="en-US" dirty="0" smtClean="0"/>
              <a:t>）以产品主要功能命名：</a:t>
            </a:r>
            <a:r>
              <a:rPr lang="en-US" dirty="0" smtClean="0"/>
              <a:t>“</a:t>
            </a:r>
            <a:r>
              <a:rPr lang="zh-CN" altLang="en-US" dirty="0" smtClean="0"/>
              <a:t>胃必治</a:t>
            </a:r>
            <a:r>
              <a:rPr lang="en-US" dirty="0" smtClean="0"/>
              <a:t>”</a:t>
            </a:r>
            <a:r>
              <a:rPr lang="zh-CN" altLang="en-US" dirty="0" smtClean="0"/>
              <a:t>、</a:t>
            </a:r>
            <a:r>
              <a:rPr lang="en-US" dirty="0" smtClean="0"/>
              <a:t>“</a:t>
            </a:r>
            <a:r>
              <a:rPr lang="zh-CN" altLang="en-US" dirty="0" smtClean="0"/>
              <a:t>感冒清</a:t>
            </a:r>
            <a:r>
              <a:rPr lang="en-US" dirty="0" smtClean="0"/>
              <a:t>”</a:t>
            </a:r>
            <a:r>
              <a:rPr lang="zh-CN" altLang="en-US" dirty="0" smtClean="0"/>
              <a:t>、</a:t>
            </a:r>
            <a:r>
              <a:rPr lang="en-US" dirty="0" smtClean="0"/>
              <a:t>“</a:t>
            </a:r>
            <a:r>
              <a:rPr lang="zh-CN" altLang="en-US" dirty="0" smtClean="0"/>
              <a:t>热得快</a:t>
            </a:r>
            <a:r>
              <a:rPr lang="en-US" dirty="0" smtClean="0"/>
              <a:t>”</a:t>
            </a:r>
            <a:endParaRPr lang="zh-CN" altLang="en-US" dirty="0" smtClean="0"/>
          </a:p>
          <a:p>
            <a:r>
              <a:rPr lang="zh-CN" altLang="en-US" dirty="0" smtClean="0"/>
              <a:t>（</a:t>
            </a:r>
            <a:r>
              <a:rPr lang="en-US" dirty="0" smtClean="0"/>
              <a:t>2</a:t>
            </a:r>
            <a:r>
              <a:rPr lang="zh-CN" altLang="en-US" dirty="0" smtClean="0"/>
              <a:t>）以产品主要成分命名：</a:t>
            </a:r>
            <a:r>
              <a:rPr lang="en-US" dirty="0" smtClean="0"/>
              <a:t>“</a:t>
            </a:r>
            <a:r>
              <a:rPr lang="zh-CN" altLang="en-US" dirty="0" smtClean="0"/>
              <a:t>螺旋藻麦片</a:t>
            </a:r>
            <a:r>
              <a:rPr lang="en-US" dirty="0" smtClean="0"/>
              <a:t>”</a:t>
            </a:r>
            <a:r>
              <a:rPr lang="zh-CN" altLang="en-US" dirty="0" smtClean="0"/>
              <a:t>、</a:t>
            </a:r>
            <a:r>
              <a:rPr lang="en-US" dirty="0" smtClean="0"/>
              <a:t>“</a:t>
            </a:r>
            <a:r>
              <a:rPr lang="zh-CN" altLang="en-US" dirty="0" smtClean="0"/>
              <a:t>蜂王浆</a:t>
            </a:r>
            <a:r>
              <a:rPr lang="en-US" dirty="0" smtClean="0"/>
              <a:t>”</a:t>
            </a:r>
            <a:r>
              <a:rPr lang="zh-CN" altLang="en-US" dirty="0" smtClean="0"/>
              <a:t>、</a:t>
            </a:r>
            <a:r>
              <a:rPr lang="en-US" dirty="0" smtClean="0"/>
              <a:t>“</a:t>
            </a:r>
            <a:r>
              <a:rPr lang="zh-CN" altLang="en-US" dirty="0" smtClean="0"/>
              <a:t>八宝饭</a:t>
            </a:r>
            <a:r>
              <a:rPr lang="en-US" dirty="0" smtClean="0"/>
              <a:t>”</a:t>
            </a:r>
            <a:endParaRPr lang="zh-CN" altLang="en-US" dirty="0" smtClean="0"/>
          </a:p>
          <a:p>
            <a:r>
              <a:rPr lang="zh-CN" altLang="en-US" dirty="0" smtClean="0"/>
              <a:t>（</a:t>
            </a:r>
            <a:r>
              <a:rPr lang="en-US" dirty="0" smtClean="0"/>
              <a:t>3</a:t>
            </a:r>
            <a:r>
              <a:rPr lang="zh-CN" altLang="en-US" dirty="0" smtClean="0"/>
              <a:t>）以人名命名：</a:t>
            </a:r>
            <a:r>
              <a:rPr lang="en-US" dirty="0" smtClean="0"/>
              <a:t>“</a:t>
            </a:r>
            <a:r>
              <a:rPr lang="zh-CN" altLang="en-US" dirty="0" smtClean="0"/>
              <a:t>中山装</a:t>
            </a:r>
            <a:r>
              <a:rPr lang="en-US" dirty="0" smtClean="0"/>
              <a:t>”</a:t>
            </a:r>
            <a:r>
              <a:rPr lang="zh-CN" altLang="en-US" dirty="0" smtClean="0"/>
              <a:t>、</a:t>
            </a:r>
            <a:r>
              <a:rPr lang="en-US" dirty="0" smtClean="0"/>
              <a:t>“</a:t>
            </a:r>
            <a:r>
              <a:rPr lang="zh-CN" altLang="en-US" dirty="0" smtClean="0"/>
              <a:t>张小泉剪刀</a:t>
            </a:r>
            <a:r>
              <a:rPr lang="en-US" dirty="0" smtClean="0"/>
              <a:t>”</a:t>
            </a:r>
            <a:endParaRPr lang="zh-CN" altLang="en-US" dirty="0" smtClean="0"/>
          </a:p>
          <a:p>
            <a:r>
              <a:rPr lang="zh-CN" altLang="en-US" dirty="0" smtClean="0"/>
              <a:t>（</a:t>
            </a:r>
            <a:r>
              <a:rPr lang="en-US" dirty="0" smtClean="0"/>
              <a:t>4</a:t>
            </a:r>
            <a:r>
              <a:rPr lang="zh-CN" altLang="en-US" dirty="0" smtClean="0"/>
              <a:t>）以产地命名：</a:t>
            </a:r>
            <a:r>
              <a:rPr lang="en-US" dirty="0" smtClean="0"/>
              <a:t>“</a:t>
            </a:r>
            <a:r>
              <a:rPr lang="zh-CN" altLang="en-US" dirty="0" smtClean="0"/>
              <a:t>北京烤鸭</a:t>
            </a:r>
            <a:r>
              <a:rPr lang="en-US" dirty="0" smtClean="0"/>
              <a:t>”</a:t>
            </a:r>
            <a:endParaRPr lang="zh-CN" altLang="en-US" dirty="0" smtClean="0"/>
          </a:p>
          <a:p>
            <a:r>
              <a:rPr lang="zh-CN" altLang="en-US" dirty="0" smtClean="0"/>
              <a:t>（</a:t>
            </a:r>
            <a:r>
              <a:rPr lang="en-US" dirty="0" smtClean="0"/>
              <a:t>5</a:t>
            </a:r>
            <a:r>
              <a:rPr lang="zh-CN" altLang="en-US" dirty="0" smtClean="0"/>
              <a:t>）以产品外形命名：</a:t>
            </a:r>
            <a:r>
              <a:rPr lang="en-US" dirty="0" smtClean="0"/>
              <a:t>“</a:t>
            </a:r>
            <a:r>
              <a:rPr lang="zh-CN" altLang="en-US" dirty="0" smtClean="0"/>
              <a:t>宝塔糖</a:t>
            </a:r>
            <a:r>
              <a:rPr lang="en-US" dirty="0" smtClean="0"/>
              <a:t>”</a:t>
            </a:r>
            <a:r>
              <a:rPr lang="zh-CN" altLang="en-US" dirty="0" smtClean="0"/>
              <a:t>、</a:t>
            </a:r>
            <a:r>
              <a:rPr lang="en-US" dirty="0" smtClean="0"/>
              <a:t>“</a:t>
            </a:r>
            <a:r>
              <a:rPr lang="zh-CN" altLang="en-US" dirty="0" smtClean="0"/>
              <a:t>蝙蝠衫</a:t>
            </a:r>
            <a:r>
              <a:rPr lang="en-US" dirty="0" smtClean="0"/>
              <a:t>”</a:t>
            </a:r>
            <a:r>
              <a:rPr lang="zh-CN" altLang="en-US" dirty="0" smtClean="0"/>
              <a:t>、</a:t>
            </a:r>
            <a:r>
              <a:rPr lang="en-US" dirty="0" smtClean="0"/>
              <a:t>“</a:t>
            </a:r>
            <a:r>
              <a:rPr lang="zh-CN" altLang="en-US" dirty="0" smtClean="0"/>
              <a:t>动物饼干</a:t>
            </a:r>
            <a:r>
              <a:rPr lang="en-US" dirty="0" smtClean="0"/>
              <a:t>”</a:t>
            </a:r>
            <a:endParaRPr lang="zh-CN" altLang="en-US" dirty="0" smtClean="0"/>
          </a:p>
          <a:p>
            <a:r>
              <a:rPr lang="zh-CN" altLang="en-US" dirty="0" smtClean="0"/>
              <a:t>（</a:t>
            </a:r>
            <a:r>
              <a:rPr lang="en-US" dirty="0" smtClean="0"/>
              <a:t>6</a:t>
            </a:r>
            <a:r>
              <a:rPr lang="zh-CN" altLang="en-US" dirty="0" smtClean="0"/>
              <a:t>）以外文译音命名：</a:t>
            </a:r>
            <a:r>
              <a:rPr lang="en-US" dirty="0" smtClean="0"/>
              <a:t>“</a:t>
            </a:r>
            <a:r>
              <a:rPr lang="zh-CN" altLang="en-US" dirty="0" smtClean="0"/>
              <a:t>阿斯匹林</a:t>
            </a:r>
            <a:r>
              <a:rPr lang="en-US" dirty="0" smtClean="0"/>
              <a:t>”</a:t>
            </a:r>
            <a:r>
              <a:rPr lang="zh-CN" altLang="en-US" dirty="0" smtClean="0"/>
              <a:t>、</a:t>
            </a:r>
            <a:r>
              <a:rPr lang="en-US" dirty="0" smtClean="0"/>
              <a:t>“</a:t>
            </a:r>
            <a:r>
              <a:rPr lang="zh-CN" altLang="en-US" dirty="0" smtClean="0"/>
              <a:t>三明治</a:t>
            </a:r>
            <a:r>
              <a:rPr lang="en-US" dirty="0" smtClean="0"/>
              <a:t>”</a:t>
            </a:r>
            <a:r>
              <a:rPr lang="zh-CN" altLang="en-US" dirty="0" smtClean="0"/>
              <a:t>、</a:t>
            </a:r>
            <a:r>
              <a:rPr lang="en-US" dirty="0" smtClean="0"/>
              <a:t>“</a:t>
            </a:r>
            <a:r>
              <a:rPr lang="zh-CN" altLang="en-US" dirty="0" smtClean="0"/>
              <a:t>可口可乐</a:t>
            </a:r>
            <a:r>
              <a:rPr lang="en-US" dirty="0" smtClean="0"/>
              <a:t>”</a:t>
            </a:r>
            <a:endParaRPr lang="zh-CN" altLang="en-US" dirty="0" smtClean="0"/>
          </a:p>
          <a:p>
            <a:r>
              <a:rPr lang="zh-CN" altLang="en-US" dirty="0" smtClean="0"/>
              <a:t>（</a:t>
            </a:r>
            <a:r>
              <a:rPr lang="en-US" dirty="0" smtClean="0"/>
              <a:t>7</a:t>
            </a:r>
            <a:r>
              <a:rPr lang="zh-CN" altLang="en-US" dirty="0" smtClean="0"/>
              <a:t>）以色彩命名：</a:t>
            </a:r>
            <a:r>
              <a:rPr lang="en-US" dirty="0" smtClean="0"/>
              <a:t>“</a:t>
            </a:r>
            <a:r>
              <a:rPr lang="zh-CN" altLang="en-US" dirty="0" smtClean="0"/>
              <a:t>黑巧克力</a:t>
            </a:r>
            <a:r>
              <a:rPr lang="en-US" dirty="0" smtClean="0"/>
              <a:t>”</a:t>
            </a:r>
            <a:r>
              <a:rPr lang="zh-CN" altLang="en-US" dirty="0" smtClean="0"/>
              <a:t>、</a:t>
            </a:r>
            <a:r>
              <a:rPr lang="en-US" dirty="0" smtClean="0"/>
              <a:t>“</a:t>
            </a:r>
            <a:r>
              <a:rPr lang="zh-CN" altLang="en-US" dirty="0" smtClean="0"/>
              <a:t>翡翠烧麦</a:t>
            </a:r>
            <a:r>
              <a:rPr lang="en-US" dirty="0" smtClean="0"/>
              <a:t>”</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四、商标心理</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商标的定义</a:t>
            </a:r>
            <a:endParaRPr lang="zh-CN" altLang="en-US" dirty="0" smtClean="0"/>
          </a:p>
          <a:p>
            <a:r>
              <a:rPr lang="zh-CN" altLang="en-US" dirty="0" smtClean="0"/>
              <a:t>商标是指商品的标志、记号，由文字、字母、图形、线条、颜色及其组合构成，代表特定的事物或机构。</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商标设计的心理策略</a:t>
            </a:r>
            <a:endParaRPr lang="zh-CN" altLang="en-US" dirty="0" smtClean="0"/>
          </a:p>
          <a:p>
            <a:r>
              <a:rPr lang="zh-CN" altLang="en-US" dirty="0" smtClean="0"/>
              <a:t>（</a:t>
            </a:r>
            <a:r>
              <a:rPr lang="en-US" dirty="0" smtClean="0"/>
              <a:t>1</a:t>
            </a:r>
            <a:r>
              <a:rPr lang="zh-CN" altLang="en-US" dirty="0" smtClean="0"/>
              <a:t>）商标设计应个性鲜明、独具特色</a:t>
            </a:r>
            <a:endParaRPr lang="zh-CN" altLang="en-US" dirty="0" smtClean="0"/>
          </a:p>
          <a:p>
            <a:r>
              <a:rPr lang="zh-CN" altLang="en-US" dirty="0" smtClean="0"/>
              <a:t>（</a:t>
            </a:r>
            <a:r>
              <a:rPr lang="en-US" dirty="0" smtClean="0"/>
              <a:t>2</a:t>
            </a:r>
            <a:r>
              <a:rPr lang="zh-CN" altLang="en-US" dirty="0" smtClean="0"/>
              <a:t>）商标设计应造型优美、图案鲜明</a:t>
            </a:r>
            <a:endParaRPr lang="zh-CN" altLang="en-US" dirty="0" smtClean="0"/>
          </a:p>
          <a:p>
            <a:r>
              <a:rPr lang="zh-CN" altLang="en-US" dirty="0" smtClean="0"/>
              <a:t>（</a:t>
            </a:r>
            <a:r>
              <a:rPr lang="en-US" dirty="0" smtClean="0"/>
              <a:t>3</a:t>
            </a:r>
            <a:r>
              <a:rPr lang="zh-CN" altLang="en-US" dirty="0" smtClean="0"/>
              <a:t>）商标的设计应与商品本身的性质和特点相谐调</a:t>
            </a:r>
            <a:endParaRPr lang="zh-CN" altLang="en-US" dirty="0" smtClean="0"/>
          </a:p>
          <a:p>
            <a:r>
              <a:rPr lang="zh-CN" altLang="en-US" dirty="0" smtClean="0"/>
              <a:t>（</a:t>
            </a:r>
            <a:r>
              <a:rPr lang="en-US" dirty="0" smtClean="0"/>
              <a:t>4</a:t>
            </a:r>
            <a:r>
              <a:rPr lang="zh-CN" altLang="en-US" dirty="0" smtClean="0"/>
              <a:t>）商标设计应符合时代的潮流</a:t>
            </a:r>
            <a:endParaRPr lang="zh-CN" altLang="en-US" dirty="0" smtClean="0"/>
          </a:p>
          <a:p>
            <a:r>
              <a:rPr lang="zh-CN" altLang="en-US" dirty="0" smtClean="0"/>
              <a:t>（</a:t>
            </a:r>
            <a:r>
              <a:rPr lang="en-US" dirty="0" smtClean="0"/>
              <a:t>5</a:t>
            </a:r>
            <a:r>
              <a:rPr lang="zh-CN" altLang="en-US" dirty="0" smtClean="0"/>
              <a:t>）商标应遵循法律规定，注重不同地区的风俗习惯</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五、产品包装设计的心理策略</a:t>
            </a:r>
            <a:endParaRPr lang="zh-CN" altLang="en-US" dirty="0"/>
          </a:p>
        </p:txBody>
      </p:sp>
      <p:sp>
        <p:nvSpPr>
          <p:cNvPr id="3" name="内容占位符 2"/>
          <p:cNvSpPr>
            <a:spLocks noGrp="1"/>
          </p:cNvSpPr>
          <p:nvPr>
            <p:ph idx="1"/>
          </p:nvPr>
        </p:nvSpPr>
        <p:spPr/>
        <p:txBody>
          <a:bodyPr/>
          <a:lstStyle/>
          <a:p>
            <a:r>
              <a:rPr lang="zh-CN" altLang="en-US" dirty="0" smtClean="0"/>
              <a:t>（</a:t>
            </a:r>
            <a:r>
              <a:rPr lang="en-US" dirty="0" smtClean="0"/>
              <a:t>1</a:t>
            </a:r>
            <a:r>
              <a:rPr lang="zh-CN" altLang="en-US" dirty="0" smtClean="0"/>
              <a:t>）安全实用，便于携带</a:t>
            </a:r>
            <a:endParaRPr lang="zh-CN" altLang="en-US" dirty="0" smtClean="0"/>
          </a:p>
          <a:p>
            <a:r>
              <a:rPr lang="zh-CN" altLang="en-US" dirty="0" smtClean="0"/>
              <a:t>（</a:t>
            </a:r>
            <a:r>
              <a:rPr lang="en-US" dirty="0" smtClean="0"/>
              <a:t>2</a:t>
            </a:r>
            <a:r>
              <a:rPr lang="zh-CN" altLang="en-US" dirty="0" smtClean="0"/>
              <a:t>）色彩协调，符合习惯</a:t>
            </a:r>
            <a:endParaRPr lang="zh-CN" altLang="en-US" dirty="0" smtClean="0"/>
          </a:p>
          <a:p>
            <a:r>
              <a:rPr lang="zh-CN" altLang="en-US" dirty="0" smtClean="0"/>
              <a:t>（</a:t>
            </a:r>
            <a:r>
              <a:rPr lang="en-US" dirty="0" smtClean="0"/>
              <a:t>3</a:t>
            </a:r>
            <a:r>
              <a:rPr lang="zh-CN" altLang="en-US" dirty="0" smtClean="0"/>
              <a:t>）新颖别致，吸引注意</a:t>
            </a:r>
            <a:endParaRPr lang="zh-CN" altLang="en-US" dirty="0" smtClean="0"/>
          </a:p>
          <a:p>
            <a:r>
              <a:rPr lang="zh-CN" altLang="en-US" dirty="0" smtClean="0"/>
              <a:t>（</a:t>
            </a:r>
            <a:r>
              <a:rPr lang="en-US" dirty="0" smtClean="0"/>
              <a:t>4</a:t>
            </a:r>
            <a:r>
              <a:rPr lang="zh-CN" altLang="en-US" dirty="0" smtClean="0"/>
              <a:t>）诱发联想，有针对性</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b="1" dirty="0" smtClean="0"/>
              <a:t>点评：</a:t>
            </a:r>
            <a:r>
              <a:rPr lang="zh-CN" altLang="en-US" dirty="0" smtClean="0"/>
              <a:t>对于车市新常态下的细分化突围，有业内专家指出，其根源在于汽车消费风向的转变。当下消费者买车考虑更多的是家庭用途、养车费用、维修成本、售后服务，而不单单只局限于品牌、车型、价格等传统因素。更重要的是，消费者的年轻化，使个性化、多元化成为购车的新标签，</a:t>
            </a:r>
            <a:r>
              <a:rPr lang="en-US" dirty="0" smtClean="0"/>
              <a:t>MPV</a:t>
            </a:r>
            <a:r>
              <a:rPr lang="zh-CN" altLang="en-US" dirty="0" smtClean="0"/>
              <a:t>、</a:t>
            </a:r>
            <a:r>
              <a:rPr lang="en-US" dirty="0" smtClean="0"/>
              <a:t>SUV</a:t>
            </a:r>
            <a:r>
              <a:rPr lang="zh-CN" altLang="en-US" dirty="0" smtClean="0"/>
              <a:t>的爆发性增长，是该趋势的一个体现。在这样的趋势下，市场的后来者只有靠精准化、差异化的细分策略才有可能找到新的增长点，并且还要顺应个性化的消费趋势，否则难逃失败的厄运。</a:t>
            </a:r>
            <a:endParaRPr lang="zh-CN" altLang="en-US" dirty="0" smtClean="0"/>
          </a:p>
          <a:p>
            <a:endParaRPr lang="zh-CN"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提问，你对哪个产品名称最熟悉？你觉得哪个产品名称最令人难忘？为什么？</a:t>
            </a:r>
            <a:endParaRPr lang="zh-CN" altLang="en-US" dirty="0" smtClean="0"/>
          </a:p>
          <a:p>
            <a:r>
              <a:rPr lang="en-US" dirty="0" smtClean="0"/>
              <a:t>2.</a:t>
            </a:r>
            <a:r>
              <a:rPr lang="zh-CN" altLang="en-US" dirty="0" smtClean="0"/>
              <a:t>假设你为某护肤品公司的员工，公司现推出一套全新化妆品，请为化妆品取名，并设计商标。每个小组分别在黑板上展示。</a:t>
            </a:r>
            <a:endParaRPr lang="zh-CN" altLang="en-US" dirty="0" smtClean="0"/>
          </a:p>
          <a:p>
            <a:r>
              <a:rPr lang="en-US" dirty="0" smtClean="0"/>
              <a:t>3.</a:t>
            </a:r>
            <a:r>
              <a:rPr lang="zh-CN" altLang="en-US" dirty="0" smtClean="0"/>
              <a:t>包装的重要性，课堂小调查：三款价格、包装不同的啤酒，你会选哪个？</a:t>
            </a:r>
            <a:endParaRPr lang="zh-CN" altLang="en-US" dirty="0" smtClean="0"/>
          </a:p>
          <a:p>
            <a:r>
              <a:rPr lang="en-US" dirty="0" smtClean="0"/>
              <a:t>4.</a:t>
            </a:r>
            <a:r>
              <a:rPr lang="zh-CN" altLang="en-US" dirty="0" smtClean="0"/>
              <a:t>为化妆品设计一个包装风格。</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 第三节  价格与消费心理</a:t>
            </a:r>
            <a:endParaRPr lang="zh-CN" altLang="en-US" dirty="0"/>
          </a:p>
        </p:txBody>
      </p:sp>
      <p:sp>
        <p:nvSpPr>
          <p:cNvPr id="3" name="内容占位符 2"/>
          <p:cNvSpPr>
            <a:spLocks noGrp="1"/>
          </p:cNvSpPr>
          <p:nvPr>
            <p:ph idx="1"/>
          </p:nvPr>
        </p:nvSpPr>
        <p:spPr/>
        <p:txBody>
          <a:bodyPr>
            <a:normAutofit fontScale="92500" lnSpcReduction="10000"/>
          </a:bodyPr>
          <a:lstStyle/>
          <a:p>
            <a:r>
              <a:rPr lang="zh-CN" altLang="en-US" b="1" dirty="0" smtClean="0"/>
              <a:t>教学目标和要求</a:t>
            </a:r>
            <a:endParaRPr lang="en-US" altLang="zh-CN" b="1" dirty="0" smtClean="0"/>
          </a:p>
          <a:p>
            <a:r>
              <a:rPr lang="zh-CN" altLang="en-US" dirty="0" smtClean="0"/>
              <a:t>理解顾客对商品的需要，掌握商品的心理功能</a:t>
            </a:r>
            <a:endParaRPr lang="zh-CN" altLang="en-US" dirty="0" smtClean="0"/>
          </a:p>
          <a:p>
            <a:r>
              <a:rPr lang="zh-CN" altLang="en-US" dirty="0" smtClean="0"/>
              <a:t>了解价格阈值和锚定心理</a:t>
            </a:r>
            <a:endParaRPr lang="en-US" altLang="zh-CN" dirty="0" smtClean="0"/>
          </a:p>
          <a:p>
            <a:r>
              <a:rPr lang="zh-CN" altLang="en-US" dirty="0" smtClean="0"/>
              <a:t>掌握新产品定价的心理策略</a:t>
            </a:r>
            <a:endParaRPr lang="zh-CN" altLang="en-US" dirty="0" smtClean="0"/>
          </a:p>
          <a:p>
            <a:r>
              <a:rPr lang="zh-CN" altLang="en-US" dirty="0" smtClean="0"/>
              <a:t>掌握一般产品定价的心理策略</a:t>
            </a:r>
            <a:endParaRPr lang="en-US" altLang="zh-CN" dirty="0" smtClean="0"/>
          </a:p>
          <a:p>
            <a:r>
              <a:rPr lang="zh-CN" altLang="en-US" b="1" dirty="0" smtClean="0"/>
              <a:t>教学重点和难点</a:t>
            </a:r>
            <a:endParaRPr lang="en-US" altLang="zh-CN" b="1" dirty="0" smtClean="0"/>
          </a:p>
          <a:p>
            <a:r>
              <a:rPr lang="zh-CN" altLang="en-US" dirty="0" smtClean="0"/>
              <a:t>重点： 消费者价格心理；产品定价心理策略</a:t>
            </a:r>
            <a:endParaRPr lang="zh-CN" altLang="en-US" dirty="0" smtClean="0"/>
          </a:p>
          <a:p>
            <a:r>
              <a:rPr lang="zh-CN" altLang="en-US" dirty="0" smtClean="0"/>
              <a:t>难点： 如何利用锚定效应进行定价；结合市场情况对产品进行定价 </a:t>
            </a:r>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一、消费者价格心理</a:t>
            </a:r>
            <a:endParaRPr lang="zh-CN" altLang="en-US" dirty="0"/>
          </a:p>
        </p:txBody>
      </p:sp>
      <p:sp>
        <p:nvSpPr>
          <p:cNvPr id="3" name="内容占位符 2"/>
          <p:cNvSpPr>
            <a:spLocks noGrp="1"/>
          </p:cNvSpPr>
          <p:nvPr>
            <p:ph idx="1"/>
          </p:nvPr>
        </p:nvSpPr>
        <p:spPr/>
        <p:txBody>
          <a:bodyPr/>
          <a:lstStyle/>
          <a:p>
            <a:r>
              <a:rPr lang="zh-CN" altLang="en-US" dirty="0" smtClean="0"/>
              <a:t>（一）价格的心理功能</a:t>
            </a:r>
            <a:endParaRPr lang="zh-CN" altLang="en-US" dirty="0" smtClean="0"/>
          </a:p>
          <a:p>
            <a:r>
              <a:rPr lang="en-US" dirty="0" smtClean="0"/>
              <a:t>1.</a:t>
            </a:r>
            <a:r>
              <a:rPr lang="zh-CN" altLang="en-US" dirty="0" smtClean="0"/>
              <a:t>价格是衡量商品价值的标准</a:t>
            </a:r>
            <a:endParaRPr lang="zh-CN" altLang="en-US" dirty="0" smtClean="0"/>
          </a:p>
          <a:p>
            <a:r>
              <a:rPr lang="en-US" dirty="0" smtClean="0"/>
              <a:t>2.</a:t>
            </a:r>
            <a:r>
              <a:rPr lang="zh-CN" altLang="en-US" dirty="0" smtClean="0"/>
              <a:t>价格具有消费者自我意识的比拟功能</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（二）消费者价格心理</a:t>
            </a:r>
            <a:endParaRPr lang="zh-CN" altLang="en-US" dirty="0" smtClean="0"/>
          </a:p>
          <a:p>
            <a:r>
              <a:rPr lang="en-US" dirty="0" smtClean="0"/>
              <a:t>1.</a:t>
            </a:r>
            <a:r>
              <a:rPr lang="zh-CN" altLang="en-US" dirty="0" smtClean="0"/>
              <a:t>习惯性心理</a:t>
            </a:r>
            <a:endParaRPr lang="zh-CN" altLang="en-US" dirty="0" smtClean="0"/>
          </a:p>
          <a:p>
            <a:r>
              <a:rPr lang="en-US" dirty="0" smtClean="0"/>
              <a:t>2.</a:t>
            </a:r>
            <a:r>
              <a:rPr lang="zh-CN" altLang="en-US" dirty="0" smtClean="0"/>
              <a:t>感受性心理</a:t>
            </a:r>
            <a:endParaRPr lang="zh-CN" altLang="en-US" dirty="0" smtClean="0"/>
          </a:p>
          <a:p>
            <a:r>
              <a:rPr lang="en-US" dirty="0" smtClean="0"/>
              <a:t>3.</a:t>
            </a:r>
            <a:r>
              <a:rPr lang="zh-CN" altLang="en-US" dirty="0" smtClean="0"/>
              <a:t>敏感性心理</a:t>
            </a:r>
            <a:endParaRPr lang="zh-CN" altLang="en-US" dirty="0" smtClean="0"/>
          </a:p>
          <a:p>
            <a:r>
              <a:rPr lang="en-US" dirty="0" smtClean="0"/>
              <a:t>4.</a:t>
            </a:r>
            <a:r>
              <a:rPr lang="zh-CN" altLang="en-US" dirty="0" smtClean="0"/>
              <a:t>倾向性心理</a:t>
            </a:r>
            <a:endParaRPr lang="zh-CN" altLang="en-US" dirty="0" smtClean="0"/>
          </a:p>
          <a:p>
            <a:r>
              <a:rPr lang="en-US" dirty="0" smtClean="0"/>
              <a:t>5.</a:t>
            </a:r>
            <a:r>
              <a:rPr lang="zh-CN" altLang="en-US" dirty="0" smtClean="0"/>
              <a:t>恐慌性心理</a:t>
            </a:r>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（三）锚定效应</a:t>
            </a:r>
            <a:endParaRPr lang="zh-CN" altLang="en-US" dirty="0" smtClean="0"/>
          </a:p>
          <a:p>
            <a:r>
              <a:rPr lang="zh-CN" altLang="en-US" dirty="0" smtClean="0"/>
              <a:t>当人们难以确定商品的当前价格时，过去的价格就成为现在价格的重要影响因素，过去的价格成为确定现在价格的“锚”；或者将周边的同类型物品作为评价该商品的锚，用以评判该商品的价格。</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normAutofit/>
          </a:bodyPr>
          <a:lstStyle/>
          <a:p>
            <a:r>
              <a:rPr lang="en-US" dirty="0" smtClean="0"/>
              <a:t>1.</a:t>
            </a:r>
            <a:r>
              <a:rPr lang="zh-CN" altLang="en-US" dirty="0" smtClean="0"/>
              <a:t>提问，同样的啤酒，在小卖部和五星级酒店你能接受的价格是多少？为什么？</a:t>
            </a:r>
            <a:endParaRPr lang="zh-CN" altLang="en-US" dirty="0" smtClean="0"/>
          </a:p>
          <a:p>
            <a:r>
              <a:rPr lang="en-US" dirty="0" smtClean="0"/>
              <a:t>2.</a:t>
            </a:r>
            <a:r>
              <a:rPr lang="zh-CN" altLang="en-US" dirty="0" smtClean="0"/>
              <a:t>如果将以上结论用于营销过程中，如果你想开一家奶茶店你会怎么运用以上知识。</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3.</a:t>
            </a:r>
            <a:r>
              <a:rPr lang="zh-CN" altLang="en-US" dirty="0" smtClean="0"/>
              <a:t>课堂小实验：</a:t>
            </a:r>
            <a:endParaRPr lang="zh-CN" altLang="en-US" dirty="0" smtClean="0"/>
          </a:p>
          <a:p>
            <a:r>
              <a:rPr lang="zh-CN" altLang="en-US" dirty="0" smtClean="0"/>
              <a:t>首先，同学们在白纸上写上自己学号的后两位。</a:t>
            </a:r>
            <a:endParaRPr lang="zh-CN" altLang="en-US" dirty="0" smtClean="0"/>
          </a:p>
          <a:p>
            <a:r>
              <a:rPr lang="zh-CN" altLang="en-US" dirty="0" smtClean="0"/>
              <a:t>其次，同学们猜测一个杯子的价格，写在白纸上。</a:t>
            </a:r>
            <a:endParaRPr lang="zh-CN" altLang="en-US" dirty="0" smtClean="0"/>
          </a:p>
          <a:p>
            <a:r>
              <a:rPr lang="zh-CN" altLang="en-US" dirty="0" smtClean="0"/>
              <a:t>最后，按照学号的大小依次排序，将学生分为</a:t>
            </a:r>
            <a:r>
              <a:rPr lang="en-US" dirty="0" smtClean="0"/>
              <a:t>5</a:t>
            </a:r>
            <a:r>
              <a:rPr lang="zh-CN" altLang="en-US" dirty="0" smtClean="0"/>
              <a:t>组，分别统计这</a:t>
            </a:r>
            <a:r>
              <a:rPr lang="en-US" dirty="0" smtClean="0"/>
              <a:t>5</a:t>
            </a:r>
            <a:r>
              <a:rPr lang="zh-CN" altLang="en-US" dirty="0" smtClean="0"/>
              <a:t>组猜测的商品价格，比较预测价格的高低。</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二、产品定价心理策略</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en-US" dirty="0" smtClean="0"/>
              <a:t>（一）新产品定价</a:t>
            </a:r>
            <a:endParaRPr lang="zh-CN" altLang="en-US" dirty="0" smtClean="0"/>
          </a:p>
          <a:p>
            <a:r>
              <a:rPr lang="en-US" dirty="0" smtClean="0"/>
              <a:t>1.</a:t>
            </a:r>
            <a:r>
              <a:rPr lang="zh-CN" altLang="en-US" dirty="0" smtClean="0"/>
              <a:t>撇脂定价</a:t>
            </a:r>
            <a:endParaRPr lang="zh-CN" altLang="en-US" dirty="0" smtClean="0"/>
          </a:p>
          <a:p>
            <a:r>
              <a:rPr lang="zh-CN" altLang="en-US" dirty="0" smtClean="0"/>
              <a:t>撇脂定价就是指商品的价格从高到低的过程。</a:t>
            </a:r>
            <a:endParaRPr lang="zh-CN" altLang="en-US" dirty="0" smtClean="0"/>
          </a:p>
          <a:p>
            <a:r>
              <a:rPr lang="en-US" dirty="0" smtClean="0"/>
              <a:t>2.</a:t>
            </a:r>
            <a:r>
              <a:rPr lang="zh-CN" altLang="en-US" dirty="0" smtClean="0"/>
              <a:t>渗透定价</a:t>
            </a:r>
            <a:endParaRPr lang="zh-CN" altLang="en-US" dirty="0" smtClean="0"/>
          </a:p>
          <a:p>
            <a:r>
              <a:rPr lang="zh-CN" altLang="en-US" dirty="0" smtClean="0"/>
              <a:t>渗透定价与撇脂定价刚好相反，指商品在投入市场时以低价吸引大量消费者，使商品在短时间内迅速占领市场，提高市场占有率。</a:t>
            </a:r>
            <a:endParaRPr lang="zh-CN" altLang="en-US" dirty="0" smtClean="0"/>
          </a:p>
          <a:p>
            <a:r>
              <a:rPr lang="en-US" dirty="0" smtClean="0"/>
              <a:t>3.</a:t>
            </a:r>
            <a:r>
              <a:rPr lang="zh-CN" altLang="en-US" dirty="0" smtClean="0"/>
              <a:t>满意定价</a:t>
            </a:r>
            <a:endParaRPr lang="zh-CN" altLang="en-US" dirty="0" smtClean="0"/>
          </a:p>
          <a:p>
            <a:r>
              <a:rPr lang="zh-CN" altLang="en-US" dirty="0" smtClean="0"/>
              <a:t>满意定价是介于撇脂定价与渗透定价之间的一种定价方法。</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分析</a:t>
            </a:r>
            <a:r>
              <a:rPr lang="en-US" dirty="0" smtClean="0"/>
              <a:t>Iphone6</a:t>
            </a:r>
            <a:r>
              <a:rPr lang="zh-CN" altLang="en-US" dirty="0" smtClean="0"/>
              <a:t>及</a:t>
            </a:r>
            <a:r>
              <a:rPr lang="en-US" dirty="0" smtClean="0"/>
              <a:t>Iphone6 plus</a:t>
            </a:r>
            <a:r>
              <a:rPr lang="zh-CN" altLang="en-US" dirty="0" smtClean="0"/>
              <a:t>价格信息，说明采用的定价方法。</a:t>
            </a:r>
            <a:endParaRPr lang="en-US" altLang="zh-CN" dirty="0" smtClean="0"/>
          </a:p>
          <a:p>
            <a:r>
              <a:rPr lang="en-US" altLang="zh-CN" dirty="0" smtClean="0"/>
              <a:t>2.</a:t>
            </a:r>
            <a:r>
              <a:rPr lang="zh-CN" altLang="en-US" dirty="0" smtClean="0"/>
              <a:t>比较三星手机与苹果手机的价格定位</a:t>
            </a:r>
            <a:endParaRPr lang="zh-CN" altLang="en-US" dirty="0" smtClean="0"/>
          </a:p>
          <a:p>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zh-CN" altLang="en-US" dirty="0" smtClean="0"/>
              <a:t>（二）一般产品定价</a:t>
            </a:r>
            <a:endParaRPr lang="zh-CN" altLang="en-US" dirty="0" smtClean="0"/>
          </a:p>
          <a:p>
            <a:r>
              <a:rPr lang="en-US" dirty="0" smtClean="0"/>
              <a:t>1.</a:t>
            </a:r>
            <a:r>
              <a:rPr lang="zh-CN" altLang="en-US" dirty="0" smtClean="0"/>
              <a:t>尾数定价</a:t>
            </a:r>
            <a:endParaRPr lang="zh-CN" altLang="en-US" dirty="0" smtClean="0"/>
          </a:p>
          <a:p>
            <a:r>
              <a:rPr lang="en-US" dirty="0" smtClean="0"/>
              <a:t>2.</a:t>
            </a:r>
            <a:r>
              <a:rPr lang="zh-CN" altLang="en-US" dirty="0" smtClean="0"/>
              <a:t>整数定价</a:t>
            </a:r>
            <a:endParaRPr lang="zh-CN" altLang="en-US" dirty="0" smtClean="0"/>
          </a:p>
          <a:p>
            <a:r>
              <a:rPr lang="en-US" dirty="0" smtClean="0"/>
              <a:t>3.</a:t>
            </a:r>
            <a:r>
              <a:rPr lang="zh-CN" altLang="en-US" dirty="0" smtClean="0"/>
              <a:t>声望定价</a:t>
            </a:r>
            <a:endParaRPr lang="zh-CN" altLang="en-US" dirty="0" smtClean="0"/>
          </a:p>
          <a:p>
            <a:r>
              <a:rPr lang="en-US" dirty="0" smtClean="0"/>
              <a:t>4.</a:t>
            </a:r>
            <a:r>
              <a:rPr lang="zh-CN" altLang="en-US" dirty="0" smtClean="0"/>
              <a:t>招徕定价</a:t>
            </a:r>
            <a:endParaRPr lang="zh-CN" altLang="en-US" dirty="0" smtClean="0"/>
          </a:p>
          <a:p>
            <a:r>
              <a:rPr lang="en-US" dirty="0" smtClean="0"/>
              <a:t>4.</a:t>
            </a:r>
            <a:r>
              <a:rPr lang="zh-CN" altLang="en-US" dirty="0" smtClean="0"/>
              <a:t>习惯定价</a:t>
            </a:r>
            <a:endParaRPr lang="zh-CN" altLang="en-US" dirty="0" smtClean="0"/>
          </a:p>
          <a:p>
            <a:r>
              <a:rPr lang="en-US" dirty="0" smtClean="0"/>
              <a:t>5.</a:t>
            </a:r>
            <a:r>
              <a:rPr lang="zh-CN" altLang="en-US" dirty="0" smtClean="0"/>
              <a:t>分级定价</a:t>
            </a:r>
            <a:endParaRPr lang="zh-CN" altLang="en-US" dirty="0" smtClean="0"/>
          </a:p>
          <a:p>
            <a:r>
              <a:rPr lang="en-US" dirty="0" smtClean="0"/>
              <a:t>6.</a:t>
            </a:r>
            <a:r>
              <a:rPr lang="zh-CN" altLang="en-US" dirty="0" smtClean="0"/>
              <a:t>折扣定价</a:t>
            </a:r>
            <a:endParaRPr lang="zh-CN" altLang="en-US" dirty="0" smtClean="0"/>
          </a:p>
          <a:p>
            <a:r>
              <a:rPr lang="en-US" dirty="0" smtClean="0"/>
              <a:t>7.</a:t>
            </a:r>
            <a:r>
              <a:rPr lang="zh-CN" altLang="en-US" dirty="0" smtClean="0"/>
              <a:t>组合定价</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第一节 市场细分与消费心理</a:t>
            </a:r>
            <a:endParaRPr lang="zh-CN" altLang="en-US" dirty="0"/>
          </a:p>
        </p:txBody>
      </p:sp>
      <p:sp>
        <p:nvSpPr>
          <p:cNvPr id="3" name="内容占位符 2"/>
          <p:cNvSpPr>
            <a:spLocks noGrp="1"/>
          </p:cNvSpPr>
          <p:nvPr>
            <p:ph idx="1"/>
          </p:nvPr>
        </p:nvSpPr>
        <p:spPr/>
        <p:txBody>
          <a:bodyPr>
            <a:normAutofit fontScale="85000" lnSpcReduction="20000"/>
          </a:bodyPr>
          <a:lstStyle/>
          <a:p>
            <a:r>
              <a:rPr lang="zh-CN" altLang="en-US" b="1" dirty="0" smtClean="0"/>
              <a:t>教学目标和要求</a:t>
            </a:r>
            <a:endParaRPr lang="en-US" altLang="zh-CN" b="1" dirty="0" smtClean="0"/>
          </a:p>
          <a:p>
            <a:r>
              <a:rPr lang="zh-CN" altLang="en-US" dirty="0" smtClean="0"/>
              <a:t>掌握市场细分的含义和作用；</a:t>
            </a:r>
            <a:endParaRPr lang="zh-CN" altLang="en-US" dirty="0" smtClean="0"/>
          </a:p>
          <a:p>
            <a:r>
              <a:rPr lang="zh-CN" altLang="en-US" dirty="0" smtClean="0"/>
              <a:t>掌握市场细分的消费心理，并学会运用市场细分的方法；</a:t>
            </a:r>
            <a:endParaRPr lang="zh-CN" altLang="en-US" dirty="0" smtClean="0"/>
          </a:p>
          <a:p>
            <a:r>
              <a:rPr lang="zh-CN" altLang="en-US" dirty="0" smtClean="0"/>
              <a:t>熟悉人口细分的标准；</a:t>
            </a:r>
            <a:endParaRPr lang="en-US" altLang="zh-CN" dirty="0" smtClean="0"/>
          </a:p>
          <a:p>
            <a:r>
              <a:rPr lang="zh-CN" altLang="en-US" dirty="0" smtClean="0"/>
              <a:t>能结合实际情况，对市场进行细分。</a:t>
            </a:r>
            <a:endParaRPr lang="zh-CN" altLang="en-US" dirty="0" smtClean="0"/>
          </a:p>
          <a:p>
            <a:r>
              <a:rPr lang="zh-CN" altLang="en-US" b="1" dirty="0" smtClean="0"/>
              <a:t>教学重点和难点</a:t>
            </a:r>
            <a:endParaRPr lang="en-US" altLang="zh-CN" b="1" dirty="0" smtClean="0"/>
          </a:p>
          <a:p>
            <a:r>
              <a:rPr lang="zh-CN" altLang="en-US" dirty="0" smtClean="0"/>
              <a:t>重点：明白市场细分的意义，男女性别各有哪些消费特点</a:t>
            </a:r>
            <a:endParaRPr lang="zh-CN" altLang="en-US" dirty="0" smtClean="0"/>
          </a:p>
          <a:p>
            <a:r>
              <a:rPr lang="zh-CN" altLang="en-US" dirty="0" smtClean="0"/>
              <a:t>难点：如何利用年龄细分进行营销活动，如何利用性别细分进行营销活动</a:t>
            </a:r>
            <a:endParaRPr lang="zh-CN" altLang="en-US" dirty="0" smtClean="0"/>
          </a:p>
          <a:p>
            <a:endParaRPr lang="zh-CN"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en-US" dirty="0" smtClean="0"/>
              <a:t>1.</a:t>
            </a:r>
            <a:r>
              <a:rPr lang="zh-CN" altLang="en-US" dirty="0" smtClean="0"/>
              <a:t>提问，超市定价一般有什么规律？采用的是什么定价法，为什么要这样？</a:t>
            </a:r>
            <a:endParaRPr lang="zh-CN" altLang="en-US" dirty="0" smtClean="0"/>
          </a:p>
          <a:p>
            <a:r>
              <a:rPr lang="en-US" dirty="0" smtClean="0"/>
              <a:t>2.</a:t>
            </a:r>
            <a:r>
              <a:rPr lang="zh-CN" altLang="en-US" dirty="0" smtClean="0"/>
              <a:t>为什么有些商品是整数定价有些是尾数定价呢？</a:t>
            </a:r>
            <a:endParaRPr lang="zh-CN" altLang="en-US" dirty="0" smtClean="0"/>
          </a:p>
          <a:p>
            <a:r>
              <a:rPr lang="en-US" dirty="0" smtClean="0"/>
              <a:t>3. </a:t>
            </a:r>
            <a:r>
              <a:rPr lang="zh-CN" altLang="en-US" dirty="0" smtClean="0"/>
              <a:t>假设你为某护肤品公司的员工，公司现推出一套全新化妆品，请为化妆品定价，说明采取的定价措施有哪些？每个小组分别在黑板上展示。</a:t>
            </a:r>
            <a:endParaRPr lang="zh-CN"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第四节 营销环境与顾客心理</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en-US" b="1" dirty="0" smtClean="0"/>
              <a:t>教学目标和要求</a:t>
            </a:r>
            <a:endParaRPr lang="en-US" altLang="zh-CN" b="1" dirty="0" smtClean="0"/>
          </a:p>
          <a:p>
            <a:r>
              <a:rPr lang="zh-CN" altLang="en-US" dirty="0" smtClean="0"/>
              <a:t>了解顾客对不同商店类型的心理要求；</a:t>
            </a:r>
            <a:endParaRPr lang="zh-CN" altLang="en-US" dirty="0" smtClean="0"/>
          </a:p>
          <a:p>
            <a:r>
              <a:rPr lang="zh-CN" altLang="en-US" dirty="0" smtClean="0"/>
              <a:t>掌握商场选址心理，学会分析影响商场选址的因素；</a:t>
            </a:r>
            <a:endParaRPr lang="en-US" altLang="zh-CN" dirty="0" smtClean="0"/>
          </a:p>
          <a:p>
            <a:r>
              <a:rPr lang="zh-CN" altLang="en-US" dirty="0" smtClean="0"/>
              <a:t>掌握招牌与建筑外观、橱窗设计心理；</a:t>
            </a:r>
            <a:endParaRPr lang="zh-CN" altLang="en-US" dirty="0" smtClean="0"/>
          </a:p>
          <a:p>
            <a:r>
              <a:rPr lang="zh-CN" altLang="en-US" dirty="0" smtClean="0"/>
              <a:t>掌握商场内部设计与消费者心理的关系。</a:t>
            </a:r>
            <a:endParaRPr lang="en-US" altLang="zh-CN" dirty="0" smtClean="0"/>
          </a:p>
          <a:p>
            <a:r>
              <a:rPr lang="zh-CN" altLang="en-US" b="1" dirty="0" smtClean="0"/>
              <a:t>教学重点和难点</a:t>
            </a:r>
            <a:endParaRPr lang="en-US" altLang="zh-CN" b="1" dirty="0" smtClean="0"/>
          </a:p>
          <a:p>
            <a:r>
              <a:rPr lang="zh-CN" altLang="en-US" dirty="0" smtClean="0"/>
              <a:t>重点：分析影响商场选址的因素；橱窗、商场内部设计与消费者心理的关系</a:t>
            </a:r>
            <a:endParaRPr lang="zh-CN" altLang="en-US" dirty="0" smtClean="0"/>
          </a:p>
          <a:p>
            <a:r>
              <a:rPr lang="zh-CN" altLang="en-US" dirty="0" smtClean="0"/>
              <a:t>难点：结合实际情况，为商场选址；结合实际情况，为商场进行设计</a:t>
            </a:r>
            <a:endParaRPr lang="zh-CN"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一、 营销外部环境与消费心理</a:t>
            </a:r>
            <a:endParaRPr lang="zh-CN" altLang="en-US" dirty="0"/>
          </a:p>
        </p:txBody>
      </p:sp>
      <p:sp>
        <p:nvSpPr>
          <p:cNvPr id="3" name="内容占位符 2"/>
          <p:cNvSpPr>
            <a:spLocks noGrp="1"/>
          </p:cNvSpPr>
          <p:nvPr>
            <p:ph idx="1"/>
          </p:nvPr>
        </p:nvSpPr>
        <p:spPr/>
        <p:txBody>
          <a:bodyPr/>
          <a:lstStyle/>
          <a:p>
            <a:r>
              <a:rPr lang="zh-CN" altLang="en-US" dirty="0" smtClean="0"/>
              <a:t>（一）顾客对不同商店类型的心理要求</a:t>
            </a:r>
            <a:endParaRPr lang="zh-CN" altLang="en-US" dirty="0" smtClean="0"/>
          </a:p>
          <a:p>
            <a:r>
              <a:rPr lang="en-US" dirty="0" smtClean="0"/>
              <a:t>1.</a:t>
            </a:r>
            <a:r>
              <a:rPr lang="zh-CN" altLang="en-US" dirty="0" smtClean="0"/>
              <a:t>百货商店</a:t>
            </a:r>
            <a:endParaRPr lang="zh-CN" altLang="en-US" dirty="0" smtClean="0"/>
          </a:p>
          <a:p>
            <a:r>
              <a:rPr lang="en-US" dirty="0" smtClean="0"/>
              <a:t>2.  </a:t>
            </a:r>
            <a:r>
              <a:rPr lang="zh-CN" altLang="en-US" dirty="0" smtClean="0"/>
              <a:t>超级市场</a:t>
            </a:r>
            <a:endParaRPr lang="zh-CN" altLang="en-US" dirty="0" smtClean="0"/>
          </a:p>
          <a:p>
            <a:r>
              <a:rPr lang="en-US" dirty="0" smtClean="0"/>
              <a:t>3.</a:t>
            </a:r>
            <a:r>
              <a:rPr lang="zh-CN" altLang="en-US" dirty="0" smtClean="0"/>
              <a:t>专卖店</a:t>
            </a:r>
            <a:endParaRPr lang="zh-CN" altLang="en-US" dirty="0" smtClean="0"/>
          </a:p>
          <a:p>
            <a:r>
              <a:rPr lang="en-US" dirty="0" smtClean="0"/>
              <a:t>4. </a:t>
            </a:r>
            <a:r>
              <a:rPr lang="zh-CN" altLang="en-US" dirty="0" smtClean="0"/>
              <a:t>连锁商店</a:t>
            </a:r>
            <a:endParaRPr lang="zh-CN" altLang="en-US" dirty="0" smtClean="0"/>
          </a:p>
          <a:p>
            <a:r>
              <a:rPr lang="en-US" dirty="0" smtClean="0"/>
              <a:t>5.</a:t>
            </a:r>
            <a:r>
              <a:rPr lang="zh-CN" altLang="en-US" dirty="0" smtClean="0"/>
              <a:t>便利商店</a:t>
            </a:r>
            <a:endParaRPr lang="zh-CN" altLang="en-US" dirty="0" smtClean="0"/>
          </a:p>
          <a:p>
            <a:r>
              <a:rPr lang="en-US" dirty="0" smtClean="0"/>
              <a:t>6.</a:t>
            </a:r>
            <a:r>
              <a:rPr lang="zh-CN" altLang="en-US" dirty="0" smtClean="0"/>
              <a:t>仓储式商店</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（二）商场选址心理</a:t>
            </a:r>
            <a:endParaRPr lang="zh-CN" altLang="en-US" dirty="0" smtClean="0"/>
          </a:p>
          <a:p>
            <a:r>
              <a:rPr lang="en-US" dirty="0" smtClean="0"/>
              <a:t>1.</a:t>
            </a:r>
            <a:r>
              <a:rPr lang="zh-CN" altLang="en-US" dirty="0" smtClean="0"/>
              <a:t>区域与选址心理</a:t>
            </a:r>
            <a:endParaRPr lang="zh-CN" altLang="en-US" dirty="0" smtClean="0"/>
          </a:p>
          <a:p>
            <a:r>
              <a:rPr lang="zh-CN" altLang="en-US" dirty="0" smtClean="0"/>
              <a:t>（</a:t>
            </a:r>
            <a:r>
              <a:rPr lang="en-US" dirty="0" smtClean="0"/>
              <a:t>1</a:t>
            </a:r>
            <a:r>
              <a:rPr lang="zh-CN" altLang="en-US" dirty="0" smtClean="0"/>
              <a:t>）商场集聚心理</a:t>
            </a:r>
            <a:endParaRPr lang="zh-CN" altLang="en-US" dirty="0" smtClean="0"/>
          </a:p>
          <a:p>
            <a:r>
              <a:rPr lang="zh-CN" altLang="en-US" dirty="0" smtClean="0"/>
              <a:t>（</a:t>
            </a:r>
            <a:r>
              <a:rPr lang="en-US" dirty="0" smtClean="0"/>
              <a:t>2</a:t>
            </a:r>
            <a:r>
              <a:rPr lang="zh-CN" altLang="en-US" dirty="0" smtClean="0"/>
              <a:t>）购买便捷心理</a:t>
            </a:r>
            <a:endParaRPr lang="zh-CN" altLang="en-US" dirty="0" smtClean="0"/>
          </a:p>
          <a:p>
            <a:r>
              <a:rPr lang="zh-CN" altLang="en-US" dirty="0" smtClean="0"/>
              <a:t>（</a:t>
            </a:r>
            <a:r>
              <a:rPr lang="en-US" dirty="0" smtClean="0"/>
              <a:t>3</a:t>
            </a:r>
            <a:r>
              <a:rPr lang="zh-CN" altLang="en-US" dirty="0" smtClean="0"/>
              <a:t>）最佳地段心理</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 </a:t>
            </a:r>
            <a:r>
              <a:rPr lang="zh-CN" altLang="en-US" dirty="0" smtClean="0"/>
              <a:t>商品与选址心理</a:t>
            </a:r>
            <a:endParaRPr lang="zh-CN" altLang="en-US" dirty="0" smtClean="0"/>
          </a:p>
          <a:p>
            <a:r>
              <a:rPr lang="zh-CN" altLang="en-US" dirty="0" smtClean="0"/>
              <a:t>（</a:t>
            </a:r>
            <a:r>
              <a:rPr lang="en-US" dirty="0" smtClean="0"/>
              <a:t>1</a:t>
            </a:r>
            <a:r>
              <a:rPr lang="zh-CN" altLang="en-US" dirty="0" smtClean="0"/>
              <a:t>）商品性质与消费心理</a:t>
            </a:r>
            <a:endParaRPr lang="zh-CN" altLang="en-US" dirty="0" smtClean="0"/>
          </a:p>
          <a:p>
            <a:r>
              <a:rPr lang="zh-CN" altLang="en-US" dirty="0" smtClean="0"/>
              <a:t>（</a:t>
            </a:r>
            <a:r>
              <a:rPr lang="en-US" dirty="0" smtClean="0"/>
              <a:t>2</a:t>
            </a:r>
            <a:r>
              <a:rPr lang="zh-CN" altLang="en-US" dirty="0" smtClean="0"/>
              <a:t>）商品价格与消费心理</a:t>
            </a:r>
            <a:endParaRPr lang="zh-CN" altLang="en-US" dirty="0" smtClean="0"/>
          </a:p>
          <a:p>
            <a:r>
              <a:rPr lang="zh-CN" altLang="en-US" dirty="0" smtClean="0"/>
              <a:t>（</a:t>
            </a:r>
            <a:r>
              <a:rPr lang="en-US" dirty="0" smtClean="0"/>
              <a:t>3</a:t>
            </a:r>
            <a:r>
              <a:rPr lang="zh-CN" altLang="en-US" dirty="0" smtClean="0"/>
              <a:t>）消费习俗与消费心理</a:t>
            </a:r>
            <a:endParaRPr lang="zh-CN" altLang="en-US" dirty="0" smtClean="0"/>
          </a:p>
          <a:p>
            <a:endParaRPr lang="zh-CN"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3. </a:t>
            </a:r>
            <a:r>
              <a:rPr lang="zh-CN" altLang="en-US" dirty="0" smtClean="0"/>
              <a:t>商场类型与选址心理</a:t>
            </a:r>
            <a:endParaRPr lang="zh-CN" altLang="en-US" dirty="0" smtClean="0"/>
          </a:p>
          <a:p>
            <a:r>
              <a:rPr lang="zh-CN" altLang="en-US" dirty="0" smtClean="0"/>
              <a:t>业态分布与消费心理。</a:t>
            </a:r>
            <a:endParaRPr lang="zh-CN" altLang="en-US" dirty="0" smtClean="0"/>
          </a:p>
          <a:p>
            <a:r>
              <a:rPr lang="zh-CN" altLang="en-US" dirty="0" smtClean="0"/>
              <a:t>竞争环境与消费心理。</a:t>
            </a:r>
            <a:endParaRPr lang="zh-CN" altLang="en-US" dirty="0" smtClean="0"/>
          </a:p>
          <a:p>
            <a:r>
              <a:rPr lang="zh-CN" altLang="en-US" dirty="0" smtClean="0"/>
              <a:t>配套场所与消费心理。</a:t>
            </a:r>
            <a:endParaRPr lang="zh-CN" altLang="en-US" dirty="0" smtClean="0"/>
          </a:p>
          <a:p>
            <a:endParaRPr lang="zh-CN" alt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zh-CN" altLang="en-US" dirty="0" smtClean="0"/>
              <a:t>如果你将自主创业开店，请分析你将选择哪里？原因是什么？</a:t>
            </a:r>
            <a:endParaRPr lang="zh-CN" alt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二、招牌与消费者心理</a:t>
            </a:r>
            <a:endParaRPr lang="zh-CN" altLang="en-US" dirty="0"/>
          </a:p>
        </p:txBody>
      </p:sp>
      <p:sp>
        <p:nvSpPr>
          <p:cNvPr id="3" name="内容占位符 2"/>
          <p:cNvSpPr>
            <a:spLocks noGrp="1"/>
          </p:cNvSpPr>
          <p:nvPr>
            <p:ph idx="1"/>
          </p:nvPr>
        </p:nvSpPr>
        <p:spPr/>
        <p:txBody>
          <a:bodyPr>
            <a:normAutofit/>
          </a:bodyPr>
          <a:lstStyle/>
          <a:p>
            <a:pPr>
              <a:buNone/>
            </a:pPr>
            <a:endParaRPr lang="en-US" dirty="0" smtClean="0"/>
          </a:p>
          <a:p>
            <a:r>
              <a:rPr lang="en-US" dirty="0" smtClean="0"/>
              <a:t>1.</a:t>
            </a:r>
            <a:r>
              <a:rPr lang="zh-CN" altLang="en-US" dirty="0" smtClean="0"/>
              <a:t>招牌的心理功能</a:t>
            </a:r>
            <a:endParaRPr lang="zh-CN" altLang="en-US" dirty="0" smtClean="0"/>
          </a:p>
          <a:p>
            <a:r>
              <a:rPr lang="zh-CN" altLang="en-US" dirty="0" smtClean="0"/>
              <a:t>（</a:t>
            </a:r>
            <a:r>
              <a:rPr lang="en-US" dirty="0" smtClean="0"/>
              <a:t>1</a:t>
            </a:r>
            <a:r>
              <a:rPr lang="zh-CN" altLang="en-US" dirty="0" smtClean="0"/>
              <a:t>）有利感知</a:t>
            </a:r>
            <a:endParaRPr lang="zh-CN" altLang="en-US" dirty="0" smtClean="0"/>
          </a:p>
          <a:p>
            <a:r>
              <a:rPr lang="zh-CN" altLang="en-US" dirty="0" smtClean="0"/>
              <a:t>（</a:t>
            </a:r>
            <a:r>
              <a:rPr lang="en-US" dirty="0" smtClean="0"/>
              <a:t>2</a:t>
            </a:r>
            <a:r>
              <a:rPr lang="zh-CN" altLang="en-US" dirty="0" smtClean="0"/>
              <a:t>）引起兴趣</a:t>
            </a:r>
            <a:endParaRPr lang="zh-CN" altLang="en-US" dirty="0" smtClean="0"/>
          </a:p>
          <a:p>
            <a:r>
              <a:rPr lang="zh-CN" altLang="en-US" dirty="0" smtClean="0"/>
              <a:t>（</a:t>
            </a:r>
            <a:r>
              <a:rPr lang="en-US" dirty="0" smtClean="0"/>
              <a:t>3</a:t>
            </a:r>
            <a:r>
              <a:rPr lang="zh-CN" altLang="en-US" dirty="0" smtClean="0"/>
              <a:t>）象征信誉</a:t>
            </a:r>
            <a:endParaRPr lang="zh-CN" altLang="en-US" dirty="0" smtClean="0"/>
          </a:p>
          <a:p>
            <a:r>
              <a:rPr lang="zh-CN" altLang="en-US" dirty="0" smtClean="0"/>
              <a:t>（</a:t>
            </a:r>
            <a:r>
              <a:rPr lang="en-US" dirty="0" smtClean="0"/>
              <a:t>4</a:t>
            </a:r>
            <a:r>
              <a:rPr lang="zh-CN" altLang="en-US" dirty="0" smtClean="0"/>
              <a:t>）便于记忆</a:t>
            </a:r>
            <a:endParaRPr lang="zh-CN" altLang="en-US" dirty="0" smtClean="0"/>
          </a:p>
          <a:p>
            <a:endParaRPr lang="zh-CN" alt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a:t>
            </a:r>
            <a:r>
              <a:rPr lang="zh-CN" altLang="en-US" dirty="0" smtClean="0"/>
              <a:t>商场命名的心理方法</a:t>
            </a:r>
            <a:endParaRPr lang="zh-CN" altLang="en-US" dirty="0" smtClean="0"/>
          </a:p>
          <a:p>
            <a:r>
              <a:rPr lang="zh-CN" altLang="en-US" dirty="0" smtClean="0"/>
              <a:t>（</a:t>
            </a:r>
            <a:r>
              <a:rPr lang="en-US" dirty="0" smtClean="0"/>
              <a:t>1</a:t>
            </a:r>
            <a:r>
              <a:rPr lang="zh-CN" altLang="en-US" dirty="0" smtClean="0"/>
              <a:t>）自然朴实，贴近顾客</a:t>
            </a:r>
            <a:endParaRPr lang="zh-CN" altLang="en-US" dirty="0" smtClean="0"/>
          </a:p>
          <a:p>
            <a:r>
              <a:rPr lang="zh-CN" altLang="en-US" dirty="0" smtClean="0"/>
              <a:t>（</a:t>
            </a:r>
            <a:r>
              <a:rPr lang="en-US" dirty="0" smtClean="0"/>
              <a:t>2</a:t>
            </a:r>
            <a:r>
              <a:rPr lang="zh-CN" altLang="en-US" dirty="0" smtClean="0"/>
              <a:t>）融入感情，以情动人</a:t>
            </a:r>
            <a:endParaRPr lang="zh-CN" altLang="en-US" dirty="0" smtClean="0"/>
          </a:p>
          <a:p>
            <a:r>
              <a:rPr lang="zh-CN" altLang="en-US" dirty="0" smtClean="0"/>
              <a:t>（</a:t>
            </a:r>
            <a:r>
              <a:rPr lang="en-US" dirty="0" smtClean="0"/>
              <a:t>3</a:t>
            </a:r>
            <a:r>
              <a:rPr lang="zh-CN" altLang="en-US" dirty="0" smtClean="0"/>
              <a:t>）具有特色，激发兴趣</a:t>
            </a:r>
            <a:endParaRPr lang="zh-CN" altLang="en-US" dirty="0" smtClean="0"/>
          </a:p>
          <a:p>
            <a:r>
              <a:rPr lang="zh-CN" altLang="en-US" dirty="0" smtClean="0"/>
              <a:t>（</a:t>
            </a:r>
            <a:r>
              <a:rPr lang="en-US" dirty="0" smtClean="0"/>
              <a:t>4</a:t>
            </a:r>
            <a:r>
              <a:rPr lang="zh-CN" altLang="en-US" dirty="0" smtClean="0"/>
              <a:t>）含义隽永，意味深长</a:t>
            </a:r>
            <a:endParaRPr lang="zh-CN" altLang="en-US" dirty="0" smtClean="0"/>
          </a:p>
          <a:p>
            <a:endParaRPr lang="zh-CN"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三、橱窗设计心理</a:t>
            </a:r>
            <a:endParaRPr lang="zh-CN" altLang="en-US" dirty="0"/>
          </a:p>
        </p:txBody>
      </p:sp>
      <p:sp>
        <p:nvSpPr>
          <p:cNvPr id="3" name="内容占位符 2"/>
          <p:cNvSpPr>
            <a:spLocks noGrp="1"/>
          </p:cNvSpPr>
          <p:nvPr>
            <p:ph idx="1"/>
          </p:nvPr>
        </p:nvSpPr>
        <p:spPr/>
        <p:txBody>
          <a:bodyPr/>
          <a:lstStyle/>
          <a:p>
            <a:r>
              <a:rPr lang="zh-CN" altLang="en-US" dirty="0" smtClean="0"/>
              <a:t>（</a:t>
            </a:r>
            <a:r>
              <a:rPr lang="en-US" dirty="0" smtClean="0"/>
              <a:t>1</a:t>
            </a:r>
            <a:r>
              <a:rPr lang="zh-CN" altLang="en-US" dirty="0" smtClean="0"/>
              <a:t>）精选商品，突出主体</a:t>
            </a:r>
            <a:endParaRPr lang="zh-CN" altLang="en-US" dirty="0" smtClean="0"/>
          </a:p>
          <a:p>
            <a:r>
              <a:rPr lang="zh-CN" altLang="en-US" dirty="0" smtClean="0"/>
              <a:t>（</a:t>
            </a:r>
            <a:r>
              <a:rPr lang="en-US" dirty="0" smtClean="0"/>
              <a:t>2</a:t>
            </a:r>
            <a:r>
              <a:rPr lang="zh-CN" altLang="en-US" dirty="0" smtClean="0"/>
              <a:t>）塑造形象，以美感人</a:t>
            </a:r>
            <a:endParaRPr lang="zh-CN" altLang="en-US" dirty="0" smtClean="0"/>
          </a:p>
          <a:p>
            <a:r>
              <a:rPr lang="zh-CN" altLang="en-US" dirty="0" smtClean="0"/>
              <a:t>（</a:t>
            </a:r>
            <a:r>
              <a:rPr lang="en-US" dirty="0" smtClean="0"/>
              <a:t>3</a:t>
            </a:r>
            <a:r>
              <a:rPr lang="zh-CN" altLang="en-US" dirty="0" smtClean="0"/>
              <a:t>）进行渲染，启发联想</a:t>
            </a:r>
            <a:endParaRPr lang="zh-CN" altLang="en-US" dirty="0" smtClean="0"/>
          </a:p>
          <a:p>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一、市场细分的含义</a:t>
            </a:r>
            <a:endParaRPr lang="zh-CN" altLang="en-US" dirty="0" smtClean="0"/>
          </a:p>
          <a:p>
            <a:r>
              <a:rPr lang="zh-CN" altLang="en-US" dirty="0" smtClean="0"/>
              <a:t>是指企业通过市场调研，了解消费者的需求和欲望、购买行为和消费习惯及心理等方面的特征，并找出明显的差异性，再根据差异性把某一产品的整体市场划分为若干个消费者群的市场分类过程。</a:t>
            </a:r>
            <a:endParaRPr lang="zh-CN" altLang="en-US" dirty="0" smtClean="0"/>
          </a:p>
          <a:p>
            <a:endParaRPr lang="zh-CN"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四、商场内部设计心理</a:t>
            </a:r>
            <a:endParaRPr lang="zh-CN" altLang="en-US" dirty="0"/>
          </a:p>
        </p:txBody>
      </p:sp>
      <p:sp>
        <p:nvSpPr>
          <p:cNvPr id="3" name="内容占位符 2"/>
          <p:cNvSpPr>
            <a:spLocks noGrp="1"/>
          </p:cNvSpPr>
          <p:nvPr>
            <p:ph idx="1"/>
          </p:nvPr>
        </p:nvSpPr>
        <p:spPr/>
        <p:txBody>
          <a:bodyPr/>
          <a:lstStyle/>
          <a:p>
            <a:r>
              <a:rPr lang="zh-CN" altLang="en-US" dirty="0" smtClean="0"/>
              <a:t>（一）商品陈列心理</a:t>
            </a:r>
            <a:endParaRPr lang="zh-CN" altLang="en-US" dirty="0" smtClean="0"/>
          </a:p>
          <a:p>
            <a:r>
              <a:rPr lang="en-US" dirty="0" smtClean="0"/>
              <a:t>1.</a:t>
            </a:r>
            <a:r>
              <a:rPr lang="zh-CN" altLang="en-US" dirty="0" smtClean="0"/>
              <a:t>方便顾客观看</a:t>
            </a:r>
            <a:endParaRPr lang="zh-CN" altLang="en-US" dirty="0" smtClean="0"/>
          </a:p>
          <a:p>
            <a:r>
              <a:rPr lang="en-US" dirty="0" smtClean="0"/>
              <a:t>2. </a:t>
            </a:r>
            <a:r>
              <a:rPr lang="zh-CN" altLang="en-US" dirty="0" smtClean="0"/>
              <a:t>方便顾客行动</a:t>
            </a:r>
            <a:endParaRPr lang="zh-CN" altLang="en-US" dirty="0" smtClean="0"/>
          </a:p>
          <a:p>
            <a:r>
              <a:rPr lang="en-US" dirty="0" smtClean="0"/>
              <a:t>3.</a:t>
            </a:r>
            <a:r>
              <a:rPr lang="zh-CN" altLang="en-US" dirty="0" smtClean="0"/>
              <a:t>方便顾客挑选</a:t>
            </a:r>
            <a:endParaRPr lang="zh-CN" altLang="en-US" dirty="0" smtClean="0"/>
          </a:p>
          <a:p>
            <a:r>
              <a:rPr lang="en-US" dirty="0" smtClean="0"/>
              <a:t>4.</a:t>
            </a:r>
            <a:r>
              <a:rPr lang="zh-CN" altLang="en-US" dirty="0" smtClean="0"/>
              <a:t>整齐整洁、疏密有致</a:t>
            </a:r>
            <a:endParaRPr lang="zh-CN" altLang="en-US" dirty="0" smtClean="0"/>
          </a:p>
          <a:p>
            <a:endParaRPr lang="zh-CN" alt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（二）购物场所的环境心理</a:t>
            </a:r>
            <a:endParaRPr lang="zh-CN" altLang="en-US" dirty="0" smtClean="0"/>
          </a:p>
          <a:p>
            <a:r>
              <a:rPr lang="en-US" dirty="0" smtClean="0"/>
              <a:t>1.</a:t>
            </a:r>
            <a:r>
              <a:rPr lang="zh-CN" altLang="en-US" dirty="0" smtClean="0"/>
              <a:t>音乐与消费者心理</a:t>
            </a:r>
            <a:endParaRPr lang="zh-CN" altLang="en-US" dirty="0" smtClean="0"/>
          </a:p>
          <a:p>
            <a:r>
              <a:rPr lang="zh-CN" altLang="en-US" dirty="0" smtClean="0"/>
              <a:t>（</a:t>
            </a:r>
            <a:r>
              <a:rPr lang="en-US" dirty="0" smtClean="0"/>
              <a:t>1</a:t>
            </a:r>
            <a:r>
              <a:rPr lang="zh-CN" altLang="en-US" dirty="0" smtClean="0"/>
              <a:t>）背景音乐</a:t>
            </a:r>
            <a:endParaRPr lang="zh-CN" altLang="en-US" dirty="0" smtClean="0"/>
          </a:p>
          <a:p>
            <a:r>
              <a:rPr lang="zh-CN" altLang="en-US" dirty="0" smtClean="0"/>
              <a:t>音乐曲目的选择应与商场的定位相符合。</a:t>
            </a:r>
            <a:endParaRPr lang="zh-CN" altLang="en-US" dirty="0" smtClean="0"/>
          </a:p>
          <a:p>
            <a:r>
              <a:rPr lang="zh-CN" altLang="en-US" dirty="0" smtClean="0"/>
              <a:t>音乐节奏的快慢，需要符合商场内消费人流的状况。</a:t>
            </a:r>
            <a:endParaRPr lang="zh-CN" altLang="en-US" dirty="0" smtClean="0"/>
          </a:p>
          <a:p>
            <a:endParaRPr lang="zh-CN"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dirty="0" smtClean="0"/>
              <a:t>2. </a:t>
            </a:r>
            <a:r>
              <a:rPr lang="zh-CN" altLang="en-US" dirty="0" smtClean="0"/>
              <a:t>照明与消费者心理</a:t>
            </a:r>
            <a:endParaRPr lang="zh-CN" altLang="en-US" dirty="0" smtClean="0"/>
          </a:p>
          <a:p>
            <a:r>
              <a:rPr lang="zh-CN" altLang="en-US" dirty="0" smtClean="0"/>
              <a:t>（</a:t>
            </a:r>
            <a:r>
              <a:rPr lang="en-US" dirty="0" smtClean="0"/>
              <a:t>1</a:t>
            </a:r>
            <a:r>
              <a:rPr lang="zh-CN" altLang="en-US" dirty="0" smtClean="0"/>
              <a:t>）自然照明与消费心理</a:t>
            </a:r>
            <a:endParaRPr lang="zh-CN" altLang="en-US" dirty="0" smtClean="0"/>
          </a:p>
          <a:p>
            <a:r>
              <a:rPr lang="zh-CN" altLang="en-US" dirty="0" smtClean="0"/>
              <a:t>（</a:t>
            </a:r>
            <a:r>
              <a:rPr lang="en-US" dirty="0" smtClean="0"/>
              <a:t>2</a:t>
            </a:r>
            <a:r>
              <a:rPr lang="zh-CN" altLang="en-US" dirty="0" smtClean="0"/>
              <a:t>）基本照明与消费心理</a:t>
            </a:r>
            <a:endParaRPr lang="zh-CN" altLang="en-US" dirty="0" smtClean="0"/>
          </a:p>
          <a:p>
            <a:r>
              <a:rPr lang="zh-CN" altLang="en-US" dirty="0" smtClean="0"/>
              <a:t>（</a:t>
            </a:r>
            <a:r>
              <a:rPr lang="en-US" dirty="0" smtClean="0"/>
              <a:t>3</a:t>
            </a:r>
            <a:r>
              <a:rPr lang="zh-CN" altLang="en-US" dirty="0" smtClean="0"/>
              <a:t>）特殊照明与消费心理</a:t>
            </a:r>
            <a:endParaRPr lang="en-US" altLang="zh-CN" dirty="0" smtClean="0"/>
          </a:p>
          <a:p>
            <a:r>
              <a:rPr lang="en-US" dirty="0" smtClean="0"/>
              <a:t>3 .</a:t>
            </a:r>
            <a:r>
              <a:rPr lang="zh-CN" altLang="en-US" dirty="0" smtClean="0"/>
              <a:t>温度与消费者心理</a:t>
            </a:r>
            <a:endParaRPr lang="zh-CN" altLang="en-US" dirty="0" smtClean="0"/>
          </a:p>
          <a:p>
            <a:r>
              <a:rPr lang="en-US" dirty="0" smtClean="0"/>
              <a:t>4. </a:t>
            </a:r>
            <a:r>
              <a:rPr lang="zh-CN" altLang="en-US" dirty="0" smtClean="0"/>
              <a:t>色彩与消费者心理</a:t>
            </a:r>
            <a:endParaRPr lang="zh-CN" altLang="en-US" dirty="0" smtClean="0"/>
          </a:p>
          <a:p>
            <a:endParaRPr lang="zh-CN" altLang="en-US" dirty="0" smtClean="0"/>
          </a:p>
          <a:p>
            <a:endParaRPr lang="zh-CN"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normAutofit fontScale="92500" lnSpcReduction="10000"/>
          </a:bodyPr>
          <a:lstStyle/>
          <a:p>
            <a:r>
              <a:rPr lang="en-US" dirty="0" smtClean="0"/>
              <a:t>1.</a:t>
            </a:r>
            <a:r>
              <a:rPr lang="zh-CN" altLang="en-US" dirty="0" smtClean="0"/>
              <a:t>将同学们每</a:t>
            </a:r>
            <a:r>
              <a:rPr lang="en-US" dirty="0" smtClean="0"/>
              <a:t>6-7</a:t>
            </a:r>
            <a:r>
              <a:rPr lang="zh-CN" altLang="en-US" dirty="0" smtClean="0"/>
              <a:t>人分为一个小组；</a:t>
            </a:r>
            <a:endParaRPr lang="zh-CN" altLang="en-US" dirty="0" smtClean="0"/>
          </a:p>
          <a:p>
            <a:r>
              <a:rPr lang="en-US" dirty="0" smtClean="0"/>
              <a:t>2.</a:t>
            </a:r>
            <a:r>
              <a:rPr lang="zh-CN" altLang="en-US" dirty="0" smtClean="0"/>
              <a:t>假设每个小组将学校附近进行创业，开设一个小商店，可以是超市、奶茶店、服装店等任何类型。</a:t>
            </a:r>
            <a:endParaRPr lang="zh-CN" altLang="en-US" dirty="0" smtClean="0"/>
          </a:p>
          <a:p>
            <a:r>
              <a:rPr lang="en-US" dirty="0" smtClean="0"/>
              <a:t>3.</a:t>
            </a:r>
            <a:r>
              <a:rPr lang="zh-CN" altLang="en-US" dirty="0" smtClean="0"/>
              <a:t>各小组选择一个类型，运用所学知识为商店选择合适的地址，并为产品定价，介绍商店开设的具体地点、商店的名称，并从橱窗设置、商品陈列、商店中的音乐、照明等方面描述将如何布置该商店。</a:t>
            </a:r>
            <a:endParaRPr lang="zh-CN" altLang="en-US" dirty="0" smtClean="0"/>
          </a:p>
          <a:p>
            <a:r>
              <a:rPr lang="en-US" dirty="0" smtClean="0"/>
              <a:t>4.</a:t>
            </a:r>
            <a:r>
              <a:rPr lang="zh-CN" altLang="en-US" dirty="0" smtClean="0"/>
              <a:t>每个小组轮流上讲台进行描述。</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（二）市场细分的作用</a:t>
            </a:r>
            <a:endParaRPr lang="zh-CN" altLang="en-US" dirty="0" smtClean="0"/>
          </a:p>
          <a:p>
            <a:r>
              <a:rPr lang="en-US" dirty="0" smtClean="0"/>
              <a:t>1.</a:t>
            </a:r>
            <a:r>
              <a:rPr lang="zh-CN" altLang="en-US" dirty="0" smtClean="0"/>
              <a:t>有利于发现市场机会</a:t>
            </a:r>
            <a:endParaRPr lang="zh-CN" altLang="en-US" dirty="0" smtClean="0"/>
          </a:p>
          <a:p>
            <a:r>
              <a:rPr lang="en-US" dirty="0" smtClean="0"/>
              <a:t>2.</a:t>
            </a:r>
            <a:r>
              <a:rPr lang="zh-CN" altLang="en-US" dirty="0" smtClean="0"/>
              <a:t>有利于企业集中使用力量</a:t>
            </a:r>
            <a:endParaRPr lang="zh-CN" altLang="en-US" dirty="0" smtClean="0"/>
          </a:p>
          <a:p>
            <a:r>
              <a:rPr lang="en-US" dirty="0" smtClean="0"/>
              <a:t>3.</a:t>
            </a:r>
            <a:r>
              <a:rPr lang="zh-CN" altLang="en-US" dirty="0" smtClean="0"/>
              <a:t>有利于企业根据市场变化，调整营销策略</a:t>
            </a:r>
            <a:endParaRPr lang="zh-CN" altLang="en-US" dirty="0" smtClean="0"/>
          </a:p>
          <a:p>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课堂实践</a:t>
            </a:r>
            <a:endParaRPr lang="zh-CN" altLang="en-US" dirty="0"/>
          </a:p>
        </p:txBody>
      </p:sp>
      <p:sp>
        <p:nvSpPr>
          <p:cNvPr id="3" name="内容占位符 2"/>
          <p:cNvSpPr>
            <a:spLocks noGrp="1"/>
          </p:cNvSpPr>
          <p:nvPr>
            <p:ph idx="1"/>
          </p:nvPr>
        </p:nvSpPr>
        <p:spPr/>
        <p:txBody>
          <a:bodyPr/>
          <a:lstStyle/>
          <a:p>
            <a:r>
              <a:rPr lang="zh-CN" altLang="en-US" dirty="0" smtClean="0"/>
              <a:t>提问：农夫山泉为什么要生产三种不同类型的水？</a:t>
            </a:r>
            <a:endParaRPr lang="zh-CN" altLang="en-US" dirty="0" smtClean="0"/>
          </a:p>
          <a:p>
            <a:endParaRPr lang="zh-CN" altLang="en-US" dirty="0"/>
          </a:p>
        </p:txBody>
      </p:sp>
      <p:pic>
        <p:nvPicPr>
          <p:cNvPr id="4" name="图片 3"/>
          <p:cNvPicPr/>
          <p:nvPr/>
        </p:nvPicPr>
        <p:blipFill>
          <a:blip r:embed="rId1" cstate="print"/>
          <a:srcRect/>
          <a:stretch>
            <a:fillRect/>
          </a:stretch>
        </p:blipFill>
        <p:spPr bwMode="auto">
          <a:xfrm>
            <a:off x="857224" y="2857496"/>
            <a:ext cx="2000264" cy="2071702"/>
          </a:xfrm>
          <a:prstGeom prst="rect">
            <a:avLst/>
          </a:prstGeom>
          <a:noFill/>
          <a:ln w="9525">
            <a:noFill/>
            <a:miter lim="800000"/>
            <a:headEnd/>
            <a:tailEnd/>
          </a:ln>
        </p:spPr>
      </p:pic>
      <p:pic>
        <p:nvPicPr>
          <p:cNvPr id="5" name="图片 4"/>
          <p:cNvPicPr/>
          <p:nvPr/>
        </p:nvPicPr>
        <p:blipFill>
          <a:blip r:embed="rId2" cstate="print"/>
          <a:srcRect/>
          <a:stretch>
            <a:fillRect/>
          </a:stretch>
        </p:blipFill>
        <p:spPr bwMode="auto">
          <a:xfrm>
            <a:off x="3500430" y="3500438"/>
            <a:ext cx="1785950" cy="1214446"/>
          </a:xfrm>
          <a:prstGeom prst="rect">
            <a:avLst/>
          </a:prstGeom>
          <a:noFill/>
          <a:ln w="9525">
            <a:noFill/>
            <a:miter lim="800000"/>
            <a:headEnd/>
            <a:tailEnd/>
          </a:ln>
        </p:spPr>
      </p:pic>
      <p:pic>
        <p:nvPicPr>
          <p:cNvPr id="6" name="图片 5"/>
          <p:cNvPicPr/>
          <p:nvPr/>
        </p:nvPicPr>
        <p:blipFill>
          <a:blip r:embed="rId3" cstate="print"/>
          <a:srcRect/>
          <a:stretch>
            <a:fillRect/>
          </a:stretch>
        </p:blipFill>
        <p:spPr bwMode="auto">
          <a:xfrm>
            <a:off x="5786446" y="3000372"/>
            <a:ext cx="2000264" cy="1785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二、市场细分与消费心理</a:t>
            </a:r>
            <a:endParaRPr lang="zh-CN" altLang="en-US" dirty="0" smtClean="0"/>
          </a:p>
          <a:p>
            <a:r>
              <a:rPr lang="zh-CN" altLang="en-US" dirty="0" smtClean="0"/>
              <a:t>人口细分：</a:t>
            </a:r>
            <a:endParaRPr lang="zh-CN" altLang="en-US" dirty="0" smtClean="0"/>
          </a:p>
          <a:p>
            <a:r>
              <a:rPr lang="en-US" dirty="0" smtClean="0"/>
              <a:t>1.</a:t>
            </a:r>
            <a:r>
              <a:rPr lang="zh-CN" altLang="en-US" dirty="0" smtClean="0"/>
              <a:t>年龄细分</a:t>
            </a:r>
            <a:endParaRPr lang="zh-CN" altLang="en-US" dirty="0" smtClean="0"/>
          </a:p>
          <a:p>
            <a:r>
              <a:rPr lang="zh-CN" altLang="en-US" dirty="0" smtClean="0"/>
              <a:t>（</a:t>
            </a:r>
            <a:r>
              <a:rPr lang="en-US" dirty="0" smtClean="0"/>
              <a:t>1</a:t>
            </a:r>
            <a:r>
              <a:rPr lang="zh-CN" altLang="en-US" dirty="0" smtClean="0"/>
              <a:t>）婴儿期</a:t>
            </a:r>
            <a:endParaRPr lang="zh-CN" altLang="en-US" dirty="0" smtClean="0"/>
          </a:p>
          <a:p>
            <a:r>
              <a:rPr lang="zh-CN" altLang="en-US" dirty="0" smtClean="0"/>
              <a:t>这一时期，消费依赖父母，选择几乎没有自主性，但对于出生之前接触的声音保有记忆。</a:t>
            </a: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龙腾四海">
  <a:themeElements>
    <a:clrScheme name="龙腾四海">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Dragon</Template>
  <TotalTime>0</TotalTime>
  <Words>5866</Words>
  <Application>WPS 演示</Application>
  <PresentationFormat>全屏显示(4:3)</PresentationFormat>
  <Paragraphs>413</Paragraphs>
  <Slides>63</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63</vt:i4>
      </vt:variant>
    </vt:vector>
  </HeadingPairs>
  <TitlesOfParts>
    <vt:vector size="78" baseType="lpstr">
      <vt:lpstr>Arial</vt:lpstr>
      <vt:lpstr>宋体</vt:lpstr>
      <vt:lpstr>Wingdings</vt:lpstr>
      <vt:lpstr>Wingdings 2</vt:lpstr>
      <vt:lpstr>Arial</vt:lpstr>
      <vt:lpstr>隶书</vt:lpstr>
      <vt:lpstr>微软雅黑</vt:lpstr>
      <vt:lpstr>Maiandra GD</vt:lpstr>
      <vt:lpstr>Segoe Print</vt:lpstr>
      <vt:lpstr>Cambria</vt:lpstr>
      <vt:lpstr>华文楷体</vt:lpstr>
      <vt:lpstr>Arial Unicode MS</vt:lpstr>
      <vt:lpstr>Calibri</vt:lpstr>
      <vt:lpstr>Wingdings</vt:lpstr>
      <vt:lpstr>龙腾四海</vt:lpstr>
      <vt:lpstr>任务四  市场分析与消费心理</vt:lpstr>
      <vt:lpstr>案例引入：当今车市新常态下 细分为王成共识 </vt:lpstr>
      <vt:lpstr>PowerPoint 演示文稿</vt:lpstr>
      <vt:lpstr>PowerPoint 演示文稿</vt:lpstr>
      <vt:lpstr>第一节 市场细分与消费心理</vt:lpstr>
      <vt:lpstr>PowerPoint 演示文稿</vt:lpstr>
      <vt:lpstr>PowerPoint 演示文稿</vt:lpstr>
      <vt:lpstr>课堂实践</vt:lpstr>
      <vt:lpstr>PowerPoint 演示文稿</vt:lpstr>
      <vt:lpstr>PowerPoint 演示文稿</vt:lpstr>
      <vt:lpstr>PowerPoint 演示文稿</vt:lpstr>
      <vt:lpstr>PowerPoint 演示文稿</vt:lpstr>
      <vt:lpstr>PowerPoint 演示文稿</vt:lpstr>
      <vt:lpstr>课堂实践</vt:lpstr>
      <vt:lpstr>PowerPoint 演示文稿</vt:lpstr>
      <vt:lpstr>课堂实践</vt:lpstr>
      <vt:lpstr>PowerPoint 演示文稿</vt:lpstr>
      <vt:lpstr>PowerPoint 演示文稿</vt:lpstr>
      <vt:lpstr>PowerPoint 演示文稿</vt:lpstr>
      <vt:lpstr>课堂实践</vt:lpstr>
      <vt:lpstr>第二节  产品与消费心理</vt:lpstr>
      <vt:lpstr>一、产品与消费心理</vt:lpstr>
      <vt:lpstr>PowerPoint 演示文稿</vt:lpstr>
      <vt:lpstr>课堂实践</vt:lpstr>
      <vt:lpstr>二、产品生命周期与消费心理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课堂实践</vt:lpstr>
      <vt:lpstr>三、产品名称心理</vt:lpstr>
      <vt:lpstr>PowerPoint 演示文稿</vt:lpstr>
      <vt:lpstr>四、商标心理</vt:lpstr>
      <vt:lpstr>PowerPoint 演示文稿</vt:lpstr>
      <vt:lpstr>五、产品包装设计的心理策略</vt:lpstr>
      <vt:lpstr>课堂实践</vt:lpstr>
      <vt:lpstr> 第三节  价格与消费心理</vt:lpstr>
      <vt:lpstr>一、消费者价格心理</vt:lpstr>
      <vt:lpstr>PowerPoint 演示文稿</vt:lpstr>
      <vt:lpstr>PowerPoint 演示文稿</vt:lpstr>
      <vt:lpstr>课堂实践</vt:lpstr>
      <vt:lpstr>PowerPoint 演示文稿</vt:lpstr>
      <vt:lpstr>二、产品定价心理策略</vt:lpstr>
      <vt:lpstr>课堂实践</vt:lpstr>
      <vt:lpstr>PowerPoint 演示文稿</vt:lpstr>
      <vt:lpstr>课堂实践</vt:lpstr>
      <vt:lpstr>第四节 营销环境与顾客心理</vt:lpstr>
      <vt:lpstr>一、 营销外部环境与消费心理</vt:lpstr>
      <vt:lpstr>PowerPoint 演示文稿</vt:lpstr>
      <vt:lpstr>PowerPoint 演示文稿</vt:lpstr>
      <vt:lpstr>PowerPoint 演示文稿</vt:lpstr>
      <vt:lpstr>课堂实践</vt:lpstr>
      <vt:lpstr>二、招牌与消费者心理</vt:lpstr>
      <vt:lpstr>PowerPoint 演示文稿</vt:lpstr>
      <vt:lpstr>三、橱窗设计心理</vt:lpstr>
      <vt:lpstr>四、商场内部设计心理</vt:lpstr>
      <vt:lpstr>PowerPoint 演示文稿</vt:lpstr>
      <vt:lpstr>PowerPoint 演示文稿</vt:lpstr>
      <vt:lpstr>课堂实践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lenovo</dc:creator>
  <cp:lastModifiedBy>Administrator</cp:lastModifiedBy>
  <cp:revision>34</cp:revision>
  <dcterms:created xsi:type="dcterms:W3CDTF">2015-07-22T02:26:00Z</dcterms:created>
  <dcterms:modified xsi:type="dcterms:W3CDTF">2018-11-07T06:13:06Z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2052-10.8.0.6501</vt:lpwstr>
  </property>
</Properties>
</file>