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72" r:id="rId1"/>
  </p:sldMasterIdLst>
  <p:sldIdLst>
    <p:sldId id="256" r:id="rId2"/>
    <p:sldId id="257" r:id="rId3"/>
    <p:sldId id="259" r:id="rId4"/>
    <p:sldId id="309" r:id="rId5"/>
    <p:sldId id="356" r:id="rId6"/>
    <p:sldId id="357" r:id="rId7"/>
    <p:sldId id="358" r:id="rId8"/>
    <p:sldId id="359" r:id="rId9"/>
    <p:sldId id="360" r:id="rId10"/>
    <p:sldId id="361" r:id="rId11"/>
    <p:sldId id="362" r:id="rId12"/>
    <p:sldId id="363" r:id="rId13"/>
    <p:sldId id="364" r:id="rId14"/>
    <p:sldId id="365" r:id="rId15"/>
    <p:sldId id="366" r:id="rId16"/>
    <p:sldId id="367" r:id="rId17"/>
    <p:sldId id="368" r:id="rId18"/>
    <p:sldId id="369" r:id="rId19"/>
    <p:sldId id="370" r:id="rId20"/>
    <p:sldId id="371" r:id="rId21"/>
    <p:sldId id="372" r:id="rId22"/>
    <p:sldId id="373" r:id="rId23"/>
    <p:sldId id="374" r:id="rId24"/>
    <p:sldId id="375" r:id="rId25"/>
    <p:sldId id="376" r:id="rId26"/>
    <p:sldId id="377" r:id="rId27"/>
    <p:sldId id="378" r:id="rId28"/>
    <p:sldId id="379" r:id="rId29"/>
    <p:sldId id="380" r:id="rId30"/>
    <p:sldId id="381" r:id="rId31"/>
    <p:sldId id="382" r:id="rId32"/>
    <p:sldId id="383" r:id="rId33"/>
    <p:sldId id="384" r:id="rId34"/>
    <p:sldId id="385" r:id="rId35"/>
    <p:sldId id="386" r:id="rId36"/>
    <p:sldId id="387" r:id="rId37"/>
    <p:sldId id="391" r:id="rId38"/>
    <p:sldId id="388" r:id="rId39"/>
    <p:sldId id="389" r:id="rId40"/>
    <p:sldId id="390" r:id="rId41"/>
    <p:sldId id="392" r:id="rId42"/>
    <p:sldId id="393" r:id="rId43"/>
    <p:sldId id="394" r:id="rId44"/>
    <p:sldId id="395" r:id="rId45"/>
    <p:sldId id="396" r:id="rId46"/>
    <p:sldId id="397" r:id="rId47"/>
    <p:sldId id="398" r:id="rId48"/>
    <p:sldId id="399" r:id="rId49"/>
    <p:sldId id="400" r:id="rId50"/>
    <p:sldId id="401" r:id="rId51"/>
    <p:sldId id="402" r:id="rId52"/>
    <p:sldId id="403" r:id="rId53"/>
    <p:sldId id="404" r:id="rId54"/>
    <p:sldId id="405" r:id="rId55"/>
    <p:sldId id="406" r:id="rId56"/>
    <p:sldId id="407" r:id="rId57"/>
    <p:sldId id="408" r:id="rId58"/>
    <p:sldId id="409" r:id="rId59"/>
    <p:sldId id="410" r:id="rId60"/>
    <p:sldId id="411" r:id="rId61"/>
    <p:sldId id="412" r:id="rId6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68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530820CF-B880-4189-942D-D702A7CBA730}" type="datetimeFigureOut">
              <a:rPr lang="zh-CN" altLang="en-US" smtClean="0"/>
              <a:pPr/>
              <a:t>2018/9/25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zh-CN" altLang="en-US" smtClean="0"/>
              <a:t>单击此处编辑母版标题样式</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pPr/>
              <a:t>2018/9/25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30820CF-B880-4189-942D-D702A7CBA730}" type="datetimeFigureOut">
              <a:rPr lang="zh-CN" altLang="en-US" smtClean="0"/>
              <a:pPr/>
              <a:t>2018/9/25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30820CF-B880-4189-942D-D702A7CBA730}" type="datetimeFigureOut">
              <a:rPr lang="zh-CN" altLang="en-US" smtClean="0"/>
              <a:pPr/>
              <a:t>2018/9/25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8" name="Title 7"/>
          <p:cNvSpPr>
            <a:spLocks noGrp="1"/>
          </p:cNvSpPr>
          <p:nvPr>
            <p:ph type="title"/>
          </p:nvPr>
        </p:nvSpPr>
        <p:spPr/>
        <p:txBody>
          <a:bodyPr/>
          <a:lstStyle/>
          <a:p>
            <a:r>
              <a:rPr lang="zh-CN" altLang="en-US" smtClean="0"/>
              <a:t>单击此处编辑母版标题样式</a:t>
            </a:r>
            <a:endParaRPr lang="en-US"/>
          </a:p>
        </p:txBody>
      </p:sp>
      <p:sp>
        <p:nvSpPr>
          <p:cNvPr id="10" name="Content Placeholder 9"/>
          <p:cNvSpPr>
            <a:spLocks noGrp="1"/>
          </p:cNvSpPr>
          <p:nvPr>
            <p:ph sz="quarter" idx="13"/>
          </p:nvPr>
        </p:nvSpPr>
        <p:spPr>
          <a:xfrm>
            <a:off x="1143000" y="731520"/>
            <a:ext cx="6400800" cy="3474720"/>
          </a:xfrm>
        </p:spPr>
        <p:txBody>
          <a:bodyPr/>
          <a:lstStyle>
            <a:lvl1pPr marL="45720" indent="0">
              <a:buNone/>
              <a:defRPr sz="2000" b="1">
                <a:latin typeface="宋体" panose="02010600030101010101" pitchFamily="2" charset="-122"/>
                <a:ea typeface="宋体" panose="02010600030101010101" pitchFamily="2" charset="-122"/>
              </a:defRPr>
            </a:lvl1pPr>
            <a:lvl2pPr marL="365760" indent="0">
              <a:buNone/>
              <a:defRPr sz="2400" b="1">
                <a:latin typeface="华文新魏" panose="02010800040101010101" pitchFamily="2" charset="-122"/>
                <a:ea typeface="华文新魏" panose="02010800040101010101" pitchFamily="2" charset="-122"/>
              </a:defRPr>
            </a:lvl2pPr>
            <a:lvl3pPr marL="640080" indent="0">
              <a:buNone/>
              <a:defRPr sz="2000" b="1"/>
            </a:lvl3pPr>
            <a:lvl4pPr marL="914400" indent="0">
              <a:buNone/>
              <a:defRPr/>
            </a:lvl4pPr>
            <a:lvl5pPr marL="1207008" indent="0">
              <a:buNone/>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530820CF-B880-4189-942D-D702A7CBA730}" type="datetimeFigureOut">
              <a:rPr lang="zh-CN" altLang="en-US" smtClean="0"/>
              <a:pPr/>
              <a:t>2018/9/25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30820CF-B880-4189-942D-D702A7CBA730}" type="datetimeFigureOut">
              <a:rPr lang="zh-CN" altLang="en-US" smtClean="0"/>
              <a:pPr/>
              <a:t>2018/9/25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8" name="Title 7"/>
          <p:cNvSpPr>
            <a:spLocks noGrp="1"/>
          </p:cNvSpPr>
          <p:nvPr>
            <p:ph type="title"/>
          </p:nvPr>
        </p:nvSpPr>
        <p:spPr/>
        <p:txBody>
          <a:bodyPr/>
          <a:lstStyle/>
          <a:p>
            <a:r>
              <a:rPr lang="zh-CN" altLang="en-US" smtClean="0"/>
              <a:t>单击此处编辑母版标题样式</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zh-CN" altLang="en-US" smtClean="0"/>
              <a:t>单击此处编辑母版文本样式</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530820CF-B880-4189-942D-D702A7CBA730}" type="datetimeFigureOut">
              <a:rPr lang="zh-CN" altLang="en-US" smtClean="0"/>
              <a:pPr/>
              <a:t>2018/9/25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10" name="Title 9"/>
          <p:cNvSpPr>
            <a:spLocks noGrp="1"/>
          </p:cNvSpPr>
          <p:nvPr>
            <p:ph type="title"/>
          </p:nvPr>
        </p:nvSpPr>
        <p:spPr/>
        <p:txBody>
          <a:bodyPr/>
          <a:lstStyle/>
          <a:p>
            <a:r>
              <a:rPr lang="zh-CN" altLang="en-US" smtClean="0"/>
              <a:t>单击此处编辑母版标题样式</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530820CF-B880-4189-942D-D702A7CBA730}" type="datetimeFigureOut">
              <a:rPr lang="zh-CN" altLang="en-US" smtClean="0"/>
              <a:pPr/>
              <a:t>2018/9/25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820CF-B880-4189-942D-D702A7CBA730}" type="datetimeFigureOut">
              <a:rPr lang="zh-CN" altLang="en-US" smtClean="0"/>
              <a:pPr/>
              <a:t>2018/9/25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530820CF-B880-4189-942D-D702A7CBA730}" type="datetimeFigureOut">
              <a:rPr lang="zh-CN" altLang="en-US" smtClean="0"/>
              <a:pPr/>
              <a:t>2018/9/25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530820CF-B880-4189-942D-D702A7CBA730}" type="datetimeFigureOut">
              <a:rPr lang="zh-CN" altLang="en-US" smtClean="0"/>
              <a:pPr/>
              <a:t>2018/9/25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zh-CN" altLang="en-US" smtClean="0"/>
              <a:t>单击此处编辑母版标题样式</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530820CF-B880-4189-942D-D702A7CBA730}" type="datetimeFigureOut">
              <a:rPr lang="zh-CN" altLang="en-US" smtClean="0"/>
              <a:pPr/>
              <a:t>2018/9/25</a:t>
            </a:fld>
            <a:endParaRPr lang="zh-CN" alt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zh-CN" alt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wmf"/></Relationships>
</file>

<file path=ppt/slides/_rels/slide40.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6156176" y="44624"/>
            <a:ext cx="2606675" cy="2568575"/>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2636912"/>
            <a:ext cx="9153551" cy="2376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矩形 3"/>
          <p:cNvSpPr/>
          <p:nvPr/>
        </p:nvSpPr>
        <p:spPr>
          <a:xfrm>
            <a:off x="2483768" y="5733256"/>
            <a:ext cx="4572000" cy="1015663"/>
          </a:xfrm>
          <a:prstGeom prst="rect">
            <a:avLst/>
          </a:prstGeom>
        </p:spPr>
        <p:txBody>
          <a:bodyPr>
            <a:spAutoFit/>
          </a:bodyPr>
          <a:lstStyle/>
          <a:p>
            <a:pPr algn="ctr"/>
            <a:r>
              <a:rPr lang="zh-CN" altLang="en-US" sz="2000" b="1" dirty="0">
                <a:latin typeface="黑体" panose="02010609060101010101" pitchFamily="49" charset="-122"/>
                <a:ea typeface="黑体" panose="02010609060101010101" pitchFamily="49" charset="-122"/>
              </a:rPr>
              <a:t>朱龙 刘长君 主编</a:t>
            </a:r>
            <a:br>
              <a:rPr lang="zh-CN" altLang="en-US" sz="2000" b="1" dirty="0">
                <a:latin typeface="黑体" panose="02010609060101010101" pitchFamily="49" charset="-122"/>
                <a:ea typeface="黑体" panose="02010609060101010101" pitchFamily="49" charset="-122"/>
              </a:rPr>
            </a:br>
            <a:r>
              <a:rPr lang="zh-CN" altLang="en-US" sz="2000" b="1" dirty="0">
                <a:latin typeface="黑体" panose="02010609060101010101" pitchFamily="49" charset="-122"/>
                <a:ea typeface="黑体" panose="02010609060101010101" pitchFamily="49" charset="-122"/>
              </a:rPr>
              <a:t>孙雅妮 谢宇 副主编</a:t>
            </a:r>
            <a:br>
              <a:rPr lang="zh-CN" altLang="en-US" sz="2000" b="1" dirty="0">
                <a:latin typeface="黑体" panose="02010609060101010101" pitchFamily="49" charset="-122"/>
                <a:ea typeface="黑体" panose="02010609060101010101" pitchFamily="49" charset="-122"/>
              </a:rPr>
            </a:br>
            <a:r>
              <a:rPr lang="zh-CN" altLang="en-US" sz="2000" b="1" dirty="0">
                <a:latin typeface="黑体" panose="02010609060101010101" pitchFamily="49" charset="-122"/>
                <a:ea typeface="黑体" panose="02010609060101010101" pitchFamily="49" charset="-122"/>
              </a:rPr>
              <a:t>赵克林 </a:t>
            </a:r>
            <a:r>
              <a:rPr lang="zh-CN" altLang="en-US" sz="2000" b="1" dirty="0" smtClean="0">
                <a:latin typeface="黑体" panose="02010609060101010101" pitchFamily="49" charset="-122"/>
                <a:ea typeface="黑体" panose="02010609060101010101" pitchFamily="49" charset="-122"/>
              </a:rPr>
              <a:t>主审</a:t>
            </a:r>
            <a:endParaRPr lang="zh-CN" altLang="en-US" sz="2000" b="1" dirty="0">
              <a:latin typeface="黑体" panose="02010609060101010101" pitchFamily="49" charset="-122"/>
              <a:ea typeface="黑体" panose="02010609060101010101" pitchFamily="49" charset="-122"/>
            </a:endParaRPr>
          </a:p>
        </p:txBody>
      </p:sp>
      <p:pic>
        <p:nvPicPr>
          <p:cNvPr id="1028" name="Picture 4" descr="C:\Program Files\Microsoft Office\MEDIA\CAGCAT10\j0088542.wmf"/>
          <p:cNvPicPr>
            <a:picLocks noChangeAspect="1" noChangeArrowheads="1"/>
          </p:cNvPicPr>
          <p:nvPr/>
        </p:nvPicPr>
        <p:blipFill>
          <a:blip r:embed="rId4"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1" y="5013168"/>
            <a:ext cx="4572000" cy="57607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C:\Program Files\Microsoft Office\MEDIA\CAGCAT10\j0088542.wmf"/>
          <p:cNvPicPr>
            <a:picLocks noChangeAspect="1" noChangeArrowheads="1"/>
          </p:cNvPicPr>
          <p:nvPr/>
        </p:nvPicPr>
        <p:blipFill>
          <a:blip r:embed="rId4"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4572002" y="5014229"/>
            <a:ext cx="4581550" cy="576072"/>
          </a:xfrm>
          <a:prstGeom prst="rect">
            <a:avLst/>
          </a:prstGeom>
          <a:noFill/>
          <a:extLst>
            <a:ext uri="{909E8E84-426E-40DD-AFC4-6F175D3DCCD1}">
              <a14:hiddenFill xmlns:a14="http://schemas.microsoft.com/office/drawing/2010/main">
                <a:solidFill>
                  <a:srgbClr val="FFFFFF"/>
                </a:solidFill>
              </a14:hiddenFill>
            </a:ext>
          </a:extLst>
        </p:spPr>
      </p:pic>
      <p:sp>
        <p:nvSpPr>
          <p:cNvPr id="5" name="矩形 4"/>
          <p:cNvSpPr/>
          <p:nvPr/>
        </p:nvSpPr>
        <p:spPr>
          <a:xfrm>
            <a:off x="103000" y="1412776"/>
            <a:ext cx="4901048" cy="830997"/>
          </a:xfrm>
          <a:prstGeom prst="rect">
            <a:avLst/>
          </a:prstGeom>
        </p:spPr>
        <p:txBody>
          <a:bodyPr wrap="square">
            <a:spAutoFit/>
          </a:bodyPr>
          <a:lstStyle/>
          <a:p>
            <a:r>
              <a:rPr lang="zh-CN" altLang="en-US" sz="2400" b="1" dirty="0">
                <a:solidFill>
                  <a:srgbClr val="0070C0"/>
                </a:solidFill>
              </a:rPr>
              <a:t>工业和信息化</a:t>
            </a:r>
            <a:r>
              <a:rPr lang="zh-CN" altLang="en-US" sz="2400" b="1" dirty="0" smtClean="0">
                <a:solidFill>
                  <a:srgbClr val="0070C0"/>
                </a:solidFill>
              </a:rPr>
              <a:t>“十三五”</a:t>
            </a:r>
            <a:endParaRPr lang="en-US" altLang="zh-CN" sz="2400" b="1" dirty="0" smtClean="0">
              <a:solidFill>
                <a:srgbClr val="0070C0"/>
              </a:solidFill>
            </a:endParaRPr>
          </a:p>
          <a:p>
            <a:r>
              <a:rPr lang="zh-CN" altLang="en-US" sz="2400" b="1" dirty="0" smtClean="0">
                <a:solidFill>
                  <a:srgbClr val="0070C0"/>
                </a:solidFill>
              </a:rPr>
              <a:t>高职</a:t>
            </a:r>
            <a:r>
              <a:rPr lang="zh-CN" altLang="en-US" sz="2400" b="1" dirty="0">
                <a:solidFill>
                  <a:srgbClr val="0070C0"/>
                </a:solidFill>
              </a:rPr>
              <a:t>高专人才培养规划教材 </a:t>
            </a:r>
          </a:p>
        </p:txBody>
      </p:sp>
    </p:spTree>
    <p:extLst>
      <p:ext uri="{BB962C8B-B14F-4D97-AF65-F5344CB8AC3E}">
        <p14:creationId xmlns:p14="http://schemas.microsoft.com/office/powerpoint/2010/main" val="3735872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2567074556"/>
              </p:ext>
            </p:extLst>
          </p:nvPr>
        </p:nvGraphicFramePr>
        <p:xfrm>
          <a:off x="467544" y="2852936"/>
          <a:ext cx="8352928" cy="1872208"/>
        </p:xfrm>
        <a:graphic>
          <a:graphicData uri="http://schemas.openxmlformats.org/drawingml/2006/table">
            <a:tbl>
              <a:tblPr>
                <a:tableStyleId>{5C22544A-7EE6-4342-B048-85BDC9FD1C3A}</a:tableStyleId>
              </a:tblPr>
              <a:tblGrid>
                <a:gridCol w="4644229"/>
                <a:gridCol w="3708699"/>
              </a:tblGrid>
              <a:tr h="1872208">
                <a:tc>
                  <a:txBody>
                    <a:bodyPr/>
                    <a:lstStyle/>
                    <a:p>
                      <a:pPr indent="266700" algn="just">
                        <a:lnSpc>
                          <a:spcPts val="1600"/>
                        </a:lnSpc>
                        <a:spcAft>
                          <a:spcPts val="0"/>
                        </a:spcAft>
                      </a:pPr>
                      <a:r>
                        <a:rPr lang="en-US" sz="1600" b="1" kern="100" dirty="0">
                          <a:effectLst/>
                        </a:rPr>
                        <a:t>When the TC (Turbo C3.0 for short) is run, it will display the above interface. At the top of the windows is the menu; the middle of the window is the Edit area; the next one is the message area and the bottom of it is the reference column. These four parts form the main interface of Turbo C3.0. Programming, compiling, debugging and running are all executed in it.</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进入</a:t>
                      </a:r>
                      <a:r>
                        <a:rPr lang="en-US" sz="1600" b="1" kern="100" dirty="0">
                          <a:effectLst/>
                        </a:rPr>
                        <a:t>Turbo C3.0</a:t>
                      </a:r>
                      <a:r>
                        <a:rPr lang="zh-CN" sz="1600" b="1" kern="100" dirty="0">
                          <a:effectLst/>
                        </a:rPr>
                        <a:t>集成开发环境中后，屏幕上会显示行如上面的图形界面。其中顶上一行为</a:t>
                      </a:r>
                      <a:r>
                        <a:rPr lang="en-US" sz="1600" b="1" kern="100" dirty="0">
                          <a:effectLst/>
                        </a:rPr>
                        <a:t>Turbo C3.0 </a:t>
                      </a:r>
                      <a:r>
                        <a:rPr lang="zh-CN" sz="1600" b="1" kern="100" dirty="0">
                          <a:effectLst/>
                        </a:rPr>
                        <a:t>主菜单，中间窗口为编辑区，接下来是信息窗口，最底下一行为参考栏。这</a:t>
                      </a:r>
                      <a:r>
                        <a:rPr lang="en-US" sz="1600" b="1" kern="100" dirty="0">
                          <a:effectLst/>
                        </a:rPr>
                        <a:t>4</a:t>
                      </a:r>
                      <a:r>
                        <a:rPr lang="zh-CN" sz="1600" b="1" kern="100" dirty="0">
                          <a:effectLst/>
                        </a:rPr>
                        <a:t>个窗口构成了</a:t>
                      </a:r>
                      <a:r>
                        <a:rPr lang="en-US" sz="1600" b="1" kern="100" dirty="0">
                          <a:effectLst/>
                        </a:rPr>
                        <a:t>Turbo C3.0</a:t>
                      </a:r>
                      <a:r>
                        <a:rPr lang="zh-CN" sz="1600" b="1" kern="100" dirty="0">
                          <a:effectLst/>
                        </a:rPr>
                        <a:t>的主屏幕，之后的编程、编译、调试及运行都将在这个主屏幕中进行。</a:t>
                      </a:r>
                      <a:endParaRPr lang="zh-CN" sz="1600" b="1" kern="100" dirty="0">
                        <a:effectLst/>
                        <a:latin typeface="Times New Roman"/>
                        <a:ea typeface="方正书宋_GBK"/>
                      </a:endParaRPr>
                    </a:p>
                  </a:txBody>
                  <a:tcPr marL="68580" marR="68580" marT="0" marB="0"/>
                </a:tc>
              </a:tr>
            </a:tbl>
          </a:graphicData>
        </a:graphic>
      </p:graphicFrame>
    </p:spTree>
    <p:extLst>
      <p:ext uri="{BB962C8B-B14F-4D97-AF65-F5344CB8AC3E}">
        <p14:creationId xmlns:p14="http://schemas.microsoft.com/office/powerpoint/2010/main" val="152337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1713169290"/>
              </p:ext>
            </p:extLst>
          </p:nvPr>
        </p:nvGraphicFramePr>
        <p:xfrm>
          <a:off x="467544" y="1844824"/>
          <a:ext cx="8352928" cy="2664296"/>
        </p:xfrm>
        <a:graphic>
          <a:graphicData uri="http://schemas.openxmlformats.org/drawingml/2006/table">
            <a:tbl>
              <a:tblPr>
                <a:tableStyleId>{5C22544A-7EE6-4342-B048-85BDC9FD1C3A}</a:tableStyleId>
              </a:tblPr>
              <a:tblGrid>
                <a:gridCol w="4503898"/>
                <a:gridCol w="3849030"/>
              </a:tblGrid>
              <a:tr h="2664296">
                <a:tc>
                  <a:txBody>
                    <a:bodyPr/>
                    <a:lstStyle/>
                    <a:p>
                      <a:pPr indent="266700" algn="just">
                        <a:lnSpc>
                          <a:spcPts val="1600"/>
                        </a:lnSpc>
                        <a:spcAft>
                          <a:spcPts val="0"/>
                        </a:spcAft>
                      </a:pPr>
                      <a:r>
                        <a:rPr lang="en-US" sz="1600" b="1" kern="100" dirty="0">
                          <a:effectLst/>
                        </a:rPr>
                        <a:t>The Menu</a:t>
                      </a:r>
                      <a:endParaRPr lang="zh-CN" sz="1600" b="1" kern="100" dirty="0">
                        <a:effectLst/>
                      </a:endParaRPr>
                    </a:p>
                    <a:p>
                      <a:pPr indent="279400" algn="just">
                        <a:lnSpc>
                          <a:spcPts val="1600"/>
                        </a:lnSpc>
                        <a:spcAft>
                          <a:spcPts val="0"/>
                        </a:spcAft>
                      </a:pPr>
                      <a:r>
                        <a:rPr lang="en-US" sz="1800" b="1" kern="100" dirty="0">
                          <a:effectLst/>
                        </a:rPr>
                        <a:t>A</a:t>
                      </a:r>
                      <a:r>
                        <a:rPr lang="en-US" sz="1600" b="1" kern="100" dirty="0">
                          <a:effectLst/>
                        </a:rPr>
                        <a:t>t the top line of the main screen, it shows the following information: File, Edit, Search, Run, Compile, Debug, Project, Options, Window, and Help. They all have submenu except Edit. We can press “Alt” key plus the first letter of one of these items to access the submenu. For example, we can press “</a:t>
                      </a:r>
                      <a:r>
                        <a:rPr lang="en-US" sz="1600" b="1" kern="100" dirty="0" err="1">
                          <a:effectLst/>
                        </a:rPr>
                        <a:t>Alt+F</a:t>
                      </a:r>
                      <a:r>
                        <a:rPr lang="en-GB" sz="1600" b="1" kern="100" dirty="0">
                          <a:effectLst/>
                        </a:rPr>
                        <a:t>”</a:t>
                      </a:r>
                      <a:r>
                        <a:rPr lang="en-US" sz="1600" b="1" kern="100" dirty="0">
                          <a:effectLst/>
                        </a:rPr>
                        <a:t> to choose the “File” submenu. All the submenus hold several relevant functions, but not all of them will be used in creating a program. We just use those we need.</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主菜单</a:t>
                      </a:r>
                    </a:p>
                    <a:p>
                      <a:pPr indent="266700" algn="just">
                        <a:lnSpc>
                          <a:spcPts val="1600"/>
                        </a:lnSpc>
                        <a:spcAft>
                          <a:spcPts val="0"/>
                        </a:spcAft>
                      </a:pPr>
                      <a:r>
                        <a:rPr lang="zh-CN" sz="1600" b="1" kern="100" dirty="0">
                          <a:effectLst/>
                        </a:rPr>
                        <a:t>主菜单在主屏幕顶上一行，显示下列内容：</a:t>
                      </a:r>
                      <a:r>
                        <a:rPr lang="en-US" sz="1600" b="1" kern="100" dirty="0">
                          <a:effectLst/>
                        </a:rPr>
                        <a:t>File</a:t>
                      </a:r>
                      <a:r>
                        <a:rPr lang="zh-CN" sz="1600" b="1" kern="100" dirty="0">
                          <a:effectLst/>
                        </a:rPr>
                        <a:t>、</a:t>
                      </a:r>
                      <a:r>
                        <a:rPr lang="en-US" sz="1600" b="1" kern="100" dirty="0">
                          <a:effectLst/>
                        </a:rPr>
                        <a:t>Edit</a:t>
                      </a:r>
                      <a:r>
                        <a:rPr lang="zh-CN" sz="1600" b="1" kern="100" dirty="0">
                          <a:effectLst/>
                        </a:rPr>
                        <a:t>、</a:t>
                      </a:r>
                      <a:r>
                        <a:rPr lang="en-US" sz="1600" b="1" kern="100" dirty="0">
                          <a:effectLst/>
                        </a:rPr>
                        <a:t>Search</a:t>
                      </a:r>
                      <a:r>
                        <a:rPr lang="zh-CN" sz="1600" b="1" kern="100" dirty="0">
                          <a:effectLst/>
                        </a:rPr>
                        <a:t>、</a:t>
                      </a:r>
                      <a:r>
                        <a:rPr lang="en-US" sz="1600" b="1" kern="100" dirty="0">
                          <a:effectLst/>
                        </a:rPr>
                        <a:t>Run</a:t>
                      </a:r>
                      <a:r>
                        <a:rPr lang="zh-CN" sz="1600" b="1" kern="100" dirty="0">
                          <a:effectLst/>
                        </a:rPr>
                        <a:t>、</a:t>
                      </a:r>
                      <a:r>
                        <a:rPr lang="en-US" sz="1600" b="1" kern="100" dirty="0">
                          <a:effectLst/>
                        </a:rPr>
                        <a:t>Compile</a:t>
                      </a:r>
                      <a:r>
                        <a:rPr lang="zh-CN" sz="1600" b="1" kern="100" dirty="0">
                          <a:effectLst/>
                        </a:rPr>
                        <a:t>、</a:t>
                      </a:r>
                      <a:r>
                        <a:rPr lang="en-US" sz="1600" b="1" kern="100" dirty="0">
                          <a:effectLst/>
                        </a:rPr>
                        <a:t>Debug</a:t>
                      </a:r>
                      <a:r>
                        <a:rPr lang="zh-CN" sz="1600" b="1" kern="100" dirty="0">
                          <a:effectLst/>
                        </a:rPr>
                        <a:t>、</a:t>
                      </a:r>
                      <a:r>
                        <a:rPr lang="en-US" sz="1600" b="1" kern="100" dirty="0">
                          <a:effectLst/>
                        </a:rPr>
                        <a:t>Project</a:t>
                      </a:r>
                      <a:r>
                        <a:rPr lang="zh-CN" sz="1600" b="1" kern="100" dirty="0">
                          <a:effectLst/>
                        </a:rPr>
                        <a:t>、</a:t>
                      </a:r>
                      <a:r>
                        <a:rPr lang="en-US" sz="1600" b="1" kern="100" dirty="0">
                          <a:effectLst/>
                        </a:rPr>
                        <a:t>Options</a:t>
                      </a:r>
                      <a:r>
                        <a:rPr lang="zh-CN" sz="1600" b="1" kern="100" dirty="0">
                          <a:effectLst/>
                        </a:rPr>
                        <a:t>、</a:t>
                      </a:r>
                      <a:r>
                        <a:rPr lang="en-US" sz="1600" b="1" kern="100" dirty="0">
                          <a:effectLst/>
                        </a:rPr>
                        <a:t>Window</a:t>
                      </a:r>
                      <a:r>
                        <a:rPr lang="zh-CN" sz="1600" b="1" kern="100" dirty="0">
                          <a:effectLst/>
                        </a:rPr>
                        <a:t>和</a:t>
                      </a:r>
                      <a:r>
                        <a:rPr lang="en-US" sz="1600" b="1" kern="100" dirty="0">
                          <a:effectLst/>
                        </a:rPr>
                        <a:t>Help</a:t>
                      </a:r>
                      <a:r>
                        <a:rPr lang="zh-CN" sz="1600" b="1" kern="100" dirty="0">
                          <a:effectLst/>
                        </a:rPr>
                        <a:t>。除</a:t>
                      </a:r>
                      <a:r>
                        <a:rPr lang="en-US" sz="1600" b="1" kern="100" dirty="0">
                          <a:effectLst/>
                        </a:rPr>
                        <a:t>Edit</a:t>
                      </a:r>
                      <a:r>
                        <a:rPr lang="zh-CN" sz="1600" b="1" kern="100" dirty="0">
                          <a:effectLst/>
                        </a:rPr>
                        <a:t>外，其他各项均有子菜单，只要按</a:t>
                      </a:r>
                      <a:r>
                        <a:rPr lang="en-US" sz="1600" b="1" kern="100" dirty="0">
                          <a:effectLst/>
                        </a:rPr>
                        <a:t>Alt</a:t>
                      </a:r>
                      <a:r>
                        <a:rPr lang="zh-CN" sz="1600" b="1" kern="100" dirty="0">
                          <a:effectLst/>
                        </a:rPr>
                        <a:t>键加上某项中第一个字母，就可进入该项的子菜单中。例如，我们可以按下</a:t>
                      </a:r>
                      <a:r>
                        <a:rPr lang="en-US" sz="1600" b="1" kern="100" dirty="0" err="1">
                          <a:effectLst/>
                        </a:rPr>
                        <a:t>Alt+F</a:t>
                      </a:r>
                      <a:r>
                        <a:rPr lang="zh-CN" sz="1600" b="1" kern="100" dirty="0">
                          <a:effectLst/>
                        </a:rPr>
                        <a:t>组合键进入</a:t>
                      </a:r>
                      <a:r>
                        <a:rPr lang="en-US" sz="1600" b="1" kern="100" dirty="0">
                          <a:effectLst/>
                        </a:rPr>
                        <a:t>File</a:t>
                      </a:r>
                      <a:r>
                        <a:rPr lang="zh-CN" sz="1600" b="1" kern="100" dirty="0">
                          <a:effectLst/>
                        </a:rPr>
                        <a:t>子菜单。所有的子菜单都对应着一些功能，但并不是在编写程序的时候都会用上，我们只选择自己需要的。</a:t>
                      </a:r>
                      <a:endParaRPr lang="zh-CN" sz="1600" b="1" kern="100" dirty="0">
                        <a:effectLst/>
                        <a:latin typeface="Times New Roman"/>
                        <a:ea typeface="方正书宋_GBK"/>
                      </a:endParaRPr>
                    </a:p>
                  </a:txBody>
                  <a:tcPr marL="68580" marR="68580" marT="0" marB="0"/>
                </a:tc>
              </a:tr>
            </a:tbl>
          </a:graphicData>
        </a:graphic>
      </p:graphicFrame>
    </p:spTree>
    <p:extLst>
      <p:ext uri="{BB962C8B-B14F-4D97-AF65-F5344CB8AC3E}">
        <p14:creationId xmlns:p14="http://schemas.microsoft.com/office/powerpoint/2010/main" val="2109951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1143000" y="1826488"/>
            <a:ext cx="7173416" cy="3474720"/>
          </a:xfrm>
        </p:spPr>
        <p:txBody>
          <a:bodyPr/>
          <a:lstStyle/>
          <a:p>
            <a:r>
              <a:rPr lang="en-US" altLang="zh-CN" dirty="0"/>
              <a:t> </a:t>
            </a:r>
            <a:r>
              <a:rPr lang="en-US" altLang="zh-CN" dirty="0" smtClean="0"/>
              <a:t>    Key </a:t>
            </a:r>
            <a:r>
              <a:rPr lang="en-US" altLang="zh-CN" dirty="0"/>
              <a:t>words: debug</a:t>
            </a:r>
            <a:r>
              <a:rPr lang="zh-CN" altLang="zh-CN" dirty="0"/>
              <a:t>（调试），</a:t>
            </a:r>
            <a:r>
              <a:rPr lang="en-US" altLang="zh-CN" dirty="0"/>
              <a:t>execute</a:t>
            </a:r>
            <a:r>
              <a:rPr lang="zh-CN" altLang="zh-CN" dirty="0"/>
              <a:t>（执行），</a:t>
            </a:r>
            <a:r>
              <a:rPr lang="en-US" altLang="zh-CN" dirty="0"/>
              <a:t>submenu</a:t>
            </a:r>
            <a:r>
              <a:rPr lang="zh-CN" altLang="zh-CN" dirty="0"/>
              <a:t>（子菜单）</a:t>
            </a:r>
          </a:p>
          <a:p>
            <a:endParaRPr lang="zh-CN" altLang="en-US" dirty="0"/>
          </a:p>
        </p:txBody>
      </p:sp>
      <p:pic>
        <p:nvPicPr>
          <p:cNvPr id="9218" name="Picture 2" descr="t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1798172"/>
            <a:ext cx="504056" cy="406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3" descr="C:\Program Files\Microsoft Office\MEDIA\CAGCAT10\j02991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16216" y="4333799"/>
            <a:ext cx="1534363" cy="180959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1348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3219749914"/>
              </p:ext>
            </p:extLst>
          </p:nvPr>
        </p:nvGraphicFramePr>
        <p:xfrm>
          <a:off x="467544" y="1916832"/>
          <a:ext cx="8136904" cy="2520280"/>
        </p:xfrm>
        <a:graphic>
          <a:graphicData uri="http://schemas.openxmlformats.org/drawingml/2006/table">
            <a:tbl>
              <a:tblPr>
                <a:tableStyleId>{5C22544A-7EE6-4342-B048-85BDC9FD1C3A}</a:tableStyleId>
              </a:tblPr>
              <a:tblGrid>
                <a:gridCol w="4387418"/>
                <a:gridCol w="3749486"/>
              </a:tblGrid>
              <a:tr h="2520280">
                <a:tc>
                  <a:txBody>
                    <a:bodyPr/>
                    <a:lstStyle/>
                    <a:p>
                      <a:pPr indent="266700" algn="just">
                        <a:lnSpc>
                          <a:spcPts val="1600"/>
                        </a:lnSpc>
                        <a:spcAft>
                          <a:spcPts val="0"/>
                        </a:spcAft>
                      </a:pPr>
                      <a:r>
                        <a:rPr lang="en-US" sz="1600" b="1" kern="100" dirty="0">
                          <a:effectLst/>
                        </a:rPr>
                        <a:t>The Edit Area</a:t>
                      </a:r>
                      <a:endParaRPr lang="zh-CN" sz="1600" b="1" kern="100" dirty="0">
                        <a:effectLst/>
                      </a:endParaRPr>
                    </a:p>
                    <a:p>
                      <a:pPr indent="266700" algn="just">
                        <a:lnSpc>
                          <a:spcPts val="1600"/>
                        </a:lnSpc>
                        <a:spcAft>
                          <a:spcPts val="0"/>
                        </a:spcAft>
                      </a:pPr>
                      <a:r>
                        <a:rPr lang="en-US" sz="1600" b="1" kern="100" dirty="0">
                          <a:effectLst/>
                        </a:rPr>
                        <a:t>If a C language file becomes an executable file, it needs three steps: typing into, compiling, and running. The Edit area is just the workstation where we type a raw code or where an existed file is opened. After finishing typing into, we should get it compiled successfully, if not, we have to debug it within the Edit area until all errors are corrected. So the Edit area is issue the information passage between the user and the system.</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编辑区</a:t>
                      </a:r>
                    </a:p>
                    <a:p>
                      <a:pPr indent="266700" algn="just">
                        <a:lnSpc>
                          <a:spcPts val="1600"/>
                        </a:lnSpc>
                        <a:spcAft>
                          <a:spcPts val="0"/>
                        </a:spcAft>
                      </a:pPr>
                      <a:r>
                        <a:rPr lang="zh-CN" sz="1600" b="1" kern="100" dirty="0">
                          <a:effectLst/>
                        </a:rPr>
                        <a:t>一个</a:t>
                      </a:r>
                      <a:r>
                        <a:rPr lang="en-US" sz="1600" b="1" kern="100" dirty="0">
                          <a:effectLst/>
                        </a:rPr>
                        <a:t>C</a:t>
                      </a:r>
                      <a:r>
                        <a:rPr lang="zh-CN" sz="1600" b="1" kern="100" dirty="0">
                          <a:effectLst/>
                        </a:rPr>
                        <a:t>程序变成一个可执行的文件需要经过</a:t>
                      </a:r>
                      <a:r>
                        <a:rPr lang="en-US" sz="1600" b="1" kern="100" dirty="0">
                          <a:effectLst/>
                        </a:rPr>
                        <a:t>3</a:t>
                      </a:r>
                      <a:r>
                        <a:rPr lang="zh-CN" sz="1600" b="1" kern="100" dirty="0">
                          <a:effectLst/>
                        </a:rPr>
                        <a:t>个步骤：键入、编译、运行。编辑区就是我们键入源代码的地方，或者我们也可以在这里打开一个已经存在的文件。完成输入以后，我们就得调试程序直到成功，如果没有成功，我们必须在编辑区内更正所有的错误。因此，编辑区就是用户和系统信息交互的通道。</a:t>
                      </a:r>
                      <a:endParaRPr lang="zh-CN" sz="1600" b="1" kern="100" dirty="0">
                        <a:effectLst/>
                        <a:latin typeface="Times New Roman"/>
                        <a:ea typeface="方正书宋_GBK"/>
                      </a:endParaRPr>
                    </a:p>
                  </a:txBody>
                  <a:tcPr marL="68580" marR="68580" marT="0" marB="0"/>
                </a:tc>
              </a:tr>
            </a:tbl>
          </a:graphicData>
        </a:graphic>
      </p:graphicFrame>
    </p:spTree>
    <p:extLst>
      <p:ext uri="{BB962C8B-B14F-4D97-AF65-F5344CB8AC3E}">
        <p14:creationId xmlns:p14="http://schemas.microsoft.com/office/powerpoint/2010/main" val="2156309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834122895"/>
              </p:ext>
            </p:extLst>
          </p:nvPr>
        </p:nvGraphicFramePr>
        <p:xfrm>
          <a:off x="395536" y="1988840"/>
          <a:ext cx="8604448" cy="3024336"/>
        </p:xfrm>
        <a:graphic>
          <a:graphicData uri="http://schemas.openxmlformats.org/drawingml/2006/table">
            <a:tbl>
              <a:tblPr>
                <a:tableStyleId>{5C22544A-7EE6-4342-B048-85BDC9FD1C3A}</a:tableStyleId>
              </a:tblPr>
              <a:tblGrid>
                <a:gridCol w="4639518"/>
                <a:gridCol w="3964930"/>
              </a:tblGrid>
              <a:tr h="3024336">
                <a:tc>
                  <a:txBody>
                    <a:bodyPr/>
                    <a:lstStyle/>
                    <a:p>
                      <a:pPr indent="266700" algn="just">
                        <a:lnSpc>
                          <a:spcPts val="1600"/>
                        </a:lnSpc>
                        <a:spcAft>
                          <a:spcPts val="0"/>
                        </a:spcAft>
                      </a:pPr>
                      <a:r>
                        <a:rPr lang="en-US" sz="1600" b="1" kern="100" dirty="0">
                          <a:effectLst/>
                        </a:rPr>
                        <a:t>The Message Area</a:t>
                      </a:r>
                      <a:endParaRPr lang="zh-CN" sz="1600" b="1" kern="100" dirty="0">
                        <a:effectLst/>
                      </a:endParaRPr>
                    </a:p>
                    <a:p>
                      <a:pPr indent="266700" algn="just">
                        <a:lnSpc>
                          <a:spcPts val="1600"/>
                        </a:lnSpc>
                        <a:spcAft>
                          <a:spcPts val="0"/>
                        </a:spcAft>
                      </a:pPr>
                      <a:r>
                        <a:rPr lang="en-US" sz="1600" b="1" kern="100" dirty="0">
                          <a:effectLst/>
                        </a:rPr>
                        <a:t>We have learned that some programs cannot be compiled successfully after typing into, and maybe they still have some errors. So we must debug it. But, how can we know which segment of code or word </a:t>
                      </a:r>
                      <a:r>
                        <a:rPr lang="en-US" sz="1600" b="1" kern="100" spc="-10" dirty="0">
                          <a:effectLst/>
                        </a:rPr>
                        <a:t>causes the errors? Now you should get the information </a:t>
                      </a:r>
                      <a:r>
                        <a:rPr lang="en-US" sz="1600" b="1" kern="100" dirty="0">
                          <a:effectLst/>
                        </a:rPr>
                        <a:t>from the message area, it will tell you where the errors occur, then correct these errors with the help of the message area’s messages and get it compiled again until successfully.</a:t>
                      </a:r>
                      <a:endParaRPr lang="zh-CN" sz="1600" b="1" kern="100" dirty="0">
                        <a:effectLst/>
                      </a:endParaRPr>
                    </a:p>
                    <a:p>
                      <a:pPr indent="266700" algn="just">
                        <a:lnSpc>
                          <a:spcPts val="1600"/>
                        </a:lnSpc>
                        <a:spcAft>
                          <a:spcPts val="0"/>
                        </a:spcAft>
                      </a:pPr>
                      <a:r>
                        <a:rPr lang="en-US" sz="1600" b="1" kern="100" dirty="0">
                          <a:effectLst/>
                        </a:rPr>
                        <a:t>The Reference Column</a:t>
                      </a:r>
                      <a:endParaRPr lang="zh-CN" sz="1600" b="1" kern="100" dirty="0">
                        <a:effectLst/>
                      </a:endParaRPr>
                    </a:p>
                    <a:p>
                      <a:pPr indent="266700" algn="just">
                        <a:lnSpc>
                          <a:spcPts val="1600"/>
                        </a:lnSpc>
                        <a:spcAft>
                          <a:spcPts val="0"/>
                        </a:spcAft>
                      </a:pPr>
                      <a:r>
                        <a:rPr lang="en-US" sz="1600" b="1" kern="100" dirty="0">
                          <a:effectLst/>
                        </a:rPr>
                        <a:t>It is a grey bar at the bottom of the interface, it shows some shortcut keys.</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消息区</a:t>
                      </a:r>
                    </a:p>
                    <a:p>
                      <a:pPr indent="266700" algn="just">
                        <a:lnSpc>
                          <a:spcPts val="1600"/>
                        </a:lnSpc>
                        <a:spcAft>
                          <a:spcPts val="0"/>
                        </a:spcAft>
                      </a:pPr>
                      <a:r>
                        <a:rPr lang="zh-CN" sz="1600" b="1" kern="100" dirty="0">
                          <a:effectLst/>
                        </a:rPr>
                        <a:t>我们已经知道，一些程序在键入后并不能顺利地执行，它们还有很多错误，因此，我们必须调试它。但是，我们怎么知道引起错误的是哪段代码或者哪个字呢？现在，你就应该读消息区的信息了，它会告诉你出错的具体地方，然后，你就借助这些提示信息，调试程序，直到成功为止。</a:t>
                      </a:r>
                    </a:p>
                    <a:p>
                      <a:pPr indent="266700" algn="just">
                        <a:lnSpc>
                          <a:spcPts val="1600"/>
                        </a:lnSpc>
                        <a:spcAft>
                          <a:spcPts val="0"/>
                        </a:spcAft>
                      </a:pPr>
                      <a:r>
                        <a:rPr lang="en-US" sz="1600" b="1" kern="100" dirty="0">
                          <a:effectLst/>
                        </a:rPr>
                        <a:t> </a:t>
                      </a:r>
                      <a:endParaRPr lang="zh-CN" sz="1600" b="1" kern="100" dirty="0">
                        <a:effectLst/>
                      </a:endParaRPr>
                    </a:p>
                    <a:p>
                      <a:pPr indent="266700" algn="just">
                        <a:lnSpc>
                          <a:spcPts val="1600"/>
                        </a:lnSpc>
                        <a:spcAft>
                          <a:spcPts val="0"/>
                        </a:spcAft>
                      </a:pPr>
                      <a:r>
                        <a:rPr lang="zh-CN" sz="1600" b="1" kern="100" dirty="0">
                          <a:effectLst/>
                        </a:rPr>
                        <a:t>参考栏</a:t>
                      </a:r>
                    </a:p>
                    <a:p>
                      <a:pPr indent="266700" algn="just">
                        <a:lnSpc>
                          <a:spcPts val="1600"/>
                        </a:lnSpc>
                        <a:spcAft>
                          <a:spcPts val="0"/>
                        </a:spcAft>
                      </a:pPr>
                      <a:r>
                        <a:rPr lang="zh-CN" sz="1600" b="1" kern="100" dirty="0">
                          <a:effectLst/>
                        </a:rPr>
                        <a:t>参考栏是位于界面下部的一个灰色长条，上面显示了一些快捷键。</a:t>
                      </a:r>
                      <a:endParaRPr lang="zh-CN" sz="1600" b="1" kern="100" dirty="0">
                        <a:effectLst/>
                        <a:latin typeface="Times New Roman"/>
                        <a:ea typeface="方正书宋_GBK"/>
                      </a:endParaRPr>
                    </a:p>
                  </a:txBody>
                  <a:tcPr marL="68580" marR="68580" marT="0" marB="0"/>
                </a:tc>
              </a:tr>
            </a:tbl>
          </a:graphicData>
        </a:graphic>
      </p:graphicFrame>
    </p:spTree>
    <p:extLst>
      <p:ext uri="{BB962C8B-B14F-4D97-AF65-F5344CB8AC3E}">
        <p14:creationId xmlns:p14="http://schemas.microsoft.com/office/powerpoint/2010/main" val="3255178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611560" y="764704"/>
            <a:ext cx="6400800" cy="3474720"/>
          </a:xfrm>
        </p:spPr>
        <p:txBody>
          <a:bodyPr/>
          <a:lstStyle/>
          <a:p>
            <a:pPr marL="0" indent="266700" fontAlgn="base">
              <a:spcBef>
                <a:spcPct val="0"/>
              </a:spcBef>
              <a:spcAft>
                <a:spcPct val="0"/>
              </a:spcAft>
            </a:pPr>
            <a:r>
              <a:rPr lang="en-US" altLang="zh-CN" sz="2400" dirty="0">
                <a:solidFill>
                  <a:srgbClr val="7030A0"/>
                </a:solidFill>
                <a:latin typeface="Arial" pitchFamily="34" charset="0"/>
                <a:ea typeface="方正准圆_GBK"/>
                <a:cs typeface="Times New Roman" pitchFamily="18" charset="0"/>
              </a:rPr>
              <a:t>5.2  Visual </a:t>
            </a:r>
            <a:r>
              <a:rPr lang="en-US" altLang="zh-CN" sz="2400" dirty="0">
                <a:solidFill>
                  <a:srgbClr val="7030A0"/>
                </a:solidFill>
                <a:latin typeface="Arial" pitchFamily="34" charset="0"/>
                <a:ea typeface="方正准圆_GBK"/>
                <a:cs typeface="Times New Roman" pitchFamily="18" charset="0"/>
              </a:rPr>
              <a:t>Basic 6.0</a:t>
            </a:r>
            <a:endParaRPr lang="zh-CN" altLang="zh-CN" sz="2400" dirty="0">
              <a:solidFill>
                <a:srgbClr val="7030A0"/>
              </a:solidFill>
              <a:latin typeface="Arial" pitchFamily="34" charset="0"/>
              <a:ea typeface="方正准圆_GBK"/>
              <a:cs typeface="Times New Roman" pitchFamily="18" charset="0"/>
            </a:endParaRPr>
          </a:p>
          <a:p>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2218475843"/>
              </p:ext>
            </p:extLst>
          </p:nvPr>
        </p:nvGraphicFramePr>
        <p:xfrm>
          <a:off x="467544" y="1700808"/>
          <a:ext cx="8352928" cy="3672408"/>
        </p:xfrm>
        <a:graphic>
          <a:graphicData uri="http://schemas.openxmlformats.org/drawingml/2006/table">
            <a:tbl>
              <a:tblPr>
                <a:tableStyleId>{5C22544A-7EE6-4342-B048-85BDC9FD1C3A}</a:tableStyleId>
              </a:tblPr>
              <a:tblGrid>
                <a:gridCol w="4846368"/>
                <a:gridCol w="3506560"/>
              </a:tblGrid>
              <a:tr h="2387065">
                <a:tc>
                  <a:txBody>
                    <a:bodyPr/>
                    <a:lstStyle/>
                    <a:p>
                      <a:pPr indent="266700" algn="just">
                        <a:lnSpc>
                          <a:spcPts val="1600"/>
                        </a:lnSpc>
                        <a:spcAft>
                          <a:spcPts val="0"/>
                        </a:spcAft>
                      </a:pPr>
                      <a:r>
                        <a:rPr lang="zh-CN" sz="1600" b="1" kern="100" dirty="0">
                          <a:effectLst/>
                        </a:rPr>
                        <a:t>VB is Visual Basic for short, it is a kit empoldered by Microsoft corporation in the USA for empoldering softwares which runs under the Windows environment. It supplies a visible environment and the programming language is very easy, convenient to use. Here are some of its excellences:</a:t>
                      </a:r>
                    </a:p>
                    <a:p>
                      <a:pPr indent="266700" algn="just">
                        <a:lnSpc>
                          <a:spcPts val="1600"/>
                        </a:lnSpc>
                        <a:spcAft>
                          <a:spcPts val="0"/>
                        </a:spcAft>
                      </a:pPr>
                      <a:r>
                        <a:rPr lang="zh-CN" sz="1600" b="1" kern="100" dirty="0">
                          <a:effectLst/>
                        </a:rPr>
                        <a:t>1．platform for empoldering is visible;</a:t>
                      </a:r>
                    </a:p>
                    <a:p>
                      <a:pPr indent="266700" algn="just">
                        <a:lnSpc>
                          <a:spcPts val="1600"/>
                        </a:lnSpc>
                        <a:spcAft>
                          <a:spcPts val="0"/>
                        </a:spcAft>
                      </a:pPr>
                      <a:r>
                        <a:rPr lang="en-US" sz="1600" b="1" kern="100" dirty="0">
                          <a:effectLst/>
                        </a:rPr>
                        <a:t>2</a:t>
                      </a:r>
                      <a:r>
                        <a:rPr lang="zh-CN" sz="1600" b="1" kern="100" dirty="0">
                          <a:effectLst/>
                        </a:rPr>
                        <a:t>．</a:t>
                      </a:r>
                      <a:r>
                        <a:rPr lang="en-US" sz="1600" b="1" kern="100" dirty="0">
                          <a:effectLst/>
                        </a:rPr>
                        <a:t>object-oriented programming methods;</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en-US" sz="1600" b="1" kern="100">
                          <a:effectLst/>
                        </a:rPr>
                        <a:t>Visual Basic </a:t>
                      </a:r>
                      <a:r>
                        <a:rPr lang="zh-CN" sz="1600" b="1" kern="100">
                          <a:effectLst/>
                        </a:rPr>
                        <a:t>简称</a:t>
                      </a:r>
                      <a:r>
                        <a:rPr lang="en-US" sz="1600" b="1" kern="100">
                          <a:effectLst/>
                        </a:rPr>
                        <a:t>VB</a:t>
                      </a:r>
                      <a:r>
                        <a:rPr lang="zh-CN" sz="1600" b="1" kern="100">
                          <a:effectLst/>
                        </a:rPr>
                        <a:t>，是美国微软公司推出的</a:t>
                      </a:r>
                      <a:r>
                        <a:rPr lang="en-US" sz="1600" b="1" kern="100">
                          <a:effectLst/>
                        </a:rPr>
                        <a:t>Windows</a:t>
                      </a:r>
                      <a:r>
                        <a:rPr lang="zh-CN" sz="1600" b="1" kern="100">
                          <a:effectLst/>
                        </a:rPr>
                        <a:t>环境下的软件开发工具，它提供的是一种可视化编程环境，编程语言非常简单、使用方便，其优点有：</a:t>
                      </a:r>
                    </a:p>
                    <a:p>
                      <a:pPr indent="266700" algn="just">
                        <a:lnSpc>
                          <a:spcPts val="1600"/>
                        </a:lnSpc>
                        <a:spcAft>
                          <a:spcPts val="0"/>
                        </a:spcAft>
                      </a:pPr>
                      <a:r>
                        <a:rPr lang="en-US" sz="1600" b="1" kern="100">
                          <a:effectLst/>
                        </a:rPr>
                        <a:t> </a:t>
                      </a:r>
                      <a:endParaRPr lang="zh-CN" sz="1600" b="1" kern="100">
                        <a:effectLst/>
                      </a:endParaRPr>
                    </a:p>
                    <a:p>
                      <a:pPr indent="266700" algn="just">
                        <a:lnSpc>
                          <a:spcPts val="1600"/>
                        </a:lnSpc>
                        <a:spcAft>
                          <a:spcPts val="0"/>
                        </a:spcAft>
                      </a:pPr>
                      <a:r>
                        <a:rPr lang="en-US" sz="1600" b="1" kern="100">
                          <a:effectLst/>
                        </a:rPr>
                        <a:t>1</a:t>
                      </a:r>
                      <a:r>
                        <a:rPr lang="zh-CN" sz="1600" b="1" kern="100">
                          <a:effectLst/>
                        </a:rPr>
                        <a:t>．可视化的编程平台；</a:t>
                      </a:r>
                    </a:p>
                    <a:p>
                      <a:pPr indent="266700" algn="just">
                        <a:lnSpc>
                          <a:spcPts val="1600"/>
                        </a:lnSpc>
                        <a:spcAft>
                          <a:spcPts val="0"/>
                        </a:spcAft>
                      </a:pPr>
                      <a:r>
                        <a:rPr lang="en-US" sz="1600" b="1" kern="100">
                          <a:effectLst/>
                        </a:rPr>
                        <a:t>2</a:t>
                      </a:r>
                      <a:r>
                        <a:rPr lang="zh-CN" sz="1600" b="1" kern="100">
                          <a:effectLst/>
                        </a:rPr>
                        <a:t>．面向对象的设计方法；</a:t>
                      </a:r>
                      <a:endParaRPr lang="zh-CN" sz="1600" b="1" kern="100">
                        <a:effectLst/>
                        <a:latin typeface="Times New Roman"/>
                        <a:ea typeface="方正书宋_GBK"/>
                      </a:endParaRPr>
                    </a:p>
                  </a:txBody>
                  <a:tcPr marL="68580" marR="68580" marT="0" marB="0"/>
                </a:tc>
              </a:tr>
              <a:tr h="1285343">
                <a:tc>
                  <a:txBody>
                    <a:bodyPr/>
                    <a:lstStyle/>
                    <a:p>
                      <a:pPr indent="266700" algn="just">
                        <a:lnSpc>
                          <a:spcPts val="1600"/>
                        </a:lnSpc>
                        <a:spcAft>
                          <a:spcPts val="0"/>
                        </a:spcAft>
                      </a:pPr>
                      <a:r>
                        <a:rPr lang="en-US" sz="1600" b="1" kern="100" dirty="0">
                          <a:effectLst/>
                        </a:rPr>
                        <a:t>3</a:t>
                      </a:r>
                      <a:r>
                        <a:rPr lang="zh-CN" sz="1600" b="1" kern="100" dirty="0">
                          <a:effectLst/>
                        </a:rPr>
                        <a:t>．</a:t>
                      </a:r>
                      <a:r>
                        <a:rPr lang="en-US" sz="1600" b="1" kern="100" dirty="0">
                          <a:effectLst/>
                        </a:rPr>
                        <a:t>event-driven programming methods;</a:t>
                      </a:r>
                      <a:endParaRPr lang="zh-CN" sz="1600" b="1" kern="100" dirty="0">
                        <a:effectLst/>
                      </a:endParaRPr>
                    </a:p>
                    <a:p>
                      <a:pPr indent="266700" algn="just">
                        <a:lnSpc>
                          <a:spcPts val="1600"/>
                        </a:lnSpc>
                        <a:spcAft>
                          <a:spcPts val="0"/>
                        </a:spcAft>
                      </a:pPr>
                      <a:r>
                        <a:rPr lang="en-US" sz="1600" b="1" kern="100" dirty="0">
                          <a:effectLst/>
                        </a:rPr>
                        <a:t>4</a:t>
                      </a:r>
                      <a:r>
                        <a:rPr lang="zh-CN" sz="1600" b="1" kern="100" dirty="0">
                          <a:effectLst/>
                        </a:rPr>
                        <a:t>．</a:t>
                      </a:r>
                      <a:r>
                        <a:rPr lang="en-US" sz="1600" b="1" kern="100" dirty="0">
                          <a:effectLst/>
                        </a:rPr>
                        <a:t>using Windows’s source sufficiently;</a:t>
                      </a:r>
                      <a:endParaRPr lang="zh-CN" sz="1600" b="1" kern="100" dirty="0">
                        <a:effectLst/>
                      </a:endParaRPr>
                    </a:p>
                    <a:p>
                      <a:pPr indent="266700" algn="just">
                        <a:lnSpc>
                          <a:spcPts val="1600"/>
                        </a:lnSpc>
                        <a:spcAft>
                          <a:spcPts val="0"/>
                        </a:spcAft>
                      </a:pPr>
                      <a:r>
                        <a:rPr lang="en-US" sz="1600" b="1" kern="100" dirty="0">
                          <a:effectLst/>
                        </a:rPr>
                        <a:t>5</a:t>
                      </a:r>
                      <a:r>
                        <a:rPr lang="zh-CN" sz="1600" b="1" kern="100" dirty="0">
                          <a:effectLst/>
                        </a:rPr>
                        <a:t>．</a:t>
                      </a:r>
                      <a:r>
                        <a:rPr lang="en-US" sz="1600" b="1" kern="100" dirty="0">
                          <a:effectLst/>
                        </a:rPr>
                        <a:t>structure design language;</a:t>
                      </a:r>
                      <a:endParaRPr lang="zh-CN" sz="1600" b="1" kern="100" dirty="0">
                        <a:effectLst/>
                      </a:endParaRPr>
                    </a:p>
                    <a:p>
                      <a:pPr indent="266700" algn="just">
                        <a:lnSpc>
                          <a:spcPts val="1600"/>
                        </a:lnSpc>
                        <a:spcAft>
                          <a:spcPts val="0"/>
                        </a:spcAft>
                      </a:pPr>
                      <a:r>
                        <a:rPr lang="en-US" sz="1600" b="1" kern="100" dirty="0">
                          <a:effectLst/>
                        </a:rPr>
                        <a:t>6</a:t>
                      </a:r>
                      <a:r>
                        <a:rPr lang="zh-CN" sz="1600" b="1" kern="100" dirty="0">
                          <a:effectLst/>
                        </a:rPr>
                        <a:t>．</a:t>
                      </a:r>
                      <a:r>
                        <a:rPr lang="en-US" sz="1600" b="1" kern="100" dirty="0">
                          <a:effectLst/>
                        </a:rPr>
                        <a:t>open database function and sustain network.</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en-US" sz="1600" b="1" kern="100" dirty="0">
                          <a:effectLst/>
                        </a:rPr>
                        <a:t>3</a:t>
                      </a:r>
                      <a:r>
                        <a:rPr lang="zh-CN" sz="1600" b="1" kern="100" dirty="0">
                          <a:effectLst/>
                        </a:rPr>
                        <a:t>．事件驱动的编程机制；</a:t>
                      </a:r>
                    </a:p>
                    <a:p>
                      <a:pPr indent="266700" algn="just">
                        <a:lnSpc>
                          <a:spcPts val="1600"/>
                        </a:lnSpc>
                        <a:spcAft>
                          <a:spcPts val="0"/>
                        </a:spcAft>
                      </a:pPr>
                      <a:r>
                        <a:rPr lang="en-US" sz="1600" b="1" kern="100" dirty="0">
                          <a:effectLst/>
                        </a:rPr>
                        <a:t>4</a:t>
                      </a:r>
                      <a:r>
                        <a:rPr lang="zh-CN" sz="1600" b="1" kern="100" dirty="0">
                          <a:effectLst/>
                        </a:rPr>
                        <a:t>．充分利用</a:t>
                      </a:r>
                      <a:r>
                        <a:rPr lang="en-US" sz="1600" b="1" kern="100" dirty="0">
                          <a:effectLst/>
                        </a:rPr>
                        <a:t>Windows </a:t>
                      </a:r>
                      <a:r>
                        <a:rPr lang="zh-CN" sz="1600" b="1" kern="100" dirty="0">
                          <a:effectLst/>
                        </a:rPr>
                        <a:t>资源；</a:t>
                      </a:r>
                    </a:p>
                    <a:p>
                      <a:pPr indent="266700" algn="just">
                        <a:lnSpc>
                          <a:spcPts val="1600"/>
                        </a:lnSpc>
                        <a:spcAft>
                          <a:spcPts val="0"/>
                        </a:spcAft>
                      </a:pPr>
                      <a:r>
                        <a:rPr lang="en-US" sz="1600" b="1" kern="100" dirty="0">
                          <a:effectLst/>
                        </a:rPr>
                        <a:t>5</a:t>
                      </a:r>
                      <a:r>
                        <a:rPr lang="zh-CN" sz="1600" b="1" kern="100" dirty="0">
                          <a:effectLst/>
                        </a:rPr>
                        <a:t>．结构化设计语言；</a:t>
                      </a:r>
                    </a:p>
                    <a:p>
                      <a:pPr indent="266700" algn="just">
                        <a:lnSpc>
                          <a:spcPts val="1600"/>
                        </a:lnSpc>
                        <a:spcAft>
                          <a:spcPts val="0"/>
                        </a:spcAft>
                      </a:pPr>
                      <a:r>
                        <a:rPr lang="en-US" sz="1600" b="1" kern="100" dirty="0">
                          <a:effectLst/>
                        </a:rPr>
                        <a:t>6</a:t>
                      </a:r>
                      <a:r>
                        <a:rPr lang="zh-CN" sz="1600" b="1" kern="100" dirty="0">
                          <a:effectLst/>
                        </a:rPr>
                        <a:t>．开放的数据库功能和网络支持。</a:t>
                      </a:r>
                      <a:endParaRPr lang="zh-CN" sz="1600" b="1" kern="100" dirty="0">
                        <a:effectLst/>
                        <a:latin typeface="Times New Roman"/>
                        <a:ea typeface="方正书宋_GBK"/>
                      </a:endParaRPr>
                    </a:p>
                  </a:txBody>
                  <a:tcPr marL="68580" marR="68580" marT="0" marB="0"/>
                </a:tc>
              </a:tr>
            </a:tbl>
          </a:graphicData>
        </a:graphic>
      </p:graphicFrame>
    </p:spTree>
    <p:extLst>
      <p:ext uri="{BB962C8B-B14F-4D97-AF65-F5344CB8AC3E}">
        <p14:creationId xmlns:p14="http://schemas.microsoft.com/office/powerpoint/2010/main" val="2165148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827584" y="1682472"/>
            <a:ext cx="8064896" cy="3474720"/>
          </a:xfrm>
        </p:spPr>
        <p:txBody>
          <a:bodyPr/>
          <a:lstStyle/>
          <a:p>
            <a:r>
              <a:rPr lang="en-US" altLang="zh-CN" dirty="0"/>
              <a:t> </a:t>
            </a:r>
            <a:r>
              <a:rPr lang="en-US" altLang="zh-CN" dirty="0" smtClean="0"/>
              <a:t>  Key </a:t>
            </a:r>
            <a:r>
              <a:rPr lang="en-US" altLang="zh-CN" dirty="0"/>
              <a:t>words: </a:t>
            </a:r>
            <a:r>
              <a:rPr lang="en-US" altLang="zh-CN" dirty="0" err="1"/>
              <a:t>empolder</a:t>
            </a:r>
            <a:r>
              <a:rPr lang="zh-CN" altLang="zh-CN" dirty="0"/>
              <a:t>（开发），</a:t>
            </a:r>
            <a:r>
              <a:rPr lang="en-US" altLang="zh-CN" dirty="0"/>
              <a:t>visible</a:t>
            </a:r>
            <a:r>
              <a:rPr lang="zh-CN" altLang="zh-CN" dirty="0"/>
              <a:t>（可见的），</a:t>
            </a:r>
            <a:r>
              <a:rPr lang="en-US" altLang="zh-CN" dirty="0"/>
              <a:t>excellence</a:t>
            </a:r>
            <a:r>
              <a:rPr lang="zh-CN" altLang="zh-CN" dirty="0"/>
              <a:t>（优点），</a:t>
            </a:r>
            <a:r>
              <a:rPr lang="en-US" altLang="zh-CN" dirty="0"/>
              <a:t>object-oriented</a:t>
            </a:r>
            <a:r>
              <a:rPr lang="zh-CN" altLang="zh-CN" dirty="0"/>
              <a:t>（面向对象），</a:t>
            </a:r>
            <a:r>
              <a:rPr lang="en-US" altLang="zh-CN" dirty="0"/>
              <a:t>event-driven</a:t>
            </a:r>
            <a:r>
              <a:rPr lang="zh-CN" altLang="zh-CN" dirty="0"/>
              <a:t>（事件驱动），</a:t>
            </a:r>
            <a:r>
              <a:rPr lang="en-US" altLang="zh-CN" dirty="0"/>
              <a:t>structure</a:t>
            </a:r>
            <a:r>
              <a:rPr lang="zh-CN" altLang="zh-CN" dirty="0"/>
              <a:t>（结构化）</a:t>
            </a:r>
          </a:p>
          <a:p>
            <a:endParaRPr lang="zh-CN" altLang="en-US" dirty="0"/>
          </a:p>
        </p:txBody>
      </p:sp>
      <p:pic>
        <p:nvPicPr>
          <p:cNvPr id="13314" name="Picture 2" descr="t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1726164"/>
            <a:ext cx="395536" cy="33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3" descr="C:\Program Files\Microsoft Office\MEDIA\CAGCAT10\j0299125.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4200" y="4149080"/>
            <a:ext cx="1100023" cy="1805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3508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1143000" y="98296"/>
            <a:ext cx="6400800" cy="3474720"/>
          </a:xfrm>
        </p:spPr>
        <p:txBody>
          <a:bodyPr/>
          <a:lstStyle/>
          <a:p>
            <a:r>
              <a:rPr lang="en-US" altLang="zh-CN" sz="2400" dirty="0">
                <a:solidFill>
                  <a:srgbClr val="00B050"/>
                </a:solidFill>
                <a:latin typeface="Times New Roman" pitchFamily="18" charset="0"/>
                <a:ea typeface="方正书宋_GBK" charset="-122"/>
                <a:cs typeface="Times New Roman" pitchFamily="18" charset="0"/>
              </a:rPr>
              <a:t>5.2.1  Some Common Events</a:t>
            </a:r>
            <a:r>
              <a:rPr lang="zh-CN" altLang="zh-CN" sz="2400" dirty="0">
                <a:solidFill>
                  <a:srgbClr val="00B050"/>
                </a:solidFill>
                <a:latin typeface="Times New Roman" pitchFamily="18" charset="0"/>
                <a:ea typeface="方正书宋_GBK" charset="-122"/>
                <a:cs typeface="Times New Roman" pitchFamily="18" charset="0"/>
              </a:rPr>
              <a:t>（常用事件）</a:t>
            </a:r>
          </a:p>
          <a:p>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3768673009"/>
              </p:ext>
            </p:extLst>
          </p:nvPr>
        </p:nvGraphicFramePr>
        <p:xfrm>
          <a:off x="467544" y="573360"/>
          <a:ext cx="8064896" cy="6080760"/>
        </p:xfrm>
        <a:graphic>
          <a:graphicData uri="http://schemas.openxmlformats.org/drawingml/2006/table">
            <a:tbl>
              <a:tblPr>
                <a:tableStyleId>{5C22544A-7EE6-4342-B048-85BDC9FD1C3A}</a:tableStyleId>
              </a:tblPr>
              <a:tblGrid>
                <a:gridCol w="4348593"/>
                <a:gridCol w="3716303"/>
              </a:tblGrid>
              <a:tr h="5400600">
                <a:tc>
                  <a:txBody>
                    <a:bodyPr/>
                    <a:lstStyle/>
                    <a:p>
                      <a:pPr indent="266700" algn="just">
                        <a:lnSpc>
                          <a:spcPts val="1600"/>
                        </a:lnSpc>
                        <a:spcAft>
                          <a:spcPts val="0"/>
                        </a:spcAft>
                      </a:pPr>
                      <a:r>
                        <a:rPr lang="en-US" sz="1200" b="1" kern="100" dirty="0">
                          <a:effectLst/>
                        </a:rPr>
                        <a:t>Activate:</a:t>
                      </a:r>
                      <a:endParaRPr lang="zh-CN" sz="1200" b="1" kern="100" dirty="0">
                        <a:effectLst/>
                      </a:endParaRPr>
                    </a:p>
                    <a:p>
                      <a:pPr indent="266700" algn="just">
                        <a:lnSpc>
                          <a:spcPts val="1600"/>
                        </a:lnSpc>
                        <a:spcAft>
                          <a:spcPts val="0"/>
                        </a:spcAft>
                      </a:pPr>
                      <a:r>
                        <a:rPr lang="en-US" sz="1200" b="1" kern="100" dirty="0">
                          <a:effectLst/>
                        </a:rPr>
                        <a:t>When one object becomes an active window, this event occurs. </a:t>
                      </a:r>
                      <a:endParaRPr lang="zh-CN" sz="1200" b="1" kern="100" dirty="0">
                        <a:effectLst/>
                      </a:endParaRPr>
                    </a:p>
                    <a:p>
                      <a:pPr indent="266700" algn="just">
                        <a:lnSpc>
                          <a:spcPts val="1600"/>
                        </a:lnSpc>
                        <a:spcAft>
                          <a:spcPts val="0"/>
                        </a:spcAft>
                      </a:pPr>
                      <a:r>
                        <a:rPr lang="en-US" sz="1200" b="1" kern="100" dirty="0" err="1">
                          <a:effectLst/>
                        </a:rPr>
                        <a:t>ButtonClick</a:t>
                      </a:r>
                      <a:r>
                        <a:rPr lang="en-US" sz="1200" b="1" kern="100" dirty="0">
                          <a:effectLst/>
                        </a:rPr>
                        <a:t>:</a:t>
                      </a:r>
                      <a:endParaRPr lang="zh-CN" sz="1200" b="1" kern="100" dirty="0">
                        <a:effectLst/>
                      </a:endParaRPr>
                    </a:p>
                    <a:p>
                      <a:pPr indent="266700" algn="just">
                        <a:lnSpc>
                          <a:spcPts val="1600"/>
                        </a:lnSpc>
                        <a:spcAft>
                          <a:spcPts val="0"/>
                        </a:spcAft>
                      </a:pPr>
                      <a:r>
                        <a:rPr lang="en-US" sz="1200" b="1" kern="100" dirty="0">
                          <a:effectLst/>
                        </a:rPr>
                        <a:t>When the user clicks the object inside of the Toolbar control, this event occurs.</a:t>
                      </a:r>
                      <a:endParaRPr lang="zh-CN" sz="1200" b="1" kern="100" dirty="0">
                        <a:effectLst/>
                      </a:endParaRPr>
                    </a:p>
                    <a:p>
                      <a:pPr indent="266700" algn="just">
                        <a:lnSpc>
                          <a:spcPts val="1600"/>
                        </a:lnSpc>
                        <a:spcAft>
                          <a:spcPts val="0"/>
                        </a:spcAft>
                      </a:pPr>
                      <a:r>
                        <a:rPr lang="en-US" sz="1200" b="1" kern="100" dirty="0">
                          <a:effectLst/>
                        </a:rPr>
                        <a:t>Change</a:t>
                      </a:r>
                      <a:r>
                        <a:rPr lang="zh-CN" sz="1200" b="1" kern="100" dirty="0">
                          <a:effectLst/>
                        </a:rPr>
                        <a:t>：</a:t>
                      </a:r>
                    </a:p>
                    <a:p>
                      <a:pPr indent="266700" algn="just">
                        <a:lnSpc>
                          <a:spcPts val="1600"/>
                        </a:lnSpc>
                        <a:spcAft>
                          <a:spcPts val="0"/>
                        </a:spcAft>
                      </a:pPr>
                      <a:r>
                        <a:rPr lang="en-US" sz="1200" b="1" kern="100" dirty="0">
                          <a:effectLst/>
                        </a:rPr>
                        <a:t>When the contents of the some controls are changed by the user or the procedure code, this event occurs.</a:t>
                      </a:r>
                      <a:endParaRPr lang="zh-CN" sz="1200" b="1" kern="100" dirty="0">
                        <a:effectLst/>
                      </a:endParaRPr>
                    </a:p>
                    <a:p>
                      <a:pPr indent="266700" algn="just">
                        <a:lnSpc>
                          <a:spcPts val="1600"/>
                        </a:lnSpc>
                        <a:spcAft>
                          <a:spcPts val="0"/>
                        </a:spcAft>
                      </a:pPr>
                      <a:r>
                        <a:rPr lang="en-US" sz="1200" b="1" kern="100" dirty="0">
                          <a:effectLst/>
                        </a:rPr>
                        <a:t>Click</a:t>
                      </a:r>
                      <a:r>
                        <a:rPr lang="zh-CN" sz="1200" b="1" kern="100" dirty="0">
                          <a:effectLst/>
                        </a:rPr>
                        <a:t>：</a:t>
                      </a:r>
                    </a:p>
                    <a:p>
                      <a:pPr indent="266700" algn="just">
                        <a:lnSpc>
                          <a:spcPts val="1600"/>
                        </a:lnSpc>
                        <a:spcAft>
                          <a:spcPts val="0"/>
                        </a:spcAft>
                      </a:pPr>
                      <a:r>
                        <a:rPr lang="en-US" sz="1200" b="1" kern="100" dirty="0">
                          <a:effectLst/>
                        </a:rPr>
                        <a:t>When the user clicks some object once with the mouse, this event occurs.</a:t>
                      </a:r>
                      <a:endParaRPr lang="zh-CN" sz="1200" b="1" kern="100" dirty="0">
                        <a:effectLst/>
                      </a:endParaRPr>
                    </a:p>
                    <a:p>
                      <a:pPr indent="266700" algn="just">
                        <a:lnSpc>
                          <a:spcPts val="1600"/>
                        </a:lnSpc>
                        <a:spcAft>
                          <a:spcPts val="0"/>
                        </a:spcAft>
                      </a:pPr>
                      <a:r>
                        <a:rPr lang="en-US" sz="1200" b="1" kern="100" dirty="0" err="1">
                          <a:effectLst/>
                        </a:rPr>
                        <a:t>Dblclick</a:t>
                      </a:r>
                      <a:r>
                        <a:rPr lang="zh-CN" sz="1200" b="1" kern="100" dirty="0">
                          <a:effectLst/>
                        </a:rPr>
                        <a:t>：</a:t>
                      </a:r>
                    </a:p>
                    <a:p>
                      <a:pPr indent="266700" algn="just">
                        <a:lnSpc>
                          <a:spcPts val="1600"/>
                        </a:lnSpc>
                        <a:spcAft>
                          <a:spcPts val="0"/>
                        </a:spcAft>
                      </a:pPr>
                      <a:r>
                        <a:rPr lang="en-US" sz="1200" b="1" kern="100" dirty="0">
                          <a:effectLst/>
                        </a:rPr>
                        <a:t>When the user clicks some object twice with the mouse, this event occurs.</a:t>
                      </a:r>
                      <a:endParaRPr lang="zh-CN" sz="1200" b="1" kern="100" dirty="0">
                        <a:effectLst/>
                      </a:endParaRPr>
                    </a:p>
                    <a:p>
                      <a:pPr indent="266700" algn="just">
                        <a:lnSpc>
                          <a:spcPts val="1600"/>
                        </a:lnSpc>
                        <a:spcAft>
                          <a:spcPts val="0"/>
                        </a:spcAft>
                      </a:pPr>
                      <a:r>
                        <a:rPr lang="en-US" sz="1200" b="1" kern="100" dirty="0">
                          <a:effectLst/>
                        </a:rPr>
                        <a:t>Deactivate:</a:t>
                      </a:r>
                      <a:endParaRPr lang="zh-CN" sz="1200" b="1" kern="100" dirty="0">
                        <a:effectLst/>
                      </a:endParaRPr>
                    </a:p>
                    <a:p>
                      <a:pPr indent="266700" algn="just">
                        <a:lnSpc>
                          <a:spcPts val="1600"/>
                        </a:lnSpc>
                        <a:spcAft>
                          <a:spcPts val="0"/>
                        </a:spcAft>
                      </a:pPr>
                      <a:r>
                        <a:rPr lang="en-US" sz="1200" b="1" kern="100" dirty="0">
                          <a:effectLst/>
                        </a:rPr>
                        <a:t>When one object isn’t an active window, this event occurs.</a:t>
                      </a:r>
                      <a:endParaRPr lang="zh-CN" sz="1200" b="1" kern="100" dirty="0">
                        <a:effectLst/>
                      </a:endParaRP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en-US" sz="1200" b="1" kern="100" dirty="0" err="1">
                          <a:effectLst/>
                        </a:rPr>
                        <a:t>DownClick</a:t>
                      </a:r>
                      <a:r>
                        <a:rPr lang="en-US" sz="1200" b="1" kern="100" dirty="0">
                          <a:effectLst/>
                        </a:rPr>
                        <a:t>:</a:t>
                      </a:r>
                      <a:endParaRPr lang="zh-CN" sz="1200" b="1" kern="100" dirty="0">
                        <a:effectLst/>
                      </a:endParaRPr>
                    </a:p>
                    <a:p>
                      <a:pPr indent="266700" algn="just">
                        <a:lnSpc>
                          <a:spcPts val="1600"/>
                        </a:lnSpc>
                        <a:spcAft>
                          <a:spcPts val="0"/>
                        </a:spcAft>
                      </a:pPr>
                      <a:r>
                        <a:rPr lang="en-US" sz="1200" b="1" kern="100" dirty="0">
                          <a:effectLst/>
                        </a:rPr>
                        <a:t>When click arrow button which indicates down or left, this event occurs.</a:t>
                      </a:r>
                      <a:endParaRPr lang="zh-CN" sz="1200" b="1" kern="100" dirty="0">
                        <a:effectLst/>
                      </a:endParaRPr>
                    </a:p>
                    <a:p>
                      <a:pPr indent="266700" algn="just">
                        <a:lnSpc>
                          <a:spcPts val="1600"/>
                        </a:lnSpc>
                        <a:spcAft>
                          <a:spcPts val="0"/>
                        </a:spcAft>
                      </a:pPr>
                      <a:r>
                        <a:rPr lang="en-US" sz="1200" b="1" kern="100" dirty="0" err="1">
                          <a:effectLst/>
                        </a:rPr>
                        <a:t>ExitFocus</a:t>
                      </a:r>
                      <a:r>
                        <a:rPr lang="zh-CN" sz="1200" b="1" kern="100" dirty="0">
                          <a:effectLst/>
                        </a:rPr>
                        <a:t>：</a:t>
                      </a:r>
                    </a:p>
                    <a:p>
                      <a:pPr indent="266700" algn="just">
                        <a:lnSpc>
                          <a:spcPts val="1600"/>
                        </a:lnSpc>
                        <a:spcAft>
                          <a:spcPts val="0"/>
                        </a:spcAft>
                      </a:pPr>
                      <a:r>
                        <a:rPr lang="en-US" sz="1200" b="1" kern="100" dirty="0">
                          <a:effectLst/>
                        </a:rPr>
                        <a:t>When the focus leaves the object, this event occurs.</a:t>
                      </a:r>
                      <a:endParaRPr lang="zh-CN" sz="1200" b="1" kern="100" dirty="0">
                        <a:effectLst/>
                      </a:endParaRPr>
                    </a:p>
                    <a:p>
                      <a:pPr indent="266700" algn="just">
                        <a:lnSpc>
                          <a:spcPts val="1600"/>
                        </a:lnSpc>
                        <a:spcAft>
                          <a:spcPts val="0"/>
                        </a:spcAft>
                      </a:pPr>
                      <a:r>
                        <a:rPr lang="en-US" sz="1200" b="1" kern="100" dirty="0" err="1">
                          <a:effectLst/>
                        </a:rPr>
                        <a:t>GotFocus</a:t>
                      </a:r>
                      <a:r>
                        <a:rPr lang="zh-CN" sz="1200" b="1" kern="100" dirty="0">
                          <a:effectLst/>
                        </a:rPr>
                        <a:t>：</a:t>
                      </a:r>
                    </a:p>
                    <a:p>
                      <a:pPr indent="266700" algn="just">
                        <a:lnSpc>
                          <a:spcPts val="1600"/>
                        </a:lnSpc>
                        <a:spcAft>
                          <a:spcPts val="0"/>
                        </a:spcAft>
                      </a:pPr>
                      <a:r>
                        <a:rPr lang="en-US" sz="1200" b="1" kern="100" dirty="0">
                          <a:effectLst/>
                        </a:rPr>
                        <a:t>When one object obtains the focus, this event occurs.</a:t>
                      </a:r>
                      <a:endParaRPr lang="zh-CN" sz="1200" b="1" kern="100" dirty="0">
                        <a:effectLst/>
                      </a:endParaRPr>
                    </a:p>
                    <a:p>
                      <a:pPr indent="266700" algn="just">
                        <a:lnSpc>
                          <a:spcPts val="1600"/>
                        </a:lnSpc>
                        <a:spcAft>
                          <a:spcPts val="0"/>
                        </a:spcAft>
                      </a:pPr>
                      <a:r>
                        <a:rPr lang="en-US" sz="1200" b="1" kern="100" dirty="0">
                          <a:effectLst/>
                        </a:rPr>
                        <a:t>Hide</a:t>
                      </a:r>
                      <a:r>
                        <a:rPr lang="zh-CN" sz="1200" b="1" kern="100" dirty="0">
                          <a:effectLst/>
                        </a:rPr>
                        <a:t>：</a:t>
                      </a:r>
                    </a:p>
                    <a:p>
                      <a:pPr indent="266700" algn="just">
                        <a:lnSpc>
                          <a:spcPts val="1600"/>
                        </a:lnSpc>
                        <a:spcAft>
                          <a:spcPts val="0"/>
                        </a:spcAft>
                      </a:pPr>
                      <a:r>
                        <a:rPr lang="en-US" sz="1200" b="1" kern="100" dirty="0">
                          <a:effectLst/>
                        </a:rPr>
                        <a:t>When the attribute value of the “visible” becomes “False”, this event occurs.</a:t>
                      </a:r>
                      <a:endParaRPr lang="zh-CN" sz="1200" b="1" kern="100" dirty="0">
                        <a:effectLst/>
                        <a:latin typeface="Times New Roman"/>
                        <a:ea typeface="方正书宋_GBK"/>
                      </a:endParaRPr>
                    </a:p>
                  </a:txBody>
                  <a:tcPr marL="37833" marR="37833" marT="0" marB="0"/>
                </a:tc>
                <a:tc>
                  <a:txBody>
                    <a:bodyPr/>
                    <a:lstStyle/>
                    <a:p>
                      <a:pPr indent="266700" algn="just">
                        <a:lnSpc>
                          <a:spcPts val="1600"/>
                        </a:lnSpc>
                        <a:spcAft>
                          <a:spcPts val="0"/>
                        </a:spcAft>
                      </a:pPr>
                      <a:r>
                        <a:rPr lang="en-US" sz="1200" b="1" kern="100" dirty="0">
                          <a:effectLst/>
                        </a:rPr>
                        <a:t>Activate</a:t>
                      </a:r>
                      <a:r>
                        <a:rPr lang="zh-CN" sz="1200" b="1" kern="100" dirty="0">
                          <a:effectLst/>
                        </a:rPr>
                        <a:t>事件</a:t>
                      </a:r>
                      <a:r>
                        <a:rPr lang="en-US" sz="1200" b="1" kern="100" dirty="0">
                          <a:effectLst/>
                        </a:rPr>
                        <a:t>:</a:t>
                      </a:r>
                      <a:endParaRPr lang="zh-CN" sz="1200" b="1" kern="100" dirty="0">
                        <a:effectLst/>
                      </a:endParaRPr>
                    </a:p>
                    <a:p>
                      <a:pPr indent="266700" algn="just">
                        <a:lnSpc>
                          <a:spcPts val="1600"/>
                        </a:lnSpc>
                        <a:spcAft>
                          <a:spcPts val="0"/>
                        </a:spcAft>
                      </a:pPr>
                      <a:r>
                        <a:rPr lang="zh-CN" sz="1200" b="1" kern="100" dirty="0">
                          <a:effectLst/>
                        </a:rPr>
                        <a:t>当一个对象成为活动窗口时发生。</a:t>
                      </a: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en-US" sz="1200" b="1" kern="100" dirty="0" err="1">
                          <a:effectLst/>
                        </a:rPr>
                        <a:t>ButtonClick</a:t>
                      </a:r>
                      <a:r>
                        <a:rPr lang="zh-CN" sz="1200" b="1" kern="100" dirty="0">
                          <a:effectLst/>
                        </a:rPr>
                        <a:t>事件</a:t>
                      </a:r>
                      <a:r>
                        <a:rPr lang="en-US" sz="1200" b="1" kern="100" dirty="0">
                          <a:effectLst/>
                        </a:rPr>
                        <a:t>:</a:t>
                      </a:r>
                      <a:endParaRPr lang="zh-CN" sz="1200" b="1" kern="100" dirty="0">
                        <a:effectLst/>
                      </a:endParaRPr>
                    </a:p>
                    <a:p>
                      <a:pPr indent="266700" algn="just">
                        <a:lnSpc>
                          <a:spcPts val="1600"/>
                        </a:lnSpc>
                        <a:spcAft>
                          <a:spcPts val="0"/>
                        </a:spcAft>
                      </a:pPr>
                      <a:r>
                        <a:rPr lang="zh-CN" sz="1200" b="1" kern="100" dirty="0">
                          <a:effectLst/>
                        </a:rPr>
                        <a:t>当用户单击</a:t>
                      </a:r>
                      <a:r>
                        <a:rPr lang="en-US" sz="1200" b="1" kern="100" dirty="0">
                          <a:effectLst/>
                        </a:rPr>
                        <a:t>Toolbar</a:t>
                      </a:r>
                      <a:r>
                        <a:rPr lang="zh-CN" sz="1200" b="1" kern="100" dirty="0">
                          <a:effectLst/>
                        </a:rPr>
                        <a:t>控件内的按钮对象时发生。</a:t>
                      </a:r>
                    </a:p>
                    <a:p>
                      <a:pPr indent="266700" algn="just">
                        <a:lnSpc>
                          <a:spcPts val="1600"/>
                        </a:lnSpc>
                        <a:spcAft>
                          <a:spcPts val="0"/>
                        </a:spcAft>
                      </a:pPr>
                      <a:r>
                        <a:rPr lang="en-US" sz="1200" b="1" kern="100" dirty="0">
                          <a:effectLst/>
                        </a:rPr>
                        <a:t>Change</a:t>
                      </a:r>
                      <a:r>
                        <a:rPr lang="zh-CN" sz="1200" b="1" kern="100" dirty="0">
                          <a:effectLst/>
                        </a:rPr>
                        <a:t>事件：</a:t>
                      </a:r>
                    </a:p>
                    <a:p>
                      <a:pPr indent="266700" algn="just">
                        <a:lnSpc>
                          <a:spcPts val="1600"/>
                        </a:lnSpc>
                        <a:spcAft>
                          <a:spcPts val="0"/>
                        </a:spcAft>
                      </a:pPr>
                      <a:r>
                        <a:rPr lang="zh-CN" sz="1200" b="1" kern="100" dirty="0">
                          <a:effectLst/>
                        </a:rPr>
                        <a:t>当某个控件的内容被用户或程序代码改变时发生。</a:t>
                      </a: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en-US" sz="1200" b="1" kern="100" dirty="0">
                          <a:effectLst/>
                        </a:rPr>
                        <a:t>Click</a:t>
                      </a:r>
                      <a:r>
                        <a:rPr lang="zh-CN" sz="1200" b="1" kern="100" dirty="0">
                          <a:effectLst/>
                        </a:rPr>
                        <a:t>事件：</a:t>
                      </a:r>
                    </a:p>
                    <a:p>
                      <a:pPr indent="266700" algn="just">
                        <a:lnSpc>
                          <a:spcPts val="1600"/>
                        </a:lnSpc>
                        <a:spcAft>
                          <a:spcPts val="0"/>
                        </a:spcAft>
                      </a:pPr>
                      <a:r>
                        <a:rPr lang="zh-CN" sz="1200" b="1" kern="100" dirty="0">
                          <a:effectLst/>
                        </a:rPr>
                        <a:t>当</a:t>
                      </a:r>
                      <a:r>
                        <a:rPr lang="zh-CN" sz="1200" b="1" kern="100" spc="-20" dirty="0">
                          <a:effectLst/>
                        </a:rPr>
                        <a:t>用户用鼠标单击某个对象时发生。</a:t>
                      </a:r>
                      <a:endParaRPr lang="zh-CN" sz="1200" b="1" kern="100" dirty="0">
                        <a:effectLst/>
                      </a:endParaRP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en-US" sz="1200" b="1" kern="100" dirty="0" err="1">
                          <a:effectLst/>
                        </a:rPr>
                        <a:t>Dblclick</a:t>
                      </a:r>
                      <a:r>
                        <a:rPr lang="zh-CN" sz="1200" b="1" kern="100" dirty="0">
                          <a:effectLst/>
                        </a:rPr>
                        <a:t>事件：</a:t>
                      </a:r>
                    </a:p>
                    <a:p>
                      <a:pPr indent="266700" algn="just">
                        <a:lnSpc>
                          <a:spcPts val="1600"/>
                        </a:lnSpc>
                        <a:spcAft>
                          <a:spcPts val="0"/>
                        </a:spcAft>
                      </a:pPr>
                      <a:r>
                        <a:rPr lang="zh-CN" sz="1200" b="1" kern="100" dirty="0">
                          <a:effectLst/>
                        </a:rPr>
                        <a:t>当</a:t>
                      </a:r>
                      <a:r>
                        <a:rPr lang="zh-CN" sz="1200" b="1" kern="100" spc="-20" dirty="0">
                          <a:effectLst/>
                        </a:rPr>
                        <a:t>用户用鼠标双击某个对象时发生。</a:t>
                      </a:r>
                      <a:endParaRPr lang="zh-CN" sz="1200" b="1" kern="100" dirty="0">
                        <a:effectLst/>
                      </a:endParaRP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en-US" sz="1200" b="1" kern="100" dirty="0">
                          <a:effectLst/>
                        </a:rPr>
                        <a:t>Deactivate</a:t>
                      </a:r>
                      <a:r>
                        <a:rPr lang="zh-CN" sz="1200" b="1" kern="100" dirty="0">
                          <a:effectLst/>
                        </a:rPr>
                        <a:t>事件</a:t>
                      </a:r>
                      <a:r>
                        <a:rPr lang="en-US" sz="1200" b="1" kern="100" dirty="0">
                          <a:effectLst/>
                        </a:rPr>
                        <a:t>:</a:t>
                      </a:r>
                      <a:endParaRPr lang="zh-CN" sz="1200" b="1" kern="100" dirty="0">
                        <a:effectLst/>
                      </a:endParaRPr>
                    </a:p>
                    <a:p>
                      <a:pPr indent="266700" algn="just">
                        <a:lnSpc>
                          <a:spcPts val="1600"/>
                        </a:lnSpc>
                        <a:spcAft>
                          <a:spcPts val="0"/>
                        </a:spcAft>
                      </a:pPr>
                      <a:r>
                        <a:rPr lang="zh-CN" sz="1200" b="1" kern="100" dirty="0">
                          <a:effectLst/>
                        </a:rPr>
                        <a:t>当</a:t>
                      </a:r>
                      <a:r>
                        <a:rPr lang="zh-CN" sz="1200" b="1" kern="100" spc="-20" dirty="0">
                          <a:effectLst/>
                        </a:rPr>
                        <a:t>一个对象不再是活动窗口时发生。</a:t>
                      </a:r>
                      <a:endParaRPr lang="zh-CN" sz="1200" b="1" kern="100" dirty="0">
                        <a:effectLst/>
                      </a:endParaRP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en-US" sz="1200" b="1" kern="100" dirty="0" err="1">
                          <a:effectLst/>
                        </a:rPr>
                        <a:t>DownClick</a:t>
                      </a:r>
                      <a:r>
                        <a:rPr lang="zh-CN" sz="1200" b="1" kern="100" dirty="0">
                          <a:effectLst/>
                        </a:rPr>
                        <a:t>事件</a:t>
                      </a:r>
                      <a:r>
                        <a:rPr lang="en-US" sz="1200" b="1" kern="100" dirty="0">
                          <a:effectLst/>
                        </a:rPr>
                        <a:t>:</a:t>
                      </a:r>
                      <a:endParaRPr lang="zh-CN" sz="1200" b="1" kern="100" dirty="0">
                        <a:effectLst/>
                      </a:endParaRPr>
                    </a:p>
                    <a:p>
                      <a:pPr indent="266700" algn="just">
                        <a:lnSpc>
                          <a:spcPts val="1600"/>
                        </a:lnSpc>
                        <a:spcAft>
                          <a:spcPts val="0"/>
                        </a:spcAft>
                      </a:pPr>
                      <a:r>
                        <a:rPr lang="zh-CN" sz="1200" b="1" kern="100" dirty="0">
                          <a:effectLst/>
                        </a:rPr>
                        <a:t>单击向下或向左箭头按钮时发生。</a:t>
                      </a: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en-US" sz="1200" b="1" kern="100" dirty="0" err="1">
                          <a:effectLst/>
                        </a:rPr>
                        <a:t>ExitFocus</a:t>
                      </a:r>
                      <a:r>
                        <a:rPr lang="zh-CN" sz="1200" b="1" kern="100" dirty="0">
                          <a:effectLst/>
                        </a:rPr>
                        <a:t>事件：</a:t>
                      </a:r>
                    </a:p>
                    <a:p>
                      <a:pPr indent="266700" algn="just">
                        <a:lnSpc>
                          <a:spcPts val="1600"/>
                        </a:lnSpc>
                        <a:spcAft>
                          <a:spcPts val="0"/>
                        </a:spcAft>
                      </a:pPr>
                      <a:r>
                        <a:rPr lang="zh-CN" sz="1200" b="1" kern="100" dirty="0">
                          <a:effectLst/>
                        </a:rPr>
                        <a:t>当焦点离开对象时发生。</a:t>
                      </a: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en-US" sz="1200" b="1" kern="100" dirty="0" err="1">
                          <a:effectLst/>
                        </a:rPr>
                        <a:t>GotFocus</a:t>
                      </a:r>
                      <a:r>
                        <a:rPr lang="zh-CN" sz="1200" b="1" kern="100" dirty="0">
                          <a:effectLst/>
                        </a:rPr>
                        <a:t>事件：</a:t>
                      </a:r>
                    </a:p>
                    <a:p>
                      <a:pPr indent="266700" algn="just">
                        <a:lnSpc>
                          <a:spcPts val="1600"/>
                        </a:lnSpc>
                        <a:spcAft>
                          <a:spcPts val="0"/>
                        </a:spcAft>
                      </a:pPr>
                      <a:r>
                        <a:rPr lang="zh-CN" sz="1200" b="1" kern="100" dirty="0">
                          <a:effectLst/>
                        </a:rPr>
                        <a:t>当对象获得焦点时发生。</a:t>
                      </a: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en-US" sz="1200" b="1" kern="100" dirty="0">
                          <a:effectLst/>
                        </a:rPr>
                        <a:t>Hide</a:t>
                      </a:r>
                      <a:r>
                        <a:rPr lang="zh-CN" sz="1200" b="1" kern="100" dirty="0">
                          <a:effectLst/>
                        </a:rPr>
                        <a:t>事件：</a:t>
                      </a:r>
                    </a:p>
                    <a:p>
                      <a:pPr indent="266700" algn="just">
                        <a:lnSpc>
                          <a:spcPts val="1600"/>
                        </a:lnSpc>
                        <a:spcAft>
                          <a:spcPts val="0"/>
                        </a:spcAft>
                      </a:pPr>
                      <a:r>
                        <a:rPr lang="zh-CN" sz="1200" b="1" kern="100" dirty="0">
                          <a:effectLst/>
                        </a:rPr>
                        <a:t>当对象的</a:t>
                      </a:r>
                      <a:r>
                        <a:rPr lang="en-US" sz="1200" b="1" kern="100" dirty="0">
                          <a:effectLst/>
                        </a:rPr>
                        <a:t>Visible</a:t>
                      </a:r>
                      <a:r>
                        <a:rPr lang="zh-CN" sz="1200" b="1" kern="100" dirty="0">
                          <a:effectLst/>
                        </a:rPr>
                        <a:t>属性变为</a:t>
                      </a:r>
                      <a:r>
                        <a:rPr lang="en-US" sz="1200" b="1" kern="100" dirty="0">
                          <a:effectLst/>
                        </a:rPr>
                        <a:t>False</a:t>
                      </a:r>
                      <a:r>
                        <a:rPr lang="zh-CN" sz="1200" b="1" kern="100" dirty="0">
                          <a:effectLst/>
                        </a:rPr>
                        <a:t>时发生。</a:t>
                      </a:r>
                      <a:endParaRPr lang="zh-CN" sz="1200" b="1" kern="100" dirty="0">
                        <a:effectLst/>
                        <a:latin typeface="Times New Roman"/>
                        <a:ea typeface="方正书宋_GBK"/>
                      </a:endParaRPr>
                    </a:p>
                  </a:txBody>
                  <a:tcPr marL="37833" marR="37833" marT="0" marB="0"/>
                </a:tc>
              </a:tr>
            </a:tbl>
          </a:graphicData>
        </a:graphic>
      </p:graphicFrame>
    </p:spTree>
    <p:extLst>
      <p:ext uri="{BB962C8B-B14F-4D97-AF65-F5344CB8AC3E}">
        <p14:creationId xmlns:p14="http://schemas.microsoft.com/office/powerpoint/2010/main" val="3033024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518761818"/>
              </p:ext>
            </p:extLst>
          </p:nvPr>
        </p:nvGraphicFramePr>
        <p:xfrm>
          <a:off x="683568" y="404664"/>
          <a:ext cx="7920880" cy="6080760"/>
        </p:xfrm>
        <a:graphic>
          <a:graphicData uri="http://schemas.openxmlformats.org/drawingml/2006/table">
            <a:tbl>
              <a:tblPr>
                <a:tableStyleId>{5C22544A-7EE6-4342-B048-85BDC9FD1C3A}</a:tableStyleId>
              </a:tblPr>
              <a:tblGrid>
                <a:gridCol w="4270938"/>
                <a:gridCol w="3649942"/>
              </a:tblGrid>
              <a:tr h="5904656">
                <a:tc>
                  <a:txBody>
                    <a:bodyPr/>
                    <a:lstStyle/>
                    <a:p>
                      <a:pPr indent="266700" algn="just">
                        <a:lnSpc>
                          <a:spcPts val="1600"/>
                        </a:lnSpc>
                        <a:spcAft>
                          <a:spcPts val="0"/>
                        </a:spcAft>
                      </a:pPr>
                      <a:r>
                        <a:rPr lang="en-US" sz="1200" b="1" kern="100" dirty="0" err="1">
                          <a:effectLst/>
                        </a:rPr>
                        <a:t>ItemCheck</a:t>
                      </a:r>
                      <a:r>
                        <a:rPr lang="zh-CN" sz="1200" b="1" kern="100" dirty="0">
                          <a:effectLst/>
                        </a:rPr>
                        <a:t>：</a:t>
                      </a:r>
                    </a:p>
                    <a:p>
                      <a:pPr indent="266700" algn="just">
                        <a:lnSpc>
                          <a:spcPts val="1600"/>
                        </a:lnSpc>
                        <a:spcAft>
                          <a:spcPts val="0"/>
                        </a:spcAft>
                      </a:pPr>
                      <a:r>
                        <a:rPr lang="en-US" sz="1200" b="1" kern="100" dirty="0">
                          <a:effectLst/>
                        </a:rPr>
                        <a:t>W</a:t>
                      </a:r>
                      <a:r>
                        <a:rPr lang="en-US" sz="1200" b="1" kern="100" spc="-10" dirty="0">
                          <a:effectLst/>
                        </a:rPr>
                        <a:t>hen the Style attribute value of the </a:t>
                      </a:r>
                      <a:r>
                        <a:rPr lang="en-US" sz="1200" b="1" kern="100" spc="-10" dirty="0" err="1">
                          <a:effectLst/>
                        </a:rPr>
                        <a:t>ListBox</a:t>
                      </a:r>
                      <a:r>
                        <a:rPr lang="en-US" sz="1200" b="1" kern="100" spc="-10" dirty="0">
                          <a:effectLst/>
                        </a:rPr>
                        <a:t> </a:t>
                      </a:r>
                      <a:r>
                        <a:rPr lang="en-US" sz="1200" b="1" kern="100" dirty="0">
                          <a:effectLst/>
                        </a:rPr>
                        <a:t>control is established 1, and one check box of the </a:t>
                      </a:r>
                      <a:r>
                        <a:rPr lang="en-US" sz="1200" b="1" kern="100" dirty="0" err="1">
                          <a:effectLst/>
                        </a:rPr>
                        <a:t>ListBox</a:t>
                      </a:r>
                      <a:r>
                        <a:rPr lang="en-US" sz="1200" b="1" kern="100" dirty="0">
                          <a:effectLst/>
                        </a:rPr>
                        <a:t> control is chosen or is eliminated , this event occurs.</a:t>
                      </a:r>
                      <a:endParaRPr lang="zh-CN" sz="1200" b="1" kern="100" dirty="0">
                        <a:effectLst/>
                      </a:endParaRPr>
                    </a:p>
                    <a:p>
                      <a:pPr indent="266700" algn="just">
                        <a:lnSpc>
                          <a:spcPts val="1600"/>
                        </a:lnSpc>
                        <a:spcAft>
                          <a:spcPts val="0"/>
                        </a:spcAft>
                      </a:pPr>
                      <a:r>
                        <a:rPr lang="en-US" sz="1200" b="1" kern="100" dirty="0" err="1">
                          <a:effectLst/>
                        </a:rPr>
                        <a:t>KeyDown</a:t>
                      </a:r>
                      <a:r>
                        <a:rPr lang="zh-CN" sz="1200" b="1" kern="100" dirty="0">
                          <a:effectLst/>
                        </a:rPr>
                        <a:t>：</a:t>
                      </a:r>
                    </a:p>
                    <a:p>
                      <a:pPr indent="266700" algn="just">
                        <a:lnSpc>
                          <a:spcPts val="1600"/>
                        </a:lnSpc>
                        <a:spcAft>
                          <a:spcPts val="0"/>
                        </a:spcAft>
                      </a:pPr>
                      <a:r>
                        <a:rPr lang="en-US" sz="1200" b="1" kern="100" dirty="0">
                          <a:effectLst/>
                        </a:rPr>
                        <a:t>When one object has the focus and one key of the keyboard is pressed down, this event occurs.</a:t>
                      </a:r>
                      <a:endParaRPr lang="zh-CN" sz="1200" b="1" kern="100" dirty="0">
                        <a:effectLst/>
                      </a:endParaRPr>
                    </a:p>
                    <a:p>
                      <a:pPr indent="266700" algn="just">
                        <a:lnSpc>
                          <a:spcPts val="1600"/>
                        </a:lnSpc>
                        <a:spcAft>
                          <a:spcPts val="0"/>
                        </a:spcAft>
                      </a:pPr>
                      <a:r>
                        <a:rPr lang="en-US" sz="1200" b="1" kern="100" dirty="0" err="1">
                          <a:effectLst/>
                        </a:rPr>
                        <a:t>KeyPress</a:t>
                      </a:r>
                      <a:r>
                        <a:rPr lang="zh-CN" sz="1200" b="1" kern="100" dirty="0">
                          <a:effectLst/>
                        </a:rPr>
                        <a:t>：</a:t>
                      </a:r>
                    </a:p>
                    <a:p>
                      <a:pPr indent="266700" algn="just">
                        <a:lnSpc>
                          <a:spcPts val="1600"/>
                        </a:lnSpc>
                        <a:spcAft>
                          <a:spcPts val="0"/>
                        </a:spcAft>
                      </a:pPr>
                      <a:r>
                        <a:rPr lang="en-US" sz="1200" b="1" kern="100" dirty="0">
                          <a:effectLst/>
                        </a:rPr>
                        <a:t>When one key of the keyboard is pressed down and then undone, this event occurs.</a:t>
                      </a:r>
                      <a:endParaRPr lang="zh-CN" sz="1200" b="1" kern="100" dirty="0">
                        <a:effectLst/>
                      </a:endParaRPr>
                    </a:p>
                    <a:p>
                      <a:pPr indent="266700" algn="just">
                        <a:lnSpc>
                          <a:spcPts val="1600"/>
                        </a:lnSpc>
                        <a:spcAft>
                          <a:spcPts val="0"/>
                        </a:spcAft>
                      </a:pPr>
                      <a:r>
                        <a:rPr lang="en-US" sz="1200" b="1" kern="100" dirty="0" err="1">
                          <a:effectLst/>
                        </a:rPr>
                        <a:t>KeyUp</a:t>
                      </a:r>
                      <a:r>
                        <a:rPr lang="zh-CN" sz="1200" b="1" kern="100" dirty="0">
                          <a:effectLst/>
                        </a:rPr>
                        <a:t>：</a:t>
                      </a:r>
                    </a:p>
                    <a:p>
                      <a:pPr indent="266700" algn="just">
                        <a:lnSpc>
                          <a:spcPts val="1600"/>
                        </a:lnSpc>
                        <a:spcAft>
                          <a:spcPts val="0"/>
                        </a:spcAft>
                      </a:pPr>
                      <a:r>
                        <a:rPr lang="en-US" sz="1200" b="1" kern="100" dirty="0">
                          <a:effectLst/>
                        </a:rPr>
                        <a:t>When one object has the focus, and a key is set free, this event occurs.</a:t>
                      </a:r>
                      <a:endParaRPr lang="zh-CN" sz="1200" b="1" kern="100" dirty="0">
                        <a:effectLst/>
                      </a:endParaRPr>
                    </a:p>
                    <a:p>
                      <a:pPr indent="266700" algn="just">
                        <a:lnSpc>
                          <a:spcPts val="1600"/>
                        </a:lnSpc>
                        <a:spcAft>
                          <a:spcPts val="0"/>
                        </a:spcAft>
                      </a:pPr>
                      <a:r>
                        <a:rPr lang="en-US" sz="1200" b="1" kern="100" dirty="0">
                          <a:effectLst/>
                        </a:rPr>
                        <a:t>Load</a:t>
                      </a:r>
                      <a:r>
                        <a:rPr lang="zh-CN" sz="1200" b="1" kern="100" dirty="0">
                          <a:effectLst/>
                        </a:rPr>
                        <a:t>：</a:t>
                      </a:r>
                    </a:p>
                    <a:p>
                      <a:pPr indent="266700" algn="just">
                        <a:lnSpc>
                          <a:spcPts val="1600"/>
                        </a:lnSpc>
                        <a:spcAft>
                          <a:spcPts val="0"/>
                        </a:spcAft>
                      </a:pPr>
                      <a:r>
                        <a:rPr lang="en-US" sz="1200" b="1" kern="100" dirty="0">
                          <a:effectLst/>
                        </a:rPr>
                        <a:t>When one form is loaded, this event occurs.</a:t>
                      </a:r>
                      <a:endParaRPr lang="zh-CN" sz="1200" b="1" kern="100" dirty="0">
                        <a:effectLst/>
                      </a:endParaRPr>
                    </a:p>
                    <a:p>
                      <a:pPr indent="266700" algn="just">
                        <a:lnSpc>
                          <a:spcPts val="1600"/>
                        </a:lnSpc>
                        <a:spcAft>
                          <a:spcPts val="0"/>
                        </a:spcAft>
                      </a:pPr>
                      <a:r>
                        <a:rPr lang="en-US" sz="1200" b="1" kern="100" dirty="0" err="1">
                          <a:effectLst/>
                        </a:rPr>
                        <a:t>LostFocus</a:t>
                      </a:r>
                      <a:r>
                        <a:rPr lang="zh-CN" sz="1200" b="1" kern="100" dirty="0">
                          <a:effectLst/>
                        </a:rPr>
                        <a:t>：</a:t>
                      </a:r>
                    </a:p>
                    <a:p>
                      <a:pPr indent="266700" algn="just">
                        <a:lnSpc>
                          <a:spcPts val="1600"/>
                        </a:lnSpc>
                        <a:spcAft>
                          <a:spcPts val="0"/>
                        </a:spcAft>
                      </a:pPr>
                      <a:r>
                        <a:rPr lang="en-US" sz="1200" b="1" kern="100" dirty="0">
                          <a:effectLst/>
                        </a:rPr>
                        <a:t>When one object loses its focus, this event occurs.</a:t>
                      </a:r>
                      <a:endParaRPr lang="zh-CN" sz="1200" b="1" kern="100" dirty="0">
                        <a:effectLst/>
                      </a:endParaRPr>
                    </a:p>
                    <a:p>
                      <a:pPr indent="266700" algn="just">
                        <a:lnSpc>
                          <a:spcPts val="1600"/>
                        </a:lnSpc>
                        <a:spcAft>
                          <a:spcPts val="0"/>
                        </a:spcAft>
                      </a:pPr>
                      <a:r>
                        <a:rPr lang="en-US" sz="1200" b="1" kern="100" dirty="0" err="1">
                          <a:effectLst/>
                        </a:rPr>
                        <a:t>MouseDown</a:t>
                      </a:r>
                      <a:r>
                        <a:rPr lang="zh-CN" sz="1200" b="1" kern="100" dirty="0">
                          <a:effectLst/>
                        </a:rPr>
                        <a:t>：</a:t>
                      </a:r>
                    </a:p>
                    <a:p>
                      <a:pPr indent="266700" algn="just">
                        <a:lnSpc>
                          <a:spcPts val="1600"/>
                        </a:lnSpc>
                        <a:spcAft>
                          <a:spcPts val="0"/>
                        </a:spcAft>
                      </a:pPr>
                      <a:r>
                        <a:rPr lang="en-US" sz="1200" b="1" kern="100" dirty="0">
                          <a:effectLst/>
                        </a:rPr>
                        <a:t>When the user presses down the button of the mouse, this event occurs.</a:t>
                      </a:r>
                      <a:endParaRPr lang="zh-CN" sz="1200" b="1" kern="100" dirty="0">
                        <a:effectLst/>
                      </a:endParaRPr>
                    </a:p>
                    <a:p>
                      <a:pPr indent="266700" algn="just">
                        <a:lnSpc>
                          <a:spcPts val="1600"/>
                        </a:lnSpc>
                        <a:spcAft>
                          <a:spcPts val="0"/>
                        </a:spcAft>
                      </a:pPr>
                      <a:r>
                        <a:rPr lang="en-US" sz="1200" b="1" kern="100" dirty="0" err="1">
                          <a:effectLst/>
                        </a:rPr>
                        <a:t>MouseMove</a:t>
                      </a:r>
                      <a:r>
                        <a:rPr lang="zh-CN" sz="1200" b="1" kern="100" dirty="0">
                          <a:effectLst/>
                        </a:rPr>
                        <a:t>：</a:t>
                      </a:r>
                    </a:p>
                    <a:p>
                      <a:pPr indent="266700" algn="just">
                        <a:lnSpc>
                          <a:spcPts val="1600"/>
                        </a:lnSpc>
                        <a:spcAft>
                          <a:spcPts val="0"/>
                        </a:spcAft>
                      </a:pPr>
                      <a:r>
                        <a:rPr lang="en-US" sz="1200" b="1" kern="100" dirty="0">
                          <a:effectLst/>
                        </a:rPr>
                        <a:t>When the mouse is moving, this event occurs.</a:t>
                      </a:r>
                      <a:endParaRPr lang="zh-CN" sz="1200" b="1" kern="100" dirty="0">
                        <a:effectLst/>
                      </a:endParaRPr>
                    </a:p>
                    <a:p>
                      <a:pPr indent="266700" algn="just">
                        <a:lnSpc>
                          <a:spcPts val="1600"/>
                        </a:lnSpc>
                        <a:spcAft>
                          <a:spcPts val="0"/>
                        </a:spcAft>
                      </a:pPr>
                      <a:r>
                        <a:rPr lang="en-US" sz="1200" b="1" kern="100" dirty="0" err="1">
                          <a:effectLst/>
                        </a:rPr>
                        <a:t>MouseUp</a:t>
                      </a:r>
                      <a:r>
                        <a:rPr lang="zh-CN" sz="1200" b="1" kern="100" dirty="0">
                          <a:effectLst/>
                        </a:rPr>
                        <a:t>：</a:t>
                      </a:r>
                    </a:p>
                    <a:p>
                      <a:pPr indent="266700" algn="just">
                        <a:lnSpc>
                          <a:spcPts val="1600"/>
                        </a:lnSpc>
                        <a:spcAft>
                          <a:spcPts val="0"/>
                        </a:spcAft>
                      </a:pPr>
                      <a:r>
                        <a:rPr lang="en-US" sz="1200" b="1" kern="100" dirty="0">
                          <a:effectLst/>
                        </a:rPr>
                        <a:t>When the button of mouse is free, this event occurs.</a:t>
                      </a:r>
                      <a:endParaRPr lang="zh-CN" sz="1200" b="1" kern="100" dirty="0">
                        <a:effectLst/>
                      </a:endParaRPr>
                    </a:p>
                    <a:p>
                      <a:pPr indent="266700" algn="just">
                        <a:lnSpc>
                          <a:spcPts val="1600"/>
                        </a:lnSpc>
                        <a:spcAft>
                          <a:spcPts val="0"/>
                        </a:spcAft>
                      </a:pPr>
                      <a:r>
                        <a:rPr lang="en-US" sz="1200" b="1" kern="100" dirty="0">
                          <a:effectLst/>
                        </a:rPr>
                        <a:t>Paint</a:t>
                      </a:r>
                      <a:r>
                        <a:rPr lang="zh-CN" sz="1200" b="1" kern="100" dirty="0">
                          <a:effectLst/>
                        </a:rPr>
                        <a:t>：</a:t>
                      </a:r>
                    </a:p>
                    <a:p>
                      <a:pPr indent="266700" algn="just">
                        <a:lnSpc>
                          <a:spcPts val="1600"/>
                        </a:lnSpc>
                        <a:spcAft>
                          <a:spcPts val="0"/>
                        </a:spcAft>
                      </a:pPr>
                      <a:r>
                        <a:rPr lang="en-US" sz="1200" b="1" kern="100" dirty="0">
                          <a:effectLst/>
                        </a:rPr>
                        <a:t>After the movement or the enlargement of one object, or one from that covers the object is put aside and a part of or the entire object is shown, this event occurs. But, it doesn’t occur when the attribute value of the </a:t>
                      </a:r>
                      <a:r>
                        <a:rPr lang="en-US" sz="1200" b="1" kern="100" dirty="0" err="1">
                          <a:effectLst/>
                        </a:rPr>
                        <a:t>AutoRedraw</a:t>
                      </a:r>
                      <a:r>
                        <a:rPr lang="en-US" sz="1200" b="1" kern="100" dirty="0">
                          <a:effectLst/>
                        </a:rPr>
                        <a:t> equals to “True”.</a:t>
                      </a:r>
                      <a:endParaRPr lang="zh-CN" sz="1200" b="1" kern="100" dirty="0">
                        <a:effectLst/>
                        <a:latin typeface="Times New Roman"/>
                        <a:ea typeface="方正书宋_GBK"/>
                      </a:endParaRPr>
                    </a:p>
                  </a:txBody>
                  <a:tcPr marL="39094" marR="39094" marT="0" marB="0"/>
                </a:tc>
                <a:tc>
                  <a:txBody>
                    <a:bodyPr/>
                    <a:lstStyle/>
                    <a:p>
                      <a:pPr indent="266700" algn="just">
                        <a:lnSpc>
                          <a:spcPts val="1600"/>
                        </a:lnSpc>
                        <a:spcAft>
                          <a:spcPts val="0"/>
                        </a:spcAft>
                      </a:pPr>
                      <a:r>
                        <a:rPr lang="en-US" sz="1200" b="1" kern="100" dirty="0" err="1">
                          <a:effectLst/>
                        </a:rPr>
                        <a:t>ItemCheck</a:t>
                      </a:r>
                      <a:r>
                        <a:rPr lang="zh-CN" sz="1200" b="1" kern="100" dirty="0">
                          <a:effectLst/>
                        </a:rPr>
                        <a:t>事件：</a:t>
                      </a:r>
                    </a:p>
                    <a:p>
                      <a:pPr indent="266700" algn="just">
                        <a:lnSpc>
                          <a:spcPts val="1600"/>
                        </a:lnSpc>
                        <a:spcAft>
                          <a:spcPts val="0"/>
                        </a:spcAft>
                      </a:pPr>
                      <a:r>
                        <a:rPr lang="zh-CN" sz="1200" b="1" kern="100" dirty="0">
                          <a:effectLst/>
                        </a:rPr>
                        <a:t>当</a:t>
                      </a:r>
                      <a:r>
                        <a:rPr lang="en-US" sz="1200" b="1" kern="100" dirty="0" err="1">
                          <a:effectLst/>
                        </a:rPr>
                        <a:t>ListBox</a:t>
                      </a:r>
                      <a:r>
                        <a:rPr lang="zh-CN" sz="1200" b="1" kern="100" dirty="0">
                          <a:effectLst/>
                        </a:rPr>
                        <a:t>控件的</a:t>
                      </a:r>
                      <a:r>
                        <a:rPr lang="en-US" sz="1200" b="1" kern="100" dirty="0">
                          <a:effectLst/>
                        </a:rPr>
                        <a:t>Style</a:t>
                      </a:r>
                      <a:r>
                        <a:rPr lang="zh-CN" sz="1200" b="1" kern="100" dirty="0">
                          <a:effectLst/>
                        </a:rPr>
                        <a:t>属性设置为</a:t>
                      </a:r>
                      <a:r>
                        <a:rPr lang="en-US" sz="1200" b="1" kern="100" dirty="0">
                          <a:effectLst/>
                        </a:rPr>
                        <a:t>1</a:t>
                      </a:r>
                      <a:r>
                        <a:rPr lang="zh-CN" sz="1200" b="1" kern="100" dirty="0">
                          <a:effectLst/>
                        </a:rPr>
                        <a:t>（复选框），并且</a:t>
                      </a:r>
                      <a:r>
                        <a:rPr lang="en-US" sz="1200" b="1" kern="100" dirty="0" err="1">
                          <a:effectLst/>
                        </a:rPr>
                        <a:t>ListBox</a:t>
                      </a:r>
                      <a:r>
                        <a:rPr lang="zh-CN" sz="1200" b="1" kern="100" dirty="0">
                          <a:effectLst/>
                        </a:rPr>
                        <a:t>控件中一个项目的复选框被选定或者被清除时发生。</a:t>
                      </a: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en-US" sz="1200" b="1" kern="100" dirty="0" err="1">
                          <a:effectLst/>
                        </a:rPr>
                        <a:t>KeyDown</a:t>
                      </a:r>
                      <a:r>
                        <a:rPr lang="zh-CN" sz="1200" b="1" kern="100" dirty="0">
                          <a:effectLst/>
                        </a:rPr>
                        <a:t>事件：</a:t>
                      </a:r>
                    </a:p>
                    <a:p>
                      <a:pPr indent="266700" algn="just">
                        <a:lnSpc>
                          <a:spcPts val="1600"/>
                        </a:lnSpc>
                        <a:spcAft>
                          <a:spcPts val="0"/>
                        </a:spcAft>
                      </a:pPr>
                      <a:r>
                        <a:rPr lang="zh-CN" sz="1200" b="1" kern="100" dirty="0">
                          <a:effectLst/>
                        </a:rPr>
                        <a:t>当一个对象具有焦点时和按下键盘的一个键时发生。</a:t>
                      </a:r>
                    </a:p>
                    <a:p>
                      <a:pPr indent="266700" algn="just">
                        <a:lnSpc>
                          <a:spcPts val="1600"/>
                        </a:lnSpc>
                        <a:spcAft>
                          <a:spcPts val="0"/>
                        </a:spcAft>
                      </a:pPr>
                      <a:r>
                        <a:rPr lang="en-US" sz="1200" b="1" kern="100" dirty="0" err="1">
                          <a:effectLst/>
                        </a:rPr>
                        <a:t>KeyPress</a:t>
                      </a:r>
                      <a:r>
                        <a:rPr lang="zh-CN" sz="1200" b="1" kern="100" dirty="0">
                          <a:effectLst/>
                        </a:rPr>
                        <a:t>事件：</a:t>
                      </a:r>
                    </a:p>
                    <a:p>
                      <a:pPr indent="266700" algn="just">
                        <a:lnSpc>
                          <a:spcPts val="1600"/>
                        </a:lnSpc>
                        <a:spcAft>
                          <a:spcPts val="0"/>
                        </a:spcAft>
                      </a:pPr>
                      <a:r>
                        <a:rPr lang="zh-CN" sz="1200" b="1" kern="100" dirty="0">
                          <a:effectLst/>
                        </a:rPr>
                        <a:t>先按下再松开键盘上的一个键时发生。</a:t>
                      </a:r>
                    </a:p>
                    <a:p>
                      <a:pPr indent="266700" algn="just">
                        <a:lnSpc>
                          <a:spcPts val="1600"/>
                        </a:lnSpc>
                        <a:spcAft>
                          <a:spcPts val="0"/>
                        </a:spcAft>
                      </a:pPr>
                      <a:r>
                        <a:rPr lang="en-US" sz="1200" b="1" kern="100" dirty="0" err="1">
                          <a:effectLst/>
                        </a:rPr>
                        <a:t>KeyUp</a:t>
                      </a:r>
                      <a:r>
                        <a:rPr lang="zh-CN" sz="1200" b="1" kern="100" dirty="0">
                          <a:effectLst/>
                        </a:rPr>
                        <a:t>事件：</a:t>
                      </a:r>
                    </a:p>
                    <a:p>
                      <a:pPr indent="266700" algn="just">
                        <a:lnSpc>
                          <a:spcPts val="1600"/>
                        </a:lnSpc>
                        <a:spcAft>
                          <a:spcPts val="0"/>
                        </a:spcAft>
                      </a:pPr>
                      <a:r>
                        <a:rPr lang="zh-CN" sz="1200" b="1" kern="100" dirty="0">
                          <a:effectLst/>
                        </a:rPr>
                        <a:t>当一个对象具有焦点时和释放一个键时发生。</a:t>
                      </a:r>
                    </a:p>
                    <a:p>
                      <a:pPr indent="266700" algn="just">
                        <a:lnSpc>
                          <a:spcPts val="1600"/>
                        </a:lnSpc>
                        <a:spcAft>
                          <a:spcPts val="0"/>
                        </a:spcAft>
                      </a:pPr>
                      <a:r>
                        <a:rPr lang="en-US" sz="1200" b="1" kern="100" dirty="0">
                          <a:effectLst/>
                        </a:rPr>
                        <a:t>Load</a:t>
                      </a:r>
                      <a:r>
                        <a:rPr lang="zh-CN" sz="1200" b="1" kern="100" dirty="0">
                          <a:effectLst/>
                        </a:rPr>
                        <a:t>事件：</a:t>
                      </a:r>
                    </a:p>
                    <a:p>
                      <a:pPr indent="266700" algn="just">
                        <a:lnSpc>
                          <a:spcPts val="1600"/>
                        </a:lnSpc>
                        <a:spcAft>
                          <a:spcPts val="0"/>
                        </a:spcAft>
                      </a:pPr>
                      <a:r>
                        <a:rPr lang="zh-CN" sz="1200" b="1" kern="100" dirty="0">
                          <a:effectLst/>
                        </a:rPr>
                        <a:t>当窗体被装载时发生。</a:t>
                      </a:r>
                    </a:p>
                    <a:p>
                      <a:pPr indent="266700" algn="just">
                        <a:lnSpc>
                          <a:spcPts val="1600"/>
                        </a:lnSpc>
                        <a:spcAft>
                          <a:spcPts val="0"/>
                        </a:spcAft>
                      </a:pPr>
                      <a:r>
                        <a:rPr lang="en-US" sz="1200" b="1" kern="100" dirty="0" err="1">
                          <a:effectLst/>
                        </a:rPr>
                        <a:t>LostFocus</a:t>
                      </a:r>
                      <a:r>
                        <a:rPr lang="zh-CN" sz="1200" b="1" kern="100" dirty="0">
                          <a:effectLst/>
                        </a:rPr>
                        <a:t>事件：</a:t>
                      </a:r>
                    </a:p>
                    <a:p>
                      <a:pPr indent="266700" algn="just">
                        <a:lnSpc>
                          <a:spcPts val="1600"/>
                        </a:lnSpc>
                        <a:spcAft>
                          <a:spcPts val="0"/>
                        </a:spcAft>
                      </a:pPr>
                      <a:r>
                        <a:rPr lang="zh-CN" sz="1200" b="1" kern="100" dirty="0">
                          <a:effectLst/>
                        </a:rPr>
                        <a:t>当对象失去焦点时发生。</a:t>
                      </a:r>
                    </a:p>
                    <a:p>
                      <a:pPr indent="254635" algn="just">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en-US" sz="1200" b="1" kern="100" dirty="0" err="1">
                          <a:effectLst/>
                        </a:rPr>
                        <a:t>MouseDown</a:t>
                      </a:r>
                      <a:r>
                        <a:rPr lang="zh-CN" sz="1200" b="1" kern="100" dirty="0">
                          <a:effectLst/>
                        </a:rPr>
                        <a:t>事件</a:t>
                      </a:r>
                      <a:r>
                        <a:rPr lang="en-US" sz="1200" b="1" kern="100" dirty="0">
                          <a:effectLst/>
                        </a:rPr>
                        <a:t>:</a:t>
                      </a:r>
                      <a:endParaRPr lang="zh-CN" sz="1200" b="1" kern="100" dirty="0">
                        <a:effectLst/>
                      </a:endParaRPr>
                    </a:p>
                    <a:p>
                      <a:pPr indent="266700" algn="just">
                        <a:lnSpc>
                          <a:spcPts val="1600"/>
                        </a:lnSpc>
                        <a:spcAft>
                          <a:spcPts val="0"/>
                        </a:spcAft>
                      </a:pPr>
                      <a:r>
                        <a:rPr lang="zh-CN" sz="1200" b="1" kern="100" dirty="0">
                          <a:effectLst/>
                        </a:rPr>
                        <a:t>当用户按下鼠标按钮时发生。</a:t>
                      </a: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en-US" sz="1200" b="1" kern="100" dirty="0" err="1">
                          <a:effectLst/>
                        </a:rPr>
                        <a:t>MouseMove</a:t>
                      </a:r>
                      <a:r>
                        <a:rPr lang="zh-CN" sz="1200" b="1" kern="100" dirty="0">
                          <a:effectLst/>
                        </a:rPr>
                        <a:t>事件：</a:t>
                      </a:r>
                    </a:p>
                    <a:p>
                      <a:pPr indent="266700" algn="just">
                        <a:lnSpc>
                          <a:spcPts val="1600"/>
                        </a:lnSpc>
                        <a:spcAft>
                          <a:spcPts val="0"/>
                        </a:spcAft>
                      </a:pPr>
                      <a:r>
                        <a:rPr lang="zh-CN" sz="1200" b="1" kern="100" dirty="0">
                          <a:effectLst/>
                        </a:rPr>
                        <a:t>移动鼠标时发生。</a:t>
                      </a:r>
                    </a:p>
                    <a:p>
                      <a:pPr indent="266700" algn="just">
                        <a:lnSpc>
                          <a:spcPts val="1600"/>
                        </a:lnSpc>
                        <a:spcAft>
                          <a:spcPts val="0"/>
                        </a:spcAft>
                      </a:pPr>
                      <a:r>
                        <a:rPr lang="en-US" sz="1200" b="1" kern="100" dirty="0" err="1">
                          <a:effectLst/>
                        </a:rPr>
                        <a:t>MouseUp</a:t>
                      </a:r>
                      <a:r>
                        <a:rPr lang="zh-CN" sz="1200" b="1" kern="100" dirty="0">
                          <a:effectLst/>
                        </a:rPr>
                        <a:t>事件：</a:t>
                      </a:r>
                    </a:p>
                    <a:p>
                      <a:pPr indent="266700" algn="just">
                        <a:lnSpc>
                          <a:spcPts val="1600"/>
                        </a:lnSpc>
                        <a:spcAft>
                          <a:spcPts val="0"/>
                        </a:spcAft>
                      </a:pPr>
                      <a:r>
                        <a:rPr lang="zh-CN" sz="1200" b="1" kern="100" dirty="0">
                          <a:effectLst/>
                        </a:rPr>
                        <a:t>释放鼠标按钮时发生。</a:t>
                      </a: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en-US" sz="1200" b="1" kern="100" dirty="0">
                          <a:effectLst/>
                        </a:rPr>
                        <a:t>Paint</a:t>
                      </a:r>
                      <a:r>
                        <a:rPr lang="zh-CN" sz="1200" b="1" kern="100" dirty="0">
                          <a:effectLst/>
                        </a:rPr>
                        <a:t>事件：</a:t>
                      </a:r>
                    </a:p>
                    <a:p>
                      <a:pPr indent="266700" algn="just">
                        <a:lnSpc>
                          <a:spcPts val="1600"/>
                        </a:lnSpc>
                        <a:spcAft>
                          <a:spcPts val="0"/>
                        </a:spcAft>
                      </a:pPr>
                      <a:r>
                        <a:rPr lang="zh-CN" sz="1200" b="1" kern="100" dirty="0">
                          <a:effectLst/>
                        </a:rPr>
                        <a:t>在一个对象被移动或放大之后，或在一个覆盖该对象的窗体被移开之后，该对象部分或全部暴露时，此事件发生，但该事件在</a:t>
                      </a:r>
                      <a:r>
                        <a:rPr lang="en-US" sz="1200" b="1" kern="100" dirty="0" err="1">
                          <a:effectLst/>
                        </a:rPr>
                        <a:t>AutoRedraw</a:t>
                      </a:r>
                      <a:r>
                        <a:rPr lang="zh-CN" sz="1200" b="1" kern="100" dirty="0">
                          <a:effectLst/>
                        </a:rPr>
                        <a:t>属性设置为</a:t>
                      </a:r>
                      <a:r>
                        <a:rPr lang="en-US" sz="1200" b="1" kern="100" dirty="0">
                          <a:effectLst/>
                        </a:rPr>
                        <a:t>True</a:t>
                      </a:r>
                      <a:r>
                        <a:rPr lang="zh-CN" sz="1200" b="1" kern="100" dirty="0">
                          <a:effectLst/>
                        </a:rPr>
                        <a:t>时不发生。</a:t>
                      </a:r>
                      <a:endParaRPr lang="zh-CN" sz="1200" b="1" kern="100" dirty="0">
                        <a:effectLst/>
                        <a:latin typeface="Times New Roman"/>
                        <a:ea typeface="方正书宋_GBK"/>
                      </a:endParaRPr>
                    </a:p>
                  </a:txBody>
                  <a:tcPr marL="39094" marR="39094" marT="0" marB="0"/>
                </a:tc>
              </a:tr>
            </a:tbl>
          </a:graphicData>
        </a:graphic>
      </p:graphicFrame>
    </p:spTree>
    <p:extLst>
      <p:ext uri="{BB962C8B-B14F-4D97-AF65-F5344CB8AC3E}">
        <p14:creationId xmlns:p14="http://schemas.microsoft.com/office/powerpoint/2010/main" val="2126766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545651398"/>
              </p:ext>
            </p:extLst>
          </p:nvPr>
        </p:nvGraphicFramePr>
        <p:xfrm>
          <a:off x="683568" y="332656"/>
          <a:ext cx="7704856" cy="6223123"/>
        </p:xfrm>
        <a:graphic>
          <a:graphicData uri="http://schemas.openxmlformats.org/drawingml/2006/table">
            <a:tbl>
              <a:tblPr>
                <a:tableStyleId>{5C22544A-7EE6-4342-B048-85BDC9FD1C3A}</a:tableStyleId>
              </a:tblPr>
              <a:tblGrid>
                <a:gridCol w="4154458"/>
                <a:gridCol w="3550398"/>
              </a:tblGrid>
              <a:tr h="6223123">
                <a:tc>
                  <a:txBody>
                    <a:bodyPr/>
                    <a:lstStyle/>
                    <a:p>
                      <a:pPr indent="266700" algn="just">
                        <a:lnSpc>
                          <a:spcPts val="1600"/>
                        </a:lnSpc>
                        <a:spcAft>
                          <a:spcPts val="0"/>
                        </a:spcAft>
                      </a:pPr>
                      <a:r>
                        <a:rPr lang="en-US" sz="1400" b="1" kern="100" dirty="0" err="1">
                          <a:effectLst/>
                        </a:rPr>
                        <a:t>PathChange</a:t>
                      </a:r>
                      <a:r>
                        <a:rPr lang="zh-CN" sz="1400" b="1" kern="100" dirty="0">
                          <a:effectLst/>
                        </a:rPr>
                        <a:t>：</a:t>
                      </a:r>
                    </a:p>
                    <a:p>
                      <a:pPr indent="266700" algn="just">
                        <a:lnSpc>
                          <a:spcPts val="1600"/>
                        </a:lnSpc>
                        <a:spcAft>
                          <a:spcPts val="0"/>
                        </a:spcAft>
                      </a:pPr>
                      <a:r>
                        <a:rPr lang="en-US" sz="1400" b="1" kern="100" dirty="0">
                          <a:effectLst/>
                        </a:rPr>
                        <a:t>When the attribute value of the “</a:t>
                      </a:r>
                      <a:r>
                        <a:rPr lang="en-US" sz="1400" b="1" kern="100" dirty="0" err="1">
                          <a:effectLst/>
                        </a:rPr>
                        <a:t>FileName</a:t>
                      </a:r>
                      <a:r>
                        <a:rPr lang="en-US" sz="1400" b="1" kern="100" dirty="0">
                          <a:effectLst/>
                        </a:rPr>
                        <a:t>” of “Path” is changed by the user, or the path of one file is changed, the event occurs.</a:t>
                      </a:r>
                      <a:endParaRPr lang="zh-CN" sz="1400" b="1" kern="100" dirty="0">
                        <a:effectLst/>
                      </a:endParaRPr>
                    </a:p>
                    <a:p>
                      <a:pPr indent="266700" algn="just">
                        <a:lnSpc>
                          <a:spcPts val="1600"/>
                        </a:lnSpc>
                        <a:spcAft>
                          <a:spcPts val="0"/>
                        </a:spcAft>
                      </a:pPr>
                      <a:r>
                        <a:rPr lang="en-US" sz="1400" b="1" kern="100" dirty="0" err="1">
                          <a:effectLst/>
                        </a:rPr>
                        <a:t>PatternChange</a:t>
                      </a:r>
                      <a:r>
                        <a:rPr lang="zh-CN" sz="1400" b="1" kern="100" dirty="0">
                          <a:effectLst/>
                        </a:rPr>
                        <a:t>：</a:t>
                      </a:r>
                    </a:p>
                    <a:p>
                      <a:pPr indent="266700" algn="just">
                        <a:lnSpc>
                          <a:spcPts val="1600"/>
                        </a:lnSpc>
                        <a:spcAft>
                          <a:spcPts val="0"/>
                        </a:spcAft>
                      </a:pPr>
                      <a:r>
                        <a:rPr lang="en-US" sz="1400" b="1" kern="100" dirty="0">
                          <a:effectLst/>
                        </a:rPr>
                        <a:t>When the pattern of one file is changed, this event occurs.</a:t>
                      </a:r>
                      <a:endParaRPr lang="zh-CN" sz="1400" b="1" kern="100" dirty="0">
                        <a:effectLst/>
                      </a:endParaRPr>
                    </a:p>
                    <a:p>
                      <a:pPr indent="266700" algn="just">
                        <a:lnSpc>
                          <a:spcPts val="1600"/>
                        </a:lnSpc>
                        <a:spcAft>
                          <a:spcPts val="0"/>
                        </a:spcAft>
                      </a:pPr>
                      <a:r>
                        <a:rPr lang="en-US" sz="1400" b="1" kern="100" dirty="0">
                          <a:effectLst/>
                        </a:rPr>
                        <a:t>Resize:</a:t>
                      </a:r>
                      <a:endParaRPr lang="zh-CN" sz="1400" b="1" kern="100" dirty="0">
                        <a:effectLst/>
                      </a:endParaRPr>
                    </a:p>
                    <a:p>
                      <a:pPr indent="266700" algn="just">
                        <a:lnSpc>
                          <a:spcPts val="1600"/>
                        </a:lnSpc>
                        <a:spcAft>
                          <a:spcPts val="0"/>
                        </a:spcAft>
                      </a:pPr>
                      <a:r>
                        <a:rPr lang="en-US" sz="1400" b="1" kern="100" dirty="0">
                          <a:effectLst/>
                        </a:rPr>
                        <a:t>When the size of one object first displayed is changed, this event occurs automatically.</a:t>
                      </a:r>
                      <a:endParaRPr lang="zh-CN" sz="1400" b="1" kern="100" dirty="0">
                        <a:effectLst/>
                      </a:endParaRPr>
                    </a:p>
                    <a:p>
                      <a:pPr indent="266700" algn="just">
                        <a:lnSpc>
                          <a:spcPts val="1600"/>
                        </a:lnSpc>
                        <a:spcAft>
                          <a:spcPts val="0"/>
                        </a:spcAft>
                      </a:pPr>
                      <a:r>
                        <a:rPr lang="en-US" sz="1400" b="1" kern="100" dirty="0">
                          <a:effectLst/>
                        </a:rPr>
                        <a:t>Scroll</a:t>
                      </a:r>
                      <a:r>
                        <a:rPr lang="zh-CN" sz="1400" b="1" kern="100" dirty="0">
                          <a:effectLst/>
                        </a:rPr>
                        <a:t>：</a:t>
                      </a:r>
                    </a:p>
                    <a:p>
                      <a:pPr indent="266700" algn="just">
                        <a:lnSpc>
                          <a:spcPts val="1600"/>
                        </a:lnSpc>
                        <a:spcAft>
                          <a:spcPts val="0"/>
                        </a:spcAft>
                      </a:pPr>
                      <a:r>
                        <a:rPr lang="en-US" sz="1400" b="1" kern="100" dirty="0">
                          <a:effectLst/>
                        </a:rPr>
                        <a:t>When the user drags the scroll bar with his mouse, this event occurs.</a:t>
                      </a:r>
                      <a:endParaRPr lang="zh-CN" sz="1400" b="1" kern="100" dirty="0">
                        <a:effectLst/>
                      </a:endParaRPr>
                    </a:p>
                    <a:p>
                      <a:pPr indent="266700" algn="just">
                        <a:lnSpc>
                          <a:spcPts val="1600"/>
                        </a:lnSpc>
                        <a:spcAft>
                          <a:spcPts val="0"/>
                        </a:spcAft>
                      </a:pPr>
                      <a:r>
                        <a:rPr lang="en-US" sz="1400" b="1" kern="100" dirty="0" err="1">
                          <a:effectLst/>
                        </a:rPr>
                        <a:t>SelChange</a:t>
                      </a:r>
                      <a:r>
                        <a:rPr lang="zh-CN" sz="1400" b="1" kern="100" dirty="0">
                          <a:effectLst/>
                        </a:rPr>
                        <a:t>：</a:t>
                      </a:r>
                    </a:p>
                    <a:p>
                      <a:pPr indent="266700" algn="just">
                        <a:lnSpc>
                          <a:spcPts val="1600"/>
                        </a:lnSpc>
                        <a:spcAft>
                          <a:spcPts val="0"/>
                        </a:spcAft>
                      </a:pPr>
                      <a:r>
                        <a:rPr lang="en-US" sz="1400" b="1" kern="100" dirty="0">
                          <a:effectLst/>
                        </a:rPr>
                        <a:t>The choice of current text or the insert point is changed, this event occurs.</a:t>
                      </a:r>
                      <a:endParaRPr lang="zh-CN" sz="1400" b="1" kern="100" dirty="0">
                        <a:effectLst/>
                      </a:endParaRPr>
                    </a:p>
                    <a:p>
                      <a:pPr indent="266700" algn="just">
                        <a:lnSpc>
                          <a:spcPts val="1600"/>
                        </a:lnSpc>
                        <a:spcAft>
                          <a:spcPts val="0"/>
                        </a:spcAft>
                      </a:pPr>
                      <a:r>
                        <a:rPr lang="en-US" sz="1400" b="1" kern="100" dirty="0">
                          <a:effectLst/>
                        </a:rPr>
                        <a:t>Show:</a:t>
                      </a:r>
                      <a:endParaRPr lang="zh-CN" sz="1400" b="1" kern="100" dirty="0">
                        <a:effectLst/>
                      </a:endParaRPr>
                    </a:p>
                    <a:p>
                      <a:pPr indent="266700" algn="just">
                        <a:lnSpc>
                          <a:spcPts val="1600"/>
                        </a:lnSpc>
                        <a:spcAft>
                          <a:spcPts val="0"/>
                        </a:spcAft>
                      </a:pPr>
                      <a:r>
                        <a:rPr lang="en-US" sz="1400" b="1" kern="100" dirty="0">
                          <a:effectLst/>
                        </a:rPr>
                        <a:t>When the “Visible” attribute value of one object is changed into “True”, this event occurs.</a:t>
                      </a:r>
                      <a:endParaRPr lang="zh-CN" sz="1400" b="1" kern="100" dirty="0">
                        <a:effectLst/>
                      </a:endParaRPr>
                    </a:p>
                    <a:p>
                      <a:pPr indent="266700" algn="just">
                        <a:lnSpc>
                          <a:spcPts val="1600"/>
                        </a:lnSpc>
                        <a:spcAft>
                          <a:spcPts val="0"/>
                        </a:spcAft>
                      </a:pPr>
                      <a:r>
                        <a:rPr lang="en-US" sz="1400" b="1" kern="100" dirty="0">
                          <a:effectLst/>
                        </a:rPr>
                        <a:t>Timer</a:t>
                      </a:r>
                      <a:r>
                        <a:rPr lang="zh-CN" sz="1400" b="1" kern="100" dirty="0">
                          <a:effectLst/>
                        </a:rPr>
                        <a:t>：</a:t>
                      </a:r>
                    </a:p>
                    <a:p>
                      <a:pPr indent="266700" algn="just">
                        <a:lnSpc>
                          <a:spcPts val="1600"/>
                        </a:lnSpc>
                        <a:spcAft>
                          <a:spcPts val="0"/>
                        </a:spcAft>
                      </a:pPr>
                      <a:r>
                        <a:rPr lang="en-US" sz="1400" b="1" kern="100" dirty="0">
                          <a:effectLst/>
                        </a:rPr>
                        <a:t>After the value of the “interval” is past, this event occurs.</a:t>
                      </a:r>
                      <a:endParaRPr lang="zh-CN" sz="1400" b="1" kern="100" dirty="0">
                        <a:effectLst/>
                      </a:endParaRPr>
                    </a:p>
                    <a:p>
                      <a:pPr indent="266700" algn="just">
                        <a:lnSpc>
                          <a:spcPts val="1600"/>
                        </a:lnSpc>
                        <a:spcAft>
                          <a:spcPts val="0"/>
                        </a:spcAft>
                      </a:pPr>
                      <a:r>
                        <a:rPr lang="en-US" sz="1400" b="1" kern="100" dirty="0" err="1">
                          <a:effectLst/>
                        </a:rPr>
                        <a:t>TimeChanged</a:t>
                      </a:r>
                      <a:r>
                        <a:rPr lang="zh-CN" sz="1400" b="1" kern="100" dirty="0">
                          <a:effectLst/>
                        </a:rPr>
                        <a:t>：</a:t>
                      </a:r>
                    </a:p>
                    <a:p>
                      <a:pPr indent="266700" algn="just">
                        <a:lnSpc>
                          <a:spcPts val="1600"/>
                        </a:lnSpc>
                        <a:spcAft>
                          <a:spcPts val="0"/>
                        </a:spcAft>
                      </a:pPr>
                      <a:r>
                        <a:rPr lang="en-US" sz="1400" b="1" kern="100" dirty="0">
                          <a:effectLst/>
                        </a:rPr>
                        <a:t>When the time is changed by the system or some applications, this event occurs.</a:t>
                      </a:r>
                      <a:endParaRPr lang="zh-CN" sz="1400" b="1" kern="100" dirty="0">
                        <a:effectLst/>
                      </a:endParaRPr>
                    </a:p>
                    <a:p>
                      <a:pPr indent="266700" algn="just">
                        <a:lnSpc>
                          <a:spcPts val="1600"/>
                        </a:lnSpc>
                        <a:spcAft>
                          <a:spcPts val="0"/>
                        </a:spcAft>
                      </a:pPr>
                      <a:r>
                        <a:rPr lang="en-US" sz="1400" b="1" kern="100" dirty="0">
                          <a:effectLst/>
                        </a:rPr>
                        <a:t>Unload</a:t>
                      </a:r>
                      <a:r>
                        <a:rPr lang="zh-CN" sz="1400" b="1" kern="100" dirty="0">
                          <a:effectLst/>
                        </a:rPr>
                        <a:t>：</a:t>
                      </a:r>
                    </a:p>
                    <a:p>
                      <a:pPr indent="266700" algn="just">
                        <a:lnSpc>
                          <a:spcPts val="1600"/>
                        </a:lnSpc>
                        <a:spcAft>
                          <a:spcPts val="0"/>
                        </a:spcAft>
                      </a:pPr>
                      <a:r>
                        <a:rPr lang="en-US" sz="1400" b="1" kern="100" dirty="0">
                          <a:effectLst/>
                        </a:rPr>
                        <a:t>When one form is deleted from the screen, this event occurs.</a:t>
                      </a:r>
                      <a:endParaRPr lang="zh-CN" sz="1400" b="1" kern="100" dirty="0">
                        <a:effectLst/>
                        <a:latin typeface="Times New Roman"/>
                        <a:ea typeface="方正书宋_GBK"/>
                      </a:endParaRPr>
                    </a:p>
                  </a:txBody>
                  <a:tcPr marL="41887" marR="41887" marT="0" marB="0"/>
                </a:tc>
                <a:tc>
                  <a:txBody>
                    <a:bodyPr/>
                    <a:lstStyle/>
                    <a:p>
                      <a:pPr indent="266700" algn="just">
                        <a:lnSpc>
                          <a:spcPts val="1600"/>
                        </a:lnSpc>
                        <a:spcAft>
                          <a:spcPts val="0"/>
                        </a:spcAft>
                      </a:pPr>
                      <a:r>
                        <a:rPr lang="en-US" sz="1400" b="1" kern="100" dirty="0" err="1">
                          <a:effectLst/>
                        </a:rPr>
                        <a:t>PathChange</a:t>
                      </a:r>
                      <a:r>
                        <a:rPr lang="zh-CN" sz="1400" b="1" kern="100" dirty="0">
                          <a:effectLst/>
                        </a:rPr>
                        <a:t>事件：</a:t>
                      </a:r>
                    </a:p>
                    <a:p>
                      <a:pPr indent="266700" algn="just">
                        <a:lnSpc>
                          <a:spcPts val="1600"/>
                        </a:lnSpc>
                        <a:spcAft>
                          <a:spcPts val="0"/>
                        </a:spcAft>
                      </a:pPr>
                      <a:r>
                        <a:rPr lang="zh-CN" sz="1400" b="1" kern="100" dirty="0">
                          <a:effectLst/>
                        </a:rPr>
                        <a:t>当用户指定新的</a:t>
                      </a:r>
                      <a:r>
                        <a:rPr lang="en-US" sz="1400" b="1" kern="100" dirty="0" err="1">
                          <a:effectLst/>
                        </a:rPr>
                        <a:t>FileName</a:t>
                      </a:r>
                      <a:r>
                        <a:rPr lang="zh-CN" sz="1400" b="1" kern="100" dirty="0">
                          <a:effectLst/>
                        </a:rPr>
                        <a:t>属性或</a:t>
                      </a:r>
                      <a:r>
                        <a:rPr lang="en-US" sz="1400" b="1" kern="100" dirty="0">
                          <a:effectLst/>
                        </a:rPr>
                        <a:t>Path</a:t>
                      </a:r>
                      <a:r>
                        <a:rPr lang="zh-CN" sz="1400" b="1" kern="100" dirty="0">
                          <a:effectLst/>
                        </a:rPr>
                        <a:t>属性，从而改变了路径时发生。</a:t>
                      </a:r>
                    </a:p>
                    <a:p>
                      <a:pPr indent="266700" algn="just">
                        <a:lnSpc>
                          <a:spcPts val="1600"/>
                        </a:lnSpc>
                        <a:spcAft>
                          <a:spcPts val="0"/>
                        </a:spcAft>
                      </a:pPr>
                      <a:r>
                        <a:rPr lang="en-US" sz="1400" b="1" kern="100" dirty="0">
                          <a:effectLst/>
                        </a:rPr>
                        <a:t> </a:t>
                      </a:r>
                      <a:endParaRPr lang="zh-CN" sz="1400" b="1" kern="100" dirty="0">
                        <a:effectLst/>
                      </a:endParaRPr>
                    </a:p>
                    <a:p>
                      <a:pPr indent="266700" algn="just">
                        <a:lnSpc>
                          <a:spcPts val="1600"/>
                        </a:lnSpc>
                        <a:spcAft>
                          <a:spcPts val="0"/>
                        </a:spcAft>
                      </a:pPr>
                      <a:r>
                        <a:rPr lang="en-US" sz="1400" b="1" kern="100" dirty="0" err="1">
                          <a:effectLst/>
                        </a:rPr>
                        <a:t>PatternChange</a:t>
                      </a:r>
                      <a:r>
                        <a:rPr lang="zh-CN" sz="1400" b="1" kern="100" dirty="0">
                          <a:effectLst/>
                        </a:rPr>
                        <a:t>事件：</a:t>
                      </a:r>
                    </a:p>
                    <a:p>
                      <a:pPr indent="266700" algn="just">
                        <a:lnSpc>
                          <a:spcPts val="1600"/>
                        </a:lnSpc>
                        <a:spcAft>
                          <a:spcPts val="0"/>
                        </a:spcAft>
                      </a:pPr>
                      <a:r>
                        <a:rPr lang="zh-CN" sz="1400" b="1" kern="100" dirty="0">
                          <a:effectLst/>
                        </a:rPr>
                        <a:t>当文件的列表样式改变时发生。</a:t>
                      </a:r>
                    </a:p>
                    <a:p>
                      <a:pPr indent="266700" algn="just">
                        <a:lnSpc>
                          <a:spcPts val="1600"/>
                        </a:lnSpc>
                        <a:spcAft>
                          <a:spcPts val="0"/>
                        </a:spcAft>
                      </a:pPr>
                      <a:r>
                        <a:rPr lang="en-US" sz="1400" b="1" kern="100" dirty="0">
                          <a:effectLst/>
                        </a:rPr>
                        <a:t> </a:t>
                      </a:r>
                      <a:endParaRPr lang="zh-CN" sz="1400" b="1" kern="100" dirty="0">
                        <a:effectLst/>
                      </a:endParaRPr>
                    </a:p>
                    <a:p>
                      <a:pPr indent="266700" algn="just">
                        <a:lnSpc>
                          <a:spcPts val="1600"/>
                        </a:lnSpc>
                        <a:spcAft>
                          <a:spcPts val="0"/>
                        </a:spcAft>
                      </a:pPr>
                      <a:r>
                        <a:rPr lang="en-US" sz="1400" b="1" kern="100" dirty="0">
                          <a:effectLst/>
                        </a:rPr>
                        <a:t>Resize</a:t>
                      </a:r>
                      <a:r>
                        <a:rPr lang="zh-CN" sz="1400" b="1" kern="100" dirty="0">
                          <a:effectLst/>
                        </a:rPr>
                        <a:t>事件</a:t>
                      </a:r>
                      <a:r>
                        <a:rPr lang="en-US" sz="1400" b="1" kern="100" dirty="0">
                          <a:effectLst/>
                        </a:rPr>
                        <a:t>:</a:t>
                      </a:r>
                      <a:endParaRPr lang="zh-CN" sz="1400" b="1" kern="100" dirty="0">
                        <a:effectLst/>
                      </a:endParaRPr>
                    </a:p>
                    <a:p>
                      <a:pPr indent="266700" algn="just">
                        <a:lnSpc>
                          <a:spcPts val="1600"/>
                        </a:lnSpc>
                        <a:spcAft>
                          <a:spcPts val="0"/>
                        </a:spcAft>
                      </a:pPr>
                      <a:r>
                        <a:rPr lang="zh-CN" sz="1400" b="1" kern="100" dirty="0">
                          <a:effectLst/>
                        </a:rPr>
                        <a:t>当对象第一次显示的尺寸发生变化时自动发生。</a:t>
                      </a:r>
                    </a:p>
                    <a:p>
                      <a:pPr indent="266700" algn="just">
                        <a:lnSpc>
                          <a:spcPts val="1600"/>
                        </a:lnSpc>
                        <a:spcAft>
                          <a:spcPts val="0"/>
                        </a:spcAft>
                      </a:pPr>
                      <a:r>
                        <a:rPr lang="en-US" sz="1400" b="1" kern="100" dirty="0">
                          <a:effectLst/>
                        </a:rPr>
                        <a:t>Scroll</a:t>
                      </a:r>
                      <a:r>
                        <a:rPr lang="zh-CN" sz="1400" b="1" kern="100" dirty="0">
                          <a:effectLst/>
                        </a:rPr>
                        <a:t>事件：</a:t>
                      </a:r>
                    </a:p>
                    <a:p>
                      <a:pPr indent="266700" algn="just">
                        <a:lnSpc>
                          <a:spcPts val="1600"/>
                        </a:lnSpc>
                        <a:spcAft>
                          <a:spcPts val="0"/>
                        </a:spcAft>
                      </a:pPr>
                      <a:r>
                        <a:rPr lang="zh-CN" sz="1400" b="1" kern="100" dirty="0">
                          <a:effectLst/>
                        </a:rPr>
                        <a:t>用户用鼠标在滚动条内拖动滚动框时发生。</a:t>
                      </a:r>
                    </a:p>
                    <a:p>
                      <a:pPr indent="266700" algn="just">
                        <a:lnSpc>
                          <a:spcPts val="1600"/>
                        </a:lnSpc>
                        <a:spcAft>
                          <a:spcPts val="0"/>
                        </a:spcAft>
                      </a:pPr>
                      <a:r>
                        <a:rPr lang="en-US" sz="1400" b="1" kern="100" dirty="0" err="1">
                          <a:effectLst/>
                        </a:rPr>
                        <a:t>SelChange</a:t>
                      </a:r>
                      <a:r>
                        <a:rPr lang="zh-CN" sz="1400" b="1" kern="100" dirty="0">
                          <a:effectLst/>
                        </a:rPr>
                        <a:t>事件：</a:t>
                      </a:r>
                    </a:p>
                    <a:p>
                      <a:pPr indent="266700" algn="just">
                        <a:lnSpc>
                          <a:spcPts val="1600"/>
                        </a:lnSpc>
                        <a:spcAft>
                          <a:spcPts val="0"/>
                        </a:spcAft>
                      </a:pPr>
                      <a:r>
                        <a:rPr lang="zh-CN" sz="1400" b="1" kern="100" dirty="0">
                          <a:effectLst/>
                        </a:rPr>
                        <a:t>当前文本的选择发生改变或插入点发生变化时发生。</a:t>
                      </a:r>
                    </a:p>
                    <a:p>
                      <a:pPr indent="266700" algn="just">
                        <a:lnSpc>
                          <a:spcPts val="1600"/>
                        </a:lnSpc>
                        <a:spcAft>
                          <a:spcPts val="0"/>
                        </a:spcAft>
                      </a:pPr>
                      <a:r>
                        <a:rPr lang="en-US" sz="1400" b="1" kern="100" dirty="0">
                          <a:effectLst/>
                        </a:rPr>
                        <a:t>Show</a:t>
                      </a:r>
                      <a:r>
                        <a:rPr lang="zh-CN" sz="1400" b="1" kern="100" dirty="0">
                          <a:effectLst/>
                        </a:rPr>
                        <a:t>事件</a:t>
                      </a:r>
                      <a:r>
                        <a:rPr lang="en-US" sz="1400" b="1" kern="100" dirty="0">
                          <a:effectLst/>
                        </a:rPr>
                        <a:t>:</a:t>
                      </a:r>
                      <a:endParaRPr lang="zh-CN" sz="1400" b="1" kern="100" dirty="0">
                        <a:effectLst/>
                      </a:endParaRPr>
                    </a:p>
                    <a:p>
                      <a:pPr indent="266700" algn="just">
                        <a:lnSpc>
                          <a:spcPts val="1600"/>
                        </a:lnSpc>
                        <a:spcAft>
                          <a:spcPts val="0"/>
                        </a:spcAft>
                      </a:pPr>
                      <a:r>
                        <a:rPr lang="zh-CN" sz="1400" b="1" kern="100" dirty="0">
                          <a:effectLst/>
                        </a:rPr>
                        <a:t>当对象</a:t>
                      </a:r>
                      <a:r>
                        <a:rPr lang="en-US" sz="1400" b="1" kern="100" dirty="0">
                          <a:effectLst/>
                        </a:rPr>
                        <a:t>Visible</a:t>
                      </a:r>
                      <a:r>
                        <a:rPr lang="zh-CN" sz="1400" b="1" kern="100" dirty="0">
                          <a:effectLst/>
                        </a:rPr>
                        <a:t>属性变为</a:t>
                      </a:r>
                      <a:r>
                        <a:rPr lang="en-US" sz="1400" b="1" kern="100" dirty="0">
                          <a:effectLst/>
                        </a:rPr>
                        <a:t>True</a:t>
                      </a:r>
                      <a:r>
                        <a:rPr lang="zh-CN" sz="1400" b="1" kern="100" dirty="0">
                          <a:effectLst/>
                        </a:rPr>
                        <a:t>时发生。</a:t>
                      </a:r>
                    </a:p>
                    <a:p>
                      <a:pPr indent="266700" algn="just">
                        <a:lnSpc>
                          <a:spcPts val="1600"/>
                        </a:lnSpc>
                        <a:spcAft>
                          <a:spcPts val="0"/>
                        </a:spcAft>
                      </a:pPr>
                      <a:r>
                        <a:rPr lang="en-US" sz="1400" b="1" kern="100" dirty="0">
                          <a:effectLst/>
                        </a:rPr>
                        <a:t>Timer</a:t>
                      </a:r>
                      <a:r>
                        <a:rPr lang="zh-CN" sz="1400" b="1" kern="100" dirty="0">
                          <a:effectLst/>
                        </a:rPr>
                        <a:t>事件：</a:t>
                      </a:r>
                    </a:p>
                    <a:p>
                      <a:pPr indent="266700" algn="just">
                        <a:lnSpc>
                          <a:spcPts val="1600"/>
                        </a:lnSpc>
                        <a:spcAft>
                          <a:spcPts val="0"/>
                        </a:spcAft>
                      </a:pPr>
                      <a:r>
                        <a:rPr lang="zh-CN" sz="1400" b="1" kern="100" dirty="0">
                          <a:effectLst/>
                        </a:rPr>
                        <a:t>计时器控件</a:t>
                      </a:r>
                      <a:r>
                        <a:rPr lang="en-US" sz="1400" b="1" kern="100" dirty="0">
                          <a:effectLst/>
                        </a:rPr>
                        <a:t>Interval</a:t>
                      </a:r>
                      <a:r>
                        <a:rPr lang="zh-CN" sz="1400" b="1" kern="100" dirty="0">
                          <a:effectLst/>
                        </a:rPr>
                        <a:t>预定时间过去后发生。</a:t>
                      </a:r>
                    </a:p>
                    <a:p>
                      <a:pPr indent="266700" algn="just">
                        <a:lnSpc>
                          <a:spcPts val="1600"/>
                        </a:lnSpc>
                        <a:spcAft>
                          <a:spcPts val="0"/>
                        </a:spcAft>
                      </a:pPr>
                      <a:r>
                        <a:rPr lang="en-US" sz="1400" b="1" kern="100" dirty="0" err="1">
                          <a:effectLst/>
                        </a:rPr>
                        <a:t>TimeChanged</a:t>
                      </a:r>
                      <a:r>
                        <a:rPr lang="zh-CN" sz="1400" b="1" kern="100" dirty="0">
                          <a:effectLst/>
                        </a:rPr>
                        <a:t>事件：</a:t>
                      </a:r>
                    </a:p>
                    <a:p>
                      <a:pPr indent="266700" algn="just">
                        <a:lnSpc>
                          <a:spcPts val="1600"/>
                        </a:lnSpc>
                        <a:spcAft>
                          <a:spcPts val="0"/>
                        </a:spcAft>
                      </a:pPr>
                      <a:r>
                        <a:rPr lang="zh-CN" sz="1400" b="1" kern="100" dirty="0">
                          <a:effectLst/>
                        </a:rPr>
                        <a:t>应用程序或“控制面板”改变系统时间时发生。</a:t>
                      </a:r>
                    </a:p>
                    <a:p>
                      <a:pPr indent="266700" algn="just">
                        <a:lnSpc>
                          <a:spcPts val="1600"/>
                        </a:lnSpc>
                        <a:spcAft>
                          <a:spcPts val="0"/>
                        </a:spcAft>
                      </a:pPr>
                      <a:r>
                        <a:rPr lang="en-US" sz="1400" b="1" kern="100" dirty="0">
                          <a:effectLst/>
                        </a:rPr>
                        <a:t>Unload</a:t>
                      </a:r>
                      <a:r>
                        <a:rPr lang="zh-CN" sz="1400" b="1" kern="100" dirty="0">
                          <a:effectLst/>
                        </a:rPr>
                        <a:t>事件：</a:t>
                      </a:r>
                    </a:p>
                    <a:p>
                      <a:pPr indent="266700" algn="just">
                        <a:lnSpc>
                          <a:spcPts val="1600"/>
                        </a:lnSpc>
                        <a:spcAft>
                          <a:spcPts val="0"/>
                        </a:spcAft>
                      </a:pPr>
                      <a:r>
                        <a:rPr lang="zh-CN" sz="1400" b="1" kern="100" dirty="0">
                          <a:effectLst/>
                        </a:rPr>
                        <a:t>当窗体从屏幕上删除时发生。</a:t>
                      </a:r>
                      <a:endParaRPr lang="zh-CN" sz="1400" b="1" kern="100" dirty="0">
                        <a:effectLst/>
                        <a:latin typeface="Times New Roman"/>
                        <a:ea typeface="方正书宋_GBK"/>
                      </a:endParaRPr>
                    </a:p>
                  </a:txBody>
                  <a:tcPr marL="41887" marR="41887" marT="0" marB="0"/>
                </a:tc>
              </a:tr>
            </a:tbl>
          </a:graphicData>
        </a:graphic>
      </p:graphicFrame>
    </p:spTree>
    <p:extLst>
      <p:ext uri="{BB962C8B-B14F-4D97-AF65-F5344CB8AC3E}">
        <p14:creationId xmlns:p14="http://schemas.microsoft.com/office/powerpoint/2010/main" val="1808639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683568" y="1412776"/>
            <a:ext cx="5472608" cy="4752528"/>
          </a:xfrm>
        </p:spPr>
        <p:txBody>
          <a:bodyPr>
            <a:normAutofit/>
          </a:bodyPr>
          <a:lstStyle/>
          <a:p>
            <a:pPr marL="388620" indent="-342900">
              <a:buFont typeface="Wingdings" panose="05000000000000000000" pitchFamily="2" charset="2"/>
              <a:buChar char="Ø"/>
            </a:pPr>
            <a:r>
              <a:rPr lang="zh-CN" altLang="en-US" sz="2400" dirty="0" smtClean="0"/>
              <a:t>教学要求：</a:t>
            </a:r>
            <a:endParaRPr lang="en-US" altLang="zh-CN" sz="2400" dirty="0" smtClean="0"/>
          </a:p>
          <a:p>
            <a:r>
              <a:rPr lang="en-US" altLang="zh-CN" sz="2400" dirty="0" smtClean="0"/>
              <a:t>    </a:t>
            </a:r>
            <a:r>
              <a:rPr lang="zh-CN" altLang="zh-CN" sz="2400" dirty="0" smtClean="0"/>
              <a:t>本章</a:t>
            </a:r>
            <a:r>
              <a:rPr lang="zh-CN" altLang="zh-CN" sz="2400" dirty="0"/>
              <a:t>面向编程爱好者，要求学生有一定的公共英语基础</a:t>
            </a:r>
            <a:r>
              <a:rPr lang="zh-CN" altLang="zh-CN" sz="2400" dirty="0" smtClean="0"/>
              <a:t>。</a:t>
            </a:r>
            <a:endParaRPr lang="en-US" altLang="zh-CN" sz="2400" dirty="0" smtClean="0"/>
          </a:p>
          <a:p>
            <a:pPr marL="388620" indent="-342900">
              <a:buFont typeface="Wingdings" panose="05000000000000000000" pitchFamily="2" charset="2"/>
              <a:buChar char="Ø"/>
            </a:pPr>
            <a:r>
              <a:rPr lang="zh-CN" altLang="en-US" sz="2400" dirty="0" smtClean="0"/>
              <a:t>教学</a:t>
            </a:r>
            <a:r>
              <a:rPr lang="zh-CN" altLang="en-US" sz="2400" dirty="0"/>
              <a:t>内容</a:t>
            </a:r>
            <a:r>
              <a:rPr lang="zh-CN" altLang="en-US" sz="2400" dirty="0" smtClean="0"/>
              <a:t>：</a:t>
            </a:r>
            <a:endParaRPr lang="en-US" altLang="zh-CN" sz="2400" dirty="0"/>
          </a:p>
          <a:p>
            <a:r>
              <a:rPr lang="en-US" altLang="zh-CN" sz="2400" dirty="0" smtClean="0"/>
              <a:t>    </a:t>
            </a:r>
            <a:r>
              <a:rPr lang="zh-CN" altLang="zh-CN" sz="2400" dirty="0" smtClean="0"/>
              <a:t>选择</a:t>
            </a:r>
            <a:r>
              <a:rPr lang="zh-CN" altLang="zh-CN" sz="2400" dirty="0"/>
              <a:t>介绍</a:t>
            </a:r>
            <a:r>
              <a:rPr lang="en-US" altLang="zh-CN" sz="2400" dirty="0"/>
              <a:t>C</a:t>
            </a:r>
            <a:r>
              <a:rPr lang="zh-CN" altLang="zh-CN" sz="2400" dirty="0"/>
              <a:t>语言、</a:t>
            </a:r>
            <a:r>
              <a:rPr lang="en-US" altLang="zh-CN" sz="2400" dirty="0"/>
              <a:t>VB</a:t>
            </a:r>
            <a:r>
              <a:rPr lang="zh-CN" altLang="zh-CN" sz="2400" dirty="0"/>
              <a:t>、</a:t>
            </a:r>
            <a:r>
              <a:rPr lang="en-US" altLang="zh-CN" sz="2400" dirty="0"/>
              <a:t>Java2</a:t>
            </a:r>
            <a:r>
              <a:rPr lang="zh-CN" altLang="zh-CN" sz="2400" dirty="0"/>
              <a:t>、</a:t>
            </a:r>
            <a:r>
              <a:rPr lang="en-US" altLang="zh-CN" sz="2400" dirty="0"/>
              <a:t>SQL</a:t>
            </a:r>
            <a:r>
              <a:rPr lang="zh-CN" altLang="zh-CN" sz="2400" dirty="0"/>
              <a:t>等主流计算机语言的起源、特点、概念、关键字等</a:t>
            </a:r>
            <a:r>
              <a:rPr lang="zh-CN" altLang="zh-CN" sz="2400" dirty="0" smtClean="0"/>
              <a:t>。</a:t>
            </a:r>
            <a:endParaRPr lang="en-US" altLang="zh-CN" sz="2400" dirty="0" smtClean="0"/>
          </a:p>
          <a:p>
            <a:pPr>
              <a:buFont typeface="Wingdings" pitchFamily="2" charset="2"/>
              <a:buChar char="Ø"/>
            </a:pPr>
            <a:r>
              <a:rPr lang="zh-CN" altLang="en-US" sz="2400" dirty="0" smtClean="0"/>
              <a:t>教学提示：</a:t>
            </a:r>
            <a:endParaRPr lang="en-US" altLang="zh-CN" sz="2400" dirty="0"/>
          </a:p>
          <a:p>
            <a:r>
              <a:rPr lang="en-US" altLang="zh-CN" sz="2400" dirty="0" smtClean="0"/>
              <a:t>    </a:t>
            </a:r>
            <a:r>
              <a:rPr lang="zh-CN" altLang="zh-CN" sz="2400" dirty="0" smtClean="0"/>
              <a:t>为</a:t>
            </a:r>
            <a:r>
              <a:rPr lang="zh-CN" altLang="zh-CN" sz="2400" dirty="0"/>
              <a:t>学生学习语言课扫除障碍，做必要的知识准备。</a:t>
            </a:r>
          </a:p>
        </p:txBody>
      </p:sp>
      <p:sp>
        <p:nvSpPr>
          <p:cNvPr id="4" name="Rectangle 2"/>
          <p:cNvSpPr>
            <a:spLocks noChangeArrowheads="1"/>
          </p:cNvSpPr>
          <p:nvPr/>
        </p:nvSpPr>
        <p:spPr bwMode="auto">
          <a:xfrm>
            <a:off x="216024" y="332656"/>
            <a:ext cx="190770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3200" b="1" i="0" u="none" strike="noStrike" cap="none" normalizeH="0" baseline="0" dirty="0" smtClean="0">
                <a:ln>
                  <a:noFill/>
                </a:ln>
                <a:solidFill>
                  <a:schemeClr val="tx1"/>
                </a:solidFill>
                <a:effectLst/>
                <a:latin typeface="Times New Roman" pitchFamily="18" charset="0"/>
                <a:ea typeface="方正兰亭黑_GBK" charset="-122"/>
                <a:cs typeface="Times New Roman" pitchFamily="18" charset="0"/>
              </a:rPr>
              <a:t>Chapter</a:t>
            </a:r>
            <a:r>
              <a:rPr kumimoji="0" lang="en-US" altLang="zh-CN" sz="3200" b="1" i="0" u="none" strike="noStrike" cap="none" normalizeH="0" baseline="0" dirty="0" smtClean="0">
                <a:ln>
                  <a:noFill/>
                </a:ln>
                <a:solidFill>
                  <a:schemeClr val="tx1"/>
                </a:solidFill>
                <a:effectLst/>
                <a:latin typeface="Arial"/>
                <a:ea typeface="方正兰亭黑_GBK" charset="-122"/>
                <a:cs typeface="Times New Roman" pitchFamily="18" charset="0"/>
              </a:rPr>
              <a:t> </a:t>
            </a:r>
            <a:endParaRPr kumimoji="0" lang="en-US" altLang="zh-CN" sz="28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
        <p:nvSpPr>
          <p:cNvPr id="5" name="Rectangle 3"/>
          <p:cNvSpPr>
            <a:spLocks noChangeArrowheads="1"/>
          </p:cNvSpPr>
          <p:nvPr/>
        </p:nvSpPr>
        <p:spPr bwMode="auto">
          <a:xfrm>
            <a:off x="1512168" y="189221"/>
            <a:ext cx="666023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3335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lvl="0" algn="ctr"/>
            <a:r>
              <a:rPr lang="en-US" altLang="zh-CN" sz="2800" b="1" dirty="0">
                <a:solidFill>
                  <a:srgbClr val="0070C0"/>
                </a:solidFill>
                <a:latin typeface="Times New Roman" pitchFamily="18" charset="0"/>
                <a:ea typeface="方正大标宋_GBK" charset="-122"/>
                <a:cs typeface="Times New Roman" pitchFamily="18" charset="0"/>
              </a:rPr>
              <a:t>Programming </a:t>
            </a:r>
            <a:r>
              <a:rPr lang="en-US" altLang="zh-CN" sz="2800" b="1" dirty="0">
                <a:solidFill>
                  <a:srgbClr val="0070C0"/>
                </a:solidFill>
                <a:latin typeface="Times New Roman" pitchFamily="18" charset="0"/>
                <a:ea typeface="方正大标宋_GBK" charset="-122"/>
                <a:cs typeface="Times New Roman" pitchFamily="18" charset="0"/>
              </a:rPr>
              <a:t>Language</a:t>
            </a:r>
          </a:p>
          <a:p>
            <a:pPr lvl="0" algn="ctr"/>
            <a:r>
              <a:rPr lang="zh-CN" altLang="zh-CN" sz="2800" b="1" dirty="0">
                <a:solidFill>
                  <a:srgbClr val="0070C0"/>
                </a:solidFill>
                <a:latin typeface="Times New Roman" pitchFamily="18" charset="0"/>
                <a:ea typeface="方正大标宋_GBK" charset="-122"/>
                <a:cs typeface="Times New Roman" pitchFamily="18" charset="0"/>
              </a:rPr>
              <a:t>（</a:t>
            </a:r>
            <a:r>
              <a:rPr lang="zh-CN" altLang="zh-CN" sz="2800" b="1" dirty="0">
                <a:solidFill>
                  <a:srgbClr val="0070C0"/>
                </a:solidFill>
                <a:latin typeface="Times New Roman" pitchFamily="18" charset="0"/>
                <a:ea typeface="方正大标宋_GBK" charset="-122"/>
                <a:cs typeface="Times New Roman" pitchFamily="18" charset="0"/>
              </a:rPr>
              <a:t>程序设计语言）</a:t>
            </a:r>
            <a:endParaRPr lang="zh-CN" altLang="en-US" sz="2800" b="1" dirty="0">
              <a:solidFill>
                <a:srgbClr val="0070C0"/>
              </a:solidFill>
              <a:latin typeface="Times New Roman" pitchFamily="18" charset="0"/>
              <a:ea typeface="方正大标宋_GBK" charset="-122"/>
              <a:cs typeface="Times New Roman" pitchFamily="18" charset="0"/>
            </a:endParaRPr>
          </a:p>
        </p:txBody>
      </p:sp>
      <p:grpSp>
        <p:nvGrpSpPr>
          <p:cNvPr id="16388" name="Group 4"/>
          <p:cNvGrpSpPr>
            <a:grpSpLocks noChangeAspect="1"/>
          </p:cNvGrpSpPr>
          <p:nvPr/>
        </p:nvGrpSpPr>
        <p:grpSpPr bwMode="auto">
          <a:xfrm>
            <a:off x="1982789" y="387350"/>
            <a:ext cx="625475" cy="552450"/>
            <a:chOff x="1249" y="244"/>
            <a:chExt cx="394" cy="348"/>
          </a:xfrm>
        </p:grpSpPr>
        <p:sp>
          <p:nvSpPr>
            <p:cNvPr id="16389" name="Rectangle 5"/>
            <p:cNvSpPr>
              <a:spLocks noChangeArrowheads="1"/>
            </p:cNvSpPr>
            <p:nvPr/>
          </p:nvSpPr>
          <p:spPr bwMode="auto">
            <a:xfrm>
              <a:off x="1249" y="244"/>
              <a:ext cx="108" cy="22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2100" b="0" i="0" u="none" strike="noStrike" cap="none" normalizeH="0" baseline="0" smtClean="0">
                  <a:ln>
                    <a:noFill/>
                  </a:ln>
                  <a:solidFill>
                    <a:srgbClr val="000000"/>
                  </a:solidFill>
                  <a:effectLst/>
                  <a:latin typeface="Times New Roman" pitchFamily="18" charset="0"/>
                  <a:ea typeface="宋体" pitchFamily="2" charset="-122"/>
                  <a:cs typeface="宋体" pitchFamily="2" charset="-122"/>
                </a:rPr>
                <a:t> </a:t>
              </a: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16392" name="Rectangle 8"/>
            <p:cNvSpPr>
              <a:spLocks noChangeArrowheads="1"/>
            </p:cNvSpPr>
            <p:nvPr/>
          </p:nvSpPr>
          <p:spPr bwMode="auto">
            <a:xfrm>
              <a:off x="1535" y="363"/>
              <a:ext cx="108" cy="22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2100" b="0" i="0" u="none" strike="noStrike" cap="none" normalizeH="0" baseline="0" smtClean="0">
                  <a:ln>
                    <a:noFill/>
                  </a:ln>
                  <a:solidFill>
                    <a:srgbClr val="FFFFFF"/>
                  </a:solidFill>
                  <a:effectLst/>
                  <a:latin typeface="Times New Roman" pitchFamily="18" charset="0"/>
                  <a:ea typeface="宋体" pitchFamily="2" charset="-122"/>
                  <a:cs typeface="宋体" pitchFamily="2" charset="-122"/>
                </a:rPr>
                <a:t> </a:t>
              </a: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grpSp>
      <p:pic>
        <p:nvPicPr>
          <p:cNvPr id="2" name="Picture 2"/>
          <p:cNvPicPr>
            <a:picLocks noChangeAspect="1" noChangeArrowheads="1"/>
          </p:cNvPicPr>
          <p:nvPr/>
        </p:nvPicPr>
        <p:blipFill>
          <a:blip r:embed="rId2"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327487" y="260648"/>
            <a:ext cx="660337" cy="656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2204864"/>
            <a:ext cx="2557626" cy="3240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603860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1143000" y="1898496"/>
            <a:ext cx="7245424" cy="3474720"/>
          </a:xfrm>
        </p:spPr>
        <p:txBody>
          <a:bodyPr/>
          <a:lstStyle/>
          <a:p>
            <a:r>
              <a:rPr lang="en-US" altLang="zh-CN" dirty="0" smtClean="0"/>
              <a:t>     Key </a:t>
            </a:r>
            <a:r>
              <a:rPr lang="en-US" altLang="zh-CN" dirty="0"/>
              <a:t>words: object</a:t>
            </a:r>
            <a:r>
              <a:rPr lang="zh-CN" altLang="zh-CN" dirty="0"/>
              <a:t>（对象），</a:t>
            </a:r>
            <a:r>
              <a:rPr lang="en-US" altLang="zh-CN" dirty="0"/>
              <a:t>event</a:t>
            </a:r>
            <a:r>
              <a:rPr lang="zh-CN" altLang="zh-CN" dirty="0"/>
              <a:t>（事件），</a:t>
            </a:r>
            <a:r>
              <a:rPr lang="en-US" altLang="zh-CN" dirty="0"/>
              <a:t>occur</a:t>
            </a:r>
            <a:r>
              <a:rPr lang="zh-CN" altLang="zh-CN" dirty="0"/>
              <a:t>（发生），</a:t>
            </a:r>
            <a:r>
              <a:rPr lang="en-US" altLang="zh-CN" dirty="0"/>
              <a:t>click</a:t>
            </a:r>
            <a:r>
              <a:rPr lang="zh-CN" altLang="zh-CN" dirty="0"/>
              <a:t>（鼠标点击），</a:t>
            </a:r>
            <a:r>
              <a:rPr lang="en-US" altLang="zh-CN" dirty="0"/>
              <a:t>focus</a:t>
            </a:r>
            <a:r>
              <a:rPr lang="zh-CN" altLang="zh-CN" dirty="0"/>
              <a:t>（焦点），</a:t>
            </a:r>
            <a:r>
              <a:rPr lang="en-US" altLang="zh-CN" dirty="0"/>
              <a:t>attribute</a:t>
            </a:r>
            <a:r>
              <a:rPr lang="zh-CN" altLang="zh-CN" dirty="0"/>
              <a:t>（属性），</a:t>
            </a:r>
            <a:r>
              <a:rPr lang="en-US" altLang="zh-CN" dirty="0" err="1"/>
              <a:t>ListBox</a:t>
            </a:r>
            <a:r>
              <a:rPr lang="zh-CN" altLang="zh-CN" dirty="0"/>
              <a:t>（列表框，一种控件）</a:t>
            </a:r>
          </a:p>
          <a:p>
            <a:endParaRPr lang="zh-CN" altLang="en-US" dirty="0"/>
          </a:p>
        </p:txBody>
      </p:sp>
      <p:pic>
        <p:nvPicPr>
          <p:cNvPr id="17410" name="Picture 2" descr="t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57457" y="1844824"/>
            <a:ext cx="478239" cy="404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3" descr="C:\Program Files\Microsoft Office\MEDIA\CAGCAT10\j0297749.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00192" y="4509120"/>
            <a:ext cx="1851660" cy="17620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84869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611560" y="731520"/>
            <a:ext cx="7776864" cy="3474720"/>
          </a:xfrm>
        </p:spPr>
        <p:txBody>
          <a:bodyPr/>
          <a:lstStyle/>
          <a:p>
            <a:r>
              <a:rPr lang="en-US" altLang="zh-CN" sz="2400" dirty="0">
                <a:solidFill>
                  <a:srgbClr val="00B050"/>
                </a:solidFill>
                <a:latin typeface="Times New Roman" pitchFamily="18" charset="0"/>
                <a:ea typeface="方正书宋_GBK" charset="-122"/>
                <a:cs typeface="Times New Roman" pitchFamily="18" charset="0"/>
              </a:rPr>
              <a:t>5.2.2  Some Common Controls</a:t>
            </a:r>
            <a:r>
              <a:rPr lang="zh-CN" altLang="zh-CN" sz="2400" dirty="0">
                <a:solidFill>
                  <a:srgbClr val="00B050"/>
                </a:solidFill>
                <a:latin typeface="Times New Roman" pitchFamily="18" charset="0"/>
                <a:ea typeface="方正书宋_GBK" charset="-122"/>
                <a:cs typeface="Times New Roman" pitchFamily="18" charset="0"/>
              </a:rPr>
              <a:t>，</a:t>
            </a:r>
            <a:r>
              <a:rPr lang="en-US" altLang="zh-CN" sz="2400" dirty="0">
                <a:solidFill>
                  <a:srgbClr val="00B050"/>
                </a:solidFill>
                <a:latin typeface="Times New Roman" pitchFamily="18" charset="0"/>
                <a:ea typeface="方正书宋_GBK" charset="-122"/>
                <a:cs typeface="Times New Roman" pitchFamily="18" charset="0"/>
              </a:rPr>
              <a:t>Attributes of Controls </a:t>
            </a:r>
            <a:r>
              <a:rPr lang="zh-CN" altLang="zh-CN" sz="2400" dirty="0">
                <a:solidFill>
                  <a:srgbClr val="00B050"/>
                </a:solidFill>
                <a:latin typeface="Times New Roman" pitchFamily="18" charset="0"/>
                <a:ea typeface="方正书宋_GBK" charset="-122"/>
                <a:cs typeface="Times New Roman" pitchFamily="18" charset="0"/>
              </a:rPr>
              <a:t>（常用控件及其属性）</a:t>
            </a:r>
          </a:p>
          <a:p>
            <a:endParaRPr lang="zh-CN" altLang="en-US" dirty="0"/>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628800"/>
            <a:ext cx="6552728" cy="48290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916532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1311692089"/>
              </p:ext>
            </p:extLst>
          </p:nvPr>
        </p:nvGraphicFramePr>
        <p:xfrm>
          <a:off x="1043608" y="2651844"/>
          <a:ext cx="7389440" cy="2073300"/>
        </p:xfrm>
        <a:graphic>
          <a:graphicData uri="http://schemas.openxmlformats.org/drawingml/2006/table">
            <a:tbl>
              <a:tblPr>
                <a:tableStyleId>{5C22544A-7EE6-4342-B048-85BDC9FD1C3A}</a:tableStyleId>
              </a:tblPr>
              <a:tblGrid>
                <a:gridCol w="3984385"/>
                <a:gridCol w="3405055"/>
              </a:tblGrid>
              <a:tr h="2073300">
                <a:tc>
                  <a:txBody>
                    <a:bodyPr/>
                    <a:lstStyle/>
                    <a:p>
                      <a:pPr indent="256540" algn="just">
                        <a:lnSpc>
                          <a:spcPts val="1600"/>
                        </a:lnSpc>
                        <a:spcAft>
                          <a:spcPts val="0"/>
                        </a:spcAft>
                      </a:pPr>
                      <a:r>
                        <a:rPr lang="en-US" sz="1600" b="1" kern="100" spc="-20" dirty="0">
                          <a:effectLst/>
                        </a:rPr>
                        <a:t>Form is an object, which has its own attributes,</a:t>
                      </a:r>
                      <a:r>
                        <a:rPr lang="en-US" sz="1600" b="1" kern="100" dirty="0">
                          <a:effectLst/>
                        </a:rPr>
                        <a:t> functions, and events. It is a basic part of VB. User </a:t>
                      </a:r>
                      <a:r>
                        <a:rPr lang="en-US" sz="1600" b="1" kern="100" spc="-30" dirty="0">
                          <a:effectLst/>
                        </a:rPr>
                        <a:t>can get some information from the form; </a:t>
                      </a:r>
                      <a:r>
                        <a:rPr lang="en-US" sz="1600" b="1" kern="100" dirty="0">
                          <a:effectLst/>
                        </a:rPr>
                        <a:t>meanwhile, it is the carrier of some other objects. It owns the </a:t>
                      </a:r>
                      <a:r>
                        <a:rPr lang="en-US" sz="1600" b="1" kern="100" spc="-30" dirty="0">
                          <a:effectLst/>
                        </a:rPr>
                        <a:t>same characteristic like the windows. The </a:t>
                      </a:r>
                      <a:r>
                        <a:rPr lang="en-US" sz="1600" b="1" kern="100" dirty="0">
                          <a:effectLst/>
                        </a:rPr>
                        <a:t>attributes of f</a:t>
                      </a:r>
                      <a:r>
                        <a:rPr lang="en-US" sz="1600" b="1" kern="100" spc="-20" dirty="0">
                          <a:effectLst/>
                        </a:rPr>
                        <a:t>orm are: Caption, Height, Left, Top, Visible,</a:t>
                      </a:r>
                      <a:r>
                        <a:rPr lang="en-US" sz="1600" b="1" kern="100" dirty="0">
                          <a:effectLst/>
                        </a:rPr>
                        <a:t> Width, </a:t>
                      </a:r>
                      <a:r>
                        <a:rPr lang="en-US" sz="1600" b="1" kern="100" dirty="0" err="1">
                          <a:effectLst/>
                        </a:rPr>
                        <a:t>Backcolor</a:t>
                      </a:r>
                      <a:r>
                        <a:rPr lang="en-US" sz="1600" b="1" kern="100" dirty="0">
                          <a:effectLst/>
                        </a:rPr>
                        <a:t>, Enabled, </a:t>
                      </a:r>
                      <a:r>
                        <a:rPr lang="en-US" sz="1600" b="1" kern="100" dirty="0" err="1">
                          <a:effectLst/>
                        </a:rPr>
                        <a:t>FillColor</a:t>
                      </a:r>
                      <a:r>
                        <a:rPr lang="en-US" sz="1600" b="1" kern="100" dirty="0">
                          <a:effectLst/>
                        </a:rPr>
                        <a:t>, Font etc.</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窗体是具有自身特定属性、功能和事件的一个对象。它是</a:t>
                      </a:r>
                      <a:r>
                        <a:rPr lang="en-US" sz="1600" b="1" kern="100" dirty="0">
                          <a:effectLst/>
                        </a:rPr>
                        <a:t>VB</a:t>
                      </a:r>
                      <a:r>
                        <a:rPr lang="zh-CN" sz="1600" b="1" kern="100" dirty="0">
                          <a:effectLst/>
                        </a:rPr>
                        <a:t>的一个基本构成部分，是运行程序时用户交互的实际窗口，也是其他对象的载体。它具有窗体的基本特性。常见的属性值有：标题、高度、左边距、上边距、可见性、宽度、背景色、有效性、填充色、字体等。</a:t>
                      </a:r>
                      <a:endParaRPr lang="zh-CN" sz="1600" b="1" kern="100" dirty="0">
                        <a:effectLst/>
                        <a:latin typeface="Times New Roman"/>
                        <a:ea typeface="方正书宋_GBK"/>
                      </a:endParaRPr>
                    </a:p>
                  </a:txBody>
                  <a:tcPr marL="68580" marR="68580" marT="0" marB="0"/>
                </a:tc>
              </a:tr>
            </a:tbl>
          </a:graphicData>
        </a:graphic>
      </p:graphicFrame>
      <p:sp>
        <p:nvSpPr>
          <p:cNvPr id="5" name="Rectangle 1"/>
          <p:cNvSpPr>
            <a:spLocks noChangeArrowheads="1"/>
          </p:cNvSpPr>
          <p:nvPr/>
        </p:nvSpPr>
        <p:spPr bwMode="auto">
          <a:xfrm>
            <a:off x="1691680" y="1916832"/>
            <a:ext cx="565090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L="0" marR="0" lvl="0" indent="2667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rgbClr val="C00000"/>
                </a:solidFill>
                <a:effectLst/>
                <a:latin typeface="Times New Roman" pitchFamily="18" charset="0"/>
                <a:ea typeface="方正书宋_GBK"/>
                <a:cs typeface="Times New Roman" pitchFamily="18" charset="0"/>
              </a:rPr>
              <a:t>Form				   </a:t>
            </a:r>
            <a:r>
              <a:rPr kumimoji="0" lang="zh-CN" altLang="en-US" sz="2400" b="1" i="0" u="none" strike="noStrike" cap="none" normalizeH="0" baseline="0" dirty="0" smtClean="0">
                <a:ln>
                  <a:noFill/>
                </a:ln>
                <a:solidFill>
                  <a:srgbClr val="C00000"/>
                </a:solidFill>
                <a:effectLst/>
                <a:latin typeface="Times New Roman" pitchFamily="18" charset="0"/>
                <a:ea typeface="方正书宋_GBK"/>
                <a:cs typeface="Times New Roman" pitchFamily="18" charset="0"/>
              </a:rPr>
              <a:t>窗体</a:t>
            </a:r>
            <a:endParaRPr kumimoji="0" lang="zh-CN" altLang="en-US" sz="1600" b="0" i="0" u="none" strike="noStrike" cap="none" normalizeH="0" baseline="0" dirty="0" smtClean="0">
              <a:ln>
                <a:noFill/>
              </a:ln>
              <a:solidFill>
                <a:srgbClr val="C00000"/>
              </a:solidFill>
              <a:effectLst/>
            </a:endParaRPr>
          </a:p>
        </p:txBody>
      </p:sp>
    </p:spTree>
    <p:extLst>
      <p:ext uri="{BB962C8B-B14F-4D97-AF65-F5344CB8AC3E}">
        <p14:creationId xmlns:p14="http://schemas.microsoft.com/office/powerpoint/2010/main" val="1064803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683568" y="2258536"/>
            <a:ext cx="8136904" cy="3474720"/>
          </a:xfrm>
        </p:spPr>
        <p:txBody>
          <a:bodyPr/>
          <a:lstStyle/>
          <a:p>
            <a:r>
              <a:rPr lang="en-US" altLang="zh-CN" dirty="0">
                <a:solidFill>
                  <a:srgbClr val="C00000"/>
                </a:solidFill>
              </a:rPr>
              <a:t>Notes </a:t>
            </a:r>
            <a:endParaRPr lang="zh-CN" altLang="zh-CN" dirty="0">
              <a:solidFill>
                <a:srgbClr val="C00000"/>
              </a:solidFill>
            </a:endParaRPr>
          </a:p>
          <a:p>
            <a:r>
              <a:rPr lang="zh-CN" altLang="zh-CN" dirty="0"/>
              <a:t>很多控件都具有相同的属性，如标题（</a:t>
            </a:r>
            <a:r>
              <a:rPr lang="en-US" altLang="zh-CN" dirty="0"/>
              <a:t>caption</a:t>
            </a:r>
            <a:r>
              <a:rPr lang="zh-CN" altLang="zh-CN" dirty="0"/>
              <a:t>）、高度（</a:t>
            </a:r>
            <a:r>
              <a:rPr lang="en-US" altLang="zh-CN" dirty="0"/>
              <a:t>height</a:t>
            </a:r>
            <a:r>
              <a:rPr lang="zh-CN" altLang="zh-CN" dirty="0"/>
              <a:t>）、宽度（</a:t>
            </a:r>
            <a:r>
              <a:rPr lang="en-US" altLang="zh-CN" dirty="0"/>
              <a:t>width</a:t>
            </a:r>
            <a:r>
              <a:rPr lang="zh-CN" altLang="zh-CN" dirty="0"/>
              <a:t>）、可见性（</a:t>
            </a:r>
            <a:r>
              <a:rPr lang="en-US" altLang="zh-CN" dirty="0"/>
              <a:t>visible</a:t>
            </a:r>
            <a:r>
              <a:rPr lang="zh-CN" altLang="zh-CN" dirty="0"/>
              <a:t>）、填充色（</a:t>
            </a:r>
            <a:r>
              <a:rPr lang="en-US" altLang="zh-CN" dirty="0" err="1"/>
              <a:t>fillcolor</a:t>
            </a:r>
            <a:r>
              <a:rPr lang="zh-CN" altLang="zh-CN" dirty="0"/>
              <a:t>）。</a:t>
            </a:r>
          </a:p>
          <a:p>
            <a:endParaRPr lang="zh-CN" altLang="en-US" dirty="0"/>
          </a:p>
        </p:txBody>
      </p:sp>
      <p:pic>
        <p:nvPicPr>
          <p:cNvPr id="56322" name="Picture 2" descr="C:\Program Files\Microsoft Office\MEDIA\CAGCAT10\j0292982.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4077072"/>
            <a:ext cx="1843430" cy="1819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12335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4222059922"/>
              </p:ext>
            </p:extLst>
          </p:nvPr>
        </p:nvGraphicFramePr>
        <p:xfrm>
          <a:off x="971600" y="2621136"/>
          <a:ext cx="6957392" cy="2032000"/>
        </p:xfrm>
        <a:graphic>
          <a:graphicData uri="http://schemas.openxmlformats.org/drawingml/2006/table">
            <a:tbl>
              <a:tblPr>
                <a:tableStyleId>{5C22544A-7EE6-4342-B048-85BDC9FD1C3A}</a:tableStyleId>
              </a:tblPr>
              <a:tblGrid>
                <a:gridCol w="3751426"/>
                <a:gridCol w="3205966"/>
              </a:tblGrid>
              <a:tr h="1728192">
                <a:tc>
                  <a:txBody>
                    <a:bodyPr/>
                    <a:lstStyle/>
                    <a:p>
                      <a:pPr indent="266700" algn="just">
                        <a:lnSpc>
                          <a:spcPts val="1600"/>
                        </a:lnSpc>
                        <a:spcAft>
                          <a:spcPts val="0"/>
                        </a:spcAft>
                      </a:pPr>
                      <a:r>
                        <a:rPr lang="en-US" sz="1600" b="1" kern="100" dirty="0">
                          <a:effectLst/>
                        </a:rPr>
                        <a:t>A command button is one of the objects which are used most frequently. It is used to accept the user’s operating information and start off some events. It can realize the start off, intermit or stop of a command. </a:t>
                      </a:r>
                      <a:endParaRPr lang="zh-CN" sz="1600" b="1" kern="100" dirty="0">
                        <a:effectLst/>
                      </a:endParaRPr>
                    </a:p>
                    <a:p>
                      <a:pPr indent="266700" algn="just">
                        <a:lnSpc>
                          <a:spcPts val="1600"/>
                        </a:lnSpc>
                        <a:spcAft>
                          <a:spcPts val="0"/>
                        </a:spcAft>
                      </a:pPr>
                      <a:r>
                        <a:rPr lang="en-US" sz="1600" b="1" kern="100" dirty="0">
                          <a:effectLst/>
                        </a:rPr>
                        <a:t>Here are some attributes: Caption, Default, Height, Visible, Width, Cancel and so on.</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命令按钮是使用最多的控件对象之一。常常用来接受用户的操作信息，激发某些事件，实现一个命令的启动、中断和结束等操作。</a:t>
                      </a:r>
                    </a:p>
                    <a:p>
                      <a:pPr indent="266700" algn="just">
                        <a:lnSpc>
                          <a:spcPts val="1600"/>
                        </a:lnSpc>
                        <a:spcAft>
                          <a:spcPts val="0"/>
                        </a:spcAft>
                      </a:pPr>
                      <a:r>
                        <a:rPr lang="en-US" sz="1600" b="1" kern="100" dirty="0">
                          <a:effectLst/>
                        </a:rPr>
                        <a:t> </a:t>
                      </a:r>
                      <a:endParaRPr lang="zh-CN" sz="1600" b="1" kern="100" dirty="0">
                        <a:effectLst/>
                      </a:endParaRPr>
                    </a:p>
                    <a:p>
                      <a:pPr indent="266700" algn="just">
                        <a:lnSpc>
                          <a:spcPts val="1600"/>
                        </a:lnSpc>
                        <a:spcAft>
                          <a:spcPts val="0"/>
                        </a:spcAft>
                      </a:pPr>
                      <a:r>
                        <a:rPr lang="zh-CN" sz="1600" b="1" kern="100" dirty="0">
                          <a:effectLst/>
                        </a:rPr>
                        <a:t>它的属性值有：标题、默认值、高度、可见性、宽度、取消按钮等。</a:t>
                      </a:r>
                      <a:endParaRPr lang="zh-CN" sz="1600" b="1" kern="100" dirty="0">
                        <a:effectLst/>
                        <a:latin typeface="Times New Roman"/>
                        <a:ea typeface="方正书宋_GBK"/>
                      </a:endParaRPr>
                    </a:p>
                  </a:txBody>
                  <a:tcPr marL="68580" marR="68580" marT="0" marB="0"/>
                </a:tc>
              </a:tr>
            </a:tbl>
          </a:graphicData>
        </a:graphic>
      </p:graphicFrame>
      <p:sp>
        <p:nvSpPr>
          <p:cNvPr id="5" name="Rectangle 1"/>
          <p:cNvSpPr>
            <a:spLocks noChangeArrowheads="1"/>
          </p:cNvSpPr>
          <p:nvPr/>
        </p:nvSpPr>
        <p:spPr bwMode="auto">
          <a:xfrm>
            <a:off x="1143000" y="1856732"/>
            <a:ext cx="56541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L="0" marR="0" lvl="0" indent="2667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rgbClr val="C00000"/>
                </a:solidFill>
                <a:effectLst/>
                <a:latin typeface="Times New Roman" pitchFamily="18" charset="0"/>
                <a:ea typeface="方正书宋_GBK" charset="-122"/>
                <a:cs typeface="Times New Roman" pitchFamily="18" charset="0"/>
              </a:rPr>
              <a:t>Command			       </a:t>
            </a:r>
            <a:r>
              <a:rPr kumimoji="0" lang="zh-CN" altLang="en-US" sz="2400" b="1" i="0" u="none" strike="noStrike" cap="none" normalizeH="0" baseline="0" dirty="0" smtClean="0">
                <a:ln>
                  <a:noFill/>
                </a:ln>
                <a:solidFill>
                  <a:srgbClr val="C00000"/>
                </a:solidFill>
                <a:effectLst/>
                <a:latin typeface="Times New Roman" pitchFamily="18" charset="0"/>
                <a:ea typeface="方正书宋_GBK" charset="-122"/>
                <a:cs typeface="Times New Roman" pitchFamily="18" charset="0"/>
              </a:rPr>
              <a:t>命令按钮</a:t>
            </a:r>
            <a:endParaRPr kumimoji="0" lang="zh-CN" altLang="en-US" sz="1600" b="0" i="0" u="none" strike="noStrike" cap="none" normalizeH="0" baseline="0" dirty="0" smtClean="0">
              <a:ln>
                <a:noFill/>
              </a:ln>
              <a:solidFill>
                <a:srgbClr val="C00000"/>
              </a:solidFill>
              <a:effectLst/>
            </a:endParaRPr>
          </a:p>
        </p:txBody>
      </p:sp>
    </p:spTree>
    <p:extLst>
      <p:ext uri="{BB962C8B-B14F-4D97-AF65-F5344CB8AC3E}">
        <p14:creationId xmlns:p14="http://schemas.microsoft.com/office/powerpoint/2010/main" val="24821200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3433894262"/>
              </p:ext>
            </p:extLst>
          </p:nvPr>
        </p:nvGraphicFramePr>
        <p:xfrm>
          <a:off x="611560" y="2348880"/>
          <a:ext cx="7704856" cy="1656184"/>
        </p:xfrm>
        <a:graphic>
          <a:graphicData uri="http://schemas.openxmlformats.org/drawingml/2006/table">
            <a:tbl>
              <a:tblPr>
                <a:tableStyleId>{5C22544A-7EE6-4342-B048-85BDC9FD1C3A}</a:tableStyleId>
              </a:tblPr>
              <a:tblGrid>
                <a:gridCol w="4265408"/>
                <a:gridCol w="3439448"/>
              </a:tblGrid>
              <a:tr h="1656184">
                <a:tc>
                  <a:txBody>
                    <a:bodyPr/>
                    <a:lstStyle/>
                    <a:p>
                      <a:pPr indent="266700" algn="just">
                        <a:lnSpc>
                          <a:spcPts val="1600"/>
                        </a:lnSpc>
                        <a:spcAft>
                          <a:spcPts val="0"/>
                        </a:spcAft>
                      </a:pPr>
                      <a:r>
                        <a:rPr lang="en-US" sz="1600" b="1" kern="100">
                          <a:effectLst/>
                        </a:rPr>
                        <a:t>It is used to display the information that users type and to be the interface of the system accepting the users’ typed information. Here are some common attributes:</a:t>
                      </a:r>
                      <a:endParaRPr lang="zh-CN" sz="1600" b="1" kern="100">
                        <a:effectLst/>
                      </a:endParaRPr>
                    </a:p>
                    <a:p>
                      <a:pPr indent="266700" algn="just">
                        <a:lnSpc>
                          <a:spcPts val="1600"/>
                        </a:lnSpc>
                        <a:spcAft>
                          <a:spcPts val="0"/>
                        </a:spcAft>
                      </a:pPr>
                      <a:r>
                        <a:rPr lang="en-US" sz="1600" b="1" kern="100">
                          <a:effectLst/>
                        </a:rPr>
                        <a:t>Text, alignMent, MaxLength, Locked, SelStart, SelLength, SelText, PasswordChar and so on.</a:t>
                      </a:r>
                      <a:endParaRPr lang="zh-CN" sz="1600" b="1" kern="10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它用于显示用户输入的信息，作为接受用户输入数据的窗口。常见的属性有：</a:t>
                      </a:r>
                    </a:p>
                    <a:p>
                      <a:pPr indent="266700" algn="just">
                        <a:lnSpc>
                          <a:spcPts val="1600"/>
                        </a:lnSpc>
                        <a:spcAft>
                          <a:spcPts val="0"/>
                        </a:spcAft>
                      </a:pPr>
                      <a:r>
                        <a:rPr lang="en-US" sz="1600" b="1" kern="100" dirty="0">
                          <a:effectLst/>
                        </a:rPr>
                        <a:t> </a:t>
                      </a:r>
                      <a:endParaRPr lang="zh-CN" sz="1600" b="1" kern="100" dirty="0">
                        <a:effectLst/>
                      </a:endParaRPr>
                    </a:p>
                    <a:p>
                      <a:pPr indent="266700" algn="just">
                        <a:lnSpc>
                          <a:spcPts val="1600"/>
                        </a:lnSpc>
                        <a:spcAft>
                          <a:spcPts val="0"/>
                        </a:spcAft>
                      </a:pPr>
                      <a:r>
                        <a:rPr lang="zh-CN" sz="1600" b="1" kern="100" dirty="0">
                          <a:effectLst/>
                        </a:rPr>
                        <a:t>文本、对齐、最多字数、编辑与否、选定文本长度、被选文本、密码字符等。</a:t>
                      </a:r>
                      <a:endParaRPr lang="zh-CN" sz="1600" b="1" kern="100" dirty="0">
                        <a:effectLst/>
                        <a:latin typeface="Times New Roman"/>
                        <a:ea typeface="方正书宋_GBK"/>
                      </a:endParaRPr>
                    </a:p>
                  </a:txBody>
                  <a:tcPr marL="68580" marR="68580" marT="0" marB="0"/>
                </a:tc>
              </a:tr>
            </a:tbl>
          </a:graphicData>
        </a:graphic>
      </p:graphicFrame>
      <p:sp>
        <p:nvSpPr>
          <p:cNvPr id="5" name="Rectangle 1"/>
          <p:cNvSpPr>
            <a:spLocks noChangeArrowheads="1"/>
          </p:cNvSpPr>
          <p:nvPr/>
        </p:nvSpPr>
        <p:spPr bwMode="auto">
          <a:xfrm>
            <a:off x="1259632" y="1340768"/>
            <a:ext cx="542167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L="0" marR="0" lvl="0" indent="2667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err="1" smtClean="0">
                <a:ln>
                  <a:noFill/>
                </a:ln>
                <a:solidFill>
                  <a:srgbClr val="C00000"/>
                </a:solidFill>
                <a:effectLst/>
                <a:latin typeface="Times New Roman" pitchFamily="18" charset="0"/>
                <a:ea typeface="方正书宋_GBK" charset="-122"/>
                <a:cs typeface="Times New Roman" pitchFamily="18" charset="0"/>
              </a:rPr>
              <a:t>TextBox</a:t>
            </a:r>
            <a:r>
              <a:rPr kumimoji="0" lang="en-US" altLang="zh-CN" sz="2400" b="1" i="0" u="none" strike="noStrike" cap="none" normalizeH="0" baseline="0" dirty="0" smtClean="0">
                <a:ln>
                  <a:noFill/>
                </a:ln>
                <a:solidFill>
                  <a:srgbClr val="C00000"/>
                </a:solidFill>
                <a:effectLst/>
                <a:latin typeface="Times New Roman" pitchFamily="18" charset="0"/>
                <a:ea typeface="方正书宋_GBK" charset="-122"/>
                <a:cs typeface="Times New Roman" pitchFamily="18" charset="0"/>
              </a:rPr>
              <a:t>			        </a:t>
            </a:r>
            <a:r>
              <a:rPr kumimoji="0" lang="zh-CN" altLang="en-US" sz="2400" b="1" i="0" u="none" strike="noStrike" cap="none" normalizeH="0" baseline="0" dirty="0" smtClean="0">
                <a:ln>
                  <a:noFill/>
                </a:ln>
                <a:solidFill>
                  <a:srgbClr val="C00000"/>
                </a:solidFill>
                <a:effectLst/>
                <a:latin typeface="Times New Roman" pitchFamily="18" charset="0"/>
                <a:ea typeface="方正书宋_GBK" charset="-122"/>
                <a:cs typeface="Times New Roman" pitchFamily="18" charset="0"/>
              </a:rPr>
              <a:t>文本框</a:t>
            </a:r>
            <a:endParaRPr kumimoji="0" lang="zh-CN" altLang="en-US" sz="1600" b="0" i="0" u="none" strike="noStrike" cap="none" normalizeH="0" baseline="0" dirty="0" smtClean="0">
              <a:ln>
                <a:noFill/>
              </a:ln>
              <a:solidFill>
                <a:srgbClr val="C00000"/>
              </a:solidFill>
              <a:effectLst/>
            </a:endParaRPr>
          </a:p>
        </p:txBody>
      </p:sp>
    </p:spTree>
    <p:extLst>
      <p:ext uri="{BB962C8B-B14F-4D97-AF65-F5344CB8AC3E}">
        <p14:creationId xmlns:p14="http://schemas.microsoft.com/office/powerpoint/2010/main" val="24788438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3452600647"/>
              </p:ext>
            </p:extLst>
          </p:nvPr>
        </p:nvGraphicFramePr>
        <p:xfrm>
          <a:off x="971600" y="2420888"/>
          <a:ext cx="7056784" cy="1728192"/>
        </p:xfrm>
        <a:graphic>
          <a:graphicData uri="http://schemas.openxmlformats.org/drawingml/2006/table">
            <a:tbl>
              <a:tblPr>
                <a:tableStyleId>{5C22544A-7EE6-4342-B048-85BDC9FD1C3A}</a:tableStyleId>
              </a:tblPr>
              <a:tblGrid>
                <a:gridCol w="3872763"/>
                <a:gridCol w="3184021"/>
              </a:tblGrid>
              <a:tr h="1728192">
                <a:tc>
                  <a:txBody>
                    <a:bodyPr/>
                    <a:lstStyle/>
                    <a:p>
                      <a:pPr indent="266700" algn="just">
                        <a:lnSpc>
                          <a:spcPts val="1600"/>
                        </a:lnSpc>
                        <a:spcAft>
                          <a:spcPts val="0"/>
                        </a:spcAft>
                      </a:pPr>
                      <a:r>
                        <a:rPr lang="en-US" sz="1600" b="1" kern="100" dirty="0">
                          <a:effectLst/>
                        </a:rPr>
                        <a:t>It is used to display some text information, but it has no the function of input. It is mainly used to sign and display some hint information. Here are its common attributes:</a:t>
                      </a:r>
                      <a:endParaRPr lang="zh-CN" sz="1600" b="1" kern="100" dirty="0">
                        <a:effectLst/>
                      </a:endParaRPr>
                    </a:p>
                    <a:p>
                      <a:pPr indent="266700" algn="just">
                        <a:lnSpc>
                          <a:spcPts val="1600"/>
                        </a:lnSpc>
                        <a:spcAft>
                          <a:spcPts val="0"/>
                        </a:spcAft>
                      </a:pPr>
                      <a:r>
                        <a:rPr lang="en-US" sz="1600" b="1" kern="100" dirty="0">
                          <a:effectLst/>
                        </a:rPr>
                        <a:t>Alignment, Caption, </a:t>
                      </a:r>
                      <a:r>
                        <a:rPr lang="en-US" sz="1600" b="1" kern="100" dirty="0" err="1">
                          <a:effectLst/>
                        </a:rPr>
                        <a:t>AutoSize</a:t>
                      </a:r>
                      <a:r>
                        <a:rPr lang="en-US" sz="1600" b="1" kern="100" dirty="0">
                          <a:effectLst/>
                        </a:rPr>
                        <a:t>, Name, Font, </a:t>
                      </a:r>
                      <a:r>
                        <a:rPr lang="en-US" sz="1600" b="1" kern="100" dirty="0" err="1">
                          <a:effectLst/>
                        </a:rPr>
                        <a:t>ForeColor</a:t>
                      </a:r>
                      <a:r>
                        <a:rPr lang="en-US" sz="1600" b="1" kern="100" dirty="0">
                          <a:effectLst/>
                        </a:rPr>
                        <a:t>, </a:t>
                      </a:r>
                      <a:r>
                        <a:rPr lang="en-US" sz="1600" b="1" kern="100" dirty="0" err="1">
                          <a:effectLst/>
                        </a:rPr>
                        <a:t>BackColor</a:t>
                      </a:r>
                      <a:r>
                        <a:rPr lang="en-US" sz="1600" b="1" kern="100" dirty="0">
                          <a:effectLst/>
                        </a:rPr>
                        <a:t>, Visible, </a:t>
                      </a:r>
                      <a:r>
                        <a:rPr lang="en-US" sz="1600" b="1" kern="100" dirty="0" err="1">
                          <a:effectLst/>
                        </a:rPr>
                        <a:t>Borderstyle</a:t>
                      </a:r>
                      <a:r>
                        <a:rPr lang="en-US" sz="1600" b="1" kern="100" dirty="0">
                          <a:effectLst/>
                        </a:rPr>
                        <a:t> etc.</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标签是用来显示文本的控件，但没有文本输入功能，主要用来标注和显示提示信息。其属性值有：</a:t>
                      </a:r>
                    </a:p>
                    <a:p>
                      <a:pPr indent="266700" algn="just">
                        <a:lnSpc>
                          <a:spcPts val="1600"/>
                        </a:lnSpc>
                        <a:spcAft>
                          <a:spcPts val="0"/>
                        </a:spcAft>
                      </a:pPr>
                      <a:r>
                        <a:rPr lang="en-US" sz="1600" b="1" kern="100" dirty="0">
                          <a:effectLst/>
                        </a:rPr>
                        <a:t> </a:t>
                      </a:r>
                      <a:endParaRPr lang="zh-CN" sz="1600" b="1" kern="100" dirty="0">
                        <a:effectLst/>
                      </a:endParaRPr>
                    </a:p>
                    <a:p>
                      <a:pPr indent="266700" algn="just">
                        <a:lnSpc>
                          <a:spcPts val="1600"/>
                        </a:lnSpc>
                        <a:spcAft>
                          <a:spcPts val="0"/>
                        </a:spcAft>
                      </a:pPr>
                      <a:r>
                        <a:rPr lang="zh-CN" sz="1600" b="1" kern="100" dirty="0">
                          <a:effectLst/>
                        </a:rPr>
                        <a:t>对齐方式、标题、自动调整大小、名称、字体、前景色、背景色、可见性、边框样式等。</a:t>
                      </a:r>
                      <a:endParaRPr lang="zh-CN" sz="1600" b="1" kern="100" dirty="0">
                        <a:effectLst/>
                        <a:latin typeface="Times New Roman"/>
                        <a:ea typeface="方正书宋_GBK"/>
                      </a:endParaRPr>
                    </a:p>
                  </a:txBody>
                  <a:tcPr marL="68580" marR="68580" marT="0" marB="0"/>
                </a:tc>
              </a:tr>
            </a:tbl>
          </a:graphicData>
        </a:graphic>
      </p:graphicFrame>
      <p:sp>
        <p:nvSpPr>
          <p:cNvPr id="5" name="Rectangle 1"/>
          <p:cNvSpPr>
            <a:spLocks noChangeArrowheads="1"/>
          </p:cNvSpPr>
          <p:nvPr/>
        </p:nvSpPr>
        <p:spPr bwMode="auto">
          <a:xfrm>
            <a:off x="1403648" y="1628800"/>
            <a:ext cx="57278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L="0" marR="0" lvl="0" indent="2667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rgbClr val="C00000"/>
                </a:solidFill>
                <a:effectLst/>
                <a:latin typeface="Times New Roman" pitchFamily="18" charset="0"/>
                <a:ea typeface="方正书宋_GBK" charset="-122"/>
                <a:cs typeface="Times New Roman" pitchFamily="18" charset="0"/>
              </a:rPr>
              <a:t>Label				    </a:t>
            </a:r>
            <a:r>
              <a:rPr kumimoji="0" lang="zh-CN" altLang="en-US" sz="2400" b="1" i="0" u="none" strike="noStrike" cap="none" normalizeH="0" baseline="0" dirty="0" smtClean="0">
                <a:ln>
                  <a:noFill/>
                </a:ln>
                <a:solidFill>
                  <a:srgbClr val="C00000"/>
                </a:solidFill>
                <a:effectLst/>
                <a:latin typeface="Times New Roman" pitchFamily="18" charset="0"/>
                <a:ea typeface="方正书宋_GBK" charset="-122"/>
                <a:cs typeface="Times New Roman" pitchFamily="18" charset="0"/>
              </a:rPr>
              <a:t>标签</a:t>
            </a:r>
            <a:endParaRPr kumimoji="0" lang="zh-CN" altLang="en-US" sz="1600" b="0" i="0" u="none" strike="noStrike" cap="none" normalizeH="0" baseline="0" dirty="0" smtClean="0">
              <a:ln>
                <a:noFill/>
              </a:ln>
              <a:solidFill>
                <a:srgbClr val="C00000"/>
              </a:solidFill>
              <a:effectLst/>
            </a:endParaRPr>
          </a:p>
        </p:txBody>
      </p:sp>
      <p:pic>
        <p:nvPicPr>
          <p:cNvPr id="22530" name="Picture 2" descr="C:\Program Files\Microsoft Office\MEDIA\CAGCAT10\j0298897.wmf"/>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228071" y="4869160"/>
            <a:ext cx="1806854" cy="15782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12581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1621867830"/>
              </p:ext>
            </p:extLst>
          </p:nvPr>
        </p:nvGraphicFramePr>
        <p:xfrm>
          <a:off x="1143000" y="4077072"/>
          <a:ext cx="7247418" cy="1422400"/>
        </p:xfrm>
        <a:graphic>
          <a:graphicData uri="http://schemas.openxmlformats.org/drawingml/2006/table">
            <a:tbl>
              <a:tblPr>
                <a:tableStyleId>{5C22544A-7EE6-4342-B048-85BDC9FD1C3A}</a:tableStyleId>
              </a:tblPr>
              <a:tblGrid>
                <a:gridCol w="3977383"/>
                <a:gridCol w="3270035"/>
              </a:tblGrid>
              <a:tr h="1368152">
                <a:tc>
                  <a:txBody>
                    <a:bodyPr/>
                    <a:lstStyle/>
                    <a:p>
                      <a:pPr indent="266700" algn="just">
                        <a:lnSpc>
                          <a:spcPts val="1600"/>
                        </a:lnSpc>
                        <a:spcAft>
                          <a:spcPts val="0"/>
                        </a:spcAft>
                      </a:pPr>
                      <a:r>
                        <a:rPr lang="en-US" sz="1600" b="1" kern="100" dirty="0" err="1">
                          <a:effectLst/>
                        </a:rPr>
                        <a:t>ListBox</a:t>
                      </a:r>
                      <a:r>
                        <a:rPr lang="en-US" sz="1600" b="1" kern="100" dirty="0">
                          <a:effectLst/>
                        </a:rPr>
                        <a:t> and </a:t>
                      </a:r>
                      <a:r>
                        <a:rPr lang="en-US" sz="1600" b="1" kern="100" dirty="0" err="1">
                          <a:effectLst/>
                        </a:rPr>
                        <a:t>ComboBox</a:t>
                      </a:r>
                      <a:r>
                        <a:rPr lang="en-US" sz="1600" b="1" kern="100" dirty="0">
                          <a:effectLst/>
                        </a:rPr>
                        <a:t> belong to the list controlling class. They are used to provide some choices for users. They have many similar functions, attributes, methods and events. Except for some basic attributes, they also have columns, lists, </a:t>
                      </a:r>
                      <a:r>
                        <a:rPr lang="en-US" sz="1600" b="1" kern="100" dirty="0" err="1">
                          <a:effectLst/>
                        </a:rPr>
                        <a:t>ListIndex</a:t>
                      </a:r>
                      <a:r>
                        <a:rPr lang="en-US" sz="1600" b="1" kern="100" dirty="0">
                          <a:effectLst/>
                        </a:rPr>
                        <a:t> and so on.</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列表框和组合列表框都是列表类控件，向用户提供可选择项目的列表。它们有许多相似的功能、属性、方法和事件。常用的属性除了基本的属性以外还有：栏数、列表项、项目下标的索引等。</a:t>
                      </a:r>
                      <a:endParaRPr lang="zh-CN" sz="1600" b="1" kern="100" dirty="0">
                        <a:effectLst/>
                        <a:latin typeface="Times New Roman"/>
                        <a:ea typeface="方正书宋_GBK"/>
                      </a:endParaRPr>
                    </a:p>
                  </a:txBody>
                  <a:tcPr marL="68580" marR="68580" marT="0" marB="0"/>
                </a:tc>
              </a:tr>
            </a:tbl>
          </a:graphicData>
        </a:graphic>
      </p:graphicFrame>
      <p:sp>
        <p:nvSpPr>
          <p:cNvPr id="5" name="Rectangle 1"/>
          <p:cNvSpPr>
            <a:spLocks noChangeArrowheads="1"/>
          </p:cNvSpPr>
          <p:nvPr/>
        </p:nvSpPr>
        <p:spPr bwMode="auto">
          <a:xfrm>
            <a:off x="899592" y="3172400"/>
            <a:ext cx="727474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L="0" marR="0" lvl="0" indent="2667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err="1" smtClean="0">
                <a:ln>
                  <a:noFill/>
                </a:ln>
                <a:solidFill>
                  <a:srgbClr val="C00000"/>
                </a:solidFill>
                <a:effectLst/>
                <a:latin typeface="Times New Roman" pitchFamily="18" charset="0"/>
                <a:ea typeface="方正书宋_GBK" charset="-122"/>
                <a:cs typeface="Times New Roman" pitchFamily="18" charset="0"/>
              </a:rPr>
              <a:t>ListBox</a:t>
            </a:r>
            <a:r>
              <a:rPr kumimoji="0" lang="en-US" altLang="zh-CN" sz="2400" b="1" i="0" u="none" strike="noStrike" cap="none" normalizeH="0" baseline="0" dirty="0" smtClean="0">
                <a:ln>
                  <a:noFill/>
                </a:ln>
                <a:solidFill>
                  <a:srgbClr val="C00000"/>
                </a:solidFill>
                <a:effectLst/>
                <a:latin typeface="Times New Roman" pitchFamily="18" charset="0"/>
                <a:ea typeface="方正书宋_GBK" charset="-122"/>
                <a:cs typeface="Times New Roman" pitchFamily="18" charset="0"/>
              </a:rPr>
              <a:t> and </a:t>
            </a:r>
            <a:r>
              <a:rPr kumimoji="0" lang="en-US" altLang="zh-CN" sz="2400" b="1" i="0" u="none" strike="noStrike" cap="none" normalizeH="0" baseline="0" dirty="0" err="1" smtClean="0">
                <a:ln>
                  <a:noFill/>
                </a:ln>
                <a:solidFill>
                  <a:srgbClr val="C00000"/>
                </a:solidFill>
                <a:effectLst/>
                <a:latin typeface="Times New Roman" pitchFamily="18" charset="0"/>
                <a:ea typeface="方正书宋_GBK" charset="-122"/>
                <a:cs typeface="Times New Roman" pitchFamily="18" charset="0"/>
              </a:rPr>
              <a:t>ComboBox</a:t>
            </a:r>
            <a:r>
              <a:rPr kumimoji="0" lang="en-GB" altLang="zh-CN" sz="2400" b="1" i="0" u="none" strike="noStrike" cap="none" normalizeH="0" baseline="0" dirty="0" smtClean="0">
                <a:ln>
                  <a:noFill/>
                </a:ln>
                <a:solidFill>
                  <a:srgbClr val="C00000"/>
                </a:solidFill>
                <a:effectLst/>
                <a:latin typeface="Times New Roman" pitchFamily="18" charset="0"/>
                <a:ea typeface="方正书宋_GBK" charset="-122"/>
                <a:cs typeface="Times New Roman" pitchFamily="18" charset="0"/>
              </a:rPr>
              <a:t>		    </a:t>
            </a:r>
            <a:r>
              <a:rPr kumimoji="0" lang="zh-CN" altLang="en-GB" sz="2400" b="1" i="0" u="none" strike="noStrike" cap="none" normalizeH="0" baseline="0" dirty="0" smtClean="0">
                <a:ln>
                  <a:noFill/>
                </a:ln>
                <a:solidFill>
                  <a:srgbClr val="C00000"/>
                </a:solidFill>
                <a:effectLst/>
                <a:latin typeface="Times New Roman" pitchFamily="18" charset="0"/>
                <a:ea typeface="方正书宋_GBK" charset="-122"/>
                <a:cs typeface="Times New Roman" pitchFamily="18" charset="0"/>
              </a:rPr>
              <a:t>列表框和组合框</a:t>
            </a:r>
            <a:endParaRPr kumimoji="0" lang="zh-CN" altLang="en-GB" sz="1600" b="0" i="0" u="none" strike="noStrike" cap="none" normalizeH="0" baseline="0" dirty="0" smtClean="0">
              <a:ln>
                <a:noFill/>
              </a:ln>
              <a:solidFill>
                <a:srgbClr val="C00000"/>
              </a:solidFill>
              <a:effectLst/>
            </a:endParaRPr>
          </a:p>
        </p:txBody>
      </p:sp>
    </p:spTree>
    <p:extLst>
      <p:ext uri="{BB962C8B-B14F-4D97-AF65-F5344CB8AC3E}">
        <p14:creationId xmlns:p14="http://schemas.microsoft.com/office/powerpoint/2010/main" val="39105953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278245961"/>
              </p:ext>
            </p:extLst>
          </p:nvPr>
        </p:nvGraphicFramePr>
        <p:xfrm>
          <a:off x="1077344" y="2708920"/>
          <a:ext cx="7239072" cy="1656184"/>
        </p:xfrm>
        <a:graphic>
          <a:graphicData uri="http://schemas.openxmlformats.org/drawingml/2006/table">
            <a:tbl>
              <a:tblPr>
                <a:tableStyleId>{5C22544A-7EE6-4342-B048-85BDC9FD1C3A}</a:tableStyleId>
              </a:tblPr>
              <a:tblGrid>
                <a:gridCol w="3972803"/>
                <a:gridCol w="3266269"/>
              </a:tblGrid>
              <a:tr h="1656184">
                <a:tc>
                  <a:txBody>
                    <a:bodyPr/>
                    <a:lstStyle/>
                    <a:p>
                      <a:pPr indent="266700" algn="just">
                        <a:lnSpc>
                          <a:spcPts val="1600"/>
                        </a:lnSpc>
                        <a:spcAft>
                          <a:spcPts val="0"/>
                        </a:spcAft>
                      </a:pPr>
                      <a:r>
                        <a:rPr lang="en-US" sz="1600" b="1" kern="100">
                          <a:effectLst/>
                        </a:rPr>
                        <a:t>There are all selective controls, and they have some differences and similarities. OptionButtons are often located in group. In some occasions, only one of buttons can be selected, but in CheckBox, you can select one, several, all buttons or none of them.</a:t>
                      </a:r>
                      <a:endParaRPr lang="zh-CN" sz="1600" b="1" kern="10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它们都是选择性的按钮，有相似的地方也有很多不同之处。选择按钮通常是以一组的形式出现的，有且只有一个能被选中，而复选框却可以同时选一个、几个、全部，或者一个也不选。</a:t>
                      </a:r>
                      <a:endParaRPr lang="zh-CN" sz="1600" b="1" kern="100" dirty="0">
                        <a:effectLst/>
                        <a:latin typeface="Times New Roman"/>
                        <a:ea typeface="方正书宋_GBK"/>
                      </a:endParaRPr>
                    </a:p>
                  </a:txBody>
                  <a:tcPr marL="68580" marR="68580" marT="0" marB="0"/>
                </a:tc>
              </a:tr>
            </a:tbl>
          </a:graphicData>
        </a:graphic>
      </p:graphicFrame>
      <p:sp>
        <p:nvSpPr>
          <p:cNvPr id="5" name="Rectangle 1"/>
          <p:cNvSpPr>
            <a:spLocks noChangeArrowheads="1"/>
          </p:cNvSpPr>
          <p:nvPr/>
        </p:nvSpPr>
        <p:spPr bwMode="auto">
          <a:xfrm>
            <a:off x="899592" y="1827297"/>
            <a:ext cx="758412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L="0" marR="0" lvl="0" indent="2667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rgbClr val="C00000"/>
                </a:solidFill>
                <a:effectLst/>
                <a:latin typeface="Times New Roman" pitchFamily="18" charset="0"/>
                <a:ea typeface="方正书宋_GBK" charset="-122"/>
                <a:cs typeface="Times New Roman" pitchFamily="18" charset="0"/>
              </a:rPr>
              <a:t>Option Button and </a:t>
            </a:r>
            <a:r>
              <a:rPr kumimoji="0" lang="en-US" altLang="zh-CN" sz="2400" b="1" i="0" u="none" strike="noStrike" cap="none" normalizeH="0" baseline="0" dirty="0" err="1" smtClean="0">
                <a:ln>
                  <a:noFill/>
                </a:ln>
                <a:solidFill>
                  <a:srgbClr val="C00000"/>
                </a:solidFill>
                <a:effectLst/>
                <a:latin typeface="Times New Roman" pitchFamily="18" charset="0"/>
                <a:ea typeface="方正书宋_GBK" charset="-122"/>
                <a:cs typeface="Times New Roman" pitchFamily="18" charset="0"/>
              </a:rPr>
              <a:t>CheckBox</a:t>
            </a:r>
            <a:r>
              <a:rPr kumimoji="0" lang="en-US" altLang="zh-CN" sz="2400" b="1" i="0" u="none" strike="noStrike" cap="none" normalizeH="0" baseline="0" dirty="0" smtClean="0">
                <a:ln>
                  <a:noFill/>
                </a:ln>
                <a:solidFill>
                  <a:srgbClr val="C00000"/>
                </a:solidFill>
                <a:effectLst/>
                <a:latin typeface="Times New Roman" pitchFamily="18" charset="0"/>
                <a:ea typeface="方正书宋_GBK" charset="-122"/>
                <a:cs typeface="Times New Roman" pitchFamily="18" charset="0"/>
              </a:rPr>
              <a:t>	    </a:t>
            </a:r>
            <a:r>
              <a:rPr kumimoji="0" lang="zh-CN" altLang="en-US" sz="2400" b="1" i="0" u="none" strike="noStrike" cap="none" normalizeH="0" baseline="0" dirty="0" smtClean="0">
                <a:ln>
                  <a:noFill/>
                </a:ln>
                <a:solidFill>
                  <a:srgbClr val="C00000"/>
                </a:solidFill>
                <a:effectLst/>
                <a:latin typeface="Times New Roman" pitchFamily="18" charset="0"/>
                <a:ea typeface="方正书宋_GBK" charset="-122"/>
                <a:cs typeface="Times New Roman" pitchFamily="18" charset="0"/>
              </a:rPr>
              <a:t>选择按钮和复选框</a:t>
            </a:r>
            <a:endParaRPr kumimoji="0" lang="zh-CN" altLang="en-US" sz="1600" b="0" i="0" u="none" strike="noStrike" cap="none" normalizeH="0" baseline="0" dirty="0" smtClean="0">
              <a:ln>
                <a:noFill/>
              </a:ln>
              <a:solidFill>
                <a:srgbClr val="C00000"/>
              </a:solidFill>
              <a:effectLst/>
            </a:endParaRPr>
          </a:p>
        </p:txBody>
      </p:sp>
    </p:spTree>
    <p:extLst>
      <p:ext uri="{BB962C8B-B14F-4D97-AF65-F5344CB8AC3E}">
        <p14:creationId xmlns:p14="http://schemas.microsoft.com/office/powerpoint/2010/main" val="5572166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168072270"/>
              </p:ext>
            </p:extLst>
          </p:nvPr>
        </p:nvGraphicFramePr>
        <p:xfrm>
          <a:off x="899592" y="3429000"/>
          <a:ext cx="7416824" cy="1972816"/>
        </p:xfrm>
        <a:graphic>
          <a:graphicData uri="http://schemas.openxmlformats.org/drawingml/2006/table">
            <a:tbl>
              <a:tblPr>
                <a:tableStyleId>{5C22544A-7EE6-4342-B048-85BDC9FD1C3A}</a:tableStyleId>
              </a:tblPr>
              <a:tblGrid>
                <a:gridCol w="4070353"/>
                <a:gridCol w="3346471"/>
              </a:tblGrid>
              <a:tr h="1972816">
                <a:tc>
                  <a:txBody>
                    <a:bodyPr/>
                    <a:lstStyle/>
                    <a:p>
                      <a:pPr indent="266700" algn="just">
                        <a:lnSpc>
                          <a:spcPts val="1600"/>
                        </a:lnSpc>
                        <a:spcAft>
                          <a:spcPts val="0"/>
                        </a:spcAft>
                      </a:pPr>
                      <a:r>
                        <a:rPr lang="en-US" sz="1600" b="1" kern="100" dirty="0">
                          <a:effectLst/>
                        </a:rPr>
                        <a:t>It can be a container for some other controllers, and can also divide them into some marketable controller arrays. The objects in the frame should move with the frame’s movement. But their locations are relative to the frame. Here are some attributes: caption, name, enable and so on.</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框架控件可以作为其他控件对象的容器，并将它们分成可标识的控件组。框架中的对象将随着框架移动，而其中对象的位置相对于框架也是不变的。常见的属性有名字、标题和是否可用。</a:t>
                      </a:r>
                      <a:endParaRPr lang="zh-CN" sz="1600" b="1" kern="100" dirty="0">
                        <a:effectLst/>
                        <a:latin typeface="Times New Roman"/>
                        <a:ea typeface="方正书宋_GBK"/>
                      </a:endParaRPr>
                    </a:p>
                  </a:txBody>
                  <a:tcPr marL="68580" marR="68580" marT="0" marB="0"/>
                </a:tc>
              </a:tr>
            </a:tbl>
          </a:graphicData>
        </a:graphic>
      </p:graphicFrame>
      <p:sp>
        <p:nvSpPr>
          <p:cNvPr id="5" name="Rectangle 1"/>
          <p:cNvSpPr>
            <a:spLocks noChangeArrowheads="1"/>
          </p:cNvSpPr>
          <p:nvPr/>
        </p:nvSpPr>
        <p:spPr bwMode="auto">
          <a:xfrm>
            <a:off x="1979712" y="2708920"/>
            <a:ext cx="480452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L="0" marR="0" lvl="0" indent="2667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rgbClr val="C00000"/>
                </a:solidFill>
                <a:effectLst/>
                <a:latin typeface="Times New Roman" pitchFamily="18" charset="0"/>
                <a:ea typeface="方正书宋_GBK" charset="-122"/>
                <a:cs typeface="Times New Roman" pitchFamily="18" charset="0"/>
              </a:rPr>
              <a:t>Frame			    </a:t>
            </a:r>
            <a:r>
              <a:rPr kumimoji="0" lang="zh-CN" altLang="en-US" sz="2400" b="1" i="0" u="none" strike="noStrike" cap="none" normalizeH="0" baseline="0" dirty="0" smtClean="0">
                <a:ln>
                  <a:noFill/>
                </a:ln>
                <a:solidFill>
                  <a:srgbClr val="C00000"/>
                </a:solidFill>
                <a:effectLst/>
                <a:latin typeface="Times New Roman" pitchFamily="18" charset="0"/>
                <a:ea typeface="方正书宋_GBK" charset="-122"/>
                <a:cs typeface="Times New Roman" pitchFamily="18" charset="0"/>
              </a:rPr>
              <a:t>框架</a:t>
            </a:r>
            <a:endParaRPr kumimoji="0" lang="zh-CN" altLang="en-US" sz="1600" b="0" i="0" u="none" strike="noStrike" cap="none" normalizeH="0" baseline="0" dirty="0" smtClean="0">
              <a:ln>
                <a:noFill/>
              </a:ln>
              <a:solidFill>
                <a:srgbClr val="C00000"/>
              </a:solidFill>
              <a:effectLst/>
            </a:endParaRPr>
          </a:p>
        </p:txBody>
      </p:sp>
    </p:spTree>
    <p:extLst>
      <p:ext uri="{BB962C8B-B14F-4D97-AF65-F5344CB8AC3E}">
        <p14:creationId xmlns:p14="http://schemas.microsoft.com/office/powerpoint/2010/main" val="1208550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755576" y="908720"/>
            <a:ext cx="590465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67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r>
              <a:rPr lang="en-US" altLang="zh-CN" sz="2400" b="1" dirty="0">
                <a:solidFill>
                  <a:srgbClr val="7030A0"/>
                </a:solidFill>
                <a:ea typeface="方正准圆_GBK"/>
                <a:cs typeface="Times New Roman" pitchFamily="18" charset="0"/>
              </a:rPr>
              <a:t>5.1  Turbo </a:t>
            </a:r>
            <a:r>
              <a:rPr lang="en-US" altLang="zh-CN" sz="2400" b="1" dirty="0">
                <a:solidFill>
                  <a:srgbClr val="7030A0"/>
                </a:solidFill>
                <a:ea typeface="方正准圆_GBK"/>
                <a:cs typeface="Times New Roman" pitchFamily="18" charset="0"/>
              </a:rPr>
              <a:t>C++3.0</a:t>
            </a:r>
            <a:endParaRPr lang="zh-CN" altLang="zh-CN" sz="2400" b="1" dirty="0">
              <a:solidFill>
                <a:srgbClr val="7030A0"/>
              </a:solidFill>
              <a:ea typeface="方正准圆_GBK"/>
              <a:cs typeface="Times New Roman" pitchFamily="18" charset="0"/>
            </a:endParaRPr>
          </a:p>
        </p:txBody>
      </p:sp>
      <p:graphicFrame>
        <p:nvGraphicFramePr>
          <p:cNvPr id="2" name="表格 1"/>
          <p:cNvGraphicFramePr>
            <a:graphicFrameLocks noGrp="1"/>
          </p:cNvGraphicFramePr>
          <p:nvPr>
            <p:extLst>
              <p:ext uri="{D42A27DB-BD31-4B8C-83A1-F6EECF244321}">
                <p14:modId xmlns:p14="http://schemas.microsoft.com/office/powerpoint/2010/main" val="3864519171"/>
              </p:ext>
            </p:extLst>
          </p:nvPr>
        </p:nvGraphicFramePr>
        <p:xfrm>
          <a:off x="755576" y="1628800"/>
          <a:ext cx="7776864" cy="4834796"/>
        </p:xfrm>
        <a:graphic>
          <a:graphicData uri="http://schemas.openxmlformats.org/drawingml/2006/table">
            <a:tbl>
              <a:tblPr>
                <a:tableStyleId>{5C22544A-7EE6-4342-B048-85BDC9FD1C3A}</a:tableStyleId>
              </a:tblPr>
              <a:tblGrid>
                <a:gridCol w="4428147"/>
                <a:gridCol w="3348717"/>
              </a:tblGrid>
              <a:tr h="2802796">
                <a:tc>
                  <a:txBody>
                    <a:bodyPr/>
                    <a:lstStyle/>
                    <a:p>
                      <a:pPr indent="266700" algn="just">
                        <a:lnSpc>
                          <a:spcPts val="1600"/>
                        </a:lnSpc>
                        <a:spcAft>
                          <a:spcPts val="0"/>
                        </a:spcAft>
                      </a:pPr>
                      <a:r>
                        <a:rPr lang="en-US" sz="1400" b="1" kern="100" dirty="0">
                          <a:effectLst/>
                        </a:rPr>
                        <a:t>C language is a system programming language for UNIX</a:t>
                      </a:r>
                      <a:r>
                        <a:rPr lang="en-GB" sz="1400" b="1" kern="100" dirty="0">
                          <a:effectLst/>
                        </a:rPr>
                        <a:t>, </a:t>
                      </a:r>
                      <a:r>
                        <a:rPr lang="en-US" sz="1400" b="1" kern="100" dirty="0">
                          <a:effectLst/>
                        </a:rPr>
                        <a:t>developed by </a:t>
                      </a:r>
                      <a:r>
                        <a:rPr lang="en-US" sz="1400" b="1" kern="100" dirty="0" err="1">
                          <a:effectLst/>
                        </a:rPr>
                        <a:t>Dennes</a:t>
                      </a:r>
                      <a:r>
                        <a:rPr lang="en-US" sz="1400" b="1" kern="100" dirty="0">
                          <a:effectLst/>
                        </a:rPr>
                        <a:t> </a:t>
                      </a:r>
                      <a:r>
                        <a:rPr lang="en-US" sz="1400" b="1" kern="100" dirty="0" err="1">
                          <a:effectLst/>
                        </a:rPr>
                        <a:t>Ritchieas</a:t>
                      </a:r>
                      <a:r>
                        <a:rPr lang="en-US" sz="1400" b="1" kern="100" dirty="0">
                          <a:effectLst/>
                        </a:rPr>
                        <a:t>. </a:t>
                      </a:r>
                      <a:endParaRPr lang="zh-CN" sz="1400" b="1" kern="100" dirty="0">
                        <a:effectLst/>
                      </a:endParaRPr>
                    </a:p>
                    <a:p>
                      <a:pPr indent="266700" algn="just">
                        <a:lnSpc>
                          <a:spcPts val="1600"/>
                        </a:lnSpc>
                        <a:spcAft>
                          <a:spcPts val="0"/>
                        </a:spcAft>
                      </a:pPr>
                      <a:r>
                        <a:rPr lang="en-US" sz="1400" b="1" kern="100" dirty="0">
                          <a:effectLst/>
                        </a:rPr>
                        <a:t>There are several types of integer with different size: floating point, pointer (indirection called in C language), arrays and structures, but there is no Booleans and sets, because C language is not strongly </a:t>
                      </a:r>
                      <a:r>
                        <a:rPr lang="en-US" sz="1400" b="1" kern="100" spc="-30" dirty="0">
                          <a:effectLst/>
                        </a:rPr>
                        <a:t>typed one. For example, some compilers do not insert run- </a:t>
                      </a:r>
                      <a:r>
                        <a:rPr lang="en-US" sz="1400" b="1" kern="100" dirty="0">
                          <a:effectLst/>
                        </a:rPr>
                        <a:t>time checks on array subscript, etc. Type conversion is permissive. Address arithmetic can be performed on pointers; null is denoted by a zero value.</a:t>
                      </a:r>
                      <a:endParaRPr lang="zh-CN" sz="14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en-US" sz="1400" b="1" kern="100">
                          <a:effectLst/>
                        </a:rPr>
                        <a:t>C</a:t>
                      </a:r>
                      <a:r>
                        <a:rPr lang="zh-CN" sz="1400" b="1" kern="100">
                          <a:effectLst/>
                        </a:rPr>
                        <a:t>语言是</a:t>
                      </a:r>
                      <a:r>
                        <a:rPr lang="en-US" sz="1400" b="1" kern="100">
                          <a:effectLst/>
                        </a:rPr>
                        <a:t>Dennes Ritchieas</a:t>
                      </a:r>
                      <a:r>
                        <a:rPr lang="zh-CN" sz="1400" b="1" kern="100">
                          <a:effectLst/>
                        </a:rPr>
                        <a:t>为</a:t>
                      </a:r>
                      <a:r>
                        <a:rPr lang="en-US" sz="1400" b="1" kern="100">
                          <a:effectLst/>
                        </a:rPr>
                        <a:t>UNIX</a:t>
                      </a:r>
                      <a:r>
                        <a:rPr lang="zh-CN" sz="1400" b="1" kern="100">
                          <a:effectLst/>
                        </a:rPr>
                        <a:t>而开发的一种系统编程语言。</a:t>
                      </a:r>
                    </a:p>
                    <a:p>
                      <a:pPr indent="266700" algn="just">
                        <a:lnSpc>
                          <a:spcPts val="1600"/>
                        </a:lnSpc>
                        <a:spcAft>
                          <a:spcPts val="0"/>
                        </a:spcAft>
                      </a:pPr>
                      <a:r>
                        <a:rPr lang="zh-CN" sz="1400" b="1" kern="100">
                          <a:effectLst/>
                        </a:rPr>
                        <a:t>在</a:t>
                      </a:r>
                      <a:r>
                        <a:rPr lang="en-US" sz="1400" b="1" kern="100">
                          <a:effectLst/>
                        </a:rPr>
                        <a:t>C</a:t>
                      </a:r>
                      <a:r>
                        <a:rPr lang="zh-CN" sz="1400" b="1" kern="100">
                          <a:effectLst/>
                        </a:rPr>
                        <a:t>语言中有几种不同大小的整数类型，有浮点型、指针（</a:t>
                      </a:r>
                      <a:r>
                        <a:rPr lang="en-US" sz="1400" b="1" kern="100">
                          <a:effectLst/>
                        </a:rPr>
                        <a:t>C</a:t>
                      </a:r>
                      <a:r>
                        <a:rPr lang="zh-CN" sz="1400" b="1" kern="100">
                          <a:effectLst/>
                        </a:rPr>
                        <a:t>语言中叫作间接性）、数组和结构体，但没有布尔型和集合型，</a:t>
                      </a:r>
                      <a:r>
                        <a:rPr lang="en-US" sz="1400" b="1" kern="100">
                          <a:effectLst/>
                        </a:rPr>
                        <a:t>C</a:t>
                      </a:r>
                      <a:r>
                        <a:rPr lang="zh-CN" sz="1400" b="1" kern="100">
                          <a:effectLst/>
                        </a:rPr>
                        <a:t>语言不是强类型的语言。例如，某些编译程序对数组下标并不插入运行时间的检查等，允许类型转换，地址运算可对指针执行；空类型用零指出。</a:t>
                      </a:r>
                      <a:endParaRPr lang="zh-CN" sz="1400" b="1" kern="100">
                        <a:effectLst/>
                        <a:latin typeface="Times New Roman"/>
                        <a:ea typeface="方正书宋_GBK"/>
                      </a:endParaRPr>
                    </a:p>
                  </a:txBody>
                  <a:tcPr marL="68580" marR="68580" marT="0" marB="0"/>
                </a:tc>
              </a:tr>
              <a:tr h="2001996">
                <a:tc>
                  <a:txBody>
                    <a:bodyPr/>
                    <a:lstStyle/>
                    <a:p>
                      <a:pPr indent="266700" algn="just">
                        <a:lnSpc>
                          <a:spcPts val="1600"/>
                        </a:lnSpc>
                        <a:spcAft>
                          <a:spcPts val="0"/>
                        </a:spcAft>
                      </a:pPr>
                      <a:r>
                        <a:rPr lang="en-US" sz="1400" b="1" kern="100" dirty="0">
                          <a:effectLst/>
                        </a:rPr>
                        <a:t>C</a:t>
                      </a:r>
                      <a:r>
                        <a:rPr lang="en-US" sz="1400" b="1" kern="100" spc="-40" dirty="0">
                          <a:effectLst/>
                        </a:rPr>
                        <a:t> language has procedures and functions. Parameters</a:t>
                      </a:r>
                      <a:r>
                        <a:rPr lang="en-US" sz="1400" b="1" kern="100" dirty="0">
                          <a:effectLst/>
                        </a:rPr>
                        <a:t> are always passed by value. Thus, for a subprogram being operated on a given data structure, the pointer to this structure has to be passed.</a:t>
                      </a:r>
                      <a:endParaRPr lang="zh-CN" sz="1400" b="1" kern="100" dirty="0">
                        <a:effectLst/>
                      </a:endParaRPr>
                    </a:p>
                    <a:p>
                      <a:pPr indent="266700" algn="just">
                        <a:lnSpc>
                          <a:spcPts val="1600"/>
                        </a:lnSpc>
                        <a:spcAft>
                          <a:spcPts val="0"/>
                        </a:spcAft>
                      </a:pPr>
                      <a:r>
                        <a:rPr lang="en-US" sz="1400" b="1" kern="100" dirty="0">
                          <a:effectLst/>
                        </a:rPr>
                        <a:t> </a:t>
                      </a:r>
                      <a:endParaRPr lang="zh-CN" sz="1400" b="1" kern="100" dirty="0">
                        <a:effectLst/>
                      </a:endParaRPr>
                    </a:p>
                    <a:p>
                      <a:pPr indent="266700" algn="just">
                        <a:lnSpc>
                          <a:spcPts val="1600"/>
                        </a:lnSpc>
                        <a:spcAft>
                          <a:spcPts val="0"/>
                        </a:spcAft>
                      </a:pPr>
                      <a:r>
                        <a:rPr lang="en-US" sz="1400" b="1" kern="100" dirty="0">
                          <a:effectLst/>
                        </a:rPr>
                        <a:t>Turbo C++3.0 is just a tool for making C language, and we can type a program into it, get a program compiled and at last make it become an executable file.</a:t>
                      </a:r>
                      <a:endParaRPr lang="zh-CN" sz="14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en-US" sz="1400" b="1" kern="100" dirty="0">
                          <a:effectLst/>
                        </a:rPr>
                        <a:t>C</a:t>
                      </a:r>
                      <a:r>
                        <a:rPr lang="zh-CN" sz="1400" b="1" kern="100" spc="-20" dirty="0">
                          <a:effectLst/>
                        </a:rPr>
                        <a:t>语言有过程和函数，参数总是通过数值来传递。这样，对于在一个给定的数据结构上操作的子程序来说，指向该结构的指针就必须加以传递。</a:t>
                      </a:r>
                      <a:endParaRPr lang="zh-CN" sz="1400" b="1" kern="100" dirty="0">
                        <a:effectLst/>
                      </a:endParaRPr>
                    </a:p>
                    <a:p>
                      <a:pPr indent="256540" algn="just">
                        <a:lnSpc>
                          <a:spcPts val="1600"/>
                        </a:lnSpc>
                        <a:spcAft>
                          <a:spcPts val="0"/>
                        </a:spcAft>
                      </a:pPr>
                      <a:r>
                        <a:rPr lang="en-US" sz="1400" b="1" kern="100" spc="-20" dirty="0">
                          <a:effectLst/>
                        </a:rPr>
                        <a:t> </a:t>
                      </a:r>
                      <a:endParaRPr lang="zh-CN" sz="1400" b="1" kern="100" dirty="0">
                        <a:effectLst/>
                      </a:endParaRPr>
                    </a:p>
                    <a:p>
                      <a:pPr indent="266700" algn="just">
                        <a:lnSpc>
                          <a:spcPts val="1600"/>
                        </a:lnSpc>
                        <a:spcAft>
                          <a:spcPts val="0"/>
                        </a:spcAft>
                      </a:pPr>
                      <a:r>
                        <a:rPr lang="en-US" sz="1400" b="1" kern="100" dirty="0">
                          <a:effectLst/>
                        </a:rPr>
                        <a:t>Turbo C++3.0</a:t>
                      </a:r>
                      <a:r>
                        <a:rPr lang="zh-CN" sz="1400" b="1" kern="100" dirty="0">
                          <a:effectLst/>
                        </a:rPr>
                        <a:t>仅仅是一个</a:t>
                      </a:r>
                      <a:r>
                        <a:rPr lang="en-US" sz="1400" b="1" kern="100" dirty="0">
                          <a:effectLst/>
                        </a:rPr>
                        <a:t>C</a:t>
                      </a:r>
                      <a:r>
                        <a:rPr lang="zh-CN" sz="1400" b="1" kern="100" dirty="0">
                          <a:effectLst/>
                        </a:rPr>
                        <a:t>语言的编写工具，我们可以用它来编写、编译程序并生成一个可执行的文件。</a:t>
                      </a:r>
                      <a:endParaRPr lang="zh-CN" sz="1400" b="1" kern="100" dirty="0">
                        <a:effectLst/>
                        <a:latin typeface="Times New Roman"/>
                        <a:ea typeface="方正书宋_GBK"/>
                      </a:endParaRPr>
                    </a:p>
                  </a:txBody>
                  <a:tcPr marL="68580" marR="68580" marT="0" marB="0"/>
                </a:tc>
              </a:tr>
            </a:tbl>
          </a:graphicData>
        </a:graphic>
      </p:graphicFrame>
    </p:spTree>
    <p:extLst>
      <p:ext uri="{BB962C8B-B14F-4D97-AF65-F5344CB8AC3E}">
        <p14:creationId xmlns:p14="http://schemas.microsoft.com/office/powerpoint/2010/main" val="30180658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968082348"/>
              </p:ext>
            </p:extLst>
          </p:nvPr>
        </p:nvGraphicFramePr>
        <p:xfrm>
          <a:off x="1259632" y="3501008"/>
          <a:ext cx="7200800" cy="1088008"/>
        </p:xfrm>
        <a:graphic>
          <a:graphicData uri="http://schemas.openxmlformats.org/drawingml/2006/table">
            <a:tbl>
              <a:tblPr>
                <a:tableStyleId>{5C22544A-7EE6-4342-B048-85BDC9FD1C3A}</a:tableStyleId>
              </a:tblPr>
              <a:tblGrid>
                <a:gridCol w="3882671"/>
                <a:gridCol w="3318129"/>
              </a:tblGrid>
              <a:tr h="1088008">
                <a:tc>
                  <a:txBody>
                    <a:bodyPr/>
                    <a:lstStyle/>
                    <a:p>
                      <a:pPr indent="266700" algn="just">
                        <a:lnSpc>
                          <a:spcPts val="1600"/>
                        </a:lnSpc>
                        <a:spcAft>
                          <a:spcPts val="0"/>
                        </a:spcAft>
                      </a:pPr>
                      <a:r>
                        <a:rPr lang="zh-CN" sz="1600" b="1" kern="100" dirty="0">
                          <a:effectLst/>
                        </a:rPr>
                        <a:t>It is an event controller which triggers off an event during a period of interval. Here are its two major attributes: enable and interval.</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它是一种按一定时间间隔触发事件的控件，主要有两个属性：是否可用、间隔。</a:t>
                      </a:r>
                      <a:endParaRPr lang="zh-CN" sz="1600" b="1" kern="100" dirty="0">
                        <a:effectLst/>
                        <a:latin typeface="Times New Roman"/>
                        <a:ea typeface="方正书宋_GBK"/>
                      </a:endParaRPr>
                    </a:p>
                  </a:txBody>
                  <a:tcPr marL="68580" marR="68580" marT="0" marB="0"/>
                </a:tc>
              </a:tr>
            </a:tbl>
          </a:graphicData>
        </a:graphic>
      </p:graphicFrame>
      <p:sp>
        <p:nvSpPr>
          <p:cNvPr id="5" name="Rectangle 1"/>
          <p:cNvSpPr>
            <a:spLocks noChangeArrowheads="1"/>
          </p:cNvSpPr>
          <p:nvPr/>
        </p:nvSpPr>
        <p:spPr bwMode="auto">
          <a:xfrm>
            <a:off x="1691680" y="2750150"/>
            <a:ext cx="565571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L="0" marR="0" lvl="0" indent="2667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rgbClr val="C00000"/>
                </a:solidFill>
                <a:effectLst/>
                <a:latin typeface="Times New Roman" pitchFamily="18" charset="0"/>
                <a:ea typeface="方正书宋_GBK" charset="-122"/>
                <a:cs typeface="Times New Roman" pitchFamily="18" charset="0"/>
              </a:rPr>
              <a:t>Timer</a:t>
            </a:r>
            <a:r>
              <a:rPr kumimoji="0" lang="en-GB" altLang="zh-CN" sz="2400" b="1" i="0" u="none" strike="noStrike" cap="none" normalizeH="0" baseline="0" dirty="0" smtClean="0">
                <a:ln>
                  <a:noFill/>
                </a:ln>
                <a:solidFill>
                  <a:srgbClr val="C00000"/>
                </a:solidFill>
                <a:effectLst/>
                <a:latin typeface="Times New Roman" pitchFamily="18" charset="0"/>
                <a:ea typeface="方正书宋_GBK" charset="-122"/>
                <a:cs typeface="Times New Roman" pitchFamily="18" charset="0"/>
              </a:rPr>
              <a:t>			   </a:t>
            </a:r>
            <a:r>
              <a:rPr kumimoji="0" lang="zh-CN" altLang="en-GB" sz="2400" b="1" i="0" u="none" strike="noStrike" cap="none" normalizeH="0" baseline="0" dirty="0" smtClean="0">
                <a:ln>
                  <a:noFill/>
                </a:ln>
                <a:solidFill>
                  <a:srgbClr val="C00000"/>
                </a:solidFill>
                <a:effectLst/>
                <a:latin typeface="Times New Roman" pitchFamily="18" charset="0"/>
                <a:ea typeface="方正书宋_GBK" charset="-122"/>
                <a:cs typeface="Times New Roman" pitchFamily="18" charset="0"/>
              </a:rPr>
              <a:t>定时器控件</a:t>
            </a:r>
            <a:endParaRPr kumimoji="0" lang="zh-CN" altLang="en-GB" sz="1600" b="0" i="0" u="none" strike="noStrike" cap="none" normalizeH="0" baseline="0" dirty="0" smtClean="0">
              <a:ln>
                <a:noFill/>
              </a:ln>
              <a:solidFill>
                <a:srgbClr val="C00000"/>
              </a:solidFill>
              <a:effectLst/>
            </a:endParaRPr>
          </a:p>
        </p:txBody>
      </p:sp>
    </p:spTree>
    <p:extLst>
      <p:ext uri="{BB962C8B-B14F-4D97-AF65-F5344CB8AC3E}">
        <p14:creationId xmlns:p14="http://schemas.microsoft.com/office/powerpoint/2010/main" val="13171692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p:txBody>
          <a:bodyPr/>
          <a:lstStyle/>
          <a:p>
            <a:r>
              <a:rPr lang="en-US" altLang="zh-CN" sz="2400" dirty="0">
                <a:solidFill>
                  <a:srgbClr val="7030A0"/>
                </a:solidFill>
                <a:latin typeface="Arial" pitchFamily="34" charset="0"/>
                <a:ea typeface="方正准圆_GBK"/>
                <a:cs typeface="Times New Roman" pitchFamily="18" charset="0"/>
              </a:rPr>
              <a:t>5.3  Java </a:t>
            </a:r>
            <a:r>
              <a:rPr lang="en-US" altLang="zh-CN" sz="2400" dirty="0">
                <a:solidFill>
                  <a:srgbClr val="7030A0"/>
                </a:solidFill>
                <a:latin typeface="Arial" pitchFamily="34" charset="0"/>
                <a:ea typeface="方正准圆_GBK"/>
                <a:cs typeface="Times New Roman" pitchFamily="18" charset="0"/>
              </a:rPr>
              <a:t>8</a:t>
            </a:r>
            <a:endParaRPr lang="zh-CN" altLang="zh-CN" sz="2400" dirty="0">
              <a:solidFill>
                <a:srgbClr val="7030A0"/>
              </a:solidFill>
              <a:latin typeface="Arial" pitchFamily="34" charset="0"/>
              <a:ea typeface="方正准圆_GBK"/>
              <a:cs typeface="Times New Roman" pitchFamily="18" charset="0"/>
            </a:endParaRPr>
          </a:p>
          <a:p>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2152106799"/>
              </p:ext>
            </p:extLst>
          </p:nvPr>
        </p:nvGraphicFramePr>
        <p:xfrm>
          <a:off x="971600" y="1898104"/>
          <a:ext cx="7560840" cy="4267200"/>
        </p:xfrm>
        <a:graphic>
          <a:graphicData uri="http://schemas.openxmlformats.org/drawingml/2006/table">
            <a:tbl>
              <a:tblPr>
                <a:tableStyleId>{5C22544A-7EE6-4342-B048-85BDC9FD1C3A}</a:tableStyleId>
              </a:tblPr>
              <a:tblGrid>
                <a:gridCol w="4348995"/>
                <a:gridCol w="3211845"/>
              </a:tblGrid>
              <a:tr h="2059429">
                <a:tc>
                  <a:txBody>
                    <a:bodyPr/>
                    <a:lstStyle/>
                    <a:p>
                      <a:pPr indent="266700" algn="just">
                        <a:lnSpc>
                          <a:spcPts val="1600"/>
                        </a:lnSpc>
                        <a:spcAft>
                          <a:spcPts val="0"/>
                        </a:spcAft>
                      </a:pPr>
                      <a:r>
                        <a:rPr lang="zh-CN" sz="1600" b="1" kern="100" dirty="0">
                          <a:effectLst/>
                        </a:rPr>
                        <a:t>The Java technology is one kind of computer programming tools, it was empoldered by a secret group that called “the green group” in Sun Microsystems Corporation in 1991. It was also a secret item named “the green plan”. This secret </a:t>
                      </a:r>
                      <a:r>
                        <a:rPr lang="en-US" sz="1600" b="1" kern="100" dirty="0">
                          <a:effectLst/>
                        </a:rPr>
                        <a:t>“</a:t>
                      </a:r>
                      <a:r>
                        <a:rPr lang="zh-CN" sz="1600" b="1" kern="100" dirty="0">
                          <a:effectLst/>
                        </a:rPr>
                        <a:t>the green group</a:t>
                      </a:r>
                      <a:r>
                        <a:rPr lang="en-US" sz="1600" b="1" kern="100" dirty="0">
                          <a:effectLst/>
                        </a:rPr>
                        <a:t>” </a:t>
                      </a:r>
                      <a:r>
                        <a:rPr lang="zh-CN" sz="1600" b="1" kern="100" dirty="0">
                          <a:effectLst/>
                        </a:rPr>
                        <a:t>had 13 people leaded by James Gosling. They had locked themselves in an office without a name and shut off all normal contacts with Sun. They worked day and night for about 18 months.</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en-US" sz="1600" b="1" kern="100">
                          <a:effectLst/>
                        </a:rPr>
                        <a:t>Java </a:t>
                      </a:r>
                      <a:r>
                        <a:rPr lang="zh-CN" sz="1600" b="1" kern="100">
                          <a:effectLst/>
                        </a:rPr>
                        <a:t>技术是一种计算机编程工具，是</a:t>
                      </a:r>
                      <a:r>
                        <a:rPr lang="en-US" sz="1600" b="1" kern="100">
                          <a:effectLst/>
                        </a:rPr>
                        <a:t>Sun Microsystems </a:t>
                      </a:r>
                      <a:r>
                        <a:rPr lang="zh-CN" sz="1600" b="1" kern="100">
                          <a:effectLst/>
                        </a:rPr>
                        <a:t>公司于</a:t>
                      </a:r>
                      <a:r>
                        <a:rPr lang="en-US" sz="1600" b="1" kern="100">
                          <a:effectLst/>
                        </a:rPr>
                        <a:t> 1991</a:t>
                      </a:r>
                      <a:r>
                        <a:rPr lang="zh-CN" sz="1600" b="1" kern="100">
                          <a:effectLst/>
                        </a:rPr>
                        <a:t>年在一个名为“绿色团队”的小型秘密项目“绿色计划”中开发的。这个秘密的“绿色团队”共有</a:t>
                      </a:r>
                      <a:r>
                        <a:rPr lang="en-US" sz="1600" b="1" kern="100">
                          <a:effectLst/>
                        </a:rPr>
                        <a:t> 13 </a:t>
                      </a:r>
                      <a:r>
                        <a:rPr lang="zh-CN" sz="1600" b="1" kern="100">
                          <a:effectLst/>
                        </a:rPr>
                        <a:t>个人，由</a:t>
                      </a:r>
                      <a:r>
                        <a:rPr lang="en-US" sz="1600" b="1" kern="100">
                          <a:effectLst/>
                        </a:rPr>
                        <a:t> James Gosling </a:t>
                      </a:r>
                      <a:r>
                        <a:rPr lang="zh-CN" sz="1600" b="1" kern="100">
                          <a:effectLst/>
                        </a:rPr>
                        <a:t>领导。他们将自己锁在一个没有名字的办公室里，切断了与</a:t>
                      </a:r>
                      <a:r>
                        <a:rPr lang="en-US" sz="1600" b="1" kern="100">
                          <a:effectLst/>
                        </a:rPr>
                        <a:t>Sun</a:t>
                      </a:r>
                      <a:r>
                        <a:rPr lang="zh-CN" sz="1600" b="1" kern="100">
                          <a:effectLst/>
                        </a:rPr>
                        <a:t>公司的所有正常联系，然后夜以继日地工作了大约</a:t>
                      </a:r>
                      <a:r>
                        <a:rPr lang="en-US" sz="1600" b="1" kern="100">
                          <a:effectLst/>
                        </a:rPr>
                        <a:t>18</a:t>
                      </a:r>
                      <a:r>
                        <a:rPr lang="zh-CN" sz="1600" b="1" kern="100">
                          <a:effectLst/>
                        </a:rPr>
                        <a:t>个月。</a:t>
                      </a:r>
                      <a:endParaRPr lang="zh-CN" sz="1600" b="1" kern="100">
                        <a:effectLst/>
                        <a:latin typeface="Times New Roman"/>
                        <a:ea typeface="方正书宋_GBK"/>
                      </a:endParaRPr>
                    </a:p>
                  </a:txBody>
                  <a:tcPr marL="68580" marR="68580" marT="0" marB="0"/>
                </a:tc>
              </a:tr>
              <a:tr h="1901011">
                <a:tc>
                  <a:txBody>
                    <a:bodyPr/>
                    <a:lstStyle/>
                    <a:p>
                      <a:pPr indent="266700" algn="just">
                        <a:lnSpc>
                          <a:spcPts val="1600"/>
                        </a:lnSpc>
                        <a:spcAft>
                          <a:spcPts val="0"/>
                        </a:spcAft>
                      </a:pPr>
                      <a:r>
                        <a:rPr lang="en-US" sz="1600" b="1" kern="100">
                          <a:effectLst/>
                        </a:rPr>
                        <a:t>In fact, the Java technology’s multi-functions, validity, flexibility of working in different platforms as well as the security have already caused it to become the most perfect technology in network computation domain. Today, we can see Java which is widely applied everywhere: the Internet, the super science computers, the mobile phones, the family game machines and the credit cards.</a:t>
                      </a:r>
                      <a:endParaRPr lang="zh-CN" sz="1600" b="1" kern="10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事实上，</a:t>
                      </a:r>
                      <a:r>
                        <a:rPr lang="en-US" sz="1600" b="1" kern="100" dirty="0">
                          <a:effectLst/>
                        </a:rPr>
                        <a:t>Java </a:t>
                      </a:r>
                      <a:r>
                        <a:rPr lang="zh-CN" sz="1600" b="1" kern="100" dirty="0">
                          <a:effectLst/>
                        </a:rPr>
                        <a:t>技术的多功能性、有效性、平台的可移植性以及安全性已经使它成为网络计算领域最完美的技术。今天，无论是互联网、科学超级计算机、手机，还是家庭游戏机和信用卡，在所有网络和设备上你都会看到 </a:t>
                      </a:r>
                      <a:r>
                        <a:rPr lang="en-US" sz="1600" b="1" kern="100" dirty="0">
                          <a:effectLst/>
                        </a:rPr>
                        <a:t>Java </a:t>
                      </a:r>
                      <a:r>
                        <a:rPr lang="zh-CN" sz="1600" b="1" kern="100" dirty="0">
                          <a:effectLst/>
                        </a:rPr>
                        <a:t>技术的身影，它已经无处不在了。</a:t>
                      </a:r>
                      <a:endParaRPr lang="zh-CN" sz="1600" b="1" kern="100" dirty="0">
                        <a:effectLst/>
                        <a:latin typeface="Times New Roman"/>
                        <a:ea typeface="方正书宋_GBK"/>
                      </a:endParaRPr>
                    </a:p>
                  </a:txBody>
                  <a:tcPr marL="68580" marR="68580" marT="0" marB="0"/>
                </a:tc>
              </a:tr>
            </a:tbl>
          </a:graphicData>
        </a:graphic>
      </p:graphicFrame>
      <p:pic>
        <p:nvPicPr>
          <p:cNvPr id="27649" name="图片 608" descr="logo_java_tm_51_1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2320" y="170565"/>
            <a:ext cx="741412" cy="15710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36525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1043608" y="1916832"/>
            <a:ext cx="7056784" cy="3474720"/>
          </a:xfrm>
        </p:spPr>
        <p:txBody>
          <a:bodyPr/>
          <a:lstStyle/>
          <a:p>
            <a:r>
              <a:rPr lang="en-US" altLang="zh-CN" dirty="0">
                <a:solidFill>
                  <a:srgbClr val="C00000"/>
                </a:solidFill>
              </a:rPr>
              <a:t>Notes</a:t>
            </a:r>
            <a:endParaRPr lang="zh-CN" altLang="zh-CN" dirty="0">
              <a:solidFill>
                <a:srgbClr val="C00000"/>
              </a:solidFill>
            </a:endParaRPr>
          </a:p>
          <a:p>
            <a:r>
              <a:rPr lang="zh-CN" altLang="zh-CN" dirty="0"/>
              <a:t>印度尼西亚有一个重要的盛产咖啡的岛屿，中文名字叫爪哇，开发人员为这种新的语言起名为</a:t>
            </a:r>
            <a:r>
              <a:rPr lang="en-US" altLang="zh-CN" dirty="0"/>
              <a:t>Java</a:t>
            </a:r>
            <a:r>
              <a:rPr lang="zh-CN" altLang="zh-CN" dirty="0"/>
              <a:t>，其寓意是为世人端上一杯热咖啡。</a:t>
            </a:r>
            <a:r>
              <a:rPr lang="en-US" altLang="zh-CN" dirty="0"/>
              <a:t>Java 8</a:t>
            </a:r>
            <a:r>
              <a:rPr lang="zh-CN" altLang="zh-CN" dirty="0"/>
              <a:t>并不是新的语言，</a:t>
            </a:r>
            <a:r>
              <a:rPr lang="en-US" altLang="zh-CN" dirty="0"/>
              <a:t>Java 8</a:t>
            </a:r>
            <a:r>
              <a:rPr lang="zh-CN" altLang="zh-CN" dirty="0"/>
              <a:t>的意思是</a:t>
            </a:r>
            <a:r>
              <a:rPr lang="en-US" altLang="zh-CN" dirty="0"/>
              <a:t> Java platform 8 version</a:t>
            </a:r>
            <a:r>
              <a:rPr lang="zh-CN" altLang="zh-CN" dirty="0"/>
              <a:t>，是</a:t>
            </a:r>
            <a:r>
              <a:rPr lang="en-US" altLang="zh-CN" dirty="0"/>
              <a:t>Java</a:t>
            </a:r>
            <a:r>
              <a:rPr lang="zh-CN" altLang="zh-CN" dirty="0"/>
              <a:t>的不同版本罢了。</a:t>
            </a:r>
          </a:p>
          <a:p>
            <a:endParaRPr lang="zh-CN" altLang="en-US" dirty="0"/>
          </a:p>
        </p:txBody>
      </p:sp>
    </p:spTree>
    <p:extLst>
      <p:ext uri="{BB962C8B-B14F-4D97-AF65-F5344CB8AC3E}">
        <p14:creationId xmlns:p14="http://schemas.microsoft.com/office/powerpoint/2010/main" val="23846718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1024136" y="1754480"/>
            <a:ext cx="7220272" cy="3474720"/>
          </a:xfrm>
        </p:spPr>
        <p:txBody>
          <a:bodyPr/>
          <a:lstStyle/>
          <a:p>
            <a:r>
              <a:rPr lang="en-US" altLang="zh-CN" sz="2400" dirty="0">
                <a:solidFill>
                  <a:srgbClr val="00B050"/>
                </a:solidFill>
                <a:latin typeface="Times New Roman" pitchFamily="18" charset="0"/>
                <a:ea typeface="方正书宋_GBK" charset="-122"/>
                <a:cs typeface="Times New Roman" pitchFamily="18" charset="0"/>
              </a:rPr>
              <a:t>5.3.1  Java Language Keywords</a:t>
            </a:r>
            <a:r>
              <a:rPr lang="zh-CN" altLang="zh-CN" sz="2400" dirty="0">
                <a:solidFill>
                  <a:srgbClr val="00B050"/>
                </a:solidFill>
                <a:latin typeface="Times New Roman" pitchFamily="18" charset="0"/>
                <a:ea typeface="方正书宋_GBK" charset="-122"/>
                <a:cs typeface="Times New Roman" pitchFamily="18" charset="0"/>
              </a:rPr>
              <a:t>（</a:t>
            </a:r>
            <a:r>
              <a:rPr lang="en-US" altLang="zh-CN" sz="2400" dirty="0">
                <a:solidFill>
                  <a:srgbClr val="00B050"/>
                </a:solidFill>
                <a:latin typeface="Times New Roman" pitchFamily="18" charset="0"/>
                <a:ea typeface="方正书宋_GBK" charset="-122"/>
                <a:cs typeface="Times New Roman" pitchFamily="18" charset="0"/>
              </a:rPr>
              <a:t>Java</a:t>
            </a:r>
            <a:r>
              <a:rPr lang="zh-CN" altLang="zh-CN" sz="2400" dirty="0">
                <a:solidFill>
                  <a:srgbClr val="00B050"/>
                </a:solidFill>
                <a:latin typeface="Times New Roman" pitchFamily="18" charset="0"/>
                <a:ea typeface="方正书宋_GBK" charset="-122"/>
                <a:cs typeface="Times New Roman" pitchFamily="18" charset="0"/>
              </a:rPr>
              <a:t>语言关键字）</a:t>
            </a:r>
          </a:p>
          <a:p>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3506336068"/>
              </p:ext>
            </p:extLst>
          </p:nvPr>
        </p:nvGraphicFramePr>
        <p:xfrm>
          <a:off x="899592" y="2534196"/>
          <a:ext cx="7533456" cy="2046932"/>
        </p:xfrm>
        <a:graphic>
          <a:graphicData uri="http://schemas.openxmlformats.org/drawingml/2006/table">
            <a:tbl>
              <a:tblPr>
                <a:tableStyleId>{5C22544A-7EE6-4342-B048-85BDC9FD1C3A}</a:tableStyleId>
              </a:tblPr>
              <a:tblGrid>
                <a:gridCol w="4062039"/>
                <a:gridCol w="3471417"/>
              </a:tblGrid>
              <a:tr h="2046932">
                <a:tc>
                  <a:txBody>
                    <a:bodyPr/>
                    <a:lstStyle/>
                    <a:p>
                      <a:pPr indent="266700" algn="just">
                        <a:lnSpc>
                          <a:spcPts val="1600"/>
                        </a:lnSpc>
                        <a:spcAft>
                          <a:spcPts val="0"/>
                        </a:spcAft>
                      </a:pPr>
                      <a:r>
                        <a:rPr lang="en-US" sz="1600" b="1" kern="100" dirty="0">
                          <a:effectLst/>
                        </a:rPr>
                        <a:t>The following is a list of keywords in the Java language. These words are reserved—you cannot use any of these words as names of variables in your programs. “True”, “false”, and “null” are not keywords, but they are also reserved words. So you cannot use them as names in your programs, either.</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下面有一张</a:t>
                      </a:r>
                      <a:r>
                        <a:rPr lang="en-US" sz="1600" b="1" kern="100" dirty="0">
                          <a:effectLst/>
                        </a:rPr>
                        <a:t>Java</a:t>
                      </a:r>
                      <a:r>
                        <a:rPr lang="zh-CN" sz="1600" b="1" kern="100" dirty="0">
                          <a:effectLst/>
                        </a:rPr>
                        <a:t>程序设计语言的关键字清单，这些字和</a:t>
                      </a:r>
                      <a:r>
                        <a:rPr lang="en-US" sz="1600" b="1" kern="100" dirty="0">
                          <a:effectLst/>
                        </a:rPr>
                        <a:t>C</a:t>
                      </a:r>
                      <a:r>
                        <a:rPr lang="zh-CN" sz="1600" b="1" kern="100" dirty="0">
                          <a:effectLst/>
                        </a:rPr>
                        <a:t>语言中的关键字一样，都是保留字，也就是说，你不能把它们作为变量名在你的程序中使用。“</a:t>
                      </a:r>
                      <a:r>
                        <a:rPr lang="en-US" sz="1600" b="1" kern="100" dirty="0">
                          <a:effectLst/>
                        </a:rPr>
                        <a:t>True</a:t>
                      </a:r>
                      <a:r>
                        <a:rPr lang="zh-CN" sz="1600" b="1" kern="100" dirty="0">
                          <a:effectLst/>
                        </a:rPr>
                        <a:t>”“</a:t>
                      </a:r>
                      <a:r>
                        <a:rPr lang="en-US" sz="1600" b="1" kern="100" dirty="0">
                          <a:effectLst/>
                        </a:rPr>
                        <a:t>false</a:t>
                      </a:r>
                      <a:r>
                        <a:rPr lang="zh-CN" sz="1600" b="1" kern="100" dirty="0">
                          <a:effectLst/>
                        </a:rPr>
                        <a:t>”和“</a:t>
                      </a:r>
                      <a:r>
                        <a:rPr lang="en-US" sz="1600" b="1" kern="100" dirty="0">
                          <a:effectLst/>
                        </a:rPr>
                        <a:t>null</a:t>
                      </a:r>
                      <a:r>
                        <a:rPr lang="zh-CN" sz="1600" b="1" kern="100" dirty="0">
                          <a:effectLst/>
                        </a:rPr>
                        <a:t>”虽然不是关键字，但是它们也是保留字，因此，在你的程序中你同样不能把它们作为名字。</a:t>
                      </a:r>
                      <a:endParaRPr lang="zh-CN" sz="1600" b="1" kern="100" dirty="0">
                        <a:effectLst/>
                        <a:latin typeface="Times New Roman"/>
                        <a:ea typeface="方正书宋_GBK"/>
                      </a:endParaRPr>
                    </a:p>
                  </a:txBody>
                  <a:tcPr marL="68580" marR="68580" marT="0" marB="0"/>
                </a:tc>
              </a:tr>
            </a:tbl>
          </a:graphicData>
        </a:graphic>
      </p:graphicFrame>
    </p:spTree>
    <p:extLst>
      <p:ext uri="{BB962C8B-B14F-4D97-AF65-F5344CB8AC3E}">
        <p14:creationId xmlns:p14="http://schemas.microsoft.com/office/powerpoint/2010/main" val="38584290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899592" y="2060848"/>
            <a:ext cx="7560840" cy="3849608"/>
          </a:xfrm>
        </p:spPr>
        <p:txBody>
          <a:bodyPr/>
          <a:lstStyle/>
          <a:p>
            <a:r>
              <a:rPr lang="en-US" altLang="zh-CN" dirty="0">
                <a:solidFill>
                  <a:srgbClr val="C00000"/>
                </a:solidFill>
              </a:rPr>
              <a:t>Keywords:</a:t>
            </a:r>
            <a:endParaRPr lang="zh-CN" altLang="zh-CN" dirty="0">
              <a:solidFill>
                <a:srgbClr val="C00000"/>
              </a:solidFill>
            </a:endParaRPr>
          </a:p>
          <a:p>
            <a:r>
              <a:rPr lang="en-US" altLang="zh-CN" dirty="0"/>
              <a:t>abstract, continue, for, new, switch, assert, default, </a:t>
            </a:r>
            <a:r>
              <a:rPr lang="en-US" altLang="zh-CN" dirty="0" err="1"/>
              <a:t>goto</a:t>
            </a:r>
            <a:r>
              <a:rPr lang="en-US" altLang="zh-CN" dirty="0"/>
              <a:t>, package, synchronized, </a:t>
            </a:r>
            <a:r>
              <a:rPr lang="en-US" altLang="zh-CN" dirty="0" err="1"/>
              <a:t>boolean</a:t>
            </a:r>
            <a:r>
              <a:rPr lang="en-US" altLang="zh-CN" dirty="0"/>
              <a:t>, do, if, private, this, break, double, implements, protected, throw, byte, else, import, public, throws, case, </a:t>
            </a:r>
            <a:r>
              <a:rPr lang="en-US" altLang="zh-CN" dirty="0" err="1"/>
              <a:t>enum</a:t>
            </a:r>
            <a:r>
              <a:rPr lang="en-US" altLang="zh-CN" dirty="0"/>
              <a:t>, </a:t>
            </a:r>
            <a:r>
              <a:rPr lang="en-US" altLang="zh-CN" dirty="0" err="1"/>
              <a:t>instanceof</a:t>
            </a:r>
            <a:r>
              <a:rPr lang="en-US" altLang="zh-CN" dirty="0"/>
              <a:t>, return, transient, catch, extends, </a:t>
            </a:r>
            <a:r>
              <a:rPr lang="en-US" altLang="zh-CN" dirty="0" err="1"/>
              <a:t>int</a:t>
            </a:r>
            <a:r>
              <a:rPr lang="en-US" altLang="zh-CN" dirty="0"/>
              <a:t>, short, try, char, final, interface, static, void, class, finally, long, </a:t>
            </a:r>
            <a:r>
              <a:rPr lang="en-US" altLang="zh-CN" dirty="0" err="1"/>
              <a:t>strictfp</a:t>
            </a:r>
            <a:r>
              <a:rPr lang="en-US" altLang="zh-CN" dirty="0"/>
              <a:t>**, volatile, </a:t>
            </a:r>
            <a:r>
              <a:rPr lang="en-US" altLang="zh-CN" dirty="0" err="1"/>
              <a:t>const</a:t>
            </a:r>
            <a:r>
              <a:rPr lang="en-US" altLang="zh-CN" dirty="0"/>
              <a:t>, float, native, super, while</a:t>
            </a:r>
            <a:endParaRPr lang="zh-CN" altLang="zh-CN" dirty="0"/>
          </a:p>
          <a:p>
            <a:endParaRPr lang="zh-CN" altLang="en-US" dirty="0"/>
          </a:p>
        </p:txBody>
      </p:sp>
    </p:spTree>
    <p:extLst>
      <p:ext uri="{BB962C8B-B14F-4D97-AF65-F5344CB8AC3E}">
        <p14:creationId xmlns:p14="http://schemas.microsoft.com/office/powerpoint/2010/main" val="38584290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1486764933"/>
              </p:ext>
            </p:extLst>
          </p:nvPr>
        </p:nvGraphicFramePr>
        <p:xfrm>
          <a:off x="755576" y="2273920"/>
          <a:ext cx="7704856" cy="2235200"/>
        </p:xfrm>
        <a:graphic>
          <a:graphicData uri="http://schemas.openxmlformats.org/drawingml/2006/table">
            <a:tbl>
              <a:tblPr>
                <a:tableStyleId>{5C22544A-7EE6-4342-B048-85BDC9FD1C3A}</a:tableStyleId>
              </a:tblPr>
              <a:tblGrid>
                <a:gridCol w="3756888"/>
                <a:gridCol w="3947968"/>
              </a:tblGrid>
              <a:tr h="2232248">
                <a:tc>
                  <a:txBody>
                    <a:bodyPr/>
                    <a:lstStyle/>
                    <a:p>
                      <a:pPr indent="266700" algn="just">
                        <a:lnSpc>
                          <a:spcPts val="1600"/>
                        </a:lnSpc>
                        <a:spcAft>
                          <a:spcPts val="0"/>
                        </a:spcAft>
                      </a:pPr>
                      <a:r>
                        <a:rPr lang="en-US" sz="1600" b="1" kern="100">
                          <a:effectLst/>
                        </a:rPr>
                        <a:t>We have grasped 32 keywords in C language, so we can pick up some keywords from above very easily. For instance, they can be: continue, for, switch, default, goto, do and</a:t>
                      </a:r>
                      <a:r>
                        <a:rPr lang="en-US" sz="1600" b="1" kern="100" spc="-20">
                          <a:effectLst/>
                        </a:rPr>
                        <a:t> so on. But, do these words have same meanings </a:t>
                      </a:r>
                      <a:r>
                        <a:rPr lang="en-US" sz="1600" b="1" kern="100">
                          <a:effectLst/>
                        </a:rPr>
                        <a:t>and functions in C and Java? Yes. Some of them do. So, here we only learn some new keywords and the new functions of them in java.</a:t>
                      </a:r>
                      <a:endParaRPr lang="zh-CN" sz="1600" b="1" kern="10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在这之前我们已经在学习</a:t>
                      </a:r>
                      <a:r>
                        <a:rPr lang="en-US" sz="1600" b="1" kern="100" dirty="0">
                          <a:effectLst/>
                        </a:rPr>
                        <a:t>C</a:t>
                      </a:r>
                      <a:r>
                        <a:rPr lang="zh-CN" sz="1600" b="1" kern="100" dirty="0">
                          <a:effectLst/>
                        </a:rPr>
                        <a:t>语言的时候掌握了</a:t>
                      </a:r>
                      <a:r>
                        <a:rPr lang="en-US" sz="1600" b="1" kern="100" dirty="0">
                          <a:effectLst/>
                        </a:rPr>
                        <a:t>32</a:t>
                      </a:r>
                      <a:r>
                        <a:rPr lang="zh-CN" sz="1600" b="1" kern="100" dirty="0">
                          <a:effectLst/>
                        </a:rPr>
                        <a:t>个关键字，因此，我们可以很容易地从上面的关键字中找出在两种语言中都出现过的，例如，</a:t>
                      </a:r>
                      <a:r>
                        <a:rPr lang="en-US" sz="1600" b="1" kern="100" dirty="0">
                          <a:effectLst/>
                        </a:rPr>
                        <a:t>continue</a:t>
                      </a:r>
                      <a:r>
                        <a:rPr lang="zh-CN" sz="1600" b="1" kern="100" dirty="0">
                          <a:effectLst/>
                        </a:rPr>
                        <a:t>、</a:t>
                      </a:r>
                      <a:r>
                        <a:rPr lang="en-US" sz="1600" b="1" kern="100" dirty="0">
                          <a:effectLst/>
                        </a:rPr>
                        <a:t>for</a:t>
                      </a:r>
                      <a:r>
                        <a:rPr lang="zh-CN" sz="1600" b="1" kern="100" dirty="0">
                          <a:effectLst/>
                        </a:rPr>
                        <a:t>、</a:t>
                      </a:r>
                      <a:r>
                        <a:rPr lang="en-US" sz="1600" b="1" kern="100" dirty="0">
                          <a:effectLst/>
                        </a:rPr>
                        <a:t>switch</a:t>
                      </a:r>
                      <a:r>
                        <a:rPr lang="zh-CN" sz="1600" b="1" kern="100" dirty="0">
                          <a:effectLst/>
                        </a:rPr>
                        <a:t>、</a:t>
                      </a:r>
                      <a:r>
                        <a:rPr lang="en-US" sz="1600" b="1" kern="100" dirty="0">
                          <a:effectLst/>
                        </a:rPr>
                        <a:t>default</a:t>
                      </a:r>
                      <a:r>
                        <a:rPr lang="zh-CN" sz="1600" b="1" kern="100" dirty="0">
                          <a:effectLst/>
                        </a:rPr>
                        <a:t>、</a:t>
                      </a:r>
                      <a:r>
                        <a:rPr lang="en-US" sz="1600" b="1" kern="100" dirty="0" err="1">
                          <a:effectLst/>
                        </a:rPr>
                        <a:t>goto</a:t>
                      </a:r>
                      <a:r>
                        <a:rPr lang="zh-CN" sz="1600" b="1" kern="100" dirty="0">
                          <a:effectLst/>
                        </a:rPr>
                        <a:t>、</a:t>
                      </a:r>
                      <a:r>
                        <a:rPr lang="en-US" sz="1600" b="1" kern="100" dirty="0">
                          <a:effectLst/>
                        </a:rPr>
                        <a:t>do </a:t>
                      </a:r>
                      <a:r>
                        <a:rPr lang="zh-CN" sz="1600" b="1" kern="100" dirty="0">
                          <a:effectLst/>
                        </a:rPr>
                        <a:t>等。但是，这些单词在两种语言中是否有相同的功能和用法呢？回答是肯定的，它们中有些单词具有相同的用法和功能。因此，我们在这儿就只介绍一些新的关键字和一些关键字的新功能了。</a:t>
                      </a:r>
                      <a:endParaRPr lang="zh-CN" sz="1600" b="1" kern="100" dirty="0">
                        <a:effectLst/>
                        <a:latin typeface="Times New Roman"/>
                        <a:ea typeface="方正书宋_GBK"/>
                      </a:endParaRPr>
                    </a:p>
                  </a:txBody>
                  <a:tcPr marL="68580" marR="68580" marT="0" marB="0"/>
                </a:tc>
              </a:tr>
            </a:tbl>
          </a:graphicData>
        </a:graphic>
      </p:graphicFrame>
    </p:spTree>
    <p:extLst>
      <p:ext uri="{BB962C8B-B14F-4D97-AF65-F5344CB8AC3E}">
        <p14:creationId xmlns:p14="http://schemas.microsoft.com/office/powerpoint/2010/main" val="38584290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3586554810"/>
              </p:ext>
            </p:extLst>
          </p:nvPr>
        </p:nvGraphicFramePr>
        <p:xfrm>
          <a:off x="755576" y="2852936"/>
          <a:ext cx="7533456" cy="1424508"/>
        </p:xfrm>
        <a:graphic>
          <a:graphicData uri="http://schemas.openxmlformats.org/drawingml/2006/table">
            <a:tbl>
              <a:tblPr>
                <a:tableStyleId>{5C22544A-7EE6-4342-B048-85BDC9FD1C3A}</a:tableStyleId>
              </a:tblPr>
              <a:tblGrid>
                <a:gridCol w="4533633"/>
                <a:gridCol w="2999823"/>
              </a:tblGrid>
              <a:tr h="1424508">
                <a:tc>
                  <a:txBody>
                    <a:bodyPr/>
                    <a:lstStyle/>
                    <a:p>
                      <a:pPr indent="266700" algn="just">
                        <a:lnSpc>
                          <a:spcPts val="1600"/>
                        </a:lnSpc>
                        <a:spcAft>
                          <a:spcPts val="0"/>
                        </a:spcAft>
                      </a:pPr>
                      <a:r>
                        <a:rPr lang="en-US" sz="1600" b="1" kern="100" dirty="0">
                          <a:effectLst/>
                        </a:rPr>
                        <a:t>This keyword is used in a class definition to specify that a class cannot be instantiated, but must be inherited by other classes. An abstract class can also have abstract methods that must be implemented by any concrete subclasses.</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这个关键字用于类定义，指定某类不能作为具体的对象，而必须由其他类继承而来。抽象类的抽象方法可由具体子类执行。</a:t>
                      </a:r>
                      <a:endParaRPr lang="zh-CN" sz="1600" b="1" kern="100" dirty="0">
                        <a:effectLst/>
                        <a:latin typeface="Times New Roman"/>
                        <a:ea typeface="方正书宋_GBK"/>
                      </a:endParaRPr>
                    </a:p>
                  </a:txBody>
                  <a:tcPr marL="68580" marR="68580" marT="0" marB="0"/>
                </a:tc>
              </a:tr>
            </a:tbl>
          </a:graphicData>
        </a:graphic>
      </p:graphicFrame>
      <p:sp>
        <p:nvSpPr>
          <p:cNvPr id="5" name="Rectangle 1"/>
          <p:cNvSpPr>
            <a:spLocks noChangeArrowheads="1"/>
          </p:cNvSpPr>
          <p:nvPr/>
        </p:nvSpPr>
        <p:spPr bwMode="auto">
          <a:xfrm>
            <a:off x="827584" y="2132856"/>
            <a:ext cx="190949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L="0" marR="0" lvl="0" indent="266700"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rgbClr val="C00000"/>
                </a:solidFill>
                <a:effectLst/>
                <a:latin typeface="Times New Roman" pitchFamily="18" charset="0"/>
                <a:ea typeface="方正书宋_GBK"/>
                <a:cs typeface="Times New Roman" pitchFamily="18" charset="0"/>
              </a:rPr>
              <a:t>Abstract</a:t>
            </a:r>
            <a:r>
              <a:rPr kumimoji="0" lang="zh-CN" altLang="en-US" sz="2400" b="1" i="0" u="none" strike="noStrike" cap="none" normalizeH="0" baseline="0" dirty="0" smtClean="0">
                <a:ln>
                  <a:noFill/>
                </a:ln>
                <a:solidFill>
                  <a:srgbClr val="C00000"/>
                </a:solidFill>
                <a:effectLst/>
                <a:latin typeface="Times New Roman" pitchFamily="18" charset="0"/>
                <a:ea typeface="方正书宋_GBK"/>
                <a:cs typeface="Times New Roman" pitchFamily="18" charset="0"/>
              </a:rPr>
              <a:t>：</a:t>
            </a:r>
            <a:endParaRPr kumimoji="0" lang="zh-CN" altLang="en-US" sz="1600" b="0" i="0" u="none" strike="noStrike" cap="none" normalizeH="0" baseline="0" dirty="0" smtClean="0">
              <a:ln>
                <a:noFill/>
              </a:ln>
              <a:solidFill>
                <a:srgbClr val="C00000"/>
              </a:solidFill>
              <a:effectLst/>
            </a:endParaRPr>
          </a:p>
        </p:txBody>
      </p:sp>
    </p:spTree>
    <p:extLst>
      <p:ext uri="{BB962C8B-B14F-4D97-AF65-F5344CB8AC3E}">
        <p14:creationId xmlns:p14="http://schemas.microsoft.com/office/powerpoint/2010/main" val="9168822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917813626"/>
              </p:ext>
            </p:extLst>
          </p:nvPr>
        </p:nvGraphicFramePr>
        <p:xfrm>
          <a:off x="1113620" y="3068960"/>
          <a:ext cx="7202796" cy="884808"/>
        </p:xfrm>
        <a:graphic>
          <a:graphicData uri="http://schemas.openxmlformats.org/drawingml/2006/table">
            <a:tbl>
              <a:tblPr>
                <a:tableStyleId>{5C22544A-7EE6-4342-B048-85BDC9FD1C3A}</a:tableStyleId>
              </a:tblPr>
              <a:tblGrid>
                <a:gridCol w="4331761"/>
                <a:gridCol w="2871035"/>
              </a:tblGrid>
              <a:tr h="884808">
                <a:tc>
                  <a:txBody>
                    <a:bodyPr/>
                    <a:lstStyle/>
                    <a:p>
                      <a:pPr indent="251460" algn="just">
                        <a:lnSpc>
                          <a:spcPts val="1600"/>
                        </a:lnSpc>
                        <a:spcAft>
                          <a:spcPts val="0"/>
                        </a:spcAft>
                      </a:pPr>
                      <a:r>
                        <a:rPr lang="en-US" sz="1600" b="1" kern="100" spc="-30" dirty="0">
                          <a:effectLst/>
                        </a:rPr>
                        <a:t>A Java programming language keyword that represents a primitive data type that holds eight bits (binary digits) of data.</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en-US" sz="1600" b="1" kern="100" dirty="0">
                          <a:effectLst/>
                        </a:rPr>
                        <a:t>Java</a:t>
                      </a:r>
                      <a:r>
                        <a:rPr lang="zh-CN" sz="1600" b="1" kern="100" dirty="0">
                          <a:effectLst/>
                        </a:rPr>
                        <a:t>程序语言的关键字，用于表示一个简单８位二进制的一种数据类型。</a:t>
                      </a:r>
                      <a:endParaRPr lang="zh-CN" sz="1600" b="1" kern="100" dirty="0">
                        <a:effectLst/>
                        <a:latin typeface="Times New Roman"/>
                        <a:ea typeface="方正书宋_GBK"/>
                      </a:endParaRPr>
                    </a:p>
                  </a:txBody>
                  <a:tcPr marL="68580" marR="68580" marT="0" marB="0"/>
                </a:tc>
              </a:tr>
            </a:tbl>
          </a:graphicData>
        </a:graphic>
      </p:graphicFrame>
      <p:sp>
        <p:nvSpPr>
          <p:cNvPr id="5" name="Rectangle 1"/>
          <p:cNvSpPr>
            <a:spLocks noChangeArrowheads="1"/>
          </p:cNvSpPr>
          <p:nvPr/>
        </p:nvSpPr>
        <p:spPr bwMode="auto">
          <a:xfrm>
            <a:off x="1143000" y="2247255"/>
            <a:ext cx="115448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L="0" marR="0" lvl="0" indent="266700" algn="l" defTabSz="914400" rtl="0" eaLnBrk="1" fontAlgn="base" latinLnBrk="0" hangingPunct="1">
              <a:lnSpc>
                <a:spcPct val="100000"/>
              </a:lnSpc>
              <a:spcBef>
                <a:spcPct val="0"/>
              </a:spcBef>
              <a:spcAft>
                <a:spcPct val="0"/>
              </a:spcAft>
              <a:buClrTx/>
              <a:buSzTx/>
              <a:buFontTx/>
              <a:buNone/>
              <a:tabLst/>
            </a:pPr>
            <a:r>
              <a:rPr lang="en-US" altLang="zh-CN" sz="2400" b="1" dirty="0">
                <a:solidFill>
                  <a:srgbClr val="C00000"/>
                </a:solidFill>
                <a:latin typeface="Times New Roman" pitchFamily="18" charset="0"/>
                <a:ea typeface="方正书宋_GBK"/>
                <a:cs typeface="Times New Roman" pitchFamily="18" charset="0"/>
              </a:rPr>
              <a:t>Byte</a:t>
            </a:r>
            <a:r>
              <a:rPr lang="en-US" altLang="zh-CN" sz="2400" b="1" dirty="0" smtClean="0">
                <a:solidFill>
                  <a:srgbClr val="C00000"/>
                </a:solidFill>
                <a:latin typeface="Times New Roman" pitchFamily="18" charset="0"/>
                <a:ea typeface="方正书宋_GBK"/>
                <a:cs typeface="Times New Roman" pitchFamily="18" charset="0"/>
              </a:rPr>
              <a:t>:</a:t>
            </a:r>
            <a:endParaRPr lang="en-US" altLang="zh-CN" sz="2400" b="1" dirty="0">
              <a:solidFill>
                <a:srgbClr val="C00000"/>
              </a:solidFill>
              <a:latin typeface="Times New Roman" pitchFamily="18" charset="0"/>
              <a:ea typeface="方正书宋_GBK"/>
              <a:cs typeface="Times New Roman" pitchFamily="18" charset="0"/>
            </a:endParaRPr>
          </a:p>
        </p:txBody>
      </p:sp>
    </p:spTree>
    <p:extLst>
      <p:ext uri="{BB962C8B-B14F-4D97-AF65-F5344CB8AC3E}">
        <p14:creationId xmlns:p14="http://schemas.microsoft.com/office/powerpoint/2010/main" val="33345573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251684006"/>
              </p:ext>
            </p:extLst>
          </p:nvPr>
        </p:nvGraphicFramePr>
        <p:xfrm>
          <a:off x="899592" y="2924944"/>
          <a:ext cx="7407696" cy="1160016"/>
        </p:xfrm>
        <a:graphic>
          <a:graphicData uri="http://schemas.openxmlformats.org/drawingml/2006/table">
            <a:tbl>
              <a:tblPr/>
              <a:tblGrid>
                <a:gridCol w="4454988"/>
                <a:gridCol w="2952708"/>
              </a:tblGrid>
              <a:tr h="1160016">
                <a:tc>
                  <a:txBody>
                    <a:bodyPr/>
                    <a:lstStyle/>
                    <a:p>
                      <a:pPr indent="256540" algn="just">
                        <a:lnSpc>
                          <a:spcPts val="1600"/>
                        </a:lnSpc>
                        <a:spcAft>
                          <a:spcPts val="0"/>
                        </a:spcAft>
                      </a:pPr>
                      <a:r>
                        <a:rPr lang="en-US" sz="1600" b="1" kern="100" spc="-20" dirty="0">
                          <a:effectLst/>
                          <a:latin typeface="Times New Roman"/>
                          <a:ea typeface="方正书宋_GBK"/>
                        </a:rPr>
                        <a:t>A Java programming language keyword that </a:t>
                      </a:r>
                      <a:r>
                        <a:rPr lang="en-US" sz="1600" b="1" kern="100" dirty="0">
                          <a:effectLst/>
                          <a:latin typeface="Times New Roman"/>
                          <a:ea typeface="方正书宋_GBK"/>
                        </a:rPr>
                        <a:t>declares a set of statements which will be executed if a matching Java exception occurs in the preceding “try” block.</a:t>
                      </a:r>
                      <a:endParaRPr lang="zh-CN" sz="1600" b="1" kern="100" dirty="0">
                        <a:effectLst/>
                        <a:latin typeface="Times New Roman"/>
                        <a:ea typeface="方正书宋_GBK"/>
                      </a:endParaRPr>
                    </a:p>
                  </a:txBody>
                  <a:tcPr marL="68580" marR="68580" marT="0" marB="0">
                    <a:lnL>
                      <a:noFill/>
                    </a:lnL>
                    <a:lnR w="19050" cap="flat" cmpd="dbl" algn="ctr">
                      <a:solidFill>
                        <a:srgbClr val="000000"/>
                      </a:solidFill>
                      <a:prstDash val="solid"/>
                      <a:round/>
                      <a:headEnd type="none" w="med" len="med"/>
                      <a:tailEnd type="none" w="med" len="med"/>
                    </a:lnR>
                    <a:lnT>
                      <a:noFill/>
                    </a:lnT>
                    <a:lnB>
                      <a:noFill/>
                    </a:lnB>
                  </a:tcPr>
                </a:tc>
                <a:tc>
                  <a:txBody>
                    <a:bodyPr/>
                    <a:lstStyle/>
                    <a:p>
                      <a:pPr indent="266700" algn="just">
                        <a:lnSpc>
                          <a:spcPts val="1600"/>
                        </a:lnSpc>
                        <a:spcAft>
                          <a:spcPts val="0"/>
                        </a:spcAft>
                      </a:pPr>
                      <a:r>
                        <a:rPr lang="en-US" sz="1600" b="1" kern="100" dirty="0">
                          <a:effectLst/>
                          <a:latin typeface="Times New Roman"/>
                          <a:ea typeface="方正书宋_GBK"/>
                        </a:rPr>
                        <a:t>Java</a:t>
                      </a:r>
                      <a:r>
                        <a:rPr lang="zh-CN" sz="1600" b="1" kern="100" dirty="0">
                          <a:effectLst/>
                          <a:latin typeface="Times New Roman"/>
                          <a:ea typeface="方正书宋_GBK"/>
                        </a:rPr>
                        <a:t>程序语言的关键字，用于定义一组语句，当前面的“</a:t>
                      </a:r>
                      <a:r>
                        <a:rPr lang="en-US" sz="1600" b="1" kern="100" dirty="0">
                          <a:effectLst/>
                          <a:latin typeface="Times New Roman"/>
                          <a:ea typeface="方正书宋_GBK"/>
                        </a:rPr>
                        <a:t>try</a:t>
                      </a:r>
                      <a:r>
                        <a:rPr lang="zh-CN" sz="1600" b="1" kern="100" dirty="0">
                          <a:effectLst/>
                          <a:latin typeface="Times New Roman"/>
                          <a:ea typeface="方正书宋_GBK"/>
                        </a:rPr>
                        <a:t>”块中，出现匹配异常时，就执行这些语句。</a:t>
                      </a:r>
                    </a:p>
                  </a:txBody>
                  <a:tcPr marL="68580" marR="68580" marT="0" marB="0">
                    <a:lnL w="19050" cap="flat" cmpd="dbl" algn="ctr">
                      <a:solidFill>
                        <a:srgbClr val="000000"/>
                      </a:solidFill>
                      <a:prstDash val="solid"/>
                      <a:round/>
                      <a:headEnd type="none" w="med" len="med"/>
                      <a:tailEnd type="none" w="med" len="med"/>
                    </a:lnL>
                    <a:lnR>
                      <a:noFill/>
                    </a:lnR>
                    <a:lnT>
                      <a:noFill/>
                    </a:lnT>
                    <a:lnB>
                      <a:noFill/>
                    </a:lnB>
                  </a:tcPr>
                </a:tc>
              </a:tr>
            </a:tbl>
          </a:graphicData>
        </a:graphic>
      </p:graphicFrame>
      <p:sp>
        <p:nvSpPr>
          <p:cNvPr id="5" name="Rectangle 1"/>
          <p:cNvSpPr>
            <a:spLocks noChangeArrowheads="1"/>
          </p:cNvSpPr>
          <p:nvPr/>
        </p:nvSpPr>
        <p:spPr bwMode="auto">
          <a:xfrm>
            <a:off x="755576" y="2161530"/>
            <a:ext cx="155042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r>
              <a:rPr lang="en-US" altLang="zh-CN" sz="2400" b="1" dirty="0">
                <a:solidFill>
                  <a:srgbClr val="C00000"/>
                </a:solidFill>
                <a:latin typeface="Times New Roman" pitchFamily="18" charset="0"/>
                <a:ea typeface="方正书宋_GBK"/>
                <a:cs typeface="Times New Roman" pitchFamily="18" charset="0"/>
              </a:rPr>
              <a:t>Catch</a:t>
            </a:r>
            <a:r>
              <a:rPr lang="zh-CN" altLang="en-GB" sz="2400" b="1" dirty="0" smtClean="0">
                <a:solidFill>
                  <a:srgbClr val="C00000"/>
                </a:solidFill>
                <a:latin typeface="Times New Roman" pitchFamily="18" charset="0"/>
                <a:ea typeface="方正书宋_GBK"/>
                <a:cs typeface="Times New Roman" pitchFamily="18" charset="0"/>
              </a:rPr>
              <a:t>：</a:t>
            </a:r>
            <a:endParaRPr lang="zh-CN" altLang="en-GB" sz="2400" b="1" dirty="0">
              <a:solidFill>
                <a:srgbClr val="C00000"/>
              </a:solidFill>
              <a:latin typeface="Times New Roman" pitchFamily="18" charset="0"/>
              <a:ea typeface="方正书宋_GBK"/>
              <a:cs typeface="Times New Roman" pitchFamily="18" charset="0"/>
            </a:endParaRPr>
          </a:p>
        </p:txBody>
      </p:sp>
    </p:spTree>
    <p:extLst>
      <p:ext uri="{BB962C8B-B14F-4D97-AF65-F5344CB8AC3E}">
        <p14:creationId xmlns:p14="http://schemas.microsoft.com/office/powerpoint/2010/main" val="1225035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1743074272"/>
              </p:ext>
            </p:extLst>
          </p:nvPr>
        </p:nvGraphicFramePr>
        <p:xfrm>
          <a:off x="899592" y="2852936"/>
          <a:ext cx="7776864" cy="812800"/>
        </p:xfrm>
        <a:graphic>
          <a:graphicData uri="http://schemas.openxmlformats.org/drawingml/2006/table">
            <a:tbl>
              <a:tblPr>
                <a:tableStyleId>{5C22544A-7EE6-4342-B048-85BDC9FD1C3A}</a:tableStyleId>
              </a:tblPr>
              <a:tblGrid>
                <a:gridCol w="4677006"/>
                <a:gridCol w="3099858"/>
              </a:tblGrid>
              <a:tr h="438150">
                <a:tc>
                  <a:txBody>
                    <a:bodyPr/>
                    <a:lstStyle/>
                    <a:p>
                      <a:pPr indent="266700" algn="just">
                        <a:lnSpc>
                          <a:spcPts val="1600"/>
                        </a:lnSpc>
                        <a:spcAft>
                          <a:spcPts val="0"/>
                        </a:spcAft>
                      </a:pPr>
                      <a:r>
                        <a:rPr lang="en-US" sz="1600" b="1" kern="100" dirty="0">
                          <a:effectLst/>
                        </a:rPr>
                        <a:t>A Java programming language keyword that must be included in the class declaration to indicate that the current classes are all implemented.</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en-US" sz="1600" b="1" kern="100" dirty="0">
                          <a:effectLst/>
                        </a:rPr>
                        <a:t>Java</a:t>
                      </a:r>
                      <a:r>
                        <a:rPr lang="zh-CN" sz="1600" b="1" kern="100" dirty="0">
                          <a:effectLst/>
                        </a:rPr>
                        <a:t>程序语言的关键字，必须用在对类声明时，用于指明当前类都是接口成员。</a:t>
                      </a:r>
                      <a:endParaRPr lang="zh-CN" sz="1600" b="1" kern="100" dirty="0">
                        <a:effectLst/>
                        <a:latin typeface="Times New Roman"/>
                        <a:ea typeface="方正书宋_GBK"/>
                      </a:endParaRPr>
                    </a:p>
                  </a:txBody>
                  <a:tcPr marL="68580" marR="68580" marT="0" marB="0"/>
                </a:tc>
              </a:tr>
            </a:tbl>
          </a:graphicData>
        </a:graphic>
      </p:graphicFrame>
      <p:sp>
        <p:nvSpPr>
          <p:cNvPr id="5" name="Rectangle 1"/>
          <p:cNvSpPr>
            <a:spLocks noChangeArrowheads="1"/>
          </p:cNvSpPr>
          <p:nvPr/>
        </p:nvSpPr>
        <p:spPr bwMode="auto">
          <a:xfrm>
            <a:off x="899592" y="2161530"/>
            <a:ext cx="231986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R="0" lvl="0">
              <a:lnSpc>
                <a:spcPct val="100000"/>
              </a:lnSpc>
              <a:buClrTx/>
              <a:buSzTx/>
              <a:buFontTx/>
              <a:buNone/>
              <a:tabLst/>
            </a:pPr>
            <a:r>
              <a:rPr lang="en-US" altLang="zh-CN" sz="2400" b="1" dirty="0">
                <a:solidFill>
                  <a:srgbClr val="C00000"/>
                </a:solidFill>
                <a:latin typeface="Times New Roman" pitchFamily="18" charset="0"/>
                <a:ea typeface="方正书宋_GBK"/>
                <a:cs typeface="Times New Roman" pitchFamily="18" charset="0"/>
              </a:rPr>
              <a:t>Implements</a:t>
            </a:r>
            <a:r>
              <a:rPr lang="zh-CN" altLang="en-GB" sz="2400" b="1" dirty="0" smtClean="0">
                <a:solidFill>
                  <a:srgbClr val="C00000"/>
                </a:solidFill>
                <a:latin typeface="Times New Roman" pitchFamily="18" charset="0"/>
                <a:ea typeface="方正书宋_GBK"/>
                <a:cs typeface="Times New Roman" pitchFamily="18" charset="0"/>
              </a:rPr>
              <a:t>：</a:t>
            </a:r>
            <a:endParaRPr lang="zh-CN" altLang="en-GB" sz="2400" b="1" dirty="0">
              <a:solidFill>
                <a:srgbClr val="C00000"/>
              </a:solidFill>
              <a:latin typeface="Times New Roman" pitchFamily="18" charset="0"/>
              <a:ea typeface="方正书宋_GBK"/>
              <a:cs typeface="Times New Roman" pitchFamily="18" charset="0"/>
            </a:endParaRPr>
          </a:p>
        </p:txBody>
      </p:sp>
      <p:pic>
        <p:nvPicPr>
          <p:cNvPr id="33794" name="Picture 2" descr="C:\Program Files\Microsoft Office\MEDIA\CAGCAT10\j0285410.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72200" y="4725144"/>
            <a:ext cx="1867205" cy="17766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4557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467544" y="1682472"/>
            <a:ext cx="8460432" cy="3474720"/>
          </a:xfrm>
        </p:spPr>
        <p:txBody>
          <a:bodyPr/>
          <a:lstStyle/>
          <a:p>
            <a:r>
              <a:rPr lang="en-US" altLang="zh-CN" dirty="0" smtClean="0"/>
              <a:t>     </a:t>
            </a:r>
            <a:r>
              <a:rPr lang="en-US" altLang="zh-CN" dirty="0"/>
              <a:t>Key words: subscript</a:t>
            </a:r>
            <a:r>
              <a:rPr lang="zh-CN" altLang="zh-CN" dirty="0"/>
              <a:t>（下标），</a:t>
            </a:r>
            <a:r>
              <a:rPr lang="en-US" altLang="zh-CN" dirty="0"/>
              <a:t>denote</a:t>
            </a:r>
            <a:r>
              <a:rPr lang="zh-CN" altLang="zh-CN" dirty="0"/>
              <a:t>（表示），</a:t>
            </a:r>
            <a:r>
              <a:rPr lang="en-US" altLang="zh-CN" dirty="0"/>
              <a:t>C language</a:t>
            </a:r>
            <a:r>
              <a:rPr lang="zh-CN" altLang="zh-CN" dirty="0"/>
              <a:t>（</a:t>
            </a:r>
            <a:r>
              <a:rPr lang="en-US" altLang="zh-CN" dirty="0"/>
              <a:t>C</a:t>
            </a:r>
            <a:r>
              <a:rPr lang="zh-CN" altLang="zh-CN" dirty="0"/>
              <a:t>语言）</a:t>
            </a:r>
          </a:p>
          <a:p>
            <a:r>
              <a:rPr lang="en-US" altLang="zh-CN" dirty="0"/>
              <a:t> </a:t>
            </a:r>
            <a:r>
              <a:rPr lang="en-US" altLang="zh-CN" dirty="0" smtClean="0"/>
              <a:t>    UNIX</a:t>
            </a:r>
            <a:r>
              <a:rPr lang="zh-CN" altLang="zh-CN" dirty="0"/>
              <a:t>是一种安全性能很高的网络操作系统。</a:t>
            </a:r>
          </a:p>
        </p:txBody>
      </p:sp>
      <p:pic>
        <p:nvPicPr>
          <p:cNvPr id="75778" name="Picture 2" descr="tb1"/>
          <p:cNvPicPr>
            <a:picLocks noChangeAspect="1" noChangeArrowheads="1"/>
          </p:cNvPicPr>
          <p:nvPr/>
        </p:nvPicPr>
        <p:blipFill>
          <a:blip r:embed="rId2" cstate="print"/>
          <a:srcRect/>
          <a:stretch>
            <a:fillRect/>
          </a:stretch>
        </p:blipFill>
        <p:spPr bwMode="auto">
          <a:xfrm>
            <a:off x="683568" y="1669947"/>
            <a:ext cx="432048" cy="390901"/>
          </a:xfrm>
          <a:prstGeom prst="rect">
            <a:avLst/>
          </a:prstGeom>
          <a:noFill/>
          <a:ln w="9525">
            <a:noFill/>
            <a:miter lim="800000"/>
            <a:headEnd/>
            <a:tailEnd/>
          </a:ln>
        </p:spPr>
      </p:pic>
      <p:pic>
        <p:nvPicPr>
          <p:cNvPr id="75779" name="Picture 3" descr="tb2"/>
          <p:cNvPicPr>
            <a:picLocks noChangeAspect="1" noChangeArrowheads="1"/>
          </p:cNvPicPr>
          <p:nvPr/>
        </p:nvPicPr>
        <p:blipFill>
          <a:blip r:embed="rId3" cstate="print"/>
          <a:srcRect/>
          <a:stretch>
            <a:fillRect/>
          </a:stretch>
        </p:blipFill>
        <p:spPr bwMode="auto">
          <a:xfrm>
            <a:off x="683568" y="2420888"/>
            <a:ext cx="432048" cy="370327"/>
          </a:xfrm>
          <a:prstGeom prst="rect">
            <a:avLst/>
          </a:prstGeom>
          <a:noFill/>
          <a:ln w="9525">
            <a:noFill/>
            <a:miter lim="800000"/>
            <a:headEnd/>
            <a:tailEnd/>
          </a:ln>
        </p:spPr>
      </p:pic>
      <p:pic>
        <p:nvPicPr>
          <p:cNvPr id="58370" name="Picture 2" descr="C:\Program Files\Microsoft Office\MEDIA\CAGCAT10\j0297707.wmf"/>
          <p:cNvPicPr>
            <a:picLocks noChangeAspect="1" noChangeArrowheads="1"/>
          </p:cNvPicPr>
          <p:nvPr/>
        </p:nvPicPr>
        <p:blipFill>
          <a:blip r:embed="rId4"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6660232" y="3933056"/>
            <a:ext cx="1814052" cy="223224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4017224646"/>
              </p:ext>
            </p:extLst>
          </p:nvPr>
        </p:nvGraphicFramePr>
        <p:xfrm>
          <a:off x="755576" y="2780928"/>
          <a:ext cx="8064896" cy="1224136"/>
        </p:xfrm>
        <a:graphic>
          <a:graphicData uri="http://schemas.openxmlformats.org/drawingml/2006/table">
            <a:tbl>
              <a:tblPr>
                <a:tableStyleId>{5C22544A-7EE6-4342-B048-85BDC9FD1C3A}</a:tableStyleId>
              </a:tblPr>
              <a:tblGrid>
                <a:gridCol w="4487307"/>
                <a:gridCol w="3577589"/>
              </a:tblGrid>
              <a:tr h="1224136">
                <a:tc>
                  <a:txBody>
                    <a:bodyPr/>
                    <a:lstStyle/>
                    <a:p>
                      <a:pPr indent="266700" algn="just">
                        <a:lnSpc>
                          <a:spcPts val="1600"/>
                        </a:lnSpc>
                        <a:spcAft>
                          <a:spcPts val="0"/>
                        </a:spcAft>
                      </a:pPr>
                      <a:r>
                        <a:rPr lang="en-US" sz="1600" b="1" kern="100" dirty="0">
                          <a:effectLst/>
                        </a:rPr>
                        <a:t>It optionally appears before the class or interface declaration in the source file and is used to specify classes or packages which will be used or referred to later in the file without including their package names in the reference.</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在源文件中出现在类或接口声明之前被用于指定类或包，这些包或者类在文件中以后要用到或者不在文件中却被提到。</a:t>
                      </a:r>
                      <a:endParaRPr lang="zh-CN" sz="1600" b="1" kern="100" dirty="0">
                        <a:effectLst/>
                        <a:latin typeface="Times New Roman"/>
                        <a:ea typeface="方正书宋_GBK"/>
                      </a:endParaRPr>
                    </a:p>
                  </a:txBody>
                  <a:tcPr marL="68580" marR="68580" marT="0" marB="0"/>
                </a:tc>
              </a:tr>
            </a:tbl>
          </a:graphicData>
        </a:graphic>
      </p:graphicFrame>
      <p:sp>
        <p:nvSpPr>
          <p:cNvPr id="5" name="Rectangle 1"/>
          <p:cNvSpPr>
            <a:spLocks noChangeArrowheads="1"/>
          </p:cNvSpPr>
          <p:nvPr/>
        </p:nvSpPr>
        <p:spPr bwMode="auto">
          <a:xfrm>
            <a:off x="467544" y="2059930"/>
            <a:ext cx="170431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L="0" marR="0" lvl="0" indent="266700" algn="l" defTabSz="914400" rtl="0" eaLnBrk="1" fontAlgn="base" latinLnBrk="0" hangingPunct="1">
              <a:lnSpc>
                <a:spcPct val="100000"/>
              </a:lnSpc>
              <a:spcBef>
                <a:spcPct val="0"/>
              </a:spcBef>
              <a:spcAft>
                <a:spcPct val="0"/>
              </a:spcAft>
              <a:buClrTx/>
              <a:buSzTx/>
              <a:buFontTx/>
              <a:buNone/>
              <a:tabLst/>
            </a:pPr>
            <a:r>
              <a:rPr lang="en-US" altLang="zh-CN" sz="2400" b="1" dirty="0">
                <a:solidFill>
                  <a:srgbClr val="C00000"/>
                </a:solidFill>
                <a:latin typeface="Times New Roman" pitchFamily="18" charset="0"/>
                <a:ea typeface="方正书宋_GBK"/>
                <a:cs typeface="Times New Roman" pitchFamily="18" charset="0"/>
              </a:rPr>
              <a:t>Import</a:t>
            </a:r>
            <a:r>
              <a:rPr lang="zh-CN" altLang="en-US" sz="2400" b="1" dirty="0" smtClean="0">
                <a:solidFill>
                  <a:srgbClr val="C00000"/>
                </a:solidFill>
                <a:latin typeface="Times New Roman" pitchFamily="18" charset="0"/>
                <a:ea typeface="方正书宋_GBK"/>
                <a:cs typeface="Times New Roman" pitchFamily="18" charset="0"/>
              </a:rPr>
              <a:t>：</a:t>
            </a:r>
            <a:endParaRPr lang="zh-CN" altLang="en-US" sz="2400" b="1" dirty="0">
              <a:solidFill>
                <a:srgbClr val="C00000"/>
              </a:solidFill>
              <a:latin typeface="Times New Roman" pitchFamily="18" charset="0"/>
              <a:ea typeface="方正书宋_GBK"/>
              <a:cs typeface="Times New Roman" pitchFamily="18" charset="0"/>
            </a:endParaRPr>
          </a:p>
        </p:txBody>
      </p:sp>
      <p:pic>
        <p:nvPicPr>
          <p:cNvPr id="34818" name="Picture 2" descr="C:\Program Files\Microsoft Office\MEDIA\CAGCAT10\j0292020.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4208" y="4581128"/>
            <a:ext cx="1869034" cy="1773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45573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794679177"/>
              </p:ext>
            </p:extLst>
          </p:nvPr>
        </p:nvGraphicFramePr>
        <p:xfrm>
          <a:off x="899592" y="2924944"/>
          <a:ext cx="7632848" cy="1566416"/>
        </p:xfrm>
        <a:graphic>
          <a:graphicData uri="http://schemas.openxmlformats.org/drawingml/2006/table">
            <a:tbl>
              <a:tblPr>
                <a:tableStyleId>{5C22544A-7EE6-4342-B048-85BDC9FD1C3A}</a:tableStyleId>
              </a:tblPr>
              <a:tblGrid>
                <a:gridCol w="4243864"/>
                <a:gridCol w="3388984"/>
              </a:tblGrid>
              <a:tr h="1566416">
                <a:tc>
                  <a:txBody>
                    <a:bodyPr/>
                    <a:lstStyle/>
                    <a:p>
                      <a:pPr indent="266700" algn="just">
                        <a:lnSpc>
                          <a:spcPts val="1600"/>
                        </a:lnSpc>
                        <a:spcAft>
                          <a:spcPts val="0"/>
                        </a:spcAft>
                      </a:pPr>
                      <a:r>
                        <a:rPr lang="en-US" sz="1600" b="1" kern="100" dirty="0">
                          <a:effectLst/>
                        </a:rPr>
                        <a:t>It is used to declare a class-like structure. An interface can declare attributes and methods, but it cannot provide method implementations. Any class implementing the interface is required to define the interface’s method bodies.</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它用于声明一个类似类的结构。这个接口只能声明属性和方法，但是它不能提供方法体。任何类执行这个接口，都必须定义这个接口的方法体。</a:t>
                      </a:r>
                      <a:endParaRPr lang="zh-CN" sz="1600" b="1" kern="100" dirty="0">
                        <a:effectLst/>
                        <a:latin typeface="Times New Roman"/>
                        <a:ea typeface="方正书宋_GBK"/>
                      </a:endParaRPr>
                    </a:p>
                  </a:txBody>
                  <a:tcPr marL="68580" marR="68580" marT="0" marB="0"/>
                </a:tc>
              </a:tr>
            </a:tbl>
          </a:graphicData>
        </a:graphic>
      </p:graphicFrame>
      <p:sp>
        <p:nvSpPr>
          <p:cNvPr id="5" name="Rectangle 1"/>
          <p:cNvSpPr>
            <a:spLocks noChangeArrowheads="1"/>
          </p:cNvSpPr>
          <p:nvPr/>
        </p:nvSpPr>
        <p:spPr bwMode="auto">
          <a:xfrm>
            <a:off x="755576" y="2059931"/>
            <a:ext cx="195919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r>
              <a:rPr lang="en-US" altLang="zh-CN" sz="2400" b="1" dirty="0">
                <a:solidFill>
                  <a:srgbClr val="C00000"/>
                </a:solidFill>
                <a:latin typeface="Times New Roman" pitchFamily="18" charset="0"/>
                <a:ea typeface="方正书宋_GBK"/>
                <a:cs typeface="Times New Roman" pitchFamily="18" charset="0"/>
              </a:rPr>
              <a:t>Interface</a:t>
            </a:r>
            <a:r>
              <a:rPr lang="zh-CN" altLang="en-US" sz="2400" b="1" dirty="0" smtClean="0">
                <a:solidFill>
                  <a:srgbClr val="C00000"/>
                </a:solidFill>
                <a:latin typeface="Times New Roman" pitchFamily="18" charset="0"/>
                <a:ea typeface="方正书宋_GBK"/>
                <a:cs typeface="Times New Roman" pitchFamily="18" charset="0"/>
              </a:rPr>
              <a:t>：</a:t>
            </a:r>
            <a:endParaRPr lang="zh-CN" altLang="en-US" sz="2400" b="1" dirty="0">
              <a:solidFill>
                <a:srgbClr val="C00000"/>
              </a:solidFill>
              <a:latin typeface="Times New Roman" pitchFamily="18" charset="0"/>
              <a:ea typeface="方正书宋_GBK"/>
              <a:cs typeface="Times New Roman" pitchFamily="18" charset="0"/>
            </a:endParaRPr>
          </a:p>
        </p:txBody>
      </p:sp>
    </p:spTree>
    <p:extLst>
      <p:ext uri="{BB962C8B-B14F-4D97-AF65-F5344CB8AC3E}">
        <p14:creationId xmlns:p14="http://schemas.microsoft.com/office/powerpoint/2010/main" val="8531593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2072846218"/>
              </p:ext>
            </p:extLst>
          </p:nvPr>
        </p:nvGraphicFramePr>
        <p:xfrm>
          <a:off x="899592" y="2996952"/>
          <a:ext cx="7776864" cy="582166"/>
        </p:xfrm>
        <a:graphic>
          <a:graphicData uri="http://schemas.openxmlformats.org/drawingml/2006/table">
            <a:tbl>
              <a:tblPr>
                <a:tableStyleId>{5C22544A-7EE6-4342-B048-85BDC9FD1C3A}</a:tableStyleId>
              </a:tblPr>
              <a:tblGrid>
                <a:gridCol w="4336379"/>
                <a:gridCol w="3440485"/>
              </a:tblGrid>
              <a:tr h="582166">
                <a:tc>
                  <a:txBody>
                    <a:bodyPr/>
                    <a:lstStyle/>
                    <a:p>
                      <a:pPr indent="266700" algn="just">
                        <a:lnSpc>
                          <a:spcPts val="1600"/>
                        </a:lnSpc>
                        <a:spcAft>
                          <a:spcPts val="0"/>
                        </a:spcAft>
                      </a:pPr>
                      <a:r>
                        <a:rPr lang="en-US" sz="1600" b="1" kern="100" dirty="0">
                          <a:effectLst/>
                        </a:rPr>
                        <a:t>Java language keyword used to create an object from a class definition.</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en-US" sz="1600" b="1" kern="100" dirty="0">
                          <a:effectLst/>
                        </a:rPr>
                        <a:t>Java</a:t>
                      </a:r>
                      <a:r>
                        <a:rPr lang="zh-CN" sz="1600" b="1" kern="100" dirty="0">
                          <a:effectLst/>
                        </a:rPr>
                        <a:t>程序语言的关键字用于创建一个类对象。</a:t>
                      </a:r>
                      <a:endParaRPr lang="zh-CN" sz="1600" b="1" kern="100" dirty="0">
                        <a:effectLst/>
                        <a:latin typeface="Times New Roman"/>
                        <a:ea typeface="方正书宋_GBK"/>
                      </a:endParaRPr>
                    </a:p>
                  </a:txBody>
                  <a:tcPr marL="68580" marR="68580" marT="0" marB="0"/>
                </a:tc>
              </a:tr>
            </a:tbl>
          </a:graphicData>
        </a:graphic>
      </p:graphicFrame>
      <p:sp>
        <p:nvSpPr>
          <p:cNvPr id="5" name="Rectangle 1"/>
          <p:cNvSpPr>
            <a:spLocks noChangeArrowheads="1"/>
          </p:cNvSpPr>
          <p:nvPr/>
        </p:nvSpPr>
        <p:spPr bwMode="auto">
          <a:xfrm>
            <a:off x="827584" y="2247255"/>
            <a:ext cx="134524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R="0" lvl="0">
              <a:lnSpc>
                <a:spcPct val="100000"/>
              </a:lnSpc>
              <a:buClrTx/>
              <a:buSzTx/>
              <a:buFontTx/>
              <a:buNone/>
              <a:tabLst/>
            </a:pPr>
            <a:r>
              <a:rPr lang="en-US" altLang="zh-CN" sz="2400" b="1" dirty="0">
                <a:solidFill>
                  <a:srgbClr val="C00000"/>
                </a:solidFill>
                <a:latin typeface="Times New Roman" pitchFamily="18" charset="0"/>
                <a:ea typeface="方正书宋_GBK"/>
                <a:cs typeface="Times New Roman" pitchFamily="18" charset="0"/>
              </a:rPr>
              <a:t>New</a:t>
            </a:r>
            <a:r>
              <a:rPr lang="zh-CN" altLang="en-US" sz="2400" b="1" dirty="0" smtClean="0">
                <a:solidFill>
                  <a:srgbClr val="C00000"/>
                </a:solidFill>
                <a:latin typeface="Times New Roman" pitchFamily="18" charset="0"/>
                <a:ea typeface="方正书宋_GBK"/>
                <a:cs typeface="Times New Roman" pitchFamily="18" charset="0"/>
              </a:rPr>
              <a:t>：</a:t>
            </a:r>
            <a:endParaRPr lang="zh-CN" altLang="en-US" sz="2400" b="1" dirty="0">
              <a:solidFill>
                <a:srgbClr val="C00000"/>
              </a:solidFill>
              <a:latin typeface="Times New Roman" pitchFamily="18" charset="0"/>
              <a:ea typeface="方正书宋_GBK"/>
              <a:cs typeface="Times New Roman" pitchFamily="18" charset="0"/>
            </a:endParaRPr>
          </a:p>
        </p:txBody>
      </p:sp>
      <p:pic>
        <p:nvPicPr>
          <p:cNvPr id="36866" name="Picture 2" descr="C:\Program Files\Microsoft Office\MEDIA\CAGCAT10\j0235319.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7749" y="4340199"/>
            <a:ext cx="1784909" cy="1822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65040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4105522765"/>
              </p:ext>
            </p:extLst>
          </p:nvPr>
        </p:nvGraphicFramePr>
        <p:xfrm>
          <a:off x="1123654" y="3140968"/>
          <a:ext cx="7408785" cy="609600"/>
        </p:xfrm>
        <a:graphic>
          <a:graphicData uri="http://schemas.openxmlformats.org/drawingml/2006/table">
            <a:tbl>
              <a:tblPr>
                <a:tableStyleId>{5C22544A-7EE6-4342-B048-85BDC9FD1C3A}</a:tableStyleId>
              </a:tblPr>
              <a:tblGrid>
                <a:gridCol w="4147438"/>
                <a:gridCol w="3261347"/>
              </a:tblGrid>
              <a:tr h="438150">
                <a:tc>
                  <a:txBody>
                    <a:bodyPr/>
                    <a:lstStyle/>
                    <a:p>
                      <a:pPr indent="266700" algn="just">
                        <a:lnSpc>
                          <a:spcPts val="1600"/>
                        </a:lnSpc>
                        <a:spcAft>
                          <a:spcPts val="0"/>
                        </a:spcAft>
                      </a:pPr>
                      <a:r>
                        <a:rPr lang="en-US" sz="1600" b="1" kern="100">
                          <a:effectLst/>
                        </a:rPr>
                        <a:t>A Java language keyword that represents the current class. It is used to access class variables and methods.</a:t>
                      </a:r>
                      <a:endParaRPr lang="zh-CN" sz="1600" b="1" kern="100">
                        <a:effectLst/>
                        <a:latin typeface="Times New Roman"/>
                        <a:ea typeface="方正书宋_GBK"/>
                      </a:endParaRPr>
                    </a:p>
                  </a:txBody>
                  <a:tcPr marL="68580" marR="68580" marT="0" marB="0"/>
                </a:tc>
                <a:tc>
                  <a:txBody>
                    <a:bodyPr/>
                    <a:lstStyle/>
                    <a:p>
                      <a:pPr indent="266700" algn="just">
                        <a:lnSpc>
                          <a:spcPts val="1600"/>
                        </a:lnSpc>
                        <a:spcAft>
                          <a:spcPts val="0"/>
                        </a:spcAft>
                      </a:pPr>
                      <a:r>
                        <a:rPr lang="en-US" sz="1600" b="1" kern="100" dirty="0">
                          <a:effectLst/>
                        </a:rPr>
                        <a:t>Java</a:t>
                      </a:r>
                      <a:r>
                        <a:rPr lang="zh-CN" sz="1600" b="1" kern="100" dirty="0">
                          <a:effectLst/>
                        </a:rPr>
                        <a:t>程序语言关键字用于代表正在使用的当前类，用于访问类变量和类方法。</a:t>
                      </a:r>
                      <a:endParaRPr lang="zh-CN" sz="1600" b="1" kern="100" dirty="0">
                        <a:effectLst/>
                        <a:latin typeface="Times New Roman"/>
                        <a:ea typeface="方正书宋_GBK"/>
                      </a:endParaRPr>
                    </a:p>
                  </a:txBody>
                  <a:tcPr marL="68580" marR="68580" marT="0" marB="0"/>
                </a:tc>
              </a:tr>
            </a:tbl>
          </a:graphicData>
        </a:graphic>
      </p:graphicFrame>
      <p:sp>
        <p:nvSpPr>
          <p:cNvPr id="5" name="Rectangle 1"/>
          <p:cNvSpPr>
            <a:spLocks noChangeArrowheads="1"/>
          </p:cNvSpPr>
          <p:nvPr/>
        </p:nvSpPr>
        <p:spPr bwMode="auto">
          <a:xfrm>
            <a:off x="755576" y="2247255"/>
            <a:ext cx="134524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r>
              <a:rPr lang="en-US" altLang="zh-CN" sz="2400" b="1" dirty="0">
                <a:solidFill>
                  <a:srgbClr val="C00000"/>
                </a:solidFill>
                <a:latin typeface="Times New Roman" pitchFamily="18" charset="0"/>
                <a:ea typeface="方正书宋_GBK"/>
                <a:cs typeface="Times New Roman" pitchFamily="18" charset="0"/>
              </a:rPr>
              <a:t>This</a:t>
            </a:r>
            <a:r>
              <a:rPr lang="zh-CN" altLang="en-GB" sz="2400" b="1" dirty="0" smtClean="0">
                <a:solidFill>
                  <a:srgbClr val="C00000"/>
                </a:solidFill>
                <a:latin typeface="Times New Roman" pitchFamily="18" charset="0"/>
                <a:ea typeface="方正书宋_GBK"/>
                <a:cs typeface="Times New Roman" pitchFamily="18" charset="0"/>
              </a:rPr>
              <a:t>：</a:t>
            </a:r>
            <a:endParaRPr lang="zh-CN" altLang="en-GB" sz="2400" b="1" dirty="0">
              <a:solidFill>
                <a:srgbClr val="C00000"/>
              </a:solidFill>
              <a:latin typeface="Times New Roman" pitchFamily="18" charset="0"/>
              <a:ea typeface="方正书宋_GBK"/>
              <a:cs typeface="Times New Roman" pitchFamily="18" charset="0"/>
            </a:endParaRPr>
          </a:p>
        </p:txBody>
      </p:sp>
      <p:pic>
        <p:nvPicPr>
          <p:cNvPr id="37890" name="Picture 2" descr="C:\Program Files\Microsoft Office\MEDIA\CAGCAT10\j02513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452" y="4845864"/>
            <a:ext cx="1368299" cy="11532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68193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2721081208"/>
              </p:ext>
            </p:extLst>
          </p:nvPr>
        </p:nvGraphicFramePr>
        <p:xfrm>
          <a:off x="971600" y="2492896"/>
          <a:ext cx="7605464" cy="609600"/>
        </p:xfrm>
        <a:graphic>
          <a:graphicData uri="http://schemas.openxmlformats.org/drawingml/2006/table">
            <a:tbl>
              <a:tblPr>
                <a:tableStyleId>{5C22544A-7EE6-4342-B048-85BDC9FD1C3A}</a:tableStyleId>
              </a:tblPr>
              <a:tblGrid>
                <a:gridCol w="4257539"/>
                <a:gridCol w="3347925"/>
              </a:tblGrid>
              <a:tr h="465584">
                <a:tc>
                  <a:txBody>
                    <a:bodyPr/>
                    <a:lstStyle/>
                    <a:p>
                      <a:pPr indent="266700" algn="just">
                        <a:lnSpc>
                          <a:spcPts val="1600"/>
                        </a:lnSpc>
                        <a:spcAft>
                          <a:spcPts val="0"/>
                        </a:spcAft>
                      </a:pPr>
                      <a:r>
                        <a:rPr lang="en-US" sz="1600" b="1" kern="100" dirty="0">
                          <a:effectLst/>
                        </a:rPr>
                        <a:t>It produces an exception to stop calling stack and redirects program execution to the first catch block.</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它产生一个异常，阻止堆栈调用，并且将程序重定向到第一个</a:t>
                      </a:r>
                      <a:r>
                        <a:rPr lang="en-US" sz="1600" b="1" kern="100" dirty="0">
                          <a:effectLst/>
                        </a:rPr>
                        <a:t>catch</a:t>
                      </a:r>
                      <a:r>
                        <a:rPr lang="zh-CN" sz="1600" b="1" kern="100" dirty="0">
                          <a:effectLst/>
                        </a:rPr>
                        <a:t>块。</a:t>
                      </a:r>
                      <a:endParaRPr lang="zh-CN" sz="1600" b="1" kern="100" dirty="0">
                        <a:effectLst/>
                        <a:latin typeface="Times New Roman"/>
                        <a:ea typeface="方正书宋_GBK"/>
                      </a:endParaRPr>
                    </a:p>
                  </a:txBody>
                  <a:tcPr marL="68580" marR="68580" marT="0" marB="0"/>
                </a:tc>
              </a:tr>
            </a:tbl>
          </a:graphicData>
        </a:graphic>
      </p:graphicFrame>
      <p:sp>
        <p:nvSpPr>
          <p:cNvPr id="5" name="Rectangle 1"/>
          <p:cNvSpPr>
            <a:spLocks noChangeArrowheads="1"/>
          </p:cNvSpPr>
          <p:nvPr/>
        </p:nvSpPr>
        <p:spPr bwMode="auto">
          <a:xfrm>
            <a:off x="683568" y="1527175"/>
            <a:ext cx="16474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R="0" lvl="0">
              <a:lnSpc>
                <a:spcPct val="100000"/>
              </a:lnSpc>
              <a:buClrTx/>
              <a:buSzTx/>
              <a:buFontTx/>
              <a:buNone/>
              <a:tabLst/>
            </a:pPr>
            <a:r>
              <a:rPr lang="en-US" altLang="zh-CN" sz="2400" b="1" dirty="0">
                <a:solidFill>
                  <a:srgbClr val="C00000"/>
                </a:solidFill>
                <a:latin typeface="Times New Roman" pitchFamily="18" charset="0"/>
                <a:ea typeface="方正书宋_GBK"/>
                <a:cs typeface="Times New Roman" pitchFamily="18" charset="0"/>
              </a:rPr>
              <a:t>Throw</a:t>
            </a:r>
            <a:r>
              <a:rPr lang="zh-CN" altLang="en-US" sz="2400" b="1" dirty="0" smtClean="0">
                <a:solidFill>
                  <a:srgbClr val="C00000"/>
                </a:solidFill>
                <a:latin typeface="Times New Roman" pitchFamily="18" charset="0"/>
                <a:ea typeface="方正书宋_GBK"/>
                <a:cs typeface="Times New Roman" pitchFamily="18" charset="0"/>
              </a:rPr>
              <a:t>：</a:t>
            </a:r>
            <a:endParaRPr lang="zh-CN" altLang="en-US" sz="2400" b="1" dirty="0">
              <a:solidFill>
                <a:srgbClr val="C00000"/>
              </a:solidFill>
              <a:latin typeface="Times New Roman" pitchFamily="18" charset="0"/>
              <a:ea typeface="方正书宋_GBK"/>
              <a:cs typeface="Times New Roman" pitchFamily="18" charset="0"/>
            </a:endParaRPr>
          </a:p>
        </p:txBody>
      </p:sp>
      <p:sp>
        <p:nvSpPr>
          <p:cNvPr id="6" name="矩形 5"/>
          <p:cNvSpPr/>
          <p:nvPr/>
        </p:nvSpPr>
        <p:spPr>
          <a:xfrm>
            <a:off x="899592" y="3717032"/>
            <a:ext cx="7632848" cy="1323439"/>
          </a:xfrm>
          <a:prstGeom prst="rect">
            <a:avLst/>
          </a:prstGeom>
        </p:spPr>
        <p:txBody>
          <a:bodyPr wrap="square">
            <a:spAutoFit/>
          </a:bodyPr>
          <a:lstStyle/>
          <a:p>
            <a:r>
              <a:rPr lang="en-US" altLang="zh-CN" b="1" dirty="0" smtClean="0"/>
              <a:t>         </a:t>
            </a:r>
            <a:r>
              <a:rPr lang="en-US" altLang="zh-CN" sz="2000" b="1" dirty="0" smtClean="0">
                <a:solidFill>
                  <a:schemeClr val="tx1">
                    <a:lumMod val="75000"/>
                    <a:lumOff val="25000"/>
                  </a:schemeClr>
                </a:solidFill>
                <a:latin typeface="宋体" panose="02010600030101010101" pitchFamily="2" charset="-122"/>
                <a:ea typeface="宋体" panose="02010600030101010101" pitchFamily="2" charset="-122"/>
              </a:rPr>
              <a:t>Key </a:t>
            </a:r>
            <a:r>
              <a:rPr lang="en-US" altLang="zh-CN" sz="2000" b="1" dirty="0">
                <a:solidFill>
                  <a:schemeClr val="tx1">
                    <a:lumMod val="75000"/>
                    <a:lumOff val="25000"/>
                  </a:schemeClr>
                </a:solidFill>
                <a:latin typeface="宋体" panose="02010600030101010101" pitchFamily="2" charset="-122"/>
                <a:ea typeface="宋体" panose="02010600030101010101" pitchFamily="2" charset="-122"/>
              </a:rPr>
              <a:t>words: instantiate</a:t>
            </a:r>
            <a:r>
              <a:rPr lang="zh-CN" altLang="zh-CN" sz="2000" b="1" dirty="0">
                <a:solidFill>
                  <a:schemeClr val="tx1">
                    <a:lumMod val="75000"/>
                    <a:lumOff val="25000"/>
                  </a:schemeClr>
                </a:solidFill>
                <a:latin typeface="宋体" panose="02010600030101010101" pitchFamily="2" charset="-122"/>
                <a:ea typeface="宋体" panose="02010600030101010101" pitchFamily="2" charset="-122"/>
              </a:rPr>
              <a:t>（示例），</a:t>
            </a:r>
            <a:r>
              <a:rPr lang="en-US" altLang="zh-CN" sz="2000" b="1" dirty="0">
                <a:solidFill>
                  <a:schemeClr val="tx1">
                    <a:lumMod val="75000"/>
                    <a:lumOff val="25000"/>
                  </a:schemeClr>
                </a:solidFill>
                <a:latin typeface="宋体" panose="02010600030101010101" pitchFamily="2" charset="-122"/>
                <a:ea typeface="宋体" panose="02010600030101010101" pitchFamily="2" charset="-122"/>
              </a:rPr>
              <a:t>inherit</a:t>
            </a:r>
            <a:r>
              <a:rPr lang="zh-CN" altLang="zh-CN" sz="2000" b="1" dirty="0">
                <a:solidFill>
                  <a:schemeClr val="tx1">
                    <a:lumMod val="75000"/>
                    <a:lumOff val="25000"/>
                  </a:schemeClr>
                </a:solidFill>
                <a:latin typeface="宋体" panose="02010600030101010101" pitchFamily="2" charset="-122"/>
                <a:ea typeface="宋体" panose="02010600030101010101" pitchFamily="2" charset="-122"/>
              </a:rPr>
              <a:t>（继承，遗传得来的），</a:t>
            </a:r>
            <a:r>
              <a:rPr lang="en-US" altLang="zh-CN" sz="2000" b="1" dirty="0">
                <a:solidFill>
                  <a:schemeClr val="tx1">
                    <a:lumMod val="75000"/>
                    <a:lumOff val="25000"/>
                  </a:schemeClr>
                </a:solidFill>
                <a:latin typeface="宋体" panose="02010600030101010101" pitchFamily="2" charset="-122"/>
                <a:ea typeface="宋体" panose="02010600030101010101" pitchFamily="2" charset="-122"/>
              </a:rPr>
              <a:t>abstract</a:t>
            </a:r>
            <a:r>
              <a:rPr lang="zh-CN" altLang="zh-CN" sz="2000" b="1" dirty="0">
                <a:solidFill>
                  <a:schemeClr val="tx1">
                    <a:lumMod val="75000"/>
                    <a:lumOff val="25000"/>
                  </a:schemeClr>
                </a:solidFill>
                <a:latin typeface="宋体" panose="02010600030101010101" pitchFamily="2" charset="-122"/>
                <a:ea typeface="宋体" panose="02010600030101010101" pitchFamily="2" charset="-122"/>
              </a:rPr>
              <a:t>（抽象），</a:t>
            </a:r>
            <a:r>
              <a:rPr lang="en-US" altLang="zh-CN" sz="2000" b="1" dirty="0">
                <a:solidFill>
                  <a:schemeClr val="tx1">
                    <a:lumMod val="75000"/>
                    <a:lumOff val="25000"/>
                  </a:schemeClr>
                </a:solidFill>
                <a:latin typeface="宋体" panose="02010600030101010101" pitchFamily="2" charset="-122"/>
                <a:ea typeface="宋体" panose="02010600030101010101" pitchFamily="2" charset="-122"/>
              </a:rPr>
              <a:t> subclass</a:t>
            </a:r>
            <a:r>
              <a:rPr lang="zh-CN" altLang="zh-CN" sz="2000" b="1" dirty="0">
                <a:solidFill>
                  <a:schemeClr val="tx1">
                    <a:lumMod val="75000"/>
                    <a:lumOff val="25000"/>
                  </a:schemeClr>
                </a:solidFill>
                <a:latin typeface="宋体" panose="02010600030101010101" pitchFamily="2" charset="-122"/>
                <a:ea typeface="宋体" panose="02010600030101010101" pitchFamily="2" charset="-122"/>
              </a:rPr>
              <a:t>（子类），</a:t>
            </a:r>
            <a:r>
              <a:rPr lang="en-US" altLang="zh-CN" sz="2000" b="1" dirty="0">
                <a:solidFill>
                  <a:schemeClr val="tx1">
                    <a:lumMod val="75000"/>
                    <a:lumOff val="25000"/>
                  </a:schemeClr>
                </a:solidFill>
                <a:latin typeface="宋体" panose="02010600030101010101" pitchFamily="2" charset="-122"/>
                <a:ea typeface="宋体" panose="02010600030101010101" pitchFamily="2" charset="-122"/>
              </a:rPr>
              <a:t>primitive</a:t>
            </a:r>
            <a:r>
              <a:rPr lang="zh-CN" altLang="zh-CN" sz="2000" b="1" dirty="0">
                <a:solidFill>
                  <a:schemeClr val="tx1">
                    <a:lumMod val="75000"/>
                    <a:lumOff val="25000"/>
                  </a:schemeClr>
                </a:solidFill>
                <a:latin typeface="宋体" panose="02010600030101010101" pitchFamily="2" charset="-122"/>
                <a:ea typeface="宋体" panose="02010600030101010101" pitchFamily="2" charset="-122"/>
              </a:rPr>
              <a:t>（原始的，简单的），</a:t>
            </a:r>
            <a:r>
              <a:rPr lang="en-US" altLang="zh-CN" sz="2000" b="1" dirty="0">
                <a:solidFill>
                  <a:schemeClr val="tx1">
                    <a:lumMod val="75000"/>
                    <a:lumOff val="25000"/>
                  </a:schemeClr>
                </a:solidFill>
                <a:latin typeface="宋体" panose="02010600030101010101" pitchFamily="2" charset="-122"/>
                <a:ea typeface="宋体" panose="02010600030101010101" pitchFamily="2" charset="-122"/>
              </a:rPr>
              <a:t>exception</a:t>
            </a:r>
            <a:r>
              <a:rPr lang="zh-CN" altLang="zh-CN" sz="2000" b="1" dirty="0">
                <a:solidFill>
                  <a:schemeClr val="tx1">
                    <a:lumMod val="75000"/>
                    <a:lumOff val="25000"/>
                  </a:schemeClr>
                </a:solidFill>
                <a:latin typeface="宋体" panose="02010600030101010101" pitchFamily="2" charset="-122"/>
                <a:ea typeface="宋体" panose="02010600030101010101" pitchFamily="2" charset="-122"/>
              </a:rPr>
              <a:t>（异常），</a:t>
            </a:r>
            <a:r>
              <a:rPr lang="en-US" altLang="zh-CN" sz="2000" b="1" dirty="0">
                <a:solidFill>
                  <a:schemeClr val="tx1">
                    <a:lumMod val="75000"/>
                    <a:lumOff val="25000"/>
                  </a:schemeClr>
                </a:solidFill>
                <a:latin typeface="宋体" panose="02010600030101010101" pitchFamily="2" charset="-122"/>
                <a:ea typeface="宋体" panose="02010600030101010101" pitchFamily="2" charset="-122"/>
              </a:rPr>
              <a:t>represent</a:t>
            </a:r>
            <a:r>
              <a:rPr lang="zh-CN" altLang="zh-CN" sz="2000" b="1" dirty="0">
                <a:solidFill>
                  <a:schemeClr val="tx1">
                    <a:lumMod val="75000"/>
                    <a:lumOff val="25000"/>
                  </a:schemeClr>
                </a:solidFill>
                <a:latin typeface="宋体" panose="02010600030101010101" pitchFamily="2" charset="-122"/>
                <a:ea typeface="宋体" panose="02010600030101010101" pitchFamily="2" charset="-122"/>
              </a:rPr>
              <a:t>（代表），</a:t>
            </a:r>
            <a:r>
              <a:rPr lang="en-US" altLang="zh-CN" sz="2000" b="1" dirty="0">
                <a:solidFill>
                  <a:schemeClr val="tx1">
                    <a:lumMod val="75000"/>
                    <a:lumOff val="25000"/>
                  </a:schemeClr>
                </a:solidFill>
                <a:latin typeface="宋体" panose="02010600030101010101" pitchFamily="2" charset="-122"/>
                <a:ea typeface="宋体" panose="02010600030101010101" pitchFamily="2" charset="-122"/>
              </a:rPr>
              <a:t>redirect</a:t>
            </a:r>
            <a:r>
              <a:rPr lang="zh-CN" altLang="zh-CN" sz="2000" b="1" dirty="0">
                <a:solidFill>
                  <a:schemeClr val="tx1">
                    <a:lumMod val="75000"/>
                    <a:lumOff val="25000"/>
                  </a:schemeClr>
                </a:solidFill>
                <a:latin typeface="宋体" panose="02010600030101010101" pitchFamily="2" charset="-122"/>
                <a:ea typeface="宋体" panose="02010600030101010101" pitchFamily="2" charset="-122"/>
              </a:rPr>
              <a:t>（重定向）</a:t>
            </a:r>
          </a:p>
        </p:txBody>
      </p:sp>
      <p:pic>
        <p:nvPicPr>
          <p:cNvPr id="38914" name="Picture 2" descr="t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9425" y="3645024"/>
            <a:ext cx="478239" cy="404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79133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p:txBody>
          <a:bodyPr/>
          <a:lstStyle/>
          <a:p>
            <a:r>
              <a:rPr lang="en-US" altLang="zh-CN" sz="2400" dirty="0">
                <a:solidFill>
                  <a:srgbClr val="00B050"/>
                </a:solidFill>
                <a:latin typeface="Times New Roman" pitchFamily="18" charset="0"/>
                <a:ea typeface="方正书宋_GBK" charset="-122"/>
                <a:cs typeface="Times New Roman" pitchFamily="18" charset="0"/>
              </a:rPr>
              <a:t>5.3.2</a:t>
            </a:r>
            <a:r>
              <a:rPr lang="zh-CN" altLang="zh-CN" sz="2400" dirty="0">
                <a:solidFill>
                  <a:srgbClr val="00B050"/>
                </a:solidFill>
                <a:latin typeface="Times New Roman" pitchFamily="18" charset="0"/>
                <a:ea typeface="方正书宋_GBK" charset="-122"/>
                <a:cs typeface="Times New Roman" pitchFamily="18" charset="0"/>
              </a:rPr>
              <a:t>  Java Packages（Java类库介绍）</a:t>
            </a:r>
          </a:p>
          <a:p>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2149425320"/>
              </p:ext>
            </p:extLst>
          </p:nvPr>
        </p:nvGraphicFramePr>
        <p:xfrm>
          <a:off x="899592" y="1340768"/>
          <a:ext cx="7488832" cy="5319722"/>
        </p:xfrm>
        <a:graphic>
          <a:graphicData uri="http://schemas.openxmlformats.org/drawingml/2006/table">
            <a:tbl>
              <a:tblPr>
                <a:tableStyleId>{5C22544A-7EE6-4342-B048-85BDC9FD1C3A}</a:tableStyleId>
              </a:tblPr>
              <a:tblGrid>
                <a:gridCol w="4109871"/>
                <a:gridCol w="3378961"/>
              </a:tblGrid>
              <a:tr h="5319722">
                <a:tc>
                  <a:txBody>
                    <a:bodyPr/>
                    <a:lstStyle/>
                    <a:p>
                      <a:pPr indent="266700" algn="just">
                        <a:lnSpc>
                          <a:spcPts val="1600"/>
                        </a:lnSpc>
                        <a:spcAft>
                          <a:spcPts val="0"/>
                        </a:spcAft>
                      </a:pPr>
                      <a:r>
                        <a:rPr lang="en-US" sz="1600" b="1" kern="100" dirty="0">
                          <a:effectLst/>
                        </a:rPr>
                        <a:t>Code reuse is an import concept in object- oriented programming. One tool that can help us increase the reusability of our code is the package statement. It is advised that you should split your entire codes, which is based on code functions, into specific application code and generic code. The application code which performs some special functions uses the generic code and finds the way to solve problems. </a:t>
                      </a:r>
                      <a:endParaRPr lang="zh-CN" sz="1600" b="1" kern="100" dirty="0">
                        <a:effectLst/>
                      </a:endParaRPr>
                    </a:p>
                    <a:p>
                      <a:pPr indent="266700" algn="just">
                        <a:lnSpc>
                          <a:spcPts val="1600"/>
                        </a:lnSpc>
                        <a:spcAft>
                          <a:spcPts val="0"/>
                        </a:spcAft>
                      </a:pPr>
                      <a:r>
                        <a:rPr lang="en-US" sz="1600" b="1" kern="100" dirty="0">
                          <a:effectLst/>
                        </a:rPr>
                        <a:t>Most programming languages have a set of commands you can use to accomplish things. So does Java. But it is not the same as any others. Java’s commands are all inside of classes that are contained in Java’s packages. </a:t>
                      </a:r>
                      <a:endParaRPr lang="zh-CN" sz="1600" b="1" kern="100" dirty="0">
                        <a:effectLst/>
                      </a:endParaRPr>
                    </a:p>
                    <a:p>
                      <a:pPr indent="266700" algn="just">
                        <a:lnSpc>
                          <a:spcPts val="1600"/>
                        </a:lnSpc>
                        <a:spcAft>
                          <a:spcPts val="0"/>
                        </a:spcAft>
                      </a:pPr>
                      <a:r>
                        <a:rPr lang="en-US" sz="1600" b="1" kern="100" dirty="0">
                          <a:effectLst/>
                        </a:rPr>
                        <a:t>Do you still remember the first program of the Hello World when we start to learn Java first time? Compilers all begin with “import” which will tell the compiler that which parts of the Java’s API should be loaded. For example, “import </a:t>
                      </a:r>
                      <a:r>
                        <a:rPr lang="en-US" sz="1600" b="1" kern="100" dirty="0" err="1">
                          <a:effectLst/>
                        </a:rPr>
                        <a:t>java.awt</a:t>
                      </a:r>
                      <a:r>
                        <a:rPr lang="en-US" sz="1600" b="1" kern="100" dirty="0">
                          <a:effectLst/>
                        </a:rPr>
                        <a:t>. Graphics;” means the compiler should load the graphics class.</a:t>
                      </a:r>
                      <a:endParaRPr lang="zh-CN" sz="1600" b="1" kern="100" dirty="0">
                        <a:effectLst/>
                        <a:latin typeface="Times New Roman"/>
                        <a:ea typeface="方正书宋_GBK"/>
                      </a:endParaRPr>
                    </a:p>
                  </a:txBody>
                  <a:tcPr marL="61728" marR="61728" marT="0" marB="0"/>
                </a:tc>
                <a:tc>
                  <a:txBody>
                    <a:bodyPr/>
                    <a:lstStyle/>
                    <a:p>
                      <a:pPr indent="266700" algn="just">
                        <a:lnSpc>
                          <a:spcPts val="1600"/>
                        </a:lnSpc>
                        <a:spcAft>
                          <a:spcPts val="0"/>
                        </a:spcAft>
                      </a:pPr>
                      <a:r>
                        <a:rPr lang="zh-CN" sz="1600" b="1" kern="100" dirty="0">
                          <a:effectLst/>
                        </a:rPr>
                        <a:t>代码重复使用在面向对象编程中是一个重要的概念。能够在我们的代码中帮助我们提高代码的可再用性的一种工具就是“包”。在编程的时候，经常被建议写程序时要基于代码功能将整个代码分为特殊应用代码和普通代码。完成特殊功能的程序代码一般支持普通代码，以便找到解决问题的捷径。</a:t>
                      </a:r>
                    </a:p>
                    <a:p>
                      <a:pPr indent="266700" algn="just">
                        <a:lnSpc>
                          <a:spcPts val="1600"/>
                        </a:lnSpc>
                        <a:spcAft>
                          <a:spcPts val="0"/>
                        </a:spcAft>
                      </a:pPr>
                      <a:r>
                        <a:rPr lang="en-US" sz="1600" b="1" kern="100" dirty="0">
                          <a:effectLst/>
                        </a:rPr>
                        <a:t> </a:t>
                      </a:r>
                      <a:endParaRPr lang="zh-CN" sz="1600" b="1" kern="100" dirty="0">
                        <a:effectLst/>
                      </a:endParaRPr>
                    </a:p>
                    <a:p>
                      <a:pPr indent="266700" algn="just">
                        <a:lnSpc>
                          <a:spcPts val="1600"/>
                        </a:lnSpc>
                        <a:spcAft>
                          <a:spcPts val="0"/>
                        </a:spcAft>
                      </a:pPr>
                      <a:r>
                        <a:rPr lang="zh-CN" sz="1600" b="1" kern="100" dirty="0">
                          <a:effectLst/>
                        </a:rPr>
                        <a:t>多数编程语言有一套命令，你能用它们来完成一些事。</a:t>
                      </a:r>
                      <a:r>
                        <a:rPr lang="en-US" sz="1600" b="1" kern="100" dirty="0">
                          <a:effectLst/>
                        </a:rPr>
                        <a:t>Java</a:t>
                      </a:r>
                      <a:r>
                        <a:rPr lang="zh-CN" sz="1600" b="1" kern="100" dirty="0">
                          <a:effectLst/>
                        </a:rPr>
                        <a:t>也有，但它和其他的语言有些不一样。</a:t>
                      </a:r>
                      <a:r>
                        <a:rPr lang="en-US" sz="1600" b="1" kern="100" dirty="0">
                          <a:effectLst/>
                        </a:rPr>
                        <a:t>Java</a:t>
                      </a:r>
                      <a:r>
                        <a:rPr lang="zh-CN" sz="1600" b="1" kern="100" dirty="0">
                          <a:effectLst/>
                        </a:rPr>
                        <a:t>的命令全部包含在</a:t>
                      </a:r>
                      <a:r>
                        <a:rPr lang="en-US" sz="1600" b="1" kern="100" dirty="0">
                          <a:effectLst/>
                        </a:rPr>
                        <a:t>Java</a:t>
                      </a:r>
                      <a:r>
                        <a:rPr lang="zh-CN" sz="1600" b="1" kern="100" dirty="0">
                          <a:effectLst/>
                        </a:rPr>
                        <a:t>的“包”的类里面。</a:t>
                      </a:r>
                    </a:p>
                    <a:p>
                      <a:pPr indent="266700" algn="just">
                        <a:lnSpc>
                          <a:spcPts val="1600"/>
                        </a:lnSpc>
                        <a:spcAft>
                          <a:spcPts val="0"/>
                        </a:spcAft>
                      </a:pPr>
                      <a:r>
                        <a:rPr lang="en-US" sz="1600" b="1" kern="100" dirty="0">
                          <a:effectLst/>
                        </a:rPr>
                        <a:t> </a:t>
                      </a:r>
                      <a:endParaRPr lang="zh-CN" sz="1600" b="1" kern="100" dirty="0">
                        <a:effectLst/>
                      </a:endParaRPr>
                    </a:p>
                    <a:p>
                      <a:pPr indent="266700" algn="just">
                        <a:lnSpc>
                          <a:spcPts val="1600"/>
                        </a:lnSpc>
                        <a:spcAft>
                          <a:spcPts val="0"/>
                        </a:spcAft>
                      </a:pPr>
                      <a:r>
                        <a:rPr lang="zh-CN" sz="1600" b="1" kern="100" dirty="0">
                          <a:effectLst/>
                        </a:rPr>
                        <a:t>你还记得我们第一次开始学习</a:t>
                      </a:r>
                      <a:r>
                        <a:rPr lang="en-US" sz="1600" b="1" kern="100" dirty="0">
                          <a:effectLst/>
                        </a:rPr>
                        <a:t>Java</a:t>
                      </a:r>
                      <a:r>
                        <a:rPr lang="zh-CN" sz="1600" b="1" kern="100" dirty="0">
                          <a:effectLst/>
                        </a:rPr>
                        <a:t>时的第一个程序“</a:t>
                      </a:r>
                      <a:r>
                        <a:rPr lang="en-US" sz="1600" b="1" kern="100" dirty="0">
                          <a:effectLst/>
                        </a:rPr>
                        <a:t>Hello World</a:t>
                      </a:r>
                      <a:r>
                        <a:rPr lang="zh-CN" sz="1600" b="1" kern="100" dirty="0">
                          <a:effectLst/>
                        </a:rPr>
                        <a:t>”吗？编译器都是从“</a:t>
                      </a:r>
                      <a:r>
                        <a:rPr lang="en-US" sz="1600" b="1" kern="100" dirty="0">
                          <a:effectLst/>
                        </a:rPr>
                        <a:t>import</a:t>
                      </a:r>
                      <a:r>
                        <a:rPr lang="zh-CN" sz="1600" b="1" kern="100" dirty="0">
                          <a:effectLst/>
                        </a:rPr>
                        <a:t>”开始的，并且他们会告诉编译器应该加载</a:t>
                      </a:r>
                      <a:r>
                        <a:rPr lang="en-US" sz="1600" b="1" kern="100" dirty="0">
                          <a:effectLst/>
                        </a:rPr>
                        <a:t>Java</a:t>
                      </a:r>
                      <a:r>
                        <a:rPr lang="zh-CN" sz="1600" b="1" kern="100" dirty="0">
                          <a:effectLst/>
                        </a:rPr>
                        <a:t>的</a:t>
                      </a:r>
                      <a:r>
                        <a:rPr lang="en-US" sz="1600" b="1" kern="100" dirty="0">
                          <a:effectLst/>
                        </a:rPr>
                        <a:t>API</a:t>
                      </a:r>
                      <a:r>
                        <a:rPr lang="zh-CN" sz="1600" b="1" kern="100" dirty="0">
                          <a:effectLst/>
                        </a:rPr>
                        <a:t>函数的哪部分。例如，“</a:t>
                      </a:r>
                      <a:r>
                        <a:rPr lang="en-US" sz="1600" b="1" kern="100" dirty="0">
                          <a:effectLst/>
                        </a:rPr>
                        <a:t>import </a:t>
                      </a:r>
                      <a:r>
                        <a:rPr lang="en-US" sz="1600" b="1" kern="100" dirty="0" err="1">
                          <a:effectLst/>
                        </a:rPr>
                        <a:t>java.awt</a:t>
                      </a:r>
                      <a:r>
                        <a:rPr lang="en-US" sz="1600" b="1" kern="100" dirty="0">
                          <a:effectLst/>
                        </a:rPr>
                        <a:t>. Graphics;</a:t>
                      </a:r>
                      <a:r>
                        <a:rPr lang="zh-CN" sz="1600" b="1" kern="100" dirty="0">
                          <a:effectLst/>
                        </a:rPr>
                        <a:t>”告诉编译器加载图形类。</a:t>
                      </a:r>
                      <a:endParaRPr lang="zh-CN" sz="1600" b="1" kern="100" dirty="0">
                        <a:effectLst/>
                        <a:latin typeface="Times New Roman"/>
                        <a:ea typeface="方正书宋_GBK"/>
                      </a:endParaRPr>
                    </a:p>
                  </a:txBody>
                  <a:tcPr marL="61728" marR="61728" marT="0" marB="0"/>
                </a:tc>
              </a:tr>
            </a:tbl>
          </a:graphicData>
        </a:graphic>
      </p:graphicFrame>
    </p:spTree>
    <p:extLst>
      <p:ext uri="{BB962C8B-B14F-4D97-AF65-F5344CB8AC3E}">
        <p14:creationId xmlns:p14="http://schemas.microsoft.com/office/powerpoint/2010/main" val="22358866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内容占位符 4"/>
          <p:cNvGraphicFramePr>
            <a:graphicFrameLocks noGrp="1"/>
          </p:cNvGraphicFramePr>
          <p:nvPr>
            <p:ph sz="quarter" idx="13"/>
            <p:extLst>
              <p:ext uri="{D42A27DB-BD31-4B8C-83A1-F6EECF244321}">
                <p14:modId xmlns:p14="http://schemas.microsoft.com/office/powerpoint/2010/main" val="608128027"/>
              </p:ext>
            </p:extLst>
          </p:nvPr>
        </p:nvGraphicFramePr>
        <p:xfrm>
          <a:off x="827584" y="2204864"/>
          <a:ext cx="7488832" cy="2785616"/>
        </p:xfrm>
        <a:graphic>
          <a:graphicData uri="http://schemas.openxmlformats.org/drawingml/2006/table">
            <a:tbl>
              <a:tblPr/>
              <a:tblGrid>
                <a:gridCol w="4109871"/>
                <a:gridCol w="3378961"/>
              </a:tblGrid>
              <a:tr h="2785616">
                <a:tc>
                  <a:txBody>
                    <a:bodyPr/>
                    <a:lstStyle/>
                    <a:p>
                      <a:pPr indent="266700" algn="just">
                        <a:lnSpc>
                          <a:spcPts val="1600"/>
                        </a:lnSpc>
                        <a:spcAft>
                          <a:spcPts val="0"/>
                        </a:spcAft>
                      </a:pPr>
                      <a:r>
                        <a:rPr lang="en-US" sz="1600" b="1" kern="100" dirty="0">
                          <a:effectLst/>
                          <a:latin typeface="Times New Roman"/>
                          <a:ea typeface="方正书宋_GBK"/>
                        </a:rPr>
                        <a:t>The classes of Java API are contained in the Java “Packages.” The packages are “</a:t>
                      </a:r>
                      <a:r>
                        <a:rPr lang="en-US" sz="1600" b="1" kern="100" dirty="0" err="1">
                          <a:effectLst/>
                          <a:latin typeface="Times New Roman"/>
                          <a:ea typeface="方正书宋_GBK"/>
                        </a:rPr>
                        <a:t>java.lang</a:t>
                      </a:r>
                      <a:r>
                        <a:rPr lang="en-US" sz="1600" b="1" kern="100" dirty="0">
                          <a:effectLst/>
                          <a:latin typeface="Times New Roman"/>
                          <a:ea typeface="方正书宋_GBK"/>
                        </a:rPr>
                        <a:t>”, “java.io”, “</a:t>
                      </a:r>
                      <a:r>
                        <a:rPr lang="en-US" sz="1600" b="1" kern="100" dirty="0" err="1">
                          <a:effectLst/>
                          <a:latin typeface="Times New Roman"/>
                          <a:ea typeface="方正书宋_GBK"/>
                        </a:rPr>
                        <a:t>java.util</a:t>
                      </a:r>
                      <a:r>
                        <a:rPr lang="en-US" sz="1600" b="1" kern="100" dirty="0">
                          <a:effectLst/>
                          <a:latin typeface="Times New Roman"/>
                          <a:ea typeface="方正书宋_GBK"/>
                        </a:rPr>
                        <a:t>”, “java.net”, “</a:t>
                      </a:r>
                      <a:r>
                        <a:rPr lang="en-US" sz="1600" b="1" kern="100" dirty="0" err="1">
                          <a:effectLst/>
                          <a:latin typeface="Times New Roman"/>
                          <a:ea typeface="方正书宋_GBK"/>
                        </a:rPr>
                        <a:t>java.awt</a:t>
                      </a:r>
                      <a:r>
                        <a:rPr lang="en-US" sz="1600" b="1" kern="100" dirty="0">
                          <a:effectLst/>
                          <a:latin typeface="Times New Roman"/>
                          <a:ea typeface="方正书宋_GBK"/>
                        </a:rPr>
                        <a:t>”, and “</a:t>
                      </a:r>
                      <a:r>
                        <a:rPr lang="en-US" sz="1600" b="1" kern="100" dirty="0" err="1">
                          <a:effectLst/>
                          <a:latin typeface="Times New Roman"/>
                          <a:ea typeface="方正书宋_GBK"/>
                        </a:rPr>
                        <a:t>java.applet</a:t>
                      </a:r>
                      <a:r>
                        <a:rPr lang="en-US" sz="1600" b="1" kern="100" dirty="0">
                          <a:effectLst/>
                          <a:latin typeface="Times New Roman"/>
                          <a:ea typeface="方正书宋_GBK"/>
                        </a:rPr>
                        <a:t>”. “</a:t>
                      </a:r>
                      <a:r>
                        <a:rPr lang="en-US" sz="1600" b="1" kern="100" dirty="0" err="1">
                          <a:effectLst/>
                          <a:latin typeface="Times New Roman"/>
                          <a:ea typeface="方正书宋_GBK"/>
                        </a:rPr>
                        <a:t>Java.awt</a:t>
                      </a:r>
                      <a:r>
                        <a:rPr lang="en-US" sz="1600" b="1" kern="100" dirty="0">
                          <a:effectLst/>
                          <a:latin typeface="Times New Roman"/>
                          <a:ea typeface="方正书宋_GBK"/>
                        </a:rPr>
                        <a:t>” has two sub-packages called “</a:t>
                      </a:r>
                      <a:r>
                        <a:rPr lang="en-US" sz="1600" b="1" kern="100" dirty="0" err="1">
                          <a:effectLst/>
                          <a:latin typeface="Times New Roman"/>
                          <a:ea typeface="方正书宋_GBK"/>
                        </a:rPr>
                        <a:t>java.awt.peer</a:t>
                      </a:r>
                      <a:r>
                        <a:rPr lang="en-US" sz="1600" b="1" kern="100" dirty="0">
                          <a:effectLst/>
                          <a:latin typeface="Times New Roman"/>
                          <a:ea typeface="方正书宋_GBK"/>
                        </a:rPr>
                        <a:t>” and “</a:t>
                      </a:r>
                      <a:r>
                        <a:rPr lang="en-US" sz="1600" b="1" kern="100" dirty="0" err="1">
                          <a:effectLst/>
                          <a:latin typeface="Times New Roman"/>
                          <a:ea typeface="方正书宋_GBK"/>
                        </a:rPr>
                        <a:t>java.awt.image</a:t>
                      </a:r>
                      <a:r>
                        <a:rPr lang="en-US" sz="1600" b="1" kern="100" dirty="0">
                          <a:effectLst/>
                          <a:latin typeface="Times New Roman"/>
                          <a:ea typeface="方正书宋_GBK"/>
                        </a:rPr>
                        <a:t>”.</a:t>
                      </a:r>
                      <a:endParaRPr lang="zh-CN" sz="1600" b="1" kern="100" dirty="0">
                        <a:effectLst/>
                        <a:latin typeface="Times New Roman"/>
                        <a:ea typeface="方正书宋_GBK"/>
                      </a:endParaRPr>
                    </a:p>
                    <a:p>
                      <a:pPr indent="266700" algn="just">
                        <a:lnSpc>
                          <a:spcPts val="1600"/>
                        </a:lnSpc>
                        <a:spcAft>
                          <a:spcPts val="0"/>
                        </a:spcAft>
                      </a:pPr>
                      <a:r>
                        <a:rPr lang="en-US" sz="1600" b="1" kern="100" dirty="0">
                          <a:effectLst/>
                          <a:latin typeface="Times New Roman"/>
                          <a:ea typeface="方正书宋_GBK"/>
                        </a:rPr>
                        <a:t> </a:t>
                      </a:r>
                      <a:endParaRPr lang="zh-CN" sz="1600" b="1" kern="100" dirty="0">
                        <a:effectLst/>
                        <a:latin typeface="Times New Roman"/>
                        <a:ea typeface="方正书宋_GBK"/>
                      </a:endParaRPr>
                    </a:p>
                    <a:p>
                      <a:pPr indent="256540" algn="just">
                        <a:lnSpc>
                          <a:spcPts val="1600"/>
                        </a:lnSpc>
                        <a:spcAft>
                          <a:spcPts val="0"/>
                        </a:spcAft>
                      </a:pPr>
                      <a:r>
                        <a:rPr lang="en-US" sz="1600" b="1" kern="100" spc="-20" dirty="0">
                          <a:effectLst/>
                          <a:latin typeface="Times New Roman"/>
                          <a:ea typeface="方正书宋_GBK"/>
                        </a:rPr>
                        <a:t>“</a:t>
                      </a:r>
                      <a:r>
                        <a:rPr lang="en-US" sz="1600" b="1" kern="100" spc="-20" dirty="0" err="1">
                          <a:effectLst/>
                          <a:latin typeface="Times New Roman"/>
                          <a:ea typeface="方正书宋_GBK"/>
                        </a:rPr>
                        <a:t>Java.lang</a:t>
                      </a:r>
                      <a:r>
                        <a:rPr lang="en-US" sz="1600" b="1" kern="100" spc="-20" dirty="0">
                          <a:effectLst/>
                          <a:latin typeface="Times New Roman"/>
                          <a:ea typeface="方正书宋_GBK"/>
                        </a:rPr>
                        <a:t>” package is special because the classes contained in it are in your program automatically. They do not need an “import” statement.</a:t>
                      </a:r>
                      <a:endParaRPr lang="zh-CN" sz="1600" b="1" kern="100" dirty="0">
                        <a:effectLst/>
                        <a:latin typeface="Times New Roman"/>
                        <a:ea typeface="方正书宋_GBK"/>
                      </a:endParaRPr>
                    </a:p>
                  </a:txBody>
                  <a:tcPr marL="68580" marR="68580" marT="0" marB="0">
                    <a:lnL>
                      <a:noFill/>
                    </a:lnL>
                    <a:lnR w="19050" cap="flat" cmpd="dbl" algn="ctr">
                      <a:solidFill>
                        <a:srgbClr val="000000"/>
                      </a:solidFill>
                      <a:prstDash val="solid"/>
                      <a:round/>
                      <a:headEnd type="none" w="med" len="med"/>
                      <a:tailEnd type="none" w="med" len="med"/>
                    </a:lnR>
                    <a:lnT>
                      <a:noFill/>
                    </a:lnT>
                    <a:lnB>
                      <a:noFill/>
                    </a:lnB>
                  </a:tcPr>
                </a:tc>
                <a:tc>
                  <a:txBody>
                    <a:bodyPr/>
                    <a:lstStyle/>
                    <a:p>
                      <a:pPr indent="266700" algn="just">
                        <a:lnSpc>
                          <a:spcPts val="1600"/>
                        </a:lnSpc>
                        <a:spcAft>
                          <a:spcPts val="0"/>
                        </a:spcAft>
                      </a:pPr>
                      <a:r>
                        <a:rPr lang="en-US" sz="1600" b="1" kern="100" dirty="0">
                          <a:effectLst/>
                          <a:latin typeface="Times New Roman"/>
                          <a:ea typeface="方正书宋_GBK"/>
                        </a:rPr>
                        <a:t>Java API</a:t>
                      </a:r>
                      <a:r>
                        <a:rPr lang="zh-CN" sz="1600" b="1" kern="100" dirty="0">
                          <a:effectLst/>
                          <a:latin typeface="Times New Roman"/>
                          <a:ea typeface="方正书宋_GBK"/>
                        </a:rPr>
                        <a:t>函数的类，都包含在</a:t>
                      </a:r>
                      <a:r>
                        <a:rPr lang="en-US" sz="1600" b="1" kern="100" dirty="0">
                          <a:effectLst/>
                          <a:latin typeface="Times New Roman"/>
                          <a:ea typeface="方正书宋_GBK"/>
                        </a:rPr>
                        <a:t> Java</a:t>
                      </a:r>
                      <a:r>
                        <a:rPr lang="zh-CN" sz="1600" b="1" kern="100" dirty="0">
                          <a:effectLst/>
                          <a:latin typeface="Times New Roman"/>
                          <a:ea typeface="方正书宋_GBK"/>
                        </a:rPr>
                        <a:t>的包里。它们分别是“</a:t>
                      </a:r>
                      <a:r>
                        <a:rPr lang="en-US" sz="1600" b="1" kern="100" dirty="0" err="1">
                          <a:effectLst/>
                          <a:latin typeface="Times New Roman"/>
                          <a:ea typeface="方正书宋_GBK"/>
                        </a:rPr>
                        <a:t>java.lang</a:t>
                      </a:r>
                      <a:r>
                        <a:rPr lang="zh-CN" sz="1600" b="1" kern="100" dirty="0">
                          <a:effectLst/>
                          <a:latin typeface="Times New Roman"/>
                          <a:ea typeface="方正书宋_GBK"/>
                        </a:rPr>
                        <a:t>”“</a:t>
                      </a:r>
                      <a:r>
                        <a:rPr lang="en-US" sz="1600" b="1" kern="100" dirty="0">
                          <a:effectLst/>
                          <a:latin typeface="Times New Roman"/>
                          <a:ea typeface="方正书宋_GBK"/>
                        </a:rPr>
                        <a:t>java.io</a:t>
                      </a:r>
                      <a:r>
                        <a:rPr lang="zh-CN" sz="1600" b="1" kern="100" dirty="0">
                          <a:effectLst/>
                          <a:latin typeface="Times New Roman"/>
                          <a:ea typeface="方正书宋_GBK"/>
                        </a:rPr>
                        <a:t>”</a:t>
                      </a:r>
                      <a:r>
                        <a:rPr lang="zh-CN" sz="1600" b="1" kern="100" spc="-30" dirty="0">
                          <a:effectLst/>
                          <a:latin typeface="Times New Roman"/>
                          <a:ea typeface="方正书宋_GBK"/>
                        </a:rPr>
                        <a:t>“</a:t>
                      </a:r>
                      <a:r>
                        <a:rPr lang="en-US" sz="1600" b="1" kern="100" spc="-30" dirty="0" err="1">
                          <a:effectLst/>
                          <a:latin typeface="Times New Roman"/>
                          <a:ea typeface="方正书宋_GBK"/>
                        </a:rPr>
                        <a:t>java.util</a:t>
                      </a:r>
                      <a:r>
                        <a:rPr lang="zh-CN" sz="1600" b="1" kern="100" spc="-30" dirty="0">
                          <a:effectLst/>
                          <a:latin typeface="Times New Roman"/>
                          <a:ea typeface="方正书宋_GBK"/>
                        </a:rPr>
                        <a:t>”“</a:t>
                      </a:r>
                      <a:r>
                        <a:rPr lang="en-US" sz="1600" b="1" kern="100" spc="-30" dirty="0">
                          <a:effectLst/>
                          <a:latin typeface="Times New Roman"/>
                          <a:ea typeface="方正书宋_GBK"/>
                        </a:rPr>
                        <a:t>java.net</a:t>
                      </a:r>
                      <a:r>
                        <a:rPr lang="zh-CN" sz="1600" b="1" kern="100" spc="-30" dirty="0">
                          <a:effectLst/>
                          <a:latin typeface="Times New Roman"/>
                          <a:ea typeface="方正书宋_GBK"/>
                        </a:rPr>
                        <a:t>”“</a:t>
                      </a:r>
                      <a:r>
                        <a:rPr lang="en-US" sz="1600" b="1" kern="100" spc="-30" dirty="0" err="1">
                          <a:effectLst/>
                          <a:latin typeface="Times New Roman"/>
                          <a:ea typeface="方正书宋_GBK"/>
                        </a:rPr>
                        <a:t>java.awt</a:t>
                      </a:r>
                      <a:r>
                        <a:rPr lang="zh-CN" sz="1600" b="1" kern="100" spc="-30" dirty="0">
                          <a:effectLst/>
                          <a:latin typeface="Times New Roman"/>
                          <a:ea typeface="方正书宋_GBK"/>
                        </a:rPr>
                        <a:t>”和“</a:t>
                      </a:r>
                      <a:r>
                        <a:rPr lang="en-US" sz="1600" b="1" kern="100" spc="-30" dirty="0" err="1">
                          <a:effectLst/>
                          <a:latin typeface="Times New Roman"/>
                          <a:ea typeface="方正书宋_GBK"/>
                        </a:rPr>
                        <a:t>java.applet</a:t>
                      </a:r>
                      <a:r>
                        <a:rPr lang="zh-CN" sz="1600" b="1" kern="100" spc="-30" dirty="0">
                          <a:effectLst/>
                          <a:latin typeface="Times New Roman"/>
                          <a:ea typeface="方正书宋_GBK"/>
                        </a:rPr>
                        <a:t>”。“</a:t>
                      </a:r>
                      <a:r>
                        <a:rPr lang="en-US" sz="1600" b="1" kern="100" spc="-30" dirty="0" err="1">
                          <a:effectLst/>
                          <a:latin typeface="Times New Roman"/>
                          <a:ea typeface="方正书宋_GBK"/>
                        </a:rPr>
                        <a:t>java.awt</a:t>
                      </a:r>
                      <a:r>
                        <a:rPr lang="zh-CN" sz="1600" b="1" kern="100" spc="-30" dirty="0">
                          <a:effectLst/>
                          <a:latin typeface="Times New Roman"/>
                          <a:ea typeface="方正书宋_GBK"/>
                        </a:rPr>
                        <a:t>”包含了两个子集，分别是“</a:t>
                      </a:r>
                      <a:r>
                        <a:rPr lang="en-US" sz="1600" b="1" kern="100" spc="-30" dirty="0" err="1">
                          <a:effectLst/>
                          <a:latin typeface="Times New Roman"/>
                          <a:ea typeface="方正书宋_GBK"/>
                        </a:rPr>
                        <a:t>java.awt.peer</a:t>
                      </a:r>
                      <a:r>
                        <a:rPr lang="zh-CN" sz="1600" b="1" kern="100" spc="-30" dirty="0">
                          <a:effectLst/>
                          <a:latin typeface="Times New Roman"/>
                          <a:ea typeface="方正书宋_GBK"/>
                        </a:rPr>
                        <a:t>”和“</a:t>
                      </a:r>
                      <a:r>
                        <a:rPr lang="en-US" sz="1600" b="1" kern="100" spc="-30" dirty="0" err="1">
                          <a:effectLst/>
                          <a:latin typeface="Times New Roman"/>
                          <a:ea typeface="方正书宋_GBK"/>
                        </a:rPr>
                        <a:t>java.awt.image</a:t>
                      </a:r>
                      <a:r>
                        <a:rPr lang="zh-CN" sz="1600" b="1" kern="100" spc="-30" dirty="0">
                          <a:effectLst/>
                          <a:latin typeface="Times New Roman"/>
                          <a:ea typeface="方正书宋_GBK"/>
                        </a:rPr>
                        <a:t>”。</a:t>
                      </a:r>
                      <a:endParaRPr lang="zh-CN" sz="1600" b="1" kern="100" dirty="0">
                        <a:effectLst/>
                        <a:latin typeface="Times New Roman"/>
                        <a:ea typeface="方正书宋_GBK"/>
                      </a:endParaRPr>
                    </a:p>
                    <a:p>
                      <a:pPr indent="266700" algn="just">
                        <a:lnSpc>
                          <a:spcPts val="1600"/>
                        </a:lnSpc>
                        <a:spcAft>
                          <a:spcPts val="0"/>
                        </a:spcAft>
                      </a:pPr>
                      <a:r>
                        <a:rPr lang="en-GB" sz="1600" b="1" kern="100" dirty="0">
                          <a:effectLst/>
                          <a:latin typeface="Times New Roman"/>
                          <a:ea typeface="方正书宋_GBK"/>
                        </a:rPr>
                        <a:t> </a:t>
                      </a:r>
                      <a:endParaRPr lang="zh-CN" sz="1600" b="1" kern="100" dirty="0">
                        <a:effectLst/>
                        <a:latin typeface="Times New Roman"/>
                        <a:ea typeface="方正书宋_GBK"/>
                      </a:endParaRPr>
                    </a:p>
                    <a:p>
                      <a:pPr indent="266700" algn="just">
                        <a:lnSpc>
                          <a:spcPts val="1600"/>
                        </a:lnSpc>
                        <a:spcAft>
                          <a:spcPts val="0"/>
                        </a:spcAft>
                      </a:pPr>
                      <a:r>
                        <a:rPr lang="zh-CN" sz="1600" b="1" kern="100" dirty="0">
                          <a:effectLst/>
                          <a:latin typeface="Times New Roman"/>
                          <a:ea typeface="方正书宋_GBK"/>
                        </a:rPr>
                        <a:t>“</a:t>
                      </a:r>
                      <a:r>
                        <a:rPr lang="en-US" sz="1600" b="1" kern="100" dirty="0" err="1">
                          <a:effectLst/>
                          <a:latin typeface="Times New Roman"/>
                          <a:ea typeface="方正书宋_GBK"/>
                        </a:rPr>
                        <a:t>java.lang</a:t>
                      </a:r>
                      <a:r>
                        <a:rPr lang="zh-CN" sz="1600" b="1" kern="100" dirty="0">
                          <a:effectLst/>
                          <a:latin typeface="Times New Roman"/>
                          <a:ea typeface="方正书宋_GBK"/>
                        </a:rPr>
                        <a:t>”是一个特别的类，因为这个包里的所有类都自动包含在你的程序中。它们不需要用到“</a:t>
                      </a:r>
                      <a:r>
                        <a:rPr lang="en-US" sz="1600" b="1" kern="100" dirty="0">
                          <a:effectLst/>
                          <a:latin typeface="Times New Roman"/>
                          <a:ea typeface="方正书宋_GBK"/>
                        </a:rPr>
                        <a:t>import</a:t>
                      </a:r>
                      <a:r>
                        <a:rPr lang="zh-CN" sz="1600" b="1" kern="100" dirty="0">
                          <a:effectLst/>
                          <a:latin typeface="Times New Roman"/>
                          <a:ea typeface="方正书宋_GBK"/>
                        </a:rPr>
                        <a:t>”语句。</a:t>
                      </a:r>
                    </a:p>
                  </a:txBody>
                  <a:tcPr marL="68580" marR="68580" marT="0" marB="0">
                    <a:lnL w="19050" cap="flat" cmpd="dbl" algn="ctr">
                      <a:solidFill>
                        <a:srgbClr val="000000"/>
                      </a:solidFill>
                      <a:prstDash val="solid"/>
                      <a:round/>
                      <a:headEnd type="none" w="med" len="med"/>
                      <a:tailEnd type="none" w="med" len="med"/>
                    </a:lnL>
                    <a:lnR>
                      <a:noFill/>
                    </a:lnR>
                    <a:lnT>
                      <a:noFill/>
                    </a:lnT>
                    <a:lnB>
                      <a:noFill/>
                    </a:lnB>
                  </a:tcPr>
                </a:tc>
              </a:tr>
            </a:tbl>
          </a:graphicData>
        </a:graphic>
      </p:graphicFrame>
      <p:sp>
        <p:nvSpPr>
          <p:cNvPr id="4" name="矩形 3"/>
          <p:cNvSpPr/>
          <p:nvPr/>
        </p:nvSpPr>
        <p:spPr>
          <a:xfrm>
            <a:off x="1979712" y="1568516"/>
            <a:ext cx="4572000" cy="461665"/>
          </a:xfrm>
          <a:prstGeom prst="rect">
            <a:avLst/>
          </a:prstGeom>
        </p:spPr>
        <p:txBody>
          <a:bodyPr>
            <a:spAutoFit/>
          </a:bodyPr>
          <a:lstStyle/>
          <a:p>
            <a:r>
              <a:rPr lang="en-US" altLang="zh-CN" sz="2400" b="1" dirty="0">
                <a:solidFill>
                  <a:srgbClr val="C00000"/>
                </a:solidFill>
              </a:rPr>
              <a:t>The Packages		</a:t>
            </a:r>
            <a:r>
              <a:rPr lang="zh-CN" altLang="zh-CN" sz="2400" b="1" dirty="0" smtClean="0">
                <a:solidFill>
                  <a:srgbClr val="C00000"/>
                </a:solidFill>
              </a:rPr>
              <a:t>包</a:t>
            </a:r>
            <a:endParaRPr lang="zh-CN" altLang="zh-CN" sz="2400" dirty="0">
              <a:solidFill>
                <a:srgbClr val="C00000"/>
              </a:solidFill>
            </a:endParaRPr>
          </a:p>
        </p:txBody>
      </p:sp>
    </p:spTree>
    <p:extLst>
      <p:ext uri="{BB962C8B-B14F-4D97-AF65-F5344CB8AC3E}">
        <p14:creationId xmlns:p14="http://schemas.microsoft.com/office/powerpoint/2010/main" val="33823619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3693101831"/>
              </p:ext>
            </p:extLst>
          </p:nvPr>
        </p:nvGraphicFramePr>
        <p:xfrm>
          <a:off x="1131150" y="2564904"/>
          <a:ext cx="7473298" cy="2438400"/>
        </p:xfrm>
        <a:graphic>
          <a:graphicData uri="http://schemas.openxmlformats.org/drawingml/2006/table">
            <a:tbl>
              <a:tblPr>
                <a:tableStyleId>{5C22544A-7EE6-4342-B048-85BDC9FD1C3A}</a:tableStyleId>
              </a:tblPr>
              <a:tblGrid>
                <a:gridCol w="4044549"/>
                <a:gridCol w="3428749"/>
              </a:tblGrid>
              <a:tr h="438150">
                <a:tc>
                  <a:txBody>
                    <a:bodyPr/>
                    <a:lstStyle/>
                    <a:p>
                      <a:pPr indent="266700" algn="just">
                        <a:lnSpc>
                          <a:spcPts val="1600"/>
                        </a:lnSpc>
                        <a:spcAft>
                          <a:spcPts val="0"/>
                        </a:spcAft>
                      </a:pPr>
                      <a:r>
                        <a:rPr lang="en-US" sz="1600" b="1" kern="100" dirty="0">
                          <a:effectLst/>
                        </a:rPr>
                        <a:t>You will use this class for drawing on your applet. The class has several methods for drawing .They are “</a:t>
                      </a:r>
                      <a:r>
                        <a:rPr lang="en-US" sz="1600" b="1" kern="100" dirty="0" err="1">
                          <a:effectLst/>
                        </a:rPr>
                        <a:t>drawString</a:t>
                      </a:r>
                      <a:r>
                        <a:rPr lang="en-US" sz="1600" b="1" kern="100" dirty="0">
                          <a:effectLst/>
                        </a:rPr>
                        <a:t>”, “</a:t>
                      </a:r>
                      <a:r>
                        <a:rPr lang="en-US" sz="1600" b="1" kern="100" dirty="0" err="1">
                          <a:effectLst/>
                        </a:rPr>
                        <a:t>drawRect</a:t>
                      </a:r>
                      <a:r>
                        <a:rPr lang="en-US" sz="1600" b="1" kern="100" dirty="0">
                          <a:effectLst/>
                        </a:rPr>
                        <a:t>”, and “</a:t>
                      </a:r>
                      <a:r>
                        <a:rPr lang="en-US" sz="1600" b="1" kern="100" dirty="0" err="1">
                          <a:effectLst/>
                        </a:rPr>
                        <a:t>fillRect</a:t>
                      </a:r>
                      <a:r>
                        <a:rPr lang="en-US" sz="1600" b="1" kern="100" dirty="0">
                          <a:effectLst/>
                        </a:rPr>
                        <a:t>”. All of these methods can match with relevant API reference. It is important to note that the Graphics class is abstract so you may not use the “new” operator with it. You may only turn variables into “Graphics” class with methods, and then the value to return is “Graphics” type.</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在</a:t>
                      </a:r>
                      <a:r>
                        <a:rPr lang="en-US" sz="1600" b="1" kern="100" dirty="0">
                          <a:effectLst/>
                        </a:rPr>
                        <a:t>applet</a:t>
                      </a:r>
                      <a:r>
                        <a:rPr lang="zh-CN" sz="1600" b="1" kern="100" dirty="0">
                          <a:effectLst/>
                        </a:rPr>
                        <a:t>中作图时，将会用到这个类。这个类有几种作图的方法，分别是“</a:t>
                      </a:r>
                      <a:r>
                        <a:rPr lang="en-US" sz="1600" b="1" kern="100" dirty="0" err="1">
                          <a:effectLst/>
                        </a:rPr>
                        <a:t>drawString</a:t>
                      </a:r>
                      <a:r>
                        <a:rPr lang="zh-CN" sz="1600" b="1" kern="100" dirty="0">
                          <a:effectLst/>
                        </a:rPr>
                        <a:t>”“</a:t>
                      </a:r>
                      <a:r>
                        <a:rPr lang="en-US" sz="1600" b="1" kern="100" dirty="0" err="1">
                          <a:effectLst/>
                        </a:rPr>
                        <a:t>drawRect</a:t>
                      </a:r>
                      <a:r>
                        <a:rPr lang="zh-CN" sz="1600" b="1" kern="100" dirty="0">
                          <a:effectLst/>
                        </a:rPr>
                        <a:t>”和“</a:t>
                      </a:r>
                      <a:r>
                        <a:rPr lang="en-US" sz="1600" b="1" kern="100" dirty="0" err="1">
                          <a:effectLst/>
                        </a:rPr>
                        <a:t>fillRect</a:t>
                      </a:r>
                      <a:r>
                        <a:rPr lang="zh-CN" sz="1600" b="1" kern="100" dirty="0">
                          <a:effectLst/>
                        </a:rPr>
                        <a:t>”方法。所有这些方法都能找到相关的</a:t>
                      </a:r>
                      <a:r>
                        <a:rPr lang="en-US" sz="1600" b="1" kern="100" dirty="0">
                          <a:effectLst/>
                        </a:rPr>
                        <a:t>API</a:t>
                      </a:r>
                      <a:r>
                        <a:rPr lang="zh-CN" sz="1600" b="1" kern="100" dirty="0">
                          <a:effectLst/>
                        </a:rPr>
                        <a:t>函数。尤其值得注意的是，“</a:t>
                      </a:r>
                      <a:r>
                        <a:rPr lang="en-US" sz="1600" b="1" kern="100" dirty="0">
                          <a:effectLst/>
                        </a:rPr>
                        <a:t>Graphics</a:t>
                      </a:r>
                      <a:r>
                        <a:rPr lang="zh-CN" sz="1600" b="1" kern="100" dirty="0">
                          <a:effectLst/>
                        </a:rPr>
                        <a:t>”类是一个抽象类。因此，你不能将“</a:t>
                      </a:r>
                      <a:r>
                        <a:rPr lang="en-US" sz="1600" b="1" kern="100" dirty="0">
                          <a:effectLst/>
                        </a:rPr>
                        <a:t>new</a:t>
                      </a:r>
                      <a:r>
                        <a:rPr lang="zh-CN" sz="1600" b="1" kern="100" dirty="0">
                          <a:effectLst/>
                        </a:rPr>
                        <a:t>”和它一起使用。你只能将变量用一定的方法赋值成“</a:t>
                      </a:r>
                      <a:r>
                        <a:rPr lang="en-US" sz="1600" b="1" kern="100" dirty="0">
                          <a:effectLst/>
                        </a:rPr>
                        <a:t>Graphics</a:t>
                      </a:r>
                      <a:r>
                        <a:rPr lang="zh-CN" sz="1600" b="1" kern="100" dirty="0">
                          <a:effectLst/>
                        </a:rPr>
                        <a:t>”类型，这样返回的值才是“</a:t>
                      </a:r>
                      <a:r>
                        <a:rPr lang="en-US" sz="1600" b="1" kern="100" dirty="0">
                          <a:effectLst/>
                        </a:rPr>
                        <a:t>Graphics</a:t>
                      </a:r>
                      <a:r>
                        <a:rPr lang="zh-CN" sz="1600" b="1" kern="100" dirty="0">
                          <a:effectLst/>
                        </a:rPr>
                        <a:t>”类型。</a:t>
                      </a:r>
                      <a:endParaRPr lang="zh-CN" sz="1600" b="1" kern="100" dirty="0">
                        <a:effectLst/>
                        <a:latin typeface="Times New Roman"/>
                        <a:ea typeface="方正书宋_GBK"/>
                      </a:endParaRPr>
                    </a:p>
                  </a:txBody>
                  <a:tcPr marL="68580" marR="68580" marT="0" marB="0"/>
                </a:tc>
              </a:tr>
            </a:tbl>
          </a:graphicData>
        </a:graphic>
      </p:graphicFrame>
      <p:sp>
        <p:nvSpPr>
          <p:cNvPr id="5" name="Rectangle 1"/>
          <p:cNvSpPr>
            <a:spLocks noChangeArrowheads="1"/>
          </p:cNvSpPr>
          <p:nvPr/>
        </p:nvSpPr>
        <p:spPr bwMode="auto">
          <a:xfrm>
            <a:off x="899592" y="1653530"/>
            <a:ext cx="304442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L="0" marR="0" lvl="0" indent="266700" algn="l" defTabSz="914400" rtl="0" eaLnBrk="1" fontAlgn="base" latinLnBrk="0" hangingPunct="1">
              <a:lnSpc>
                <a:spcPct val="100000"/>
              </a:lnSpc>
              <a:spcBef>
                <a:spcPct val="0"/>
              </a:spcBef>
              <a:spcAft>
                <a:spcPct val="0"/>
              </a:spcAft>
              <a:buClrTx/>
              <a:buSzTx/>
              <a:buFontTx/>
              <a:buNone/>
              <a:tabLst/>
            </a:pPr>
            <a:r>
              <a:rPr lang="en-US" altLang="zh-CN" sz="2400" b="1" dirty="0" err="1" smtClean="0">
                <a:solidFill>
                  <a:srgbClr val="C00000"/>
                </a:solidFill>
                <a:latin typeface="+mn-lt"/>
                <a:ea typeface="+mn-ea"/>
                <a:cs typeface="+mn-cs"/>
              </a:rPr>
              <a:t>java.awt.Graphics</a:t>
            </a:r>
            <a:endParaRPr lang="en-US" altLang="zh-CN" sz="2400" b="1" dirty="0">
              <a:solidFill>
                <a:srgbClr val="C00000"/>
              </a:solidFill>
              <a:latin typeface="+mn-lt"/>
              <a:ea typeface="+mn-ea"/>
              <a:cs typeface="+mn-cs"/>
            </a:endParaRPr>
          </a:p>
        </p:txBody>
      </p:sp>
    </p:spTree>
    <p:extLst>
      <p:ext uri="{BB962C8B-B14F-4D97-AF65-F5344CB8AC3E}">
        <p14:creationId xmlns:p14="http://schemas.microsoft.com/office/powerpoint/2010/main" val="21472632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1750413853"/>
              </p:ext>
            </p:extLst>
          </p:nvPr>
        </p:nvGraphicFramePr>
        <p:xfrm>
          <a:off x="899592" y="2996952"/>
          <a:ext cx="7632848" cy="1440160"/>
        </p:xfrm>
        <a:graphic>
          <a:graphicData uri="http://schemas.openxmlformats.org/drawingml/2006/table">
            <a:tbl>
              <a:tblPr>
                <a:tableStyleId>{5C22544A-7EE6-4342-B048-85BDC9FD1C3A}</a:tableStyleId>
              </a:tblPr>
              <a:tblGrid>
                <a:gridCol w="4130897"/>
                <a:gridCol w="3501951"/>
              </a:tblGrid>
              <a:tr h="1440160">
                <a:tc>
                  <a:txBody>
                    <a:bodyPr/>
                    <a:lstStyle/>
                    <a:p>
                      <a:pPr indent="266700" algn="just">
                        <a:lnSpc>
                          <a:spcPts val="1600"/>
                        </a:lnSpc>
                        <a:spcAft>
                          <a:spcPts val="0"/>
                        </a:spcAft>
                      </a:pPr>
                      <a:r>
                        <a:rPr lang="en-US" sz="1600" b="1" kern="100" dirty="0">
                          <a:effectLst/>
                        </a:rPr>
                        <a:t>This class is obvious enough to hold a gif or jpeg picture. It contains several methods for manipulating the stored images. As for such class, it is very abstract, and an “Image” variable can only be obtained from a method and return with “Image type”.</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这个类用于保存</a:t>
                      </a:r>
                      <a:r>
                        <a:rPr lang="en-US" sz="1600" b="1" kern="100" dirty="0">
                          <a:effectLst/>
                        </a:rPr>
                        <a:t>gif</a:t>
                      </a:r>
                      <a:r>
                        <a:rPr lang="zh-CN" sz="1600" b="1" kern="100" dirty="0">
                          <a:effectLst/>
                        </a:rPr>
                        <a:t>和</a:t>
                      </a:r>
                      <a:r>
                        <a:rPr lang="en-US" sz="1600" b="1" kern="100" dirty="0">
                          <a:effectLst/>
                        </a:rPr>
                        <a:t>jpeg</a:t>
                      </a:r>
                      <a:r>
                        <a:rPr lang="zh-CN" sz="1600" b="1" kern="100" dirty="0">
                          <a:effectLst/>
                        </a:rPr>
                        <a:t>格式图片显然足够了。它包含了几种方法用来对存储图片进行操作。像这样的类，十分抽象，并且图像变量只能从方法中获取并以“</a:t>
                      </a:r>
                      <a:r>
                        <a:rPr lang="en-US" sz="1600" b="1" kern="100" dirty="0">
                          <a:effectLst/>
                        </a:rPr>
                        <a:t>Image</a:t>
                      </a:r>
                      <a:r>
                        <a:rPr lang="zh-CN" sz="1600" b="1" kern="100" dirty="0">
                          <a:effectLst/>
                        </a:rPr>
                        <a:t>类型”返回。</a:t>
                      </a:r>
                      <a:endParaRPr lang="zh-CN" sz="1600" b="1" kern="100" dirty="0">
                        <a:effectLst/>
                        <a:latin typeface="Times New Roman"/>
                        <a:ea typeface="方正书宋_GBK"/>
                      </a:endParaRPr>
                    </a:p>
                  </a:txBody>
                  <a:tcPr marL="68580" marR="68580" marT="0" marB="0"/>
                </a:tc>
              </a:tr>
            </a:tbl>
          </a:graphicData>
        </a:graphic>
      </p:graphicFrame>
      <p:sp>
        <p:nvSpPr>
          <p:cNvPr id="5" name="Rectangle 1"/>
          <p:cNvSpPr>
            <a:spLocks noChangeArrowheads="1"/>
          </p:cNvSpPr>
          <p:nvPr/>
        </p:nvSpPr>
        <p:spPr bwMode="auto">
          <a:xfrm>
            <a:off x="683568" y="1958331"/>
            <a:ext cx="265168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L="0" marR="0" lvl="0" indent="266700" algn="l" defTabSz="914400" rtl="0" eaLnBrk="1" fontAlgn="base" latinLnBrk="0" hangingPunct="1">
              <a:lnSpc>
                <a:spcPct val="100000"/>
              </a:lnSpc>
              <a:spcBef>
                <a:spcPct val="0"/>
              </a:spcBef>
              <a:spcAft>
                <a:spcPct val="0"/>
              </a:spcAft>
              <a:buClrTx/>
              <a:buSzTx/>
              <a:buFontTx/>
              <a:buNone/>
              <a:tabLst/>
            </a:pPr>
            <a:r>
              <a:rPr lang="en-US" altLang="zh-CN" sz="2400" b="1" dirty="0" err="1" smtClean="0">
                <a:solidFill>
                  <a:srgbClr val="C00000"/>
                </a:solidFill>
                <a:latin typeface="+mn-lt"/>
                <a:ea typeface="+mn-ea"/>
                <a:cs typeface="+mn-cs"/>
              </a:rPr>
              <a:t>java.awt.Image</a:t>
            </a:r>
            <a:endParaRPr lang="en-US" altLang="zh-CN" sz="2400" b="1" dirty="0">
              <a:solidFill>
                <a:srgbClr val="C00000"/>
              </a:solidFill>
              <a:latin typeface="+mn-lt"/>
              <a:ea typeface="+mn-ea"/>
              <a:cs typeface="+mn-cs"/>
            </a:endParaRPr>
          </a:p>
        </p:txBody>
      </p:sp>
      <p:pic>
        <p:nvPicPr>
          <p:cNvPr id="43010" name="Picture 2" descr="C:\Program Files\Microsoft Office\MEDIA\CAGCAT10\j0205582.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4797152"/>
            <a:ext cx="1776679" cy="163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31576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979863491"/>
              </p:ext>
            </p:extLst>
          </p:nvPr>
        </p:nvGraphicFramePr>
        <p:xfrm>
          <a:off x="971600" y="3068960"/>
          <a:ext cx="7605464" cy="1016000"/>
        </p:xfrm>
        <a:graphic>
          <a:graphicData uri="http://schemas.openxmlformats.org/drawingml/2006/table">
            <a:tbl>
              <a:tblPr>
                <a:tableStyleId>{5C22544A-7EE6-4342-B048-85BDC9FD1C3A}</a:tableStyleId>
              </a:tblPr>
              <a:tblGrid>
                <a:gridCol w="4116077"/>
                <a:gridCol w="3489387"/>
              </a:tblGrid>
              <a:tr h="438150">
                <a:tc>
                  <a:txBody>
                    <a:bodyPr/>
                    <a:lstStyle/>
                    <a:p>
                      <a:pPr indent="266700" algn="just">
                        <a:lnSpc>
                          <a:spcPts val="1600"/>
                        </a:lnSpc>
                        <a:spcAft>
                          <a:spcPts val="0"/>
                        </a:spcAft>
                      </a:pPr>
                      <a:r>
                        <a:rPr lang="en-US" sz="1600" b="1" kern="100" dirty="0">
                          <a:effectLst/>
                        </a:rPr>
                        <a:t>This class contains important mathematical functions such as square roots and logarithms. You can use the class without defining a variable of “Math”.</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这个类包含了十分重要的数学功能，如平方根和对数。你不需要定义一个“</a:t>
                      </a:r>
                      <a:r>
                        <a:rPr lang="en-US" sz="1600" b="1" kern="100" dirty="0">
                          <a:effectLst/>
                        </a:rPr>
                        <a:t>Math</a:t>
                      </a:r>
                      <a:r>
                        <a:rPr lang="zh-CN" sz="1600" b="1" kern="100" dirty="0">
                          <a:effectLst/>
                        </a:rPr>
                        <a:t>”类的变量来使用这个类。</a:t>
                      </a:r>
                      <a:endParaRPr lang="zh-CN" sz="1600" b="1" kern="100" dirty="0">
                        <a:effectLst/>
                        <a:latin typeface="Times New Roman"/>
                        <a:ea typeface="方正书宋_GBK"/>
                      </a:endParaRPr>
                    </a:p>
                  </a:txBody>
                  <a:tcPr marL="68580" marR="68580" marT="0" marB="0"/>
                </a:tc>
              </a:tr>
            </a:tbl>
          </a:graphicData>
        </a:graphic>
      </p:graphicFrame>
      <p:sp>
        <p:nvSpPr>
          <p:cNvPr id="5" name="Rectangle 1"/>
          <p:cNvSpPr>
            <a:spLocks noChangeArrowheads="1"/>
          </p:cNvSpPr>
          <p:nvPr/>
        </p:nvSpPr>
        <p:spPr bwMode="auto">
          <a:xfrm>
            <a:off x="827584" y="2388210"/>
            <a:ext cx="256993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r>
              <a:rPr lang="en-US" altLang="zh-CN" sz="2400" b="1" dirty="0" err="1" smtClean="0">
                <a:solidFill>
                  <a:srgbClr val="C00000"/>
                </a:solidFill>
                <a:latin typeface="+mn-lt"/>
                <a:ea typeface="+mn-ea"/>
                <a:cs typeface="+mn-cs"/>
              </a:rPr>
              <a:t>java.lang.Math</a:t>
            </a:r>
            <a:endParaRPr lang="en-US" altLang="zh-CN" sz="2400" b="1" dirty="0">
              <a:solidFill>
                <a:srgbClr val="C00000"/>
              </a:solidFill>
              <a:latin typeface="+mn-lt"/>
              <a:ea typeface="+mn-ea"/>
              <a:cs typeface="+mn-cs"/>
            </a:endParaRPr>
          </a:p>
        </p:txBody>
      </p:sp>
      <p:pic>
        <p:nvPicPr>
          <p:cNvPr id="44034" name="Picture 2" descr="C:\Program Files\Microsoft Office\MEDIA\CAGCAT10\j0234657.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6216" y="4581128"/>
            <a:ext cx="2088232" cy="2032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5073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899592" y="731520"/>
            <a:ext cx="6400800" cy="3474720"/>
          </a:xfrm>
        </p:spPr>
        <p:txBody>
          <a:bodyPr/>
          <a:lstStyle/>
          <a:p>
            <a:pPr marL="0" indent="266700" fontAlgn="base">
              <a:spcBef>
                <a:spcPct val="0"/>
              </a:spcBef>
              <a:spcAft>
                <a:spcPct val="0"/>
              </a:spcAft>
              <a:buClrTx/>
              <a:buSzTx/>
            </a:pPr>
            <a:r>
              <a:rPr lang="en-US" altLang="zh-CN" sz="2400" dirty="0">
                <a:solidFill>
                  <a:srgbClr val="00B050"/>
                </a:solidFill>
                <a:latin typeface="Times New Roman" pitchFamily="18" charset="0"/>
                <a:ea typeface="方正书宋_GBK" charset="-122"/>
                <a:cs typeface="Times New Roman" pitchFamily="18" charset="0"/>
              </a:rPr>
              <a:t>5.1.1  Keyword</a:t>
            </a:r>
            <a:r>
              <a:rPr lang="zh-CN" altLang="zh-CN" sz="2400" dirty="0">
                <a:solidFill>
                  <a:srgbClr val="00B050"/>
                </a:solidFill>
                <a:latin typeface="Times New Roman" pitchFamily="18" charset="0"/>
                <a:ea typeface="方正书宋_GBK" charset="-122"/>
                <a:cs typeface="Times New Roman" pitchFamily="18" charset="0"/>
              </a:rPr>
              <a:t>（关键字）</a:t>
            </a:r>
          </a:p>
          <a:p>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1035942347"/>
              </p:ext>
            </p:extLst>
          </p:nvPr>
        </p:nvGraphicFramePr>
        <p:xfrm>
          <a:off x="827584" y="1844824"/>
          <a:ext cx="7632848" cy="3526408"/>
        </p:xfrm>
        <a:graphic>
          <a:graphicData uri="http://schemas.openxmlformats.org/drawingml/2006/table">
            <a:tbl>
              <a:tblPr>
                <a:tableStyleId>{5C22544A-7EE6-4342-B048-85BDC9FD1C3A}</a:tableStyleId>
              </a:tblPr>
              <a:tblGrid>
                <a:gridCol w="4115632"/>
                <a:gridCol w="3517216"/>
              </a:tblGrid>
              <a:tr h="3526408">
                <a:tc>
                  <a:txBody>
                    <a:bodyPr/>
                    <a:lstStyle/>
                    <a:p>
                      <a:pPr indent="266700" algn="just">
                        <a:lnSpc>
                          <a:spcPts val="1600"/>
                        </a:lnSpc>
                        <a:spcAft>
                          <a:spcPts val="0"/>
                        </a:spcAft>
                      </a:pPr>
                      <a:r>
                        <a:rPr lang="en-US" sz="1600" b="1" kern="100">
                          <a:effectLst/>
                        </a:rPr>
                        <a:t>Keyword is a character string, which has the specific significance in C language. Usually it also is called the reserved word. The definition identifier by programmer should not use them. The keywords of C language are divided into following several kinds:</a:t>
                      </a:r>
                      <a:endParaRPr lang="zh-CN" sz="1600" b="1" kern="100">
                        <a:effectLst/>
                      </a:endParaRPr>
                    </a:p>
                    <a:p>
                      <a:pPr marL="400050" indent="-133350" algn="just">
                        <a:lnSpc>
                          <a:spcPts val="1600"/>
                        </a:lnSpc>
                        <a:spcAft>
                          <a:spcPts val="0"/>
                        </a:spcAft>
                      </a:pPr>
                      <a:r>
                        <a:rPr lang="en-US" sz="1600" b="1" kern="100">
                          <a:effectLst/>
                          <a:sym typeface="Wingdings 2"/>
                        </a:rPr>
                        <a:t></a:t>
                      </a:r>
                      <a:r>
                        <a:rPr lang="en-US" sz="1600" b="1" kern="100">
                          <a:effectLst/>
                        </a:rPr>
                        <a:t>	The storage class:</a:t>
                      </a:r>
                      <a:endParaRPr lang="zh-CN" sz="1600" b="1" kern="100">
                        <a:effectLst/>
                      </a:endParaRPr>
                    </a:p>
                    <a:p>
                      <a:pPr indent="266700" algn="just">
                        <a:lnSpc>
                          <a:spcPts val="1600"/>
                        </a:lnSpc>
                        <a:spcAft>
                          <a:spcPts val="0"/>
                        </a:spcAft>
                      </a:pPr>
                      <a:r>
                        <a:rPr lang="en-US" sz="1600" b="1" kern="100">
                          <a:effectLst/>
                        </a:rPr>
                        <a:t>auto, external , register, static;</a:t>
                      </a:r>
                      <a:endParaRPr lang="zh-CN" sz="1600" b="1" kern="100">
                        <a:effectLst/>
                      </a:endParaRPr>
                    </a:p>
                    <a:p>
                      <a:pPr marL="400050" indent="-133350" algn="just">
                        <a:lnSpc>
                          <a:spcPts val="1600"/>
                        </a:lnSpc>
                        <a:spcAft>
                          <a:spcPts val="0"/>
                        </a:spcAft>
                      </a:pPr>
                      <a:r>
                        <a:rPr lang="en-US" sz="1600" b="1" kern="100">
                          <a:effectLst/>
                          <a:sym typeface="Wingdings 2"/>
                        </a:rPr>
                        <a:t></a:t>
                      </a:r>
                      <a:r>
                        <a:rPr lang="en-US" sz="1600" b="1" kern="100">
                          <a:effectLst/>
                        </a:rPr>
                        <a:t>	The Data types class: </a:t>
                      </a:r>
                      <a:endParaRPr lang="zh-CN" sz="1600" b="1" kern="100">
                        <a:effectLst/>
                      </a:endParaRPr>
                    </a:p>
                    <a:p>
                      <a:pPr indent="266700" algn="just">
                        <a:lnSpc>
                          <a:spcPts val="1600"/>
                        </a:lnSpc>
                        <a:spcAft>
                          <a:spcPts val="0"/>
                        </a:spcAft>
                      </a:pPr>
                      <a:r>
                        <a:rPr lang="en-US" sz="1600" b="1" kern="100">
                          <a:effectLst/>
                        </a:rPr>
                        <a:t>char, int, float, double, signed, unsigned</a:t>
                      </a:r>
                      <a:r>
                        <a:rPr lang="zh-CN" sz="1600" b="1" kern="100">
                          <a:effectLst/>
                        </a:rPr>
                        <a:t>，</a:t>
                      </a:r>
                      <a:r>
                        <a:rPr lang="en-US" sz="1600" b="1" kern="100">
                          <a:effectLst/>
                        </a:rPr>
                        <a:t>short, long, void, struct, union, typedef, enum, sizeof;</a:t>
                      </a:r>
                      <a:endParaRPr lang="zh-CN" sz="1600" b="1" kern="100">
                        <a:effectLst/>
                      </a:endParaRPr>
                    </a:p>
                    <a:p>
                      <a:pPr marL="392430" indent="-125730" algn="just">
                        <a:lnSpc>
                          <a:spcPts val="1600"/>
                        </a:lnSpc>
                        <a:spcAft>
                          <a:spcPts val="0"/>
                        </a:spcAft>
                      </a:pPr>
                      <a:r>
                        <a:rPr lang="en-US" sz="1600" b="1" kern="100">
                          <a:effectLst/>
                          <a:sym typeface="Wingdings 2"/>
                        </a:rPr>
                        <a:t></a:t>
                      </a:r>
                      <a:r>
                        <a:rPr lang="en-US" sz="1600" b="1" kern="100">
                          <a:effectLst/>
                        </a:rPr>
                        <a:t>	The control statement class</a:t>
                      </a:r>
                      <a:r>
                        <a:rPr lang="zh-CN" sz="1600" b="1" kern="100">
                          <a:effectLst/>
                        </a:rPr>
                        <a:t>：</a:t>
                      </a:r>
                    </a:p>
                    <a:p>
                      <a:pPr indent="266700" algn="just">
                        <a:lnSpc>
                          <a:spcPts val="1600"/>
                        </a:lnSpc>
                        <a:spcAft>
                          <a:spcPts val="0"/>
                        </a:spcAft>
                      </a:pPr>
                      <a:r>
                        <a:rPr lang="en-US" sz="1600" b="1" kern="100">
                          <a:effectLst/>
                        </a:rPr>
                        <a:t>do, while, for, if</a:t>
                      </a:r>
                      <a:r>
                        <a:rPr lang="en-GB" sz="1600" b="1" kern="100">
                          <a:effectLst/>
                        </a:rPr>
                        <a:t>...</a:t>
                      </a:r>
                      <a:r>
                        <a:rPr lang="en-US" sz="1600" b="1" kern="100">
                          <a:effectLst/>
                        </a:rPr>
                        <a:t>else, switch</a:t>
                      </a:r>
                      <a:r>
                        <a:rPr lang="en-GB" sz="1600" b="1" kern="100">
                          <a:effectLst/>
                        </a:rPr>
                        <a:t>...</a:t>
                      </a:r>
                      <a:r>
                        <a:rPr lang="en-US" sz="1600" b="1" kern="100">
                          <a:effectLst/>
                        </a:rPr>
                        <a:t>case</a:t>
                      </a:r>
                      <a:r>
                        <a:rPr lang="en-GB" sz="1600" b="1" kern="100">
                          <a:effectLst/>
                        </a:rPr>
                        <a:t>..., </a:t>
                      </a:r>
                      <a:r>
                        <a:rPr lang="en-US" sz="1600" b="1" kern="100">
                          <a:effectLst/>
                        </a:rPr>
                        <a:t>default, goto, continue, break, return.</a:t>
                      </a:r>
                      <a:endParaRPr lang="zh-CN" sz="1600" b="1" kern="10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在Ｃ语言中，关键字是指规定的具有特定意义的字符串，通常也称为保留字。用户定义的标识符不应与关键字相同。</a:t>
                      </a:r>
                      <a:r>
                        <a:rPr lang="en-US" sz="1600" b="1" kern="100" dirty="0">
                          <a:effectLst/>
                        </a:rPr>
                        <a:t>C</a:t>
                      </a:r>
                      <a:r>
                        <a:rPr lang="zh-CN" sz="1600" b="1" kern="100" dirty="0">
                          <a:effectLst/>
                        </a:rPr>
                        <a:t>语言的关键字分为以下几类：</a:t>
                      </a:r>
                    </a:p>
                    <a:p>
                      <a:pPr indent="266700" algn="just">
                        <a:lnSpc>
                          <a:spcPts val="1600"/>
                        </a:lnSpc>
                        <a:spcAft>
                          <a:spcPts val="0"/>
                        </a:spcAft>
                      </a:pPr>
                      <a:r>
                        <a:rPr lang="zh-CN" sz="1600" b="1" kern="100" dirty="0">
                          <a:effectLst/>
                        </a:rPr>
                        <a:t>与存储类别有关的：</a:t>
                      </a:r>
                    </a:p>
                    <a:p>
                      <a:pPr indent="266700" algn="just">
                        <a:lnSpc>
                          <a:spcPts val="1600"/>
                        </a:lnSpc>
                        <a:spcAft>
                          <a:spcPts val="0"/>
                        </a:spcAft>
                      </a:pPr>
                      <a:r>
                        <a:rPr lang="en-US" sz="1600" b="1" kern="100" dirty="0">
                          <a:effectLst/>
                        </a:rPr>
                        <a:t> </a:t>
                      </a:r>
                      <a:endParaRPr lang="zh-CN" sz="1600" b="1" kern="100" dirty="0">
                        <a:effectLst/>
                      </a:endParaRPr>
                    </a:p>
                    <a:p>
                      <a:pPr indent="266700" algn="just">
                        <a:lnSpc>
                          <a:spcPts val="1600"/>
                        </a:lnSpc>
                        <a:spcAft>
                          <a:spcPts val="0"/>
                        </a:spcAft>
                      </a:pPr>
                      <a:r>
                        <a:rPr lang="zh-CN" sz="1600" b="1" kern="100" dirty="0">
                          <a:effectLst/>
                        </a:rPr>
                        <a:t>自动、外部、寄存器、静态</a:t>
                      </a:r>
                      <a:r>
                        <a:rPr lang="en-US" sz="1600" b="1" kern="100" dirty="0">
                          <a:effectLst/>
                        </a:rPr>
                        <a:t>;</a:t>
                      </a:r>
                      <a:endParaRPr lang="zh-CN" sz="1600" b="1" kern="100" dirty="0">
                        <a:effectLst/>
                      </a:endParaRPr>
                    </a:p>
                    <a:p>
                      <a:pPr indent="266700" algn="just">
                        <a:lnSpc>
                          <a:spcPts val="1600"/>
                        </a:lnSpc>
                        <a:spcAft>
                          <a:spcPts val="0"/>
                        </a:spcAft>
                      </a:pPr>
                      <a:r>
                        <a:rPr lang="zh-CN" sz="1600" b="1" kern="100" dirty="0">
                          <a:effectLst/>
                        </a:rPr>
                        <a:t>与数据类型有关的：</a:t>
                      </a:r>
                    </a:p>
                    <a:p>
                      <a:pPr indent="266700" algn="just">
                        <a:lnSpc>
                          <a:spcPts val="1600"/>
                        </a:lnSpc>
                        <a:spcAft>
                          <a:spcPts val="0"/>
                        </a:spcAft>
                      </a:pPr>
                      <a:r>
                        <a:rPr lang="zh-CN" sz="1600" b="1" kern="100" dirty="0">
                          <a:effectLst/>
                        </a:rPr>
                        <a:t>字符型、整型、浮点型、双精度型、有符号型、无符号型、短整型、长整型、空类型、结构型、联合型、定义新类型、枚举型、长度；</a:t>
                      </a:r>
                    </a:p>
                    <a:p>
                      <a:pPr indent="266700" algn="just">
                        <a:lnSpc>
                          <a:spcPts val="1600"/>
                        </a:lnSpc>
                        <a:spcAft>
                          <a:spcPts val="0"/>
                        </a:spcAft>
                      </a:pPr>
                      <a:r>
                        <a:rPr lang="zh-CN" sz="1600" b="1" kern="100" dirty="0">
                          <a:effectLst/>
                        </a:rPr>
                        <a:t>与程序控制结构有关的：</a:t>
                      </a:r>
                    </a:p>
                    <a:p>
                      <a:pPr indent="266700" algn="just">
                        <a:lnSpc>
                          <a:spcPts val="1600"/>
                        </a:lnSpc>
                        <a:spcAft>
                          <a:spcPts val="0"/>
                        </a:spcAft>
                      </a:pPr>
                      <a:r>
                        <a:rPr lang="zh-CN" sz="1600" b="1" kern="100" dirty="0">
                          <a:effectLst/>
                        </a:rPr>
                        <a:t>直到型循环、当型循环、</a:t>
                      </a:r>
                      <a:r>
                        <a:rPr lang="en-US" sz="1600" b="1" kern="100" dirty="0">
                          <a:effectLst/>
                        </a:rPr>
                        <a:t>for</a:t>
                      </a:r>
                      <a:r>
                        <a:rPr lang="zh-CN" sz="1600" b="1" kern="100" dirty="0">
                          <a:effectLst/>
                        </a:rPr>
                        <a:t>循环、选择语句、开关语句、缺省、转移、继续、中断、返回。</a:t>
                      </a:r>
                      <a:endParaRPr lang="zh-CN" sz="1600" b="1" kern="100" dirty="0">
                        <a:effectLst/>
                        <a:latin typeface="Times New Roman"/>
                        <a:ea typeface="方正书宋_GBK"/>
                      </a:endParaRPr>
                    </a:p>
                  </a:txBody>
                  <a:tcPr marL="68580" marR="68580" marT="0" marB="0"/>
                </a:tc>
              </a:tr>
            </a:tbl>
          </a:graphicData>
        </a:graphic>
      </p:graphicFrame>
    </p:spTree>
    <p:extLst>
      <p:ext uri="{BB962C8B-B14F-4D97-AF65-F5344CB8AC3E}">
        <p14:creationId xmlns:p14="http://schemas.microsoft.com/office/powerpoint/2010/main" val="32218015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2382832825"/>
              </p:ext>
            </p:extLst>
          </p:nvPr>
        </p:nvGraphicFramePr>
        <p:xfrm>
          <a:off x="395536" y="2852936"/>
          <a:ext cx="7893496" cy="1657300"/>
        </p:xfrm>
        <a:graphic>
          <a:graphicData uri="http://schemas.openxmlformats.org/drawingml/2006/table">
            <a:tbl>
              <a:tblPr>
                <a:tableStyleId>{5C22544A-7EE6-4342-B048-85BDC9FD1C3A}</a:tableStyleId>
              </a:tblPr>
              <a:tblGrid>
                <a:gridCol w="4271960"/>
                <a:gridCol w="3621536"/>
              </a:tblGrid>
              <a:tr h="1657300">
                <a:tc>
                  <a:txBody>
                    <a:bodyPr/>
                    <a:lstStyle/>
                    <a:p>
                      <a:pPr indent="266700" algn="just">
                        <a:lnSpc>
                          <a:spcPts val="1600"/>
                        </a:lnSpc>
                        <a:spcAft>
                          <a:spcPts val="0"/>
                        </a:spcAft>
                      </a:pPr>
                      <a:r>
                        <a:rPr lang="en-US" sz="1600" b="1" kern="100" dirty="0">
                          <a:effectLst/>
                        </a:rPr>
                        <a:t>This class contains a Universal Resource Locator (URL), or the Location of a Document on the Internet. For example, URL should be the home page of the maker of </a:t>
                      </a:r>
                      <a:r>
                        <a:rPr lang="en-US" sz="1600" b="1" u="none" strike="noStrike" kern="100" dirty="0">
                          <a:effectLst/>
                        </a:rPr>
                        <a:t>http://Java.Sun.com</a:t>
                      </a:r>
                      <a:r>
                        <a:rPr lang="en-US" sz="1600" b="1" kern="100" dirty="0">
                          <a:effectLst/>
                        </a:rPr>
                        <a:t>, and the URL of this page is probably put in a text box at the top of your browser window.</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这个类是包含在“统一资源定位”里，或者说成“文档在因特网中的位置”这个包里。举个例子，</a:t>
                      </a:r>
                      <a:r>
                        <a:rPr lang="en-US" sz="1600" b="1" kern="100" dirty="0">
                          <a:effectLst/>
                        </a:rPr>
                        <a:t>URL</a:t>
                      </a:r>
                      <a:r>
                        <a:rPr lang="zh-CN" sz="1600" b="1" kern="100" dirty="0">
                          <a:effectLst/>
                        </a:rPr>
                        <a:t>应该是</a:t>
                      </a:r>
                      <a:r>
                        <a:rPr lang="en-US" sz="1600" b="1" kern="100" dirty="0">
                          <a:effectLst/>
                        </a:rPr>
                        <a:t>http://Java.Sun.com</a:t>
                      </a:r>
                      <a:r>
                        <a:rPr lang="zh-CN" sz="1600" b="1" kern="100" dirty="0">
                          <a:effectLst/>
                        </a:rPr>
                        <a:t>开发者的主页。这个页面的</a:t>
                      </a:r>
                      <a:r>
                        <a:rPr lang="en-US" sz="1600" b="1" kern="100" dirty="0">
                          <a:effectLst/>
                        </a:rPr>
                        <a:t>URL</a:t>
                      </a:r>
                      <a:r>
                        <a:rPr lang="zh-CN" sz="1600" b="1" kern="100" dirty="0">
                          <a:effectLst/>
                        </a:rPr>
                        <a:t>应该写在浏览器最上面的这个文档框里。</a:t>
                      </a:r>
                      <a:endParaRPr lang="zh-CN" sz="1600" b="1" kern="100" dirty="0">
                        <a:effectLst/>
                        <a:latin typeface="Times New Roman"/>
                        <a:ea typeface="方正书宋_GBK"/>
                      </a:endParaRPr>
                    </a:p>
                  </a:txBody>
                  <a:tcPr marL="68580" marR="68580" marT="0" marB="0"/>
                </a:tc>
              </a:tr>
            </a:tbl>
          </a:graphicData>
        </a:graphic>
      </p:graphicFrame>
      <p:sp>
        <p:nvSpPr>
          <p:cNvPr id="5" name="Rectangle 1"/>
          <p:cNvSpPr>
            <a:spLocks noChangeArrowheads="1"/>
          </p:cNvSpPr>
          <p:nvPr/>
        </p:nvSpPr>
        <p:spPr bwMode="auto">
          <a:xfrm>
            <a:off x="539552" y="2204864"/>
            <a:ext cx="232788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L="0" marR="0" lvl="0" indent="266700" algn="l" defTabSz="914400" rtl="0" eaLnBrk="1" fontAlgn="base" latinLnBrk="0" hangingPunct="1">
              <a:lnSpc>
                <a:spcPct val="100000"/>
              </a:lnSpc>
              <a:spcBef>
                <a:spcPct val="0"/>
              </a:spcBef>
              <a:spcAft>
                <a:spcPct val="0"/>
              </a:spcAft>
              <a:buClrTx/>
              <a:buSzTx/>
              <a:buFontTx/>
              <a:buNone/>
              <a:tabLst/>
            </a:pPr>
            <a:r>
              <a:rPr lang="en-US" altLang="zh-CN" sz="2400" b="1" dirty="0" smtClean="0">
                <a:solidFill>
                  <a:srgbClr val="C00000"/>
                </a:solidFill>
                <a:latin typeface="+mn-lt"/>
                <a:ea typeface="+mn-ea"/>
                <a:cs typeface="+mn-cs"/>
              </a:rPr>
              <a:t>java.net.URL</a:t>
            </a:r>
            <a:endParaRPr lang="en-US" altLang="zh-CN" sz="2400" b="1" dirty="0">
              <a:solidFill>
                <a:srgbClr val="C00000"/>
              </a:solidFill>
              <a:latin typeface="+mn-lt"/>
              <a:ea typeface="+mn-ea"/>
              <a:cs typeface="+mn-cs"/>
            </a:endParaRPr>
          </a:p>
        </p:txBody>
      </p:sp>
      <p:pic>
        <p:nvPicPr>
          <p:cNvPr id="45058" name="Picture 2" descr="C:\Program Files\Microsoft Office\MEDIA\CAGCAT10\j0205462.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2240" y="5048402"/>
            <a:ext cx="1818742" cy="18095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76175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827584" y="1484784"/>
            <a:ext cx="7920880" cy="3456384"/>
          </a:xfrm>
        </p:spPr>
        <p:txBody>
          <a:bodyPr/>
          <a:lstStyle/>
          <a:p>
            <a:r>
              <a:rPr lang="en-US" altLang="zh-CN" dirty="0" smtClean="0"/>
              <a:t>      Key </a:t>
            </a:r>
            <a:r>
              <a:rPr lang="en-US" altLang="zh-CN" dirty="0"/>
              <a:t>words: reuse</a:t>
            </a:r>
            <a:r>
              <a:rPr lang="zh-CN" altLang="zh-CN" dirty="0"/>
              <a:t>（重复），</a:t>
            </a:r>
            <a:r>
              <a:rPr lang="en-US" altLang="zh-CN" dirty="0"/>
              <a:t>compiler</a:t>
            </a:r>
            <a:r>
              <a:rPr lang="zh-CN" altLang="zh-CN" dirty="0"/>
              <a:t>（编译器），</a:t>
            </a:r>
            <a:r>
              <a:rPr lang="en-US" altLang="zh-CN" dirty="0"/>
              <a:t>API</a:t>
            </a:r>
            <a:r>
              <a:rPr lang="zh-CN" altLang="zh-CN" dirty="0"/>
              <a:t>（</a:t>
            </a:r>
            <a:r>
              <a:rPr lang="en-US" altLang="zh-CN" dirty="0"/>
              <a:t>Application Programming Interface</a:t>
            </a:r>
            <a:r>
              <a:rPr lang="zh-CN" altLang="zh-CN" dirty="0"/>
              <a:t>的缩写形式，应用编程接口），</a:t>
            </a:r>
            <a:r>
              <a:rPr lang="en-US" altLang="zh-CN" dirty="0"/>
              <a:t>applet</a:t>
            </a:r>
            <a:r>
              <a:rPr lang="zh-CN" altLang="zh-CN" dirty="0"/>
              <a:t>（</a:t>
            </a:r>
            <a:r>
              <a:rPr lang="en-US" altLang="zh-CN" dirty="0"/>
              <a:t>Java</a:t>
            </a:r>
            <a:r>
              <a:rPr lang="zh-CN" altLang="zh-CN" dirty="0"/>
              <a:t>的一种程序），</a:t>
            </a:r>
            <a:r>
              <a:rPr lang="en-US" altLang="zh-CN" dirty="0"/>
              <a:t>manipulate</a:t>
            </a:r>
            <a:r>
              <a:rPr lang="zh-CN" altLang="zh-CN" dirty="0"/>
              <a:t>（操作），</a:t>
            </a:r>
            <a:r>
              <a:rPr lang="en-US" altLang="zh-CN" dirty="0"/>
              <a:t>obtain</a:t>
            </a:r>
            <a:r>
              <a:rPr lang="zh-CN" altLang="zh-CN" dirty="0"/>
              <a:t>（获得），</a:t>
            </a:r>
            <a:r>
              <a:rPr lang="en-US" altLang="zh-CN" dirty="0"/>
              <a:t>mathematical</a:t>
            </a:r>
            <a:r>
              <a:rPr lang="zh-CN" altLang="zh-CN" dirty="0"/>
              <a:t>（数学的），</a:t>
            </a:r>
            <a:r>
              <a:rPr lang="en-US" altLang="zh-CN" dirty="0"/>
              <a:t>square root</a:t>
            </a:r>
            <a:r>
              <a:rPr lang="zh-CN" altLang="zh-CN" dirty="0"/>
              <a:t>（平方根），</a:t>
            </a:r>
            <a:r>
              <a:rPr lang="en-US" altLang="zh-CN" dirty="0"/>
              <a:t>logarithm</a:t>
            </a:r>
            <a:r>
              <a:rPr lang="zh-CN" altLang="zh-CN" dirty="0"/>
              <a:t>（对数）</a:t>
            </a:r>
            <a:endParaRPr lang="zh-CN" altLang="en-US" dirty="0"/>
          </a:p>
        </p:txBody>
      </p:sp>
      <p:pic>
        <p:nvPicPr>
          <p:cNvPr id="46082" name="Picture 2" descr="t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34846" y="1412776"/>
            <a:ext cx="478239" cy="404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3" name="Picture 3" descr="C:\Program Files\Microsoft Office\MEDIA\CAGCAT10\j0195812.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44208" y="4340570"/>
            <a:ext cx="1773022" cy="1824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29885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755576" y="44624"/>
            <a:ext cx="7848872" cy="3474720"/>
          </a:xfrm>
        </p:spPr>
        <p:txBody>
          <a:bodyPr/>
          <a:lstStyle/>
          <a:p>
            <a:r>
              <a:rPr lang="en-US" altLang="zh-CN" sz="2400" dirty="0">
                <a:solidFill>
                  <a:srgbClr val="7030A0"/>
                </a:solidFill>
                <a:latin typeface="Arial" pitchFamily="34" charset="0"/>
                <a:ea typeface="方正准圆_GBK"/>
                <a:cs typeface="Times New Roman" pitchFamily="18" charset="0"/>
              </a:rPr>
              <a:t>5.4  SQL</a:t>
            </a:r>
            <a:r>
              <a:rPr lang="zh-CN" altLang="zh-CN" sz="2400" dirty="0">
                <a:solidFill>
                  <a:srgbClr val="7030A0"/>
                </a:solidFill>
                <a:latin typeface="Arial" pitchFamily="34" charset="0"/>
                <a:ea typeface="方正准圆_GBK"/>
                <a:cs typeface="Times New Roman" pitchFamily="18" charset="0"/>
              </a:rPr>
              <a:t>—</a:t>
            </a:r>
            <a:r>
              <a:rPr lang="en-US" altLang="zh-CN" sz="2400" dirty="0">
                <a:solidFill>
                  <a:srgbClr val="7030A0"/>
                </a:solidFill>
                <a:latin typeface="Arial" pitchFamily="34" charset="0"/>
                <a:ea typeface="方正准圆_GBK"/>
                <a:cs typeface="Times New Roman" pitchFamily="18" charset="0"/>
              </a:rPr>
              <a:t>Data Concentration Camp</a:t>
            </a:r>
            <a:r>
              <a:rPr lang="zh-CN" altLang="zh-CN" sz="2400" dirty="0">
                <a:solidFill>
                  <a:srgbClr val="7030A0"/>
                </a:solidFill>
                <a:latin typeface="Arial" pitchFamily="34" charset="0"/>
                <a:ea typeface="方正准圆_GBK"/>
                <a:cs typeface="Times New Roman" pitchFamily="18" charset="0"/>
              </a:rPr>
              <a:t>（数据集中营）</a:t>
            </a:r>
          </a:p>
          <a:p>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805425453"/>
              </p:ext>
            </p:extLst>
          </p:nvPr>
        </p:nvGraphicFramePr>
        <p:xfrm>
          <a:off x="539552" y="548680"/>
          <a:ext cx="7992888" cy="6080760"/>
        </p:xfrm>
        <a:graphic>
          <a:graphicData uri="http://schemas.openxmlformats.org/drawingml/2006/table">
            <a:tbl>
              <a:tblPr>
                <a:tableStyleId>{5C22544A-7EE6-4342-B048-85BDC9FD1C3A}</a:tableStyleId>
              </a:tblPr>
              <a:tblGrid>
                <a:gridCol w="4412075"/>
                <a:gridCol w="3580813"/>
              </a:tblGrid>
              <a:tr h="5184576">
                <a:tc>
                  <a:txBody>
                    <a:bodyPr/>
                    <a:lstStyle/>
                    <a:p>
                      <a:pPr indent="266700" algn="just">
                        <a:lnSpc>
                          <a:spcPts val="1600"/>
                        </a:lnSpc>
                        <a:spcAft>
                          <a:spcPts val="0"/>
                        </a:spcAft>
                      </a:pPr>
                      <a:r>
                        <a:rPr lang="en-US" sz="1200" b="1" kern="100" dirty="0">
                          <a:effectLst/>
                        </a:rPr>
                        <a:t>SQL (Structure Query Language) was put forward by Boyce and Chamberlin in 1974. From 1975 to 1979, San Jose Research Laboratory of IBM developed the famous management system prototype of relation database</a:t>
                      </a:r>
                      <a:r>
                        <a:rPr lang="zh-CN" sz="1200" b="1" kern="100" dirty="0">
                          <a:effectLst/>
                        </a:rPr>
                        <a:t>—</a:t>
                      </a:r>
                      <a:r>
                        <a:rPr lang="en-US" sz="1200" b="1" kern="100" dirty="0">
                          <a:effectLst/>
                        </a:rPr>
                        <a:t>System R and realized it. Because its function is very powerful and the language is simple and direct, it is very popular among computer users and computer industrial circles. So it is adopted widely by numerous computer companies and software companies.</a:t>
                      </a:r>
                      <a:endParaRPr lang="zh-CN" sz="1200" b="1" kern="100" dirty="0">
                        <a:effectLst/>
                      </a:endParaRP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en-US" sz="1200" b="1" kern="100" dirty="0">
                          <a:effectLst/>
                        </a:rPr>
                        <a:t>With the constant modification, expanding and improvement by every company, SQL language has developed into the standard language of the relation database finally.</a:t>
                      </a:r>
                      <a:endParaRPr lang="zh-CN" sz="1200" b="1" kern="100" dirty="0">
                        <a:effectLst/>
                      </a:endParaRPr>
                    </a:p>
                    <a:p>
                      <a:pPr indent="266700" algn="just">
                        <a:lnSpc>
                          <a:spcPts val="1600"/>
                        </a:lnSpc>
                        <a:spcAft>
                          <a:spcPts val="0"/>
                        </a:spcAft>
                      </a:pPr>
                      <a:r>
                        <a:rPr lang="en-US" sz="1200" b="1" kern="100" dirty="0">
                          <a:effectLst/>
                        </a:rPr>
                        <a:t>I</a:t>
                      </a:r>
                      <a:r>
                        <a:rPr lang="en-US" sz="1200" b="1" kern="100" spc="-10" dirty="0">
                          <a:effectLst/>
                        </a:rPr>
                        <a:t>n October of 1986, X3H2 Database Committee</a:t>
                      </a:r>
                      <a:r>
                        <a:rPr lang="en-US" sz="1200" b="1" kern="100" dirty="0">
                          <a:effectLst/>
                        </a:rPr>
                        <a:t> </a:t>
                      </a:r>
                      <a:r>
                        <a:rPr lang="en-US" sz="1200" b="1" kern="100" spc="-10" dirty="0">
                          <a:effectLst/>
                        </a:rPr>
                        <a:t>of American National Standard Institute (abbreviate</a:t>
                      </a:r>
                      <a:r>
                        <a:rPr lang="en-US" sz="1200" b="1" kern="100" dirty="0">
                          <a:effectLst/>
                        </a:rPr>
                        <a:t>d as ANSI) approved SQL as the American standard of relation database. In the same year, the standard </a:t>
                      </a:r>
                      <a:r>
                        <a:rPr lang="en-US" sz="1200" b="1" kern="100" spc="-10" dirty="0">
                          <a:effectLst/>
                        </a:rPr>
                        <a:t>text of SQL (abbreviated as SQL-86) was announced.</a:t>
                      </a:r>
                      <a:br>
                        <a:rPr lang="en-US" sz="1200" b="1" kern="100" spc="-10" dirty="0">
                          <a:effectLst/>
                        </a:rPr>
                      </a:br>
                      <a:r>
                        <a:rPr lang="en-US" sz="1200" b="1" kern="100" spc="-10" dirty="0">
                          <a:effectLst/>
                        </a:rPr>
                        <a:t> In 1987, International Organization for </a:t>
                      </a:r>
                      <a:r>
                        <a:rPr lang="en-US" sz="1200" b="1" kern="100" spc="-10" dirty="0" err="1">
                          <a:effectLst/>
                        </a:rPr>
                        <a:t>Standardiza</a:t>
                      </a:r>
                      <a:r>
                        <a:rPr lang="en-US" sz="1200" b="1" kern="100" spc="-10" dirty="0">
                          <a:effectLst/>
                        </a:rPr>
                        <a:t>-</a:t>
                      </a:r>
                      <a:r>
                        <a:rPr lang="en-US" sz="1200" b="1" kern="100" dirty="0">
                          <a:effectLst/>
                        </a:rPr>
                        <a:t/>
                      </a:r>
                      <a:br>
                        <a:rPr lang="en-US" sz="1200" b="1" kern="100" dirty="0">
                          <a:effectLst/>
                        </a:rPr>
                      </a:br>
                      <a:r>
                        <a:rPr lang="en-US" sz="1200" b="1" kern="100" dirty="0" err="1">
                          <a:effectLst/>
                        </a:rPr>
                        <a:t>tions</a:t>
                      </a:r>
                      <a:r>
                        <a:rPr lang="en-US" sz="1200" b="1" kern="100" dirty="0">
                          <a:effectLst/>
                        </a:rPr>
                        <a:t> (abbreviated as IOS) agreed to this standard, too. With the constant revision and improvement, a series of standards</a:t>
                      </a:r>
                      <a:r>
                        <a:rPr lang="zh-CN" sz="1200" b="1" kern="100" dirty="0">
                          <a:effectLst/>
                        </a:rPr>
                        <a:t>，</a:t>
                      </a:r>
                      <a:r>
                        <a:rPr lang="en-US" sz="1200" b="1" kern="100" dirty="0">
                          <a:effectLst/>
                        </a:rPr>
                        <a:t>such as SQL-89, SQL-92 were announced by IOS and they influenced the fields beyond the database, too. The inquiring function of SQL was connected with figure functions, software project tools, software developing instruments, artificial intelligence procedure in many software products. SQL has already become a major language in database field.</a:t>
                      </a:r>
                      <a:endParaRPr lang="zh-CN" sz="1200" b="1" kern="100" dirty="0">
                        <a:effectLst/>
                        <a:latin typeface="Times New Roman"/>
                        <a:ea typeface="方正书宋_GBK"/>
                      </a:endParaRPr>
                    </a:p>
                  </a:txBody>
                  <a:tcPr marL="41887" marR="41887" marT="0" marB="0"/>
                </a:tc>
                <a:tc>
                  <a:txBody>
                    <a:bodyPr/>
                    <a:lstStyle/>
                    <a:p>
                      <a:pPr indent="266700" algn="just">
                        <a:lnSpc>
                          <a:spcPts val="1600"/>
                        </a:lnSpc>
                        <a:spcAft>
                          <a:spcPts val="0"/>
                        </a:spcAft>
                      </a:pPr>
                      <a:r>
                        <a:rPr lang="en-US" sz="1200" b="1" kern="100" dirty="0">
                          <a:effectLst/>
                        </a:rPr>
                        <a:t>SQL (Structure Query Language)</a:t>
                      </a:r>
                      <a:r>
                        <a:rPr lang="zh-CN" sz="1200" b="1" kern="100" dirty="0">
                          <a:effectLst/>
                        </a:rPr>
                        <a:t>语</a:t>
                      </a:r>
                      <a:r>
                        <a:rPr lang="zh-CN" sz="1200" b="1" kern="100" spc="10" dirty="0">
                          <a:effectLst/>
                        </a:rPr>
                        <a:t>言是</a:t>
                      </a:r>
                      <a:r>
                        <a:rPr lang="en-US" sz="1200" b="1" kern="100" spc="10" dirty="0">
                          <a:effectLst/>
                        </a:rPr>
                        <a:t>1974</a:t>
                      </a:r>
                      <a:r>
                        <a:rPr lang="zh-CN" sz="1200" b="1" kern="100" spc="10" dirty="0">
                          <a:effectLst/>
                        </a:rPr>
                        <a:t>年由</a:t>
                      </a:r>
                      <a:r>
                        <a:rPr lang="en-US" sz="1200" b="1" kern="100" spc="10" dirty="0">
                          <a:effectLst/>
                        </a:rPr>
                        <a:t>Boyce</a:t>
                      </a:r>
                      <a:r>
                        <a:rPr lang="zh-CN" sz="1200" b="1" kern="100" spc="10" dirty="0">
                          <a:effectLst/>
                        </a:rPr>
                        <a:t>和</a:t>
                      </a:r>
                      <a:r>
                        <a:rPr lang="en-US" sz="1200" b="1" kern="100" spc="10" dirty="0">
                          <a:effectLst/>
                        </a:rPr>
                        <a:t>Chamberlin</a:t>
                      </a:r>
                      <a:r>
                        <a:rPr lang="zh-CN" sz="1200" b="1" kern="100" spc="10" dirty="0">
                          <a:effectLst/>
                        </a:rPr>
                        <a:t>提出的。</a:t>
                      </a:r>
                      <a:r>
                        <a:rPr lang="en-US" sz="1200" b="1" kern="100" spc="10" dirty="0">
                          <a:effectLst/>
                        </a:rPr>
                        <a:t>1975</a:t>
                      </a:r>
                      <a:r>
                        <a:rPr lang="zh-CN" sz="1200" b="1" kern="100" spc="10" dirty="0">
                          <a:effectLst/>
                        </a:rPr>
                        <a:t>年至</a:t>
                      </a:r>
                      <a:r>
                        <a:rPr lang="en-US" sz="1200" b="1" kern="100" spc="10" dirty="0">
                          <a:effectLst/>
                        </a:rPr>
                        <a:t>1979</a:t>
                      </a:r>
                      <a:r>
                        <a:rPr lang="zh-CN" sz="1200" b="1" kern="100" spc="10" dirty="0">
                          <a:effectLst/>
                        </a:rPr>
                        <a:t>年间，</a:t>
                      </a:r>
                      <a:r>
                        <a:rPr lang="en-US" sz="1200" b="1" kern="100" spc="10" dirty="0">
                          <a:effectLst/>
                        </a:rPr>
                        <a:t>IBM</a:t>
                      </a:r>
                      <a:r>
                        <a:rPr lang="zh-CN" sz="1200" b="1" kern="100" spc="10" dirty="0">
                          <a:effectLst/>
                        </a:rPr>
                        <a:t>公司</a:t>
                      </a:r>
                      <a:r>
                        <a:rPr lang="en-US" sz="1200" b="1" kern="100" dirty="0">
                          <a:effectLst/>
                        </a:rPr>
                        <a:t>San Jose Research Laboratory</a:t>
                      </a:r>
                      <a:r>
                        <a:rPr lang="zh-CN" sz="1200" b="1" kern="100" dirty="0">
                          <a:effectLst/>
                        </a:rPr>
                        <a:t>研制了著名的关系数据库管理系统原型</a:t>
                      </a:r>
                      <a:r>
                        <a:rPr lang="zh-CN" sz="1200" b="1" kern="100" spc="-80" dirty="0">
                          <a:effectLst/>
                        </a:rPr>
                        <a:t>—</a:t>
                      </a:r>
                      <a:r>
                        <a:rPr lang="zh-CN" sz="1200" b="1" kern="100" dirty="0">
                          <a:effectLst/>
                        </a:rPr>
                        <a:t>—</a:t>
                      </a:r>
                      <a:r>
                        <a:rPr lang="en-US" sz="1200" b="1" kern="100" dirty="0">
                          <a:effectLst/>
                        </a:rPr>
                        <a:t>System R </a:t>
                      </a:r>
                      <a:r>
                        <a:rPr lang="zh-CN" sz="1200" b="1" kern="100" dirty="0">
                          <a:effectLst/>
                        </a:rPr>
                        <a:t>并实现了这种语言。由于它功能丰富，语言简洁，备受用户及计算机工业界欢迎，被众多计算机公司和软件公司所采用。</a:t>
                      </a: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zh-CN" sz="1200" b="1" kern="100" dirty="0">
                          <a:effectLst/>
                        </a:rPr>
                        <a:t>经各公司的不断修改、扩充和完善，</a:t>
                      </a:r>
                      <a:r>
                        <a:rPr lang="en-US" sz="1200" b="1" kern="100" dirty="0">
                          <a:effectLst/>
                        </a:rPr>
                        <a:t>SQL</a:t>
                      </a:r>
                      <a:r>
                        <a:rPr lang="zh-CN" sz="1200" b="1" kern="100" dirty="0">
                          <a:effectLst/>
                        </a:rPr>
                        <a:t>语言最终发展成为关系数据库的标准语言。</a:t>
                      </a: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en-US" sz="1200" b="1" kern="100" dirty="0">
                          <a:effectLst/>
                        </a:rPr>
                        <a:t>1986</a:t>
                      </a:r>
                      <a:r>
                        <a:rPr lang="zh-CN" sz="1200" b="1" kern="100" dirty="0">
                          <a:effectLst/>
                        </a:rPr>
                        <a:t>年</a:t>
                      </a:r>
                      <a:r>
                        <a:rPr lang="en-US" sz="1200" b="1" kern="100" dirty="0">
                          <a:effectLst/>
                        </a:rPr>
                        <a:t>10</a:t>
                      </a:r>
                      <a:r>
                        <a:rPr lang="zh-CN" sz="1200" b="1" kern="100" dirty="0">
                          <a:effectLst/>
                        </a:rPr>
                        <a:t>月，美国国家标准局（</a:t>
                      </a:r>
                      <a:r>
                        <a:rPr lang="en-US" sz="1200" b="1" kern="100" dirty="0">
                          <a:effectLst/>
                        </a:rPr>
                        <a:t>American National Standard Institute</a:t>
                      </a:r>
                      <a:r>
                        <a:rPr lang="zh-CN" sz="1200" b="1" kern="100" dirty="0">
                          <a:effectLst/>
                        </a:rPr>
                        <a:t>，简称</a:t>
                      </a:r>
                      <a:r>
                        <a:rPr lang="en-US" sz="1200" b="1" kern="100" dirty="0">
                          <a:effectLst/>
                        </a:rPr>
                        <a:t>ANSI</a:t>
                      </a:r>
                      <a:r>
                        <a:rPr lang="zh-CN" sz="1200" b="1" kern="100" dirty="0">
                          <a:effectLst/>
                        </a:rPr>
                        <a:t>）的数据库委员会</a:t>
                      </a:r>
                      <a:r>
                        <a:rPr lang="en-US" sz="1200" b="1" kern="100" dirty="0">
                          <a:effectLst/>
                        </a:rPr>
                        <a:t>X3H2</a:t>
                      </a:r>
                      <a:r>
                        <a:rPr lang="zh-CN" sz="1200" b="1" kern="100" dirty="0">
                          <a:effectLst/>
                        </a:rPr>
                        <a:t>批准</a:t>
                      </a:r>
                      <a:r>
                        <a:rPr lang="zh-CN" sz="1200" b="1" kern="100" spc="-30" dirty="0">
                          <a:effectLst/>
                        </a:rPr>
                        <a:t>了</a:t>
                      </a:r>
                      <a:r>
                        <a:rPr lang="en-US" sz="1200" b="1" kern="100" spc="-30" dirty="0">
                          <a:effectLst/>
                        </a:rPr>
                        <a:t>SQL</a:t>
                      </a:r>
                      <a:r>
                        <a:rPr lang="zh-CN" sz="1200" b="1" kern="100" spc="-30" dirty="0">
                          <a:effectLst/>
                        </a:rPr>
                        <a:t>作为关系数据库语言的美国标准，同年公布了</a:t>
                      </a:r>
                      <a:r>
                        <a:rPr lang="en-US" sz="1200" b="1" kern="100" spc="-30" dirty="0">
                          <a:effectLst/>
                        </a:rPr>
                        <a:t>SQL</a:t>
                      </a:r>
                      <a:r>
                        <a:rPr lang="zh-CN" sz="1200" b="1" kern="100" spc="-30" dirty="0">
                          <a:effectLst/>
                        </a:rPr>
                        <a:t>标准文本（简称</a:t>
                      </a:r>
                      <a:r>
                        <a:rPr lang="en-US" sz="1200" b="1" kern="100" spc="-30" dirty="0">
                          <a:effectLst/>
                        </a:rPr>
                        <a:t>SQL-86</a:t>
                      </a:r>
                      <a:r>
                        <a:rPr lang="zh-CN" sz="1200" b="1" kern="100" spc="-30" dirty="0">
                          <a:effectLst/>
                        </a:rPr>
                        <a:t>）。</a:t>
                      </a:r>
                      <a:r>
                        <a:rPr lang="en-US" sz="1200" b="1" kern="100" spc="-30" dirty="0">
                          <a:effectLst/>
                        </a:rPr>
                        <a:t>1987</a:t>
                      </a:r>
                      <a:r>
                        <a:rPr lang="zh-CN" sz="1200" b="1" kern="100" spc="-30" dirty="0">
                          <a:effectLst/>
                        </a:rPr>
                        <a:t>年，国际标准化组织（</a:t>
                      </a:r>
                      <a:r>
                        <a:rPr lang="en-US" sz="1200" b="1" kern="100" spc="-30" dirty="0" err="1">
                          <a:effectLst/>
                        </a:rPr>
                        <a:t>Interna-tional</a:t>
                      </a:r>
                      <a:r>
                        <a:rPr lang="en-US" sz="1200" b="1" kern="100" spc="-30" dirty="0">
                          <a:effectLst/>
                        </a:rPr>
                        <a:t> Organization for </a:t>
                      </a:r>
                      <a:r>
                        <a:rPr lang="en-US" sz="1200" b="1" kern="100" dirty="0">
                          <a:effectLst/>
                        </a:rPr>
                        <a:t>Standardization</a:t>
                      </a:r>
                      <a:r>
                        <a:rPr lang="zh-CN" sz="1200" b="1" kern="100" dirty="0">
                          <a:effectLst/>
                        </a:rPr>
                        <a:t>，简称</a:t>
                      </a:r>
                      <a:r>
                        <a:rPr lang="en-US" sz="1200" b="1" kern="100" dirty="0">
                          <a:effectLst/>
                        </a:rPr>
                        <a:t>IOS</a:t>
                      </a:r>
                      <a:r>
                        <a:rPr lang="zh-CN" sz="1200" b="1" kern="100" dirty="0">
                          <a:effectLst/>
                        </a:rPr>
                        <a:t>）也通过了这一标准，此后</a:t>
                      </a:r>
                      <a:r>
                        <a:rPr lang="en-US" sz="1200" b="1" kern="100" dirty="0">
                          <a:effectLst/>
                        </a:rPr>
                        <a:t>ANSI</a:t>
                      </a:r>
                      <a:r>
                        <a:rPr lang="zh-CN" sz="1200" b="1" kern="100" dirty="0">
                          <a:effectLst/>
                        </a:rPr>
                        <a:t>不断修改和完善</a:t>
                      </a:r>
                      <a:r>
                        <a:rPr lang="en-US" sz="1200" b="1" kern="100" dirty="0">
                          <a:effectLst/>
                        </a:rPr>
                        <a:t>SQL</a:t>
                      </a:r>
                      <a:r>
                        <a:rPr lang="zh-CN" sz="1200" b="1" kern="100" dirty="0">
                          <a:effectLst/>
                        </a:rPr>
                        <a:t>标准，并于</a:t>
                      </a:r>
                      <a:r>
                        <a:rPr lang="en-US" sz="1200" b="1" kern="100" dirty="0">
                          <a:effectLst/>
                        </a:rPr>
                        <a:t>1989</a:t>
                      </a:r>
                      <a:r>
                        <a:rPr lang="zh-CN" sz="1200" b="1" kern="100" dirty="0">
                          <a:effectLst/>
                        </a:rPr>
                        <a:t>年公布了</a:t>
                      </a:r>
                      <a:r>
                        <a:rPr lang="en-US" sz="1200" b="1" kern="100" dirty="0">
                          <a:effectLst/>
                        </a:rPr>
                        <a:t>SQL-89</a:t>
                      </a:r>
                      <a:r>
                        <a:rPr lang="zh-CN" sz="1200" b="1" kern="100" dirty="0">
                          <a:effectLst/>
                        </a:rPr>
                        <a:t>标准，</a:t>
                      </a:r>
                      <a:r>
                        <a:rPr lang="en-US" sz="1200" b="1" kern="100" dirty="0">
                          <a:effectLst/>
                        </a:rPr>
                        <a:t>1992</a:t>
                      </a:r>
                      <a:r>
                        <a:rPr lang="zh-CN" sz="1200" b="1" kern="100" dirty="0">
                          <a:effectLst/>
                        </a:rPr>
                        <a:t>年又公布了</a:t>
                      </a:r>
                      <a:r>
                        <a:rPr lang="en-US" sz="1200" b="1" kern="100" dirty="0">
                          <a:effectLst/>
                        </a:rPr>
                        <a:t>SQL-92</a:t>
                      </a:r>
                      <a:r>
                        <a:rPr lang="zh-CN" sz="1200" b="1" kern="100" dirty="0">
                          <a:effectLst/>
                        </a:rPr>
                        <a:t>标准。</a:t>
                      </a:r>
                      <a:r>
                        <a:rPr lang="en-US" sz="1200" b="1" kern="100" dirty="0">
                          <a:effectLst/>
                        </a:rPr>
                        <a:t>SQL</a:t>
                      </a:r>
                      <a:r>
                        <a:rPr lang="zh-CN" sz="1200" b="1" kern="100" dirty="0">
                          <a:effectLst/>
                        </a:rPr>
                        <a:t>成为国际标准，对数据库以外的领域也产生了很大的影响，有不少软件产品将</a:t>
                      </a:r>
                      <a:r>
                        <a:rPr lang="en-US" sz="1200" b="1" kern="100" dirty="0">
                          <a:effectLst/>
                        </a:rPr>
                        <a:t>SQL</a:t>
                      </a:r>
                      <a:r>
                        <a:rPr lang="zh-CN" sz="1200" b="1" kern="100" dirty="0">
                          <a:effectLst/>
                        </a:rPr>
                        <a:t>语言的数据查询功能与图形功能、软件工程工具、软件开发工具、人工智能程序结合起来。</a:t>
                      </a:r>
                      <a:r>
                        <a:rPr lang="en-US" sz="1200" b="1" kern="100" dirty="0">
                          <a:effectLst/>
                        </a:rPr>
                        <a:t>SQL</a:t>
                      </a:r>
                      <a:r>
                        <a:rPr lang="zh-CN" sz="1200" b="1" kern="100" dirty="0">
                          <a:effectLst/>
                        </a:rPr>
                        <a:t>已成为数据库领域中一种主流语言。</a:t>
                      </a:r>
                      <a:endParaRPr lang="zh-CN" sz="1200" b="1" kern="100" dirty="0">
                        <a:effectLst/>
                        <a:latin typeface="Times New Roman"/>
                        <a:ea typeface="方正书宋_GBK"/>
                      </a:endParaRPr>
                    </a:p>
                  </a:txBody>
                  <a:tcPr marL="41887" marR="41887" marT="0" marB="0"/>
                </a:tc>
              </a:tr>
            </a:tbl>
          </a:graphicData>
        </a:graphic>
      </p:graphicFrame>
    </p:spTree>
    <p:extLst>
      <p:ext uri="{BB962C8B-B14F-4D97-AF65-F5344CB8AC3E}">
        <p14:creationId xmlns:p14="http://schemas.microsoft.com/office/powerpoint/2010/main" val="10604876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1252010" y="1916832"/>
            <a:ext cx="6848382" cy="3474720"/>
          </a:xfrm>
        </p:spPr>
        <p:txBody>
          <a:bodyPr/>
          <a:lstStyle/>
          <a:p>
            <a:r>
              <a:rPr lang="en-US" altLang="zh-CN" dirty="0" smtClean="0"/>
              <a:t>    Key </a:t>
            </a:r>
            <a:r>
              <a:rPr lang="en-US" altLang="zh-CN" dirty="0"/>
              <a:t>words: SQL (Structure Query Language)</a:t>
            </a:r>
            <a:r>
              <a:rPr lang="zh-CN" altLang="zh-CN" dirty="0"/>
              <a:t>，</a:t>
            </a:r>
            <a:r>
              <a:rPr lang="en-US" altLang="zh-CN" dirty="0"/>
              <a:t>database</a:t>
            </a:r>
            <a:r>
              <a:rPr lang="zh-CN" altLang="zh-CN" dirty="0"/>
              <a:t>（数据库）</a:t>
            </a:r>
            <a:endParaRPr lang="zh-CN" altLang="en-US" dirty="0"/>
          </a:p>
        </p:txBody>
      </p:sp>
      <p:pic>
        <p:nvPicPr>
          <p:cNvPr id="48130" name="Picture 2" descr="t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22884" y="1916832"/>
            <a:ext cx="395536" cy="33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1" name="Picture 3" descr="C:\Program Files\Microsoft Office\MEDIA\CAGCAT10\j0195384.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00192" y="4345686"/>
            <a:ext cx="1795882" cy="1833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92589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p:txBody>
          <a:bodyPr/>
          <a:lstStyle/>
          <a:p>
            <a:r>
              <a:rPr lang="en-US" altLang="zh-CN" sz="2400" dirty="0">
                <a:solidFill>
                  <a:srgbClr val="7030A0"/>
                </a:solidFill>
                <a:latin typeface="Arial" pitchFamily="34" charset="0"/>
                <a:ea typeface="方正准圆_GBK"/>
                <a:cs typeface="Times New Roman" pitchFamily="18" charset="0"/>
              </a:rPr>
              <a:t>5.5   </a:t>
            </a:r>
            <a:r>
              <a:rPr lang="en-US" altLang="zh-CN" sz="2400" dirty="0">
                <a:solidFill>
                  <a:srgbClr val="7030A0"/>
                </a:solidFill>
                <a:latin typeface="Arial" pitchFamily="34" charset="0"/>
                <a:ea typeface="方正准圆_GBK"/>
                <a:cs typeface="Times New Roman" pitchFamily="18" charset="0"/>
              </a:rPr>
              <a:t>Python</a:t>
            </a:r>
            <a:endParaRPr lang="zh-CN" altLang="zh-CN" sz="2400" dirty="0">
              <a:solidFill>
                <a:srgbClr val="7030A0"/>
              </a:solidFill>
              <a:latin typeface="Arial" pitchFamily="34" charset="0"/>
              <a:ea typeface="方正准圆_GBK"/>
              <a:cs typeface="Times New Roman" pitchFamily="18" charset="0"/>
            </a:endParaRPr>
          </a:p>
          <a:p>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3848512307"/>
              </p:ext>
            </p:extLst>
          </p:nvPr>
        </p:nvGraphicFramePr>
        <p:xfrm>
          <a:off x="971600" y="1257384"/>
          <a:ext cx="7776864" cy="5267960"/>
        </p:xfrm>
        <a:graphic>
          <a:graphicData uri="http://schemas.openxmlformats.org/drawingml/2006/table">
            <a:tbl>
              <a:tblPr>
                <a:tableStyleId>{5C22544A-7EE6-4342-B048-85BDC9FD1C3A}</a:tableStyleId>
              </a:tblPr>
              <a:tblGrid>
                <a:gridCol w="4434368"/>
                <a:gridCol w="3342496"/>
              </a:tblGrid>
              <a:tr h="5256584">
                <a:tc>
                  <a:txBody>
                    <a:bodyPr/>
                    <a:lstStyle/>
                    <a:p>
                      <a:pPr indent="266700" algn="just">
                        <a:lnSpc>
                          <a:spcPts val="1600"/>
                        </a:lnSpc>
                        <a:spcAft>
                          <a:spcPts val="0"/>
                        </a:spcAft>
                      </a:pPr>
                      <a:r>
                        <a:rPr lang="en-US" sz="1200" b="1" kern="100" dirty="0">
                          <a:effectLst/>
                        </a:rPr>
                        <a:t>Python is an interpreted computer programming language which was invented by Guido van Rossum in 1989, and it was first published in 1991. The Python source code and interpreter follow the GPL (GNU General Public License) protocol. The Python interpreter is available for many operating systems, and it allows Python code to run on various systems.</a:t>
                      </a:r>
                      <a:endParaRPr lang="zh-CN" sz="1200" b="1" kern="100" dirty="0">
                        <a:effectLst/>
                      </a:endParaRPr>
                    </a:p>
                    <a:p>
                      <a:pPr indent="266700" algn="just">
                        <a:lnSpc>
                          <a:spcPts val="1600"/>
                        </a:lnSpc>
                        <a:spcAft>
                          <a:spcPts val="0"/>
                        </a:spcAft>
                      </a:pPr>
                      <a:r>
                        <a:rPr lang="en-US" sz="1200" b="1" kern="100" dirty="0">
                          <a:effectLst/>
                        </a:rPr>
                        <a:t>Python grammar is concise and clear, one of the characteristics is to force the whitespace to be used as a statement indent.</a:t>
                      </a:r>
                      <a:endParaRPr lang="zh-CN" sz="1200" b="1" kern="100" dirty="0">
                        <a:effectLst/>
                      </a:endParaRPr>
                    </a:p>
                    <a:p>
                      <a:pPr indent="266700" algn="just">
                        <a:lnSpc>
                          <a:spcPts val="1600"/>
                        </a:lnSpc>
                        <a:spcAft>
                          <a:spcPts val="0"/>
                        </a:spcAft>
                      </a:pPr>
                      <a:r>
                        <a:rPr lang="en-US" sz="1200" b="1" kern="100" dirty="0">
                          <a:effectLst/>
                        </a:rPr>
                        <a:t>Python has a abundant and powerful </a:t>
                      </a:r>
                      <a:r>
                        <a:rPr lang="en-US" sz="1200" b="1" kern="100" dirty="0" err="1">
                          <a:effectLst/>
                        </a:rPr>
                        <a:t>library.It</a:t>
                      </a:r>
                      <a:r>
                        <a:rPr lang="en-US" sz="1200" b="1" kern="100" dirty="0">
                          <a:effectLst/>
                        </a:rPr>
                        <a:t> is often called glue language which can easily connect the various modules (especially C / C ++) which were made in other languages. A common application status is that Python is used to quickly build prototypes of the program, and then the special requirement parts will be </a:t>
                      </a:r>
                      <a:r>
                        <a:rPr lang="en-US" sz="1200" b="1" kern="100" dirty="0" err="1">
                          <a:effectLst/>
                        </a:rPr>
                        <a:t>rewrited</a:t>
                      </a:r>
                      <a:r>
                        <a:rPr lang="en-US" sz="1200" b="1" kern="100" dirty="0">
                          <a:effectLst/>
                        </a:rPr>
                        <a:t> in a more appropriate language. Such as the graphics rendering module in the 3D game, which has high performance requirements, can be </a:t>
                      </a:r>
                      <a:r>
                        <a:rPr lang="en-US" sz="1200" b="1" kern="100" dirty="0" err="1">
                          <a:effectLst/>
                        </a:rPr>
                        <a:t>rewrited</a:t>
                      </a:r>
                      <a:r>
                        <a:rPr lang="en-US" sz="1200" b="1" kern="100" dirty="0">
                          <a:effectLst/>
                        </a:rPr>
                        <a:t> in C/C++ languages.</a:t>
                      </a:r>
                      <a:endParaRPr lang="zh-CN" sz="1200" b="1" kern="100" dirty="0">
                        <a:effectLst/>
                      </a:endParaRPr>
                    </a:p>
                    <a:p>
                      <a:pPr indent="266700" algn="just">
                        <a:lnSpc>
                          <a:spcPts val="1600"/>
                        </a:lnSpc>
                        <a:spcAft>
                          <a:spcPts val="0"/>
                        </a:spcAft>
                      </a:pPr>
                      <a:r>
                        <a:rPr lang="en-GB" sz="1200" b="1" kern="100" dirty="0">
                          <a:effectLst/>
                        </a:rPr>
                        <a:t>Because of its open source nature, Python has been ported to many platforms. These platforms include Linux, Windows, FreeBSD, Macintosh, Solaris, OS / 2, Amiga, AROS, AS / 400, BeOS, OS / 390, z / OS, Palm OS, QNX, VMS, Psion, </a:t>
                      </a:r>
                      <a:r>
                        <a:rPr lang="en-GB" sz="1200" b="1" kern="100" dirty="0" err="1">
                          <a:effectLst/>
                        </a:rPr>
                        <a:t>Acom</a:t>
                      </a:r>
                      <a:r>
                        <a:rPr lang="en-GB" sz="1200" b="1" kern="100" dirty="0">
                          <a:effectLst/>
                        </a:rPr>
                        <a:t> RISC OS, VxWorks, PlayStation, Sharp </a:t>
                      </a:r>
                      <a:r>
                        <a:rPr lang="en-GB" sz="1200" b="1" kern="100" dirty="0" err="1">
                          <a:effectLst/>
                        </a:rPr>
                        <a:t>Zaurus</a:t>
                      </a:r>
                      <a:r>
                        <a:rPr lang="en-GB" sz="1200" b="1" kern="100" dirty="0">
                          <a:effectLst/>
                        </a:rPr>
                        <a:t>, Windows CE, </a:t>
                      </a:r>
                      <a:r>
                        <a:rPr lang="en-GB" sz="1200" b="1" kern="100" dirty="0" err="1">
                          <a:effectLst/>
                        </a:rPr>
                        <a:t>PocketPC</a:t>
                      </a:r>
                      <a:r>
                        <a:rPr lang="en-GB" sz="1200" b="1" kern="100" dirty="0">
                          <a:effectLst/>
                        </a:rPr>
                        <a:t>, Symbian</a:t>
                      </a:r>
                      <a:r>
                        <a:rPr lang="en-US" sz="1200" b="1" kern="100" dirty="0">
                          <a:effectLst/>
                        </a:rPr>
                        <a:t>, as well as android platform which was developed by Google.</a:t>
                      </a:r>
                      <a:endParaRPr lang="zh-CN" sz="1200" b="1" kern="100" dirty="0">
                        <a:effectLst/>
                        <a:latin typeface="Times New Roman"/>
                        <a:ea typeface="方正书宋_GBK"/>
                      </a:endParaRPr>
                    </a:p>
                  </a:txBody>
                  <a:tcPr marL="43438" marR="43438" marT="0" marB="0"/>
                </a:tc>
                <a:tc>
                  <a:txBody>
                    <a:bodyPr/>
                    <a:lstStyle/>
                    <a:p>
                      <a:pPr indent="266700" algn="just">
                        <a:lnSpc>
                          <a:spcPts val="1600"/>
                        </a:lnSpc>
                        <a:spcAft>
                          <a:spcPts val="0"/>
                        </a:spcAft>
                      </a:pPr>
                      <a:r>
                        <a:rPr lang="en-US" sz="1200" b="1" kern="100" dirty="0">
                          <a:effectLst/>
                        </a:rPr>
                        <a:t>Python</a:t>
                      </a:r>
                      <a:r>
                        <a:rPr lang="zh-CN" sz="1200" b="1" kern="100" dirty="0">
                          <a:effectLst/>
                        </a:rPr>
                        <a:t>是一种解释型计算机程序设计语言，由</a:t>
                      </a:r>
                      <a:r>
                        <a:rPr lang="en-US" sz="1200" b="1" kern="100" dirty="0">
                          <a:effectLst/>
                        </a:rPr>
                        <a:t>Guido van Rossum</a:t>
                      </a:r>
                      <a:r>
                        <a:rPr lang="zh-CN" sz="1200" b="1" kern="100" dirty="0">
                          <a:effectLst/>
                        </a:rPr>
                        <a:t>于</a:t>
                      </a:r>
                      <a:r>
                        <a:rPr lang="en-US" sz="1200" b="1" kern="100" dirty="0">
                          <a:effectLst/>
                        </a:rPr>
                        <a:t>1989</a:t>
                      </a:r>
                      <a:r>
                        <a:rPr lang="zh-CN" sz="1200" b="1" kern="100" dirty="0">
                          <a:effectLst/>
                        </a:rPr>
                        <a:t>年发明，并于</a:t>
                      </a:r>
                      <a:r>
                        <a:rPr lang="en-US" sz="1200" b="1" kern="100" dirty="0">
                          <a:effectLst/>
                        </a:rPr>
                        <a:t>1991</a:t>
                      </a:r>
                      <a:r>
                        <a:rPr lang="zh-CN" sz="1200" b="1" kern="100" dirty="0">
                          <a:effectLst/>
                        </a:rPr>
                        <a:t>年首次发布。</a:t>
                      </a:r>
                      <a:r>
                        <a:rPr lang="en-US" sz="1200" b="1" kern="100" dirty="0">
                          <a:effectLst/>
                        </a:rPr>
                        <a:t>Python</a:t>
                      </a:r>
                      <a:r>
                        <a:rPr lang="zh-CN" sz="1200" b="1" kern="100" dirty="0">
                          <a:effectLst/>
                        </a:rPr>
                        <a:t>源代码和解释器遵循</a:t>
                      </a:r>
                      <a:r>
                        <a:rPr lang="en-US" sz="1200" b="1" kern="100" dirty="0">
                          <a:effectLst/>
                        </a:rPr>
                        <a:t>GPL (GNU General Public License)</a:t>
                      </a:r>
                      <a:r>
                        <a:rPr lang="zh-CN" sz="1200" b="1" kern="100" dirty="0">
                          <a:effectLst/>
                        </a:rPr>
                        <a:t>协议。</a:t>
                      </a:r>
                      <a:r>
                        <a:rPr lang="en-US" sz="1200" b="1" kern="100" dirty="0">
                          <a:effectLst/>
                        </a:rPr>
                        <a:t>Python</a:t>
                      </a:r>
                      <a:r>
                        <a:rPr lang="zh-CN" sz="1200" b="1" kern="100" dirty="0">
                          <a:effectLst/>
                        </a:rPr>
                        <a:t>解释器可用于许多操作系统，允许</a:t>
                      </a:r>
                      <a:r>
                        <a:rPr lang="en-US" sz="1200" b="1" kern="100" dirty="0">
                          <a:effectLst/>
                        </a:rPr>
                        <a:t>Python</a:t>
                      </a:r>
                      <a:r>
                        <a:rPr lang="zh-CN" sz="1200" b="1" kern="100" dirty="0">
                          <a:effectLst/>
                        </a:rPr>
                        <a:t>代码在各种系统上运行。</a:t>
                      </a:r>
                    </a:p>
                    <a:p>
                      <a:pPr indent="266700" algn="just">
                        <a:lnSpc>
                          <a:spcPts val="1600"/>
                        </a:lnSpc>
                        <a:spcAft>
                          <a:spcPts val="0"/>
                        </a:spcAft>
                      </a:pPr>
                      <a:r>
                        <a:rPr lang="en-US" sz="1200" b="1" kern="100" dirty="0">
                          <a:effectLst/>
                        </a:rPr>
                        <a:t>Python</a:t>
                      </a:r>
                      <a:r>
                        <a:rPr lang="zh-CN" sz="1200" b="1" kern="100" dirty="0">
                          <a:effectLst/>
                        </a:rPr>
                        <a:t>语法简洁清晰，特色之一是强制用空白符作为语句缩进。</a:t>
                      </a: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en-US" sz="1200" b="1" kern="100" dirty="0">
                          <a:effectLst/>
                        </a:rPr>
                        <a:t>Python</a:t>
                      </a:r>
                      <a:r>
                        <a:rPr lang="zh-CN" sz="1200" b="1" kern="100" dirty="0">
                          <a:effectLst/>
                        </a:rPr>
                        <a:t>具有丰富和强大的库。它常被称为胶水语言，能够把用其他语言制作的各种模块（尤其是</a:t>
                      </a:r>
                      <a:r>
                        <a:rPr lang="en-US" sz="1200" b="1" kern="100" dirty="0">
                          <a:effectLst/>
                        </a:rPr>
                        <a:t>C/C++</a:t>
                      </a:r>
                      <a:r>
                        <a:rPr lang="zh-CN" sz="1200" b="1" kern="100" dirty="0">
                          <a:effectLst/>
                        </a:rPr>
                        <a:t>）很轻松地联结在一起。常见的一种应用情形是，使用</a:t>
                      </a:r>
                      <a:r>
                        <a:rPr lang="en-US" sz="1200" b="1" kern="100" dirty="0">
                          <a:effectLst/>
                        </a:rPr>
                        <a:t>Python</a:t>
                      </a:r>
                      <a:r>
                        <a:rPr lang="zh-CN" sz="1200" b="1" kern="100" dirty="0">
                          <a:effectLst/>
                        </a:rPr>
                        <a:t>快速生成程序的原型，然后对其中有特别要求的部分，用更合适的语言改写，比如</a:t>
                      </a:r>
                      <a:r>
                        <a:rPr lang="en-US" sz="1200" b="1" kern="100" dirty="0">
                          <a:effectLst/>
                        </a:rPr>
                        <a:t>3D</a:t>
                      </a:r>
                      <a:r>
                        <a:rPr lang="zh-CN" sz="1200" b="1" kern="100" dirty="0">
                          <a:effectLst/>
                        </a:rPr>
                        <a:t>游戏中的图形渲染模块，性能要求特别高，就可以用</a:t>
                      </a:r>
                      <a:r>
                        <a:rPr lang="en-US" sz="1200" b="1" kern="100" dirty="0">
                          <a:effectLst/>
                        </a:rPr>
                        <a:t>C/C++</a:t>
                      </a:r>
                      <a:r>
                        <a:rPr lang="zh-CN" sz="1200" b="1" kern="100" dirty="0">
                          <a:effectLst/>
                        </a:rPr>
                        <a:t>重写。</a:t>
                      </a:r>
                    </a:p>
                    <a:p>
                      <a:pPr indent="266700" algn="just">
                        <a:lnSpc>
                          <a:spcPts val="1600"/>
                        </a:lnSpc>
                        <a:spcAft>
                          <a:spcPts val="0"/>
                        </a:spcAft>
                      </a:pPr>
                      <a:r>
                        <a:rPr lang="en-US" sz="1200" b="1" kern="100" dirty="0">
                          <a:effectLst/>
                        </a:rPr>
                        <a:t> </a:t>
                      </a:r>
                      <a:endParaRPr lang="zh-CN" sz="1200" b="1" kern="100" dirty="0">
                        <a:effectLst/>
                      </a:endParaRPr>
                    </a:p>
                    <a:p>
                      <a:pPr indent="266700" algn="just">
                        <a:lnSpc>
                          <a:spcPts val="1600"/>
                        </a:lnSpc>
                        <a:spcAft>
                          <a:spcPts val="0"/>
                        </a:spcAft>
                      </a:pPr>
                      <a:r>
                        <a:rPr lang="zh-CN" sz="1200" b="1" kern="100" dirty="0">
                          <a:effectLst/>
                        </a:rPr>
                        <a:t>由于它的开源本质，</a:t>
                      </a:r>
                      <a:r>
                        <a:rPr lang="en-US" sz="1200" b="1" kern="100" dirty="0">
                          <a:effectLst/>
                        </a:rPr>
                        <a:t>Python</a:t>
                      </a:r>
                      <a:r>
                        <a:rPr lang="zh-CN" sz="1200" b="1" kern="100" dirty="0">
                          <a:effectLst/>
                        </a:rPr>
                        <a:t>已经被移植在许多平台上。这些平台包括</a:t>
                      </a:r>
                      <a:r>
                        <a:rPr lang="en-US" sz="1200" b="1" kern="100" dirty="0">
                          <a:effectLst/>
                        </a:rPr>
                        <a:t>Linux</a:t>
                      </a:r>
                      <a:r>
                        <a:rPr lang="zh-CN" sz="1200" b="1" kern="100" dirty="0">
                          <a:effectLst/>
                        </a:rPr>
                        <a:t>、</a:t>
                      </a:r>
                      <a:r>
                        <a:rPr lang="en-US" sz="1200" b="1" kern="100" dirty="0">
                          <a:effectLst/>
                        </a:rPr>
                        <a:t>Windows</a:t>
                      </a:r>
                      <a:r>
                        <a:rPr lang="zh-CN" sz="1200" b="1" kern="100" dirty="0">
                          <a:effectLst/>
                        </a:rPr>
                        <a:t>、</a:t>
                      </a:r>
                      <a:r>
                        <a:rPr lang="en-US" sz="1200" b="1" kern="100" dirty="0">
                          <a:effectLst/>
                        </a:rPr>
                        <a:t>FreeBSD</a:t>
                      </a:r>
                      <a:r>
                        <a:rPr lang="zh-CN" sz="1200" b="1" kern="100" dirty="0">
                          <a:effectLst/>
                        </a:rPr>
                        <a:t>、</a:t>
                      </a:r>
                      <a:r>
                        <a:rPr lang="en-US" sz="1200" b="1" kern="100" dirty="0">
                          <a:effectLst/>
                        </a:rPr>
                        <a:t>Macintosh</a:t>
                      </a:r>
                      <a:r>
                        <a:rPr lang="zh-CN" sz="1200" b="1" kern="100" dirty="0">
                          <a:effectLst/>
                        </a:rPr>
                        <a:t>、</a:t>
                      </a:r>
                      <a:r>
                        <a:rPr lang="en-US" sz="1200" b="1" kern="100" dirty="0">
                          <a:effectLst/>
                        </a:rPr>
                        <a:t>Solaris</a:t>
                      </a:r>
                      <a:r>
                        <a:rPr lang="zh-CN" sz="1200" b="1" kern="100" dirty="0">
                          <a:effectLst/>
                        </a:rPr>
                        <a:t>、</a:t>
                      </a:r>
                      <a:r>
                        <a:rPr lang="en-US" sz="1200" b="1" kern="100" dirty="0">
                          <a:effectLst/>
                        </a:rPr>
                        <a:t>OS/2</a:t>
                      </a:r>
                      <a:r>
                        <a:rPr lang="zh-CN" sz="1200" b="1" kern="100" dirty="0">
                          <a:effectLst/>
                        </a:rPr>
                        <a:t>、</a:t>
                      </a:r>
                      <a:r>
                        <a:rPr lang="en-US" sz="1200" b="1" kern="100" dirty="0">
                          <a:effectLst/>
                        </a:rPr>
                        <a:t>Amiga</a:t>
                      </a:r>
                      <a:r>
                        <a:rPr lang="zh-CN" sz="1200" b="1" kern="100" dirty="0">
                          <a:effectLst/>
                        </a:rPr>
                        <a:t>、</a:t>
                      </a:r>
                      <a:r>
                        <a:rPr lang="en-US" sz="1200" b="1" kern="100" dirty="0">
                          <a:effectLst/>
                        </a:rPr>
                        <a:t>AROS</a:t>
                      </a:r>
                      <a:r>
                        <a:rPr lang="zh-CN" sz="1200" b="1" kern="100" dirty="0">
                          <a:effectLst/>
                        </a:rPr>
                        <a:t>、</a:t>
                      </a:r>
                      <a:r>
                        <a:rPr lang="en-US" sz="1200" b="1" kern="100" dirty="0">
                          <a:effectLst/>
                        </a:rPr>
                        <a:t>AS/400</a:t>
                      </a:r>
                      <a:r>
                        <a:rPr lang="zh-CN" sz="1200" b="1" kern="100" dirty="0">
                          <a:effectLst/>
                        </a:rPr>
                        <a:t>、</a:t>
                      </a:r>
                      <a:r>
                        <a:rPr lang="en-US" sz="1200" b="1" kern="100" dirty="0">
                          <a:effectLst/>
                        </a:rPr>
                        <a:t>BeOS</a:t>
                      </a:r>
                      <a:r>
                        <a:rPr lang="zh-CN" sz="1200" b="1" kern="100" dirty="0">
                          <a:effectLst/>
                        </a:rPr>
                        <a:t>、</a:t>
                      </a:r>
                      <a:r>
                        <a:rPr lang="en-US" sz="1200" b="1" kern="100" dirty="0">
                          <a:effectLst/>
                        </a:rPr>
                        <a:t>OS/390</a:t>
                      </a:r>
                      <a:r>
                        <a:rPr lang="zh-CN" sz="1200" b="1" kern="100" dirty="0">
                          <a:effectLst/>
                        </a:rPr>
                        <a:t>、</a:t>
                      </a:r>
                      <a:r>
                        <a:rPr lang="en-US" sz="1200" b="1" kern="100" dirty="0">
                          <a:effectLst/>
                        </a:rPr>
                        <a:t>z/OS</a:t>
                      </a:r>
                      <a:r>
                        <a:rPr lang="zh-CN" sz="1200" b="1" kern="100" dirty="0">
                          <a:effectLst/>
                        </a:rPr>
                        <a:t>、</a:t>
                      </a:r>
                      <a:r>
                        <a:rPr lang="en-US" sz="1200" b="1" kern="100" dirty="0">
                          <a:effectLst/>
                        </a:rPr>
                        <a:t>Palm OS</a:t>
                      </a:r>
                      <a:r>
                        <a:rPr lang="zh-CN" sz="1200" b="1" kern="100" dirty="0">
                          <a:effectLst/>
                        </a:rPr>
                        <a:t>、</a:t>
                      </a:r>
                      <a:r>
                        <a:rPr lang="en-US" sz="1200" b="1" kern="100" dirty="0">
                          <a:effectLst/>
                        </a:rPr>
                        <a:t>QNX</a:t>
                      </a:r>
                      <a:r>
                        <a:rPr lang="zh-CN" sz="1200" b="1" kern="100" dirty="0">
                          <a:effectLst/>
                        </a:rPr>
                        <a:t>、</a:t>
                      </a:r>
                      <a:r>
                        <a:rPr lang="en-US" sz="1200" b="1" kern="100" dirty="0">
                          <a:effectLst/>
                        </a:rPr>
                        <a:t>VMS</a:t>
                      </a:r>
                      <a:r>
                        <a:rPr lang="zh-CN" sz="1200" b="1" kern="100" dirty="0">
                          <a:effectLst/>
                        </a:rPr>
                        <a:t>、</a:t>
                      </a:r>
                      <a:r>
                        <a:rPr lang="en-US" sz="1200" b="1" kern="100" dirty="0">
                          <a:effectLst/>
                        </a:rPr>
                        <a:t>Psion</a:t>
                      </a:r>
                      <a:r>
                        <a:rPr lang="zh-CN" sz="1200" b="1" kern="100" dirty="0">
                          <a:effectLst/>
                        </a:rPr>
                        <a:t>、</a:t>
                      </a:r>
                      <a:r>
                        <a:rPr lang="en-US" sz="1200" b="1" kern="100" dirty="0" err="1">
                          <a:effectLst/>
                        </a:rPr>
                        <a:t>Acom</a:t>
                      </a:r>
                      <a:r>
                        <a:rPr lang="en-US" sz="1200" b="1" kern="100" dirty="0">
                          <a:effectLst/>
                        </a:rPr>
                        <a:t> RISC OS</a:t>
                      </a:r>
                      <a:r>
                        <a:rPr lang="zh-CN" sz="1200" b="1" kern="100" dirty="0">
                          <a:effectLst/>
                        </a:rPr>
                        <a:t>、</a:t>
                      </a:r>
                      <a:r>
                        <a:rPr lang="en-US" sz="1200" b="1" kern="100" dirty="0">
                          <a:effectLst/>
                        </a:rPr>
                        <a:t>VxWorks</a:t>
                      </a:r>
                      <a:r>
                        <a:rPr lang="zh-CN" sz="1200" b="1" kern="100" dirty="0">
                          <a:effectLst/>
                        </a:rPr>
                        <a:t>、</a:t>
                      </a:r>
                      <a:r>
                        <a:rPr lang="en-US" sz="1200" b="1" kern="100" dirty="0">
                          <a:effectLst/>
                        </a:rPr>
                        <a:t>PlayStation</a:t>
                      </a:r>
                      <a:r>
                        <a:rPr lang="zh-CN" sz="1200" b="1" kern="100" dirty="0">
                          <a:effectLst/>
                        </a:rPr>
                        <a:t>、</a:t>
                      </a:r>
                      <a:r>
                        <a:rPr lang="en-US" sz="1200" b="1" kern="100" dirty="0">
                          <a:effectLst/>
                        </a:rPr>
                        <a:t>Sharp </a:t>
                      </a:r>
                      <a:r>
                        <a:rPr lang="en-US" sz="1200" b="1" kern="100" dirty="0" err="1">
                          <a:effectLst/>
                        </a:rPr>
                        <a:t>Zaurus</a:t>
                      </a:r>
                      <a:r>
                        <a:rPr lang="zh-CN" sz="1200" b="1" kern="100" dirty="0">
                          <a:effectLst/>
                        </a:rPr>
                        <a:t>、</a:t>
                      </a:r>
                      <a:r>
                        <a:rPr lang="en-US" sz="1200" b="1" kern="100" dirty="0">
                          <a:effectLst/>
                        </a:rPr>
                        <a:t>Windows CE</a:t>
                      </a:r>
                      <a:r>
                        <a:rPr lang="zh-CN" sz="1200" b="1" kern="100" dirty="0">
                          <a:effectLst/>
                        </a:rPr>
                        <a:t>、</a:t>
                      </a:r>
                      <a:r>
                        <a:rPr lang="en-US" sz="1200" b="1" kern="100" dirty="0" err="1">
                          <a:effectLst/>
                        </a:rPr>
                        <a:t>PocketPC</a:t>
                      </a:r>
                      <a:r>
                        <a:rPr lang="zh-CN" sz="1200" b="1" kern="100" dirty="0">
                          <a:effectLst/>
                        </a:rPr>
                        <a:t>、</a:t>
                      </a:r>
                      <a:r>
                        <a:rPr lang="en-US" sz="1200" b="1" kern="100" dirty="0">
                          <a:effectLst/>
                        </a:rPr>
                        <a:t>Symbian</a:t>
                      </a:r>
                      <a:r>
                        <a:rPr lang="zh-CN" sz="1200" b="1" kern="100" dirty="0">
                          <a:effectLst/>
                        </a:rPr>
                        <a:t>以及</a:t>
                      </a:r>
                      <a:r>
                        <a:rPr lang="en-US" sz="1200" b="1" kern="100" dirty="0">
                          <a:effectLst/>
                        </a:rPr>
                        <a:t>Google</a:t>
                      </a:r>
                      <a:r>
                        <a:rPr lang="zh-CN" sz="1200" b="1" kern="100" dirty="0">
                          <a:effectLst/>
                        </a:rPr>
                        <a:t>开发的</a:t>
                      </a:r>
                      <a:r>
                        <a:rPr lang="en-US" sz="1200" b="1" kern="100" dirty="0">
                          <a:effectLst/>
                        </a:rPr>
                        <a:t>android</a:t>
                      </a:r>
                      <a:r>
                        <a:rPr lang="zh-CN" sz="1200" b="1" kern="100" dirty="0">
                          <a:effectLst/>
                        </a:rPr>
                        <a:t>平台。</a:t>
                      </a:r>
                      <a:endParaRPr lang="zh-CN" sz="1200" b="1" kern="100" dirty="0">
                        <a:effectLst/>
                        <a:latin typeface="Times New Roman"/>
                        <a:ea typeface="方正书宋_GBK"/>
                      </a:endParaRPr>
                    </a:p>
                  </a:txBody>
                  <a:tcPr marL="43438" marR="43438" marT="0" marB="0"/>
                </a:tc>
              </a:tr>
            </a:tbl>
          </a:graphicData>
        </a:graphic>
      </p:graphicFrame>
    </p:spTree>
    <p:extLst>
      <p:ext uri="{BB962C8B-B14F-4D97-AF65-F5344CB8AC3E}">
        <p14:creationId xmlns:p14="http://schemas.microsoft.com/office/powerpoint/2010/main" val="1125826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1143000" y="1970504"/>
            <a:ext cx="8001000" cy="3474720"/>
          </a:xfrm>
        </p:spPr>
        <p:txBody>
          <a:bodyPr/>
          <a:lstStyle/>
          <a:p>
            <a:r>
              <a:rPr lang="en-US" altLang="zh-CN" dirty="0">
                <a:solidFill>
                  <a:srgbClr val="C00000"/>
                </a:solidFill>
              </a:rPr>
              <a:t>Notes</a:t>
            </a:r>
            <a:endParaRPr lang="zh-CN" altLang="zh-CN" dirty="0">
              <a:solidFill>
                <a:srgbClr val="C00000"/>
              </a:solidFill>
            </a:endParaRPr>
          </a:p>
          <a:p>
            <a:r>
              <a:rPr lang="en-GB" altLang="zh-CN" dirty="0"/>
              <a:t>be available for...</a:t>
            </a:r>
            <a:r>
              <a:rPr lang="zh-CN" altLang="zh-CN" dirty="0"/>
              <a:t>：对……有效</a:t>
            </a:r>
          </a:p>
          <a:p>
            <a:r>
              <a:rPr lang="en-US" altLang="zh-CN" dirty="0" smtClean="0"/>
              <a:t>     Key </a:t>
            </a:r>
            <a:r>
              <a:rPr lang="en-US" altLang="zh-CN" dirty="0"/>
              <a:t>words: interpreted</a:t>
            </a:r>
            <a:r>
              <a:rPr lang="zh-CN" altLang="zh-CN" dirty="0"/>
              <a:t>（解释），</a:t>
            </a:r>
            <a:r>
              <a:rPr lang="en-US" altLang="zh-CN" dirty="0"/>
              <a:t>source</a:t>
            </a:r>
            <a:r>
              <a:rPr lang="zh-CN" altLang="zh-CN" dirty="0"/>
              <a:t>（来源，根源），</a:t>
            </a:r>
            <a:r>
              <a:rPr lang="en-US" altLang="zh-CN" dirty="0"/>
              <a:t>grammar</a:t>
            </a:r>
            <a:r>
              <a:rPr lang="zh-CN" altLang="zh-CN" dirty="0"/>
              <a:t>（语法），</a:t>
            </a:r>
            <a:r>
              <a:rPr lang="en-US" altLang="zh-CN" dirty="0"/>
              <a:t>rendering</a:t>
            </a:r>
            <a:r>
              <a:rPr lang="zh-CN" altLang="zh-CN" dirty="0"/>
              <a:t>（渲染）</a:t>
            </a:r>
          </a:p>
          <a:p>
            <a:endParaRPr lang="zh-CN" altLang="en-US" dirty="0"/>
          </a:p>
        </p:txBody>
      </p:sp>
      <p:pic>
        <p:nvPicPr>
          <p:cNvPr id="50178" name="Picture 2" descr="t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2897" y="2824013"/>
            <a:ext cx="425502" cy="360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79" name="Picture 3" descr="C:\Program Files\Microsoft Office\MEDIA\CAGCAT10\j0186002.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0516" y="4437112"/>
            <a:ext cx="1775765" cy="18251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15449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611560" y="332656"/>
            <a:ext cx="6400800" cy="3474720"/>
          </a:xfrm>
        </p:spPr>
        <p:txBody>
          <a:bodyPr/>
          <a:lstStyle/>
          <a:p>
            <a:r>
              <a:rPr lang="en-US" altLang="zh-CN" dirty="0"/>
              <a:t> </a:t>
            </a:r>
            <a:r>
              <a:rPr lang="en-US" altLang="zh-CN" sz="2400" dirty="0">
                <a:solidFill>
                  <a:srgbClr val="7030A0"/>
                </a:solidFill>
                <a:latin typeface="Arial" pitchFamily="34" charset="0"/>
                <a:ea typeface="方正准圆_GBK"/>
                <a:cs typeface="Times New Roman" pitchFamily="18" charset="0"/>
              </a:rPr>
              <a:t>5.6  Situation </a:t>
            </a:r>
            <a:r>
              <a:rPr lang="en-US" altLang="zh-CN" sz="2400" dirty="0">
                <a:solidFill>
                  <a:srgbClr val="7030A0"/>
                </a:solidFill>
                <a:latin typeface="Arial" pitchFamily="34" charset="0"/>
                <a:ea typeface="方正准圆_GBK"/>
                <a:cs typeface="Times New Roman" pitchFamily="18" charset="0"/>
              </a:rPr>
              <a:t>Dialogue</a:t>
            </a:r>
            <a:r>
              <a:rPr lang="zh-CN" altLang="zh-CN" sz="2400" dirty="0">
                <a:solidFill>
                  <a:srgbClr val="7030A0"/>
                </a:solidFill>
                <a:latin typeface="Arial" pitchFamily="34" charset="0"/>
                <a:ea typeface="方正准圆_GBK"/>
                <a:cs typeface="Times New Roman" pitchFamily="18" charset="0"/>
              </a:rPr>
              <a:t>（情境对话）</a:t>
            </a:r>
          </a:p>
          <a:p>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728338100"/>
              </p:ext>
            </p:extLst>
          </p:nvPr>
        </p:nvGraphicFramePr>
        <p:xfrm>
          <a:off x="395536" y="980728"/>
          <a:ext cx="8352928" cy="5689600"/>
        </p:xfrm>
        <a:graphic>
          <a:graphicData uri="http://schemas.openxmlformats.org/drawingml/2006/table">
            <a:tbl>
              <a:tblPr>
                <a:tableStyleId>{5C22544A-7EE6-4342-B048-85BDC9FD1C3A}</a:tableStyleId>
              </a:tblPr>
              <a:tblGrid>
                <a:gridCol w="4762840"/>
                <a:gridCol w="3590088"/>
              </a:tblGrid>
              <a:tr h="5616624">
                <a:tc>
                  <a:txBody>
                    <a:bodyPr/>
                    <a:lstStyle/>
                    <a:p>
                      <a:pPr indent="266700" algn="just">
                        <a:lnSpc>
                          <a:spcPts val="1600"/>
                        </a:lnSpc>
                        <a:spcAft>
                          <a:spcPts val="0"/>
                        </a:spcAft>
                      </a:pPr>
                      <a:r>
                        <a:rPr lang="en-US" sz="1400" b="1" kern="100" dirty="0">
                          <a:effectLst/>
                        </a:rPr>
                        <a:t>Clumsy Panda’s Adventure in Programming Kingdom</a:t>
                      </a:r>
                      <a:endParaRPr lang="zh-CN" sz="1400" b="1" kern="100" dirty="0">
                        <a:effectLst/>
                      </a:endParaRPr>
                    </a:p>
                    <a:p>
                      <a:pPr indent="266700" algn="just">
                        <a:lnSpc>
                          <a:spcPts val="1600"/>
                        </a:lnSpc>
                        <a:spcAft>
                          <a:spcPts val="0"/>
                        </a:spcAft>
                      </a:pPr>
                      <a:r>
                        <a:rPr lang="en-US" sz="1400" b="1" kern="100" dirty="0">
                          <a:effectLst/>
                        </a:rPr>
                        <a:t>Today </a:t>
                      </a:r>
                      <a:r>
                        <a:rPr lang="en-US" sz="1400" b="1" kern="100" dirty="0" err="1">
                          <a:effectLst/>
                        </a:rPr>
                        <a:t>Tu</a:t>
                      </a:r>
                      <a:r>
                        <a:rPr lang="en-US" sz="1400" b="1" kern="100" dirty="0">
                          <a:effectLst/>
                        </a:rPr>
                        <a:t> </a:t>
                      </a:r>
                      <a:r>
                        <a:rPr lang="en-US" sz="1400" b="1" kern="100" dirty="0" err="1">
                          <a:effectLst/>
                        </a:rPr>
                        <a:t>Tu</a:t>
                      </a:r>
                      <a:r>
                        <a:rPr lang="en-US" sz="1400" b="1" kern="100" dirty="0">
                          <a:effectLst/>
                        </a:rPr>
                        <a:t> and Clumsy Panda have visited programming kingdom. Clumsy Panda is very happy because he has known many members in our programming language family. Look! They are coming.</a:t>
                      </a:r>
                      <a:endParaRPr lang="zh-CN" sz="1400" b="1" kern="100" dirty="0">
                        <a:effectLst/>
                      </a:endParaRPr>
                    </a:p>
                    <a:p>
                      <a:pPr indent="266700" algn="just">
                        <a:lnSpc>
                          <a:spcPts val="1600"/>
                        </a:lnSpc>
                        <a:spcAft>
                          <a:spcPts val="0"/>
                        </a:spcAft>
                      </a:pPr>
                      <a:r>
                        <a:rPr lang="en-US" sz="1400" b="1" kern="100" dirty="0">
                          <a:effectLst/>
                        </a:rPr>
                        <a:t>Big elder brother—Machine language</a:t>
                      </a:r>
                      <a:endParaRPr lang="zh-CN" sz="1400" b="1" kern="100" dirty="0">
                        <a:effectLst/>
                      </a:endParaRPr>
                    </a:p>
                    <a:p>
                      <a:pPr indent="266700" algn="just">
                        <a:lnSpc>
                          <a:spcPts val="1600"/>
                        </a:lnSpc>
                        <a:spcAft>
                          <a:spcPts val="0"/>
                        </a:spcAft>
                      </a:pPr>
                      <a:r>
                        <a:rPr lang="en-US" sz="1400" b="1" kern="100" dirty="0">
                          <a:effectLst/>
                        </a:rPr>
                        <a:t>I</a:t>
                      </a:r>
                      <a:r>
                        <a:rPr lang="en-US" sz="1400" b="1" kern="100" spc="-30" dirty="0">
                          <a:effectLst/>
                        </a:rPr>
                        <a:t>nstructing system is also called machine language</a:t>
                      </a:r>
                      <a:r>
                        <a:rPr lang="en-US" sz="1400" b="1" kern="100" dirty="0">
                          <a:effectLst/>
                        </a:rPr>
                        <a:t>. Each instruction replies a string of binary system code. Machine language is the only language that a computer can identify and carry out directly. Compared with other programming languages, it is carried out with higher efficiency. Since machine language instruction is a string of binary system code, it lacks readability and cannot be easily memorized. Further more, it is very difficult to compile programs and the modification and debug of the programs also very hard. So, machine language is not easy to grasp and use.</a:t>
                      </a:r>
                      <a:endParaRPr lang="zh-CN" sz="1400" b="1" kern="100" dirty="0">
                        <a:effectLst/>
                      </a:endParaRPr>
                    </a:p>
                    <a:p>
                      <a:pPr indent="266700" algn="just">
                        <a:lnSpc>
                          <a:spcPts val="1600"/>
                        </a:lnSpc>
                        <a:spcAft>
                          <a:spcPts val="0"/>
                        </a:spcAft>
                      </a:pPr>
                      <a:r>
                        <a:rPr lang="en-US" sz="1400" b="1" kern="100" dirty="0">
                          <a:effectLst/>
                        </a:rPr>
                        <a:t>Younger brother—Assembly language</a:t>
                      </a:r>
                      <a:endParaRPr lang="zh-CN" sz="1400" b="1" kern="100" dirty="0">
                        <a:effectLst/>
                      </a:endParaRPr>
                    </a:p>
                    <a:p>
                      <a:pPr indent="266700" algn="just">
                        <a:lnSpc>
                          <a:spcPts val="1600"/>
                        </a:lnSpc>
                        <a:spcAft>
                          <a:spcPts val="0"/>
                        </a:spcAft>
                      </a:pPr>
                      <a:r>
                        <a:rPr lang="en-US" sz="1400" b="1" kern="100" dirty="0">
                          <a:effectLst/>
                        </a:rPr>
                        <a:t>Assembly language appeared at the beginning of 1950s. It is also called Symbol Language because it consists of some symbols which are very easy to identify and memorize. The program compiled with assembly language is called source program of assembly language. This kind of language can not be identified and carried out directly by computers and it must be firstly translated into machine language program (named object program). Only after that, it can be carried out then.</a:t>
                      </a:r>
                      <a:endParaRPr lang="zh-CN" sz="1400" b="1" kern="100" dirty="0">
                        <a:effectLst/>
                        <a:latin typeface="Times New Roman"/>
                        <a:ea typeface="方正书宋_GBK"/>
                      </a:endParaRPr>
                    </a:p>
                  </a:txBody>
                  <a:tcPr marL="43438" marR="43438" marT="0" marB="0"/>
                </a:tc>
                <a:tc>
                  <a:txBody>
                    <a:bodyPr/>
                    <a:lstStyle/>
                    <a:p>
                      <a:pPr indent="266700" algn="just">
                        <a:lnSpc>
                          <a:spcPts val="1600"/>
                        </a:lnSpc>
                        <a:spcAft>
                          <a:spcPts val="0"/>
                        </a:spcAft>
                      </a:pPr>
                      <a:r>
                        <a:rPr lang="zh-CN" sz="1400" b="1" kern="100" dirty="0">
                          <a:effectLst/>
                        </a:rPr>
                        <a:t>笨熊猫程序园历险记</a:t>
                      </a:r>
                    </a:p>
                    <a:p>
                      <a:pPr indent="266700" algn="just">
                        <a:lnSpc>
                          <a:spcPts val="1600"/>
                        </a:lnSpc>
                        <a:spcAft>
                          <a:spcPts val="0"/>
                        </a:spcAft>
                      </a:pPr>
                      <a:r>
                        <a:rPr lang="en-US" sz="1400" b="1" kern="100" dirty="0">
                          <a:effectLst/>
                        </a:rPr>
                        <a:t> </a:t>
                      </a:r>
                      <a:endParaRPr lang="zh-CN" sz="1400" b="1" kern="100" dirty="0">
                        <a:effectLst/>
                      </a:endParaRPr>
                    </a:p>
                    <a:p>
                      <a:pPr indent="266700" algn="just">
                        <a:lnSpc>
                          <a:spcPts val="1600"/>
                        </a:lnSpc>
                        <a:spcAft>
                          <a:spcPts val="0"/>
                        </a:spcAft>
                      </a:pPr>
                      <a:r>
                        <a:rPr lang="zh-CN" sz="1400" b="1" kern="100" dirty="0">
                          <a:effectLst/>
                        </a:rPr>
                        <a:t>今天，图图和熊猫笨笨游览了程序乐园，笨笨可高兴了，因为它认识了我们程序设计语言大家族中的许多成员，你看，它们过来了。</a:t>
                      </a:r>
                    </a:p>
                    <a:p>
                      <a:pPr indent="266700" algn="just">
                        <a:lnSpc>
                          <a:spcPts val="1600"/>
                        </a:lnSpc>
                        <a:spcAft>
                          <a:spcPts val="0"/>
                        </a:spcAft>
                      </a:pPr>
                      <a:r>
                        <a:rPr lang="en-US" sz="1400" b="1" kern="100" dirty="0">
                          <a:effectLst/>
                        </a:rPr>
                        <a:t> </a:t>
                      </a:r>
                      <a:endParaRPr lang="zh-CN" sz="1400" b="1" kern="100" dirty="0">
                        <a:effectLst/>
                      </a:endParaRPr>
                    </a:p>
                    <a:p>
                      <a:pPr indent="266700" algn="just">
                        <a:lnSpc>
                          <a:spcPts val="1600"/>
                        </a:lnSpc>
                        <a:spcAft>
                          <a:spcPts val="0"/>
                        </a:spcAft>
                      </a:pPr>
                      <a:r>
                        <a:rPr lang="zh-CN" sz="1400" b="1" kern="100" dirty="0">
                          <a:effectLst/>
                        </a:rPr>
                        <a:t>大哥</a:t>
                      </a:r>
                      <a:r>
                        <a:rPr lang="zh-CN" sz="1400" b="1" kern="100" spc="-60" dirty="0">
                          <a:effectLst/>
                        </a:rPr>
                        <a:t>—</a:t>
                      </a:r>
                      <a:r>
                        <a:rPr lang="zh-CN" sz="1400" b="1" kern="100" dirty="0">
                          <a:effectLst/>
                        </a:rPr>
                        <a:t>—机器语言</a:t>
                      </a:r>
                    </a:p>
                    <a:p>
                      <a:pPr indent="266700" algn="just">
                        <a:lnSpc>
                          <a:spcPts val="1600"/>
                        </a:lnSpc>
                        <a:spcAft>
                          <a:spcPts val="0"/>
                        </a:spcAft>
                      </a:pPr>
                      <a:r>
                        <a:rPr lang="zh-CN" sz="1400" b="1" kern="100" dirty="0">
                          <a:effectLst/>
                        </a:rPr>
                        <a:t>指令系统也称机器语言，每条指令都对应一串二进制代码。机器语言是计算机唯一能识别并直接执行的语言，所以与其他程序设计语言相比，其执行效率高。由于机器语言指令都是一串二进制代码，可读性差、不易记忆；编写程序既难又繁，容易出错；程序的调试和修改难度也很大，所以机器语言不容易掌握和使用。</a:t>
                      </a:r>
                    </a:p>
                    <a:p>
                      <a:pPr indent="266700" algn="just">
                        <a:lnSpc>
                          <a:spcPts val="1600"/>
                        </a:lnSpc>
                        <a:spcAft>
                          <a:spcPts val="0"/>
                        </a:spcAft>
                      </a:pPr>
                      <a:r>
                        <a:rPr lang="en-US" sz="1400" b="1" kern="100" dirty="0">
                          <a:effectLst/>
                        </a:rPr>
                        <a:t> </a:t>
                      </a:r>
                      <a:endParaRPr lang="zh-CN" sz="1400" b="1" kern="100" dirty="0">
                        <a:effectLst/>
                      </a:endParaRPr>
                    </a:p>
                    <a:p>
                      <a:pPr indent="266700" algn="just">
                        <a:lnSpc>
                          <a:spcPts val="1600"/>
                        </a:lnSpc>
                        <a:spcAft>
                          <a:spcPts val="0"/>
                        </a:spcAft>
                      </a:pPr>
                      <a:r>
                        <a:rPr lang="en-US" sz="1400" b="1" kern="100" dirty="0">
                          <a:effectLst/>
                        </a:rPr>
                        <a:t> </a:t>
                      </a:r>
                      <a:endParaRPr lang="zh-CN" sz="1400" b="1" kern="100" dirty="0">
                        <a:effectLst/>
                      </a:endParaRPr>
                    </a:p>
                    <a:p>
                      <a:pPr indent="266700" algn="just">
                        <a:lnSpc>
                          <a:spcPts val="1600"/>
                        </a:lnSpc>
                        <a:spcAft>
                          <a:spcPts val="0"/>
                        </a:spcAft>
                      </a:pPr>
                      <a:r>
                        <a:rPr lang="en-US" sz="1400" b="1" kern="100" dirty="0">
                          <a:effectLst/>
                        </a:rPr>
                        <a:t> </a:t>
                      </a:r>
                      <a:endParaRPr lang="zh-CN" sz="1400" b="1" kern="100" dirty="0">
                        <a:effectLst/>
                      </a:endParaRPr>
                    </a:p>
                    <a:p>
                      <a:pPr indent="266700" algn="just">
                        <a:lnSpc>
                          <a:spcPts val="1600"/>
                        </a:lnSpc>
                        <a:spcAft>
                          <a:spcPts val="0"/>
                        </a:spcAft>
                      </a:pPr>
                      <a:r>
                        <a:rPr lang="zh-CN" sz="1400" b="1" kern="100" dirty="0">
                          <a:effectLst/>
                        </a:rPr>
                        <a:t>二弟</a:t>
                      </a:r>
                      <a:r>
                        <a:rPr lang="zh-CN" sz="1400" b="1" kern="100" spc="-60" dirty="0">
                          <a:effectLst/>
                        </a:rPr>
                        <a:t>—</a:t>
                      </a:r>
                      <a:r>
                        <a:rPr lang="zh-CN" sz="1400" b="1" kern="100" dirty="0">
                          <a:effectLst/>
                        </a:rPr>
                        <a:t>—汇编语言</a:t>
                      </a:r>
                    </a:p>
                    <a:p>
                      <a:pPr indent="266700" algn="just">
                        <a:lnSpc>
                          <a:spcPts val="1600"/>
                        </a:lnSpc>
                        <a:spcAft>
                          <a:spcPts val="0"/>
                        </a:spcAft>
                      </a:pPr>
                      <a:r>
                        <a:rPr lang="en-US" sz="1400" b="1" kern="100" dirty="0">
                          <a:effectLst/>
                        </a:rPr>
                        <a:t>20</a:t>
                      </a:r>
                      <a:r>
                        <a:rPr lang="zh-CN" sz="1400" b="1" kern="100" dirty="0">
                          <a:effectLst/>
                        </a:rPr>
                        <a:t>世纪</a:t>
                      </a:r>
                      <a:r>
                        <a:rPr lang="en-US" sz="1400" b="1" kern="100" dirty="0">
                          <a:effectLst/>
                        </a:rPr>
                        <a:t>50</a:t>
                      </a:r>
                      <a:r>
                        <a:rPr lang="zh-CN" sz="1400" b="1" kern="100" dirty="0">
                          <a:effectLst/>
                        </a:rPr>
                        <a:t>年代初出现了汇编语言，它使用的是比较容易识别、记忆的助记符号，所以汇编语言也叫符号语言。用汇编语言编写的程序称为汇编语言源程序，计算机不能直接识别和执行它，必须先把汇编语言源程序翻译成机器语言程序（称目标程序），然后才能被执行。</a:t>
                      </a:r>
                      <a:endParaRPr lang="zh-CN" sz="1400" b="1" kern="100" dirty="0">
                        <a:effectLst/>
                        <a:latin typeface="Times New Roman"/>
                        <a:ea typeface="方正书宋_GBK"/>
                      </a:endParaRPr>
                    </a:p>
                  </a:txBody>
                  <a:tcPr marL="43438" marR="43438" marT="0" marB="0"/>
                </a:tc>
              </a:tr>
            </a:tbl>
          </a:graphicData>
        </a:graphic>
      </p:graphicFrame>
    </p:spTree>
    <p:extLst>
      <p:ext uri="{BB962C8B-B14F-4D97-AF65-F5344CB8AC3E}">
        <p14:creationId xmlns:p14="http://schemas.microsoft.com/office/powerpoint/2010/main" val="20425372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2121214364"/>
              </p:ext>
            </p:extLst>
          </p:nvPr>
        </p:nvGraphicFramePr>
        <p:xfrm>
          <a:off x="323528" y="1700808"/>
          <a:ext cx="8280920" cy="3744416"/>
        </p:xfrm>
        <a:graphic>
          <a:graphicData uri="http://schemas.openxmlformats.org/drawingml/2006/table">
            <a:tbl>
              <a:tblPr>
                <a:tableStyleId>{5C22544A-7EE6-4342-B048-85BDC9FD1C3A}</a:tableStyleId>
              </a:tblPr>
              <a:tblGrid>
                <a:gridCol w="4721780"/>
                <a:gridCol w="3559140"/>
              </a:tblGrid>
              <a:tr h="3744416">
                <a:tc>
                  <a:txBody>
                    <a:bodyPr/>
                    <a:lstStyle/>
                    <a:p>
                      <a:pPr indent="266700" algn="just">
                        <a:lnSpc>
                          <a:spcPts val="1600"/>
                        </a:lnSpc>
                        <a:spcAft>
                          <a:spcPts val="0"/>
                        </a:spcAft>
                      </a:pPr>
                      <a:r>
                        <a:rPr lang="en-US" sz="1600" b="1" kern="100">
                          <a:effectLst/>
                        </a:rPr>
                        <a:t>Little sister—High-grade programming language</a:t>
                      </a:r>
                      <a:endParaRPr lang="zh-CN" sz="1600" b="1" kern="100">
                        <a:effectLst/>
                      </a:endParaRPr>
                    </a:p>
                    <a:p>
                      <a:pPr indent="251460" algn="just">
                        <a:lnSpc>
                          <a:spcPts val="1600"/>
                        </a:lnSpc>
                        <a:spcAft>
                          <a:spcPts val="0"/>
                        </a:spcAft>
                      </a:pPr>
                      <a:r>
                        <a:rPr lang="en-US" sz="1600" b="1" kern="100" spc="-30">
                          <a:effectLst/>
                        </a:rPr>
                        <a:t>Up to the middle of 1950s, people created high-grade</a:t>
                      </a:r>
                      <a:r>
                        <a:rPr lang="en-US" sz="1600" b="1" kern="100">
                          <a:effectLst/>
                        </a:rPr>
                        <a:t> programming language. High-grade language is a kind of language that is used to compile various programs with meaningful “words” and “mathematics formulas” </a:t>
                      </a:r>
                      <a:r>
                        <a:rPr lang="en-US" sz="1600" b="1" kern="100" spc="-10">
                          <a:effectLst/>
                        </a:rPr>
                        <a:t>according to certain “grammar rules”, also called high-</a:t>
                      </a:r>
                      <a:r>
                        <a:rPr lang="en-US" sz="1600" b="1" kern="100" spc="10">
                          <a:effectLst/>
                        </a:rPr>
                        <a:t/>
                      </a:r>
                      <a:br>
                        <a:rPr lang="en-US" sz="1600" b="1" kern="100" spc="10">
                          <a:effectLst/>
                        </a:rPr>
                      </a:br>
                      <a:r>
                        <a:rPr lang="en-US" sz="1600" b="1" kern="100" spc="10">
                          <a:effectLst/>
                        </a:rPr>
                        <a:t>grade</a:t>
                      </a:r>
                      <a:r>
                        <a:rPr lang="en-US" sz="1600" b="1" kern="100" spc="-30">
                          <a:effectLst/>
                        </a:rPr>
                        <a:t> programming language or algorithm language,</a:t>
                      </a:r>
                      <a:r>
                        <a:rPr lang="en-US" sz="1600" b="1" kern="100">
                          <a:effectLst/>
                        </a:rPr>
                        <a:t> including C, C++, Visual C and Visual Basic etc. Now, popular high-grade language is to adopt the method of compiling. Simply speaking, a high-grade language program can become executable machine language program only after being compiled and assembled.</a:t>
                      </a:r>
                      <a:endParaRPr lang="zh-CN" sz="1600" b="1" kern="100">
                        <a:effectLst/>
                      </a:endParaRPr>
                    </a:p>
                    <a:p>
                      <a:pPr indent="266700" algn="just">
                        <a:lnSpc>
                          <a:spcPts val="1600"/>
                        </a:lnSpc>
                        <a:spcAft>
                          <a:spcPts val="0"/>
                        </a:spcAft>
                      </a:pPr>
                      <a:r>
                        <a:rPr lang="en-US" sz="1600" b="1" kern="100">
                          <a:effectLst/>
                        </a:rPr>
                        <a:t>Clumsy Panda is awfully happy because he have gained so much today.</a:t>
                      </a:r>
                      <a:endParaRPr lang="zh-CN" sz="1600" b="1" kern="10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小妹</a:t>
                      </a:r>
                      <a:r>
                        <a:rPr lang="zh-CN" sz="1600" b="1" kern="100" spc="-60" dirty="0">
                          <a:effectLst/>
                        </a:rPr>
                        <a:t>—</a:t>
                      </a:r>
                      <a:r>
                        <a:rPr lang="zh-CN" sz="1600" b="1" kern="100" dirty="0">
                          <a:effectLst/>
                        </a:rPr>
                        <a:t>—高级程序设计语言</a:t>
                      </a:r>
                    </a:p>
                    <a:p>
                      <a:pPr indent="266700" algn="just">
                        <a:lnSpc>
                          <a:spcPts val="1600"/>
                        </a:lnSpc>
                        <a:spcAft>
                          <a:spcPts val="0"/>
                        </a:spcAft>
                      </a:pPr>
                      <a:r>
                        <a:rPr lang="zh-CN" sz="1600" b="1" kern="100" dirty="0">
                          <a:effectLst/>
                        </a:rPr>
                        <a:t>到了</a:t>
                      </a:r>
                      <a:r>
                        <a:rPr lang="en-US" sz="1600" b="1" kern="100" dirty="0">
                          <a:effectLst/>
                        </a:rPr>
                        <a:t>20</a:t>
                      </a:r>
                      <a:r>
                        <a:rPr lang="zh-CN" sz="1600" b="1" kern="100" dirty="0">
                          <a:effectLst/>
                        </a:rPr>
                        <a:t>世纪</a:t>
                      </a:r>
                      <a:r>
                        <a:rPr lang="en-US" sz="1600" b="1" kern="100" dirty="0">
                          <a:effectLst/>
                        </a:rPr>
                        <a:t>50</a:t>
                      </a:r>
                      <a:r>
                        <a:rPr lang="zh-CN" sz="1600" b="1" kern="100" dirty="0">
                          <a:effectLst/>
                        </a:rPr>
                        <a:t>年代中期，人们又创造了高级程序设计语言。高级语言是一种用各种意义的“词”和“数学公式”按照一定的“语法规则”编写程序的语言，也称高级程序设计语言或算法语言。目前流行的高级语言，如</a:t>
                      </a:r>
                      <a:r>
                        <a:rPr lang="en-US" sz="1600" b="1" kern="100" dirty="0">
                          <a:effectLst/>
                        </a:rPr>
                        <a:t>C</a:t>
                      </a:r>
                      <a:r>
                        <a:rPr lang="zh-CN" sz="1600" b="1" kern="100" dirty="0">
                          <a:effectLst/>
                        </a:rPr>
                        <a:t>、</a:t>
                      </a:r>
                      <a:r>
                        <a:rPr lang="en-US" sz="1600" b="1" kern="100" dirty="0">
                          <a:effectLst/>
                        </a:rPr>
                        <a:t>C++</a:t>
                      </a:r>
                      <a:r>
                        <a:rPr lang="zh-CN" sz="1600" b="1" kern="100" dirty="0">
                          <a:effectLst/>
                        </a:rPr>
                        <a:t>、</a:t>
                      </a:r>
                      <a:r>
                        <a:rPr lang="en-US" sz="1600" b="1" kern="100" dirty="0">
                          <a:effectLst/>
                        </a:rPr>
                        <a:t>Visual C++</a:t>
                      </a:r>
                      <a:r>
                        <a:rPr lang="zh-CN" sz="1600" b="1" kern="100" dirty="0">
                          <a:effectLst/>
                        </a:rPr>
                        <a:t>、</a:t>
                      </a:r>
                      <a:r>
                        <a:rPr lang="en-US" sz="1600" b="1" kern="100" dirty="0">
                          <a:effectLst/>
                        </a:rPr>
                        <a:t>Visual Basic</a:t>
                      </a:r>
                      <a:r>
                        <a:rPr lang="zh-CN" sz="1600" b="1" kern="100" dirty="0">
                          <a:effectLst/>
                        </a:rPr>
                        <a:t>等都是采用编译的方法。简单地说，一个高级语言源程序必须经过编译和连接装配两步后才能成为可执行的机器语言程序。</a:t>
                      </a:r>
                    </a:p>
                    <a:p>
                      <a:pPr indent="266700" algn="just">
                        <a:lnSpc>
                          <a:spcPts val="1600"/>
                        </a:lnSpc>
                        <a:spcAft>
                          <a:spcPts val="0"/>
                        </a:spcAft>
                      </a:pPr>
                      <a:r>
                        <a:rPr lang="en-US" sz="1600" b="1" kern="100" dirty="0">
                          <a:effectLst/>
                        </a:rPr>
                        <a:t> </a:t>
                      </a:r>
                      <a:endParaRPr lang="zh-CN" sz="1600" b="1" kern="100" dirty="0">
                        <a:effectLst/>
                      </a:endParaRPr>
                    </a:p>
                    <a:p>
                      <a:pPr indent="266700" algn="just">
                        <a:lnSpc>
                          <a:spcPts val="1600"/>
                        </a:lnSpc>
                        <a:spcAft>
                          <a:spcPts val="0"/>
                        </a:spcAft>
                      </a:pPr>
                      <a:r>
                        <a:rPr lang="zh-CN" sz="1600" b="1" kern="100" dirty="0">
                          <a:effectLst/>
                        </a:rPr>
                        <a:t>今天的收获太大了，笨笨心里高兴极了。</a:t>
                      </a:r>
                      <a:endParaRPr lang="zh-CN" sz="1600" b="1" kern="100" dirty="0">
                        <a:effectLst/>
                        <a:latin typeface="Times New Roman"/>
                        <a:ea typeface="方正书宋_GBK"/>
                      </a:endParaRPr>
                    </a:p>
                  </a:txBody>
                  <a:tcPr marL="68580" marR="68580" marT="0" marB="0"/>
                </a:tc>
              </a:tr>
            </a:tbl>
          </a:graphicData>
        </a:graphic>
      </p:graphicFrame>
    </p:spTree>
    <p:extLst>
      <p:ext uri="{BB962C8B-B14F-4D97-AF65-F5344CB8AC3E}">
        <p14:creationId xmlns:p14="http://schemas.microsoft.com/office/powerpoint/2010/main" val="38866268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971600" y="962392"/>
            <a:ext cx="6400800" cy="3474720"/>
          </a:xfrm>
        </p:spPr>
        <p:txBody>
          <a:bodyPr>
            <a:normAutofit/>
          </a:bodyPr>
          <a:lstStyle/>
          <a:p>
            <a:r>
              <a:rPr lang="en-US" altLang="zh-CN" sz="2400" dirty="0">
                <a:solidFill>
                  <a:srgbClr val="7030A0"/>
                </a:solidFill>
                <a:latin typeface="Arial" pitchFamily="34" charset="0"/>
                <a:ea typeface="方正准圆_GBK"/>
                <a:cs typeface="Times New Roman" pitchFamily="18" charset="0"/>
              </a:rPr>
              <a:t>5.7  Reading </a:t>
            </a:r>
            <a:r>
              <a:rPr lang="en-US" altLang="zh-CN" sz="2400" dirty="0">
                <a:solidFill>
                  <a:srgbClr val="7030A0"/>
                </a:solidFill>
                <a:latin typeface="Arial" pitchFamily="34" charset="0"/>
                <a:ea typeface="方正准圆_GBK"/>
                <a:cs typeface="Times New Roman" pitchFamily="18" charset="0"/>
              </a:rPr>
              <a:t>and Compacting</a:t>
            </a:r>
            <a:r>
              <a:rPr lang="zh-CN" altLang="zh-CN" sz="2400" dirty="0">
                <a:solidFill>
                  <a:srgbClr val="7030A0"/>
                </a:solidFill>
                <a:latin typeface="Arial" pitchFamily="34" charset="0"/>
                <a:ea typeface="方正准圆_GBK"/>
                <a:cs typeface="Times New Roman" pitchFamily="18" charset="0"/>
              </a:rPr>
              <a:t>（对照阅读）</a:t>
            </a:r>
            <a:endParaRPr lang="zh-CN" altLang="en-US" sz="2400" dirty="0">
              <a:solidFill>
                <a:srgbClr val="7030A0"/>
              </a:solidFill>
              <a:latin typeface="Arial" pitchFamily="34" charset="0"/>
              <a:ea typeface="方正准圆_GBK"/>
              <a:cs typeface="Times New Roman" pitchFamily="18" charset="0"/>
            </a:endParaRPr>
          </a:p>
        </p:txBody>
      </p:sp>
      <p:graphicFrame>
        <p:nvGraphicFramePr>
          <p:cNvPr id="4" name="表格 3"/>
          <p:cNvGraphicFramePr>
            <a:graphicFrameLocks noGrp="1"/>
          </p:cNvGraphicFramePr>
          <p:nvPr>
            <p:extLst>
              <p:ext uri="{D42A27DB-BD31-4B8C-83A1-F6EECF244321}">
                <p14:modId xmlns:p14="http://schemas.microsoft.com/office/powerpoint/2010/main" val="4240048925"/>
              </p:ext>
            </p:extLst>
          </p:nvPr>
        </p:nvGraphicFramePr>
        <p:xfrm>
          <a:off x="827584" y="1628800"/>
          <a:ext cx="7632848" cy="3744416"/>
        </p:xfrm>
        <a:graphic>
          <a:graphicData uri="http://schemas.openxmlformats.org/drawingml/2006/table">
            <a:tbl>
              <a:tblPr>
                <a:tableStyleId>{5C22544A-7EE6-4342-B048-85BDC9FD1C3A}</a:tableStyleId>
              </a:tblPr>
              <a:tblGrid>
                <a:gridCol w="4372095"/>
                <a:gridCol w="3260753"/>
              </a:tblGrid>
              <a:tr h="3744416">
                <a:tc>
                  <a:txBody>
                    <a:bodyPr/>
                    <a:lstStyle/>
                    <a:p>
                      <a:pPr indent="266700" algn="just">
                        <a:lnSpc>
                          <a:spcPts val="1600"/>
                        </a:lnSpc>
                        <a:spcAft>
                          <a:spcPts val="0"/>
                        </a:spcAft>
                      </a:pPr>
                      <a:r>
                        <a:rPr lang="en-US" sz="1600" b="1" kern="100" dirty="0">
                          <a:effectLst/>
                        </a:rPr>
                        <a:t>Object-Oriented Programming Languages</a:t>
                      </a:r>
                      <a:endParaRPr lang="zh-CN" sz="1600" b="1" kern="100" dirty="0">
                        <a:effectLst/>
                      </a:endParaRPr>
                    </a:p>
                    <a:p>
                      <a:pPr indent="266700" algn="just">
                        <a:lnSpc>
                          <a:spcPts val="1600"/>
                        </a:lnSpc>
                        <a:spcAft>
                          <a:spcPts val="0"/>
                        </a:spcAft>
                      </a:pPr>
                      <a:r>
                        <a:rPr lang="en-US" sz="1600" b="1" kern="100" dirty="0">
                          <a:effectLst/>
                        </a:rPr>
                        <a:t>Object-oriented programming (OOP) languages like C++ are based on traditional high-level languages, but they enable a programmer to think in terms of collections of cooperating objects instead of lists of commands. Objects, such as a circle, have properties such as the radius of the circle and the command that draw it on the computer screen. Classes of objects can inherit features from other classes of objects. For example, a class defining squares can inherit features such as right angles from a class defining rectangles. This set of programming classes simplifies the programmer’s task, resulting in more reliable and efficient programs.</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zh-CN" sz="1600" b="1" kern="100" dirty="0">
                          <a:effectLst/>
                        </a:rPr>
                        <a:t>面向对象程序语言</a:t>
                      </a:r>
                    </a:p>
                    <a:p>
                      <a:pPr indent="266700" algn="just">
                        <a:lnSpc>
                          <a:spcPts val="1600"/>
                        </a:lnSpc>
                        <a:spcAft>
                          <a:spcPts val="0"/>
                        </a:spcAft>
                      </a:pPr>
                      <a:r>
                        <a:rPr lang="zh-CN" sz="1600" b="1" kern="100" dirty="0">
                          <a:effectLst/>
                        </a:rPr>
                        <a:t>像</a:t>
                      </a:r>
                      <a:r>
                        <a:rPr lang="en-US" sz="1600" b="1" kern="100" dirty="0">
                          <a:effectLst/>
                        </a:rPr>
                        <a:t>C++</a:t>
                      </a:r>
                      <a:r>
                        <a:rPr lang="zh-CN" sz="1600" b="1" kern="100" dirty="0">
                          <a:effectLst/>
                        </a:rPr>
                        <a:t>这样的面向对象的程序设计语言（</a:t>
                      </a:r>
                      <a:r>
                        <a:rPr lang="en-US" sz="1600" b="1" kern="100" dirty="0">
                          <a:effectLst/>
                        </a:rPr>
                        <a:t>OOP</a:t>
                      </a:r>
                      <a:r>
                        <a:rPr lang="zh-CN" sz="1600" b="1" kern="100" dirty="0">
                          <a:effectLst/>
                        </a:rPr>
                        <a:t>）是以传统的高级语言为基础的，但是它们能使程序员按照组合对象集方式而不是指令列表方式来进行思考。对象有许多性质，以圆为例，就有圆的半径以及把圆画到计算机屏幕上的命令。对象的类可以从其他对象类那里继承属性。例如，一个定义正方形的类能从定义长方形的类那里继承诸如直角这样的属性。程序类的这种关系简化了程序员的工作，从而导致更多既可靠又高效的程序产生。</a:t>
                      </a:r>
                      <a:endParaRPr lang="zh-CN" sz="1600" b="1" kern="100" dirty="0">
                        <a:effectLst/>
                        <a:latin typeface="Times New Roman"/>
                        <a:ea typeface="方正书宋_GBK"/>
                      </a:endParaRPr>
                    </a:p>
                  </a:txBody>
                  <a:tcPr marL="68580" marR="68580" marT="0" marB="0"/>
                </a:tc>
              </a:tr>
            </a:tbl>
          </a:graphicData>
        </a:graphic>
      </p:graphicFrame>
    </p:spTree>
    <p:extLst>
      <p:ext uri="{BB962C8B-B14F-4D97-AF65-F5344CB8AC3E}">
        <p14:creationId xmlns:p14="http://schemas.microsoft.com/office/powerpoint/2010/main" val="395736672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extLst>
              <p:ext uri="{D42A27DB-BD31-4B8C-83A1-F6EECF244321}">
                <p14:modId xmlns:p14="http://schemas.microsoft.com/office/powerpoint/2010/main" val="4025618025"/>
              </p:ext>
            </p:extLst>
          </p:nvPr>
        </p:nvGraphicFramePr>
        <p:xfrm>
          <a:off x="683568" y="116632"/>
          <a:ext cx="7992887" cy="6502400"/>
        </p:xfrm>
        <a:graphic>
          <a:graphicData uri="http://schemas.openxmlformats.org/drawingml/2006/table">
            <a:tbl>
              <a:tblPr>
                <a:tableStyleId>{5C22544A-7EE6-4342-B048-85BDC9FD1C3A}</a:tableStyleId>
              </a:tblPr>
              <a:tblGrid>
                <a:gridCol w="4578326"/>
                <a:gridCol w="3414561"/>
              </a:tblGrid>
              <a:tr h="4752528">
                <a:tc>
                  <a:txBody>
                    <a:bodyPr/>
                    <a:lstStyle/>
                    <a:p>
                      <a:pPr indent="256540" algn="just">
                        <a:lnSpc>
                          <a:spcPts val="1600"/>
                        </a:lnSpc>
                        <a:spcAft>
                          <a:spcPts val="0"/>
                        </a:spcAft>
                      </a:pPr>
                      <a:r>
                        <a:rPr lang="en-US" sz="1400" b="1" kern="100" spc="-20" dirty="0">
                          <a:effectLst/>
                        </a:rPr>
                        <a:t>SIMULA was the first object-oriented programming</a:t>
                      </a:r>
                      <a:r>
                        <a:rPr lang="en-US" sz="1400" b="1" kern="100" spc="-10" dirty="0">
                          <a:effectLst/>
                        </a:rPr>
                        <a:t> language</a:t>
                      </a:r>
                      <a:r>
                        <a:rPr lang="en-US" sz="1400" b="1" kern="100" dirty="0">
                          <a:effectLst/>
                        </a:rPr>
                        <a:t>.</a:t>
                      </a:r>
                      <a:r>
                        <a:rPr lang="en-US" sz="1400" b="1" kern="100" spc="-10" dirty="0">
                          <a:effectLst/>
                        </a:rPr>
                        <a:t> It was developed in the mid to late 1960s in Norway. Smalltalk, the language that popularized object-oriented concepts, was developed in the early 1970s.</a:t>
                      </a:r>
                      <a:endParaRPr lang="zh-CN" sz="1400" b="1" kern="100" dirty="0">
                        <a:effectLst/>
                      </a:endParaRPr>
                    </a:p>
                    <a:p>
                      <a:pPr indent="266700" algn="just">
                        <a:lnSpc>
                          <a:spcPts val="1600"/>
                        </a:lnSpc>
                        <a:spcAft>
                          <a:spcPts val="0"/>
                        </a:spcAft>
                      </a:pPr>
                      <a:r>
                        <a:rPr lang="en-US" sz="1400" b="1" kern="100" dirty="0">
                          <a:effectLst/>
                        </a:rPr>
                        <a:t>The artificial intelligence research community embraced this new programming technology early on: many flavors and dialects of the LISP programming language provide object-oriented extension. In the 1970s, these languages were available only within research laboratories. At the beginning of the 1980s </a:t>
                      </a:r>
                      <a:r>
                        <a:rPr lang="en-US" sz="1400" b="1" kern="100" spc="-20" dirty="0">
                          <a:effectLst/>
                        </a:rPr>
                        <a:t>came the real dawn of the object-oriented programming</a:t>
                      </a:r>
                      <a:r>
                        <a:rPr lang="en-US" sz="1400" b="1" kern="100" dirty="0">
                          <a:effectLst/>
                        </a:rPr>
                        <a:t> languages.</a:t>
                      </a:r>
                      <a:endParaRPr lang="zh-CN" sz="1400" b="1" kern="100" dirty="0">
                        <a:effectLst/>
                      </a:endParaRPr>
                    </a:p>
                    <a:p>
                      <a:pPr indent="266700" algn="just">
                        <a:lnSpc>
                          <a:spcPts val="1600"/>
                        </a:lnSpc>
                        <a:spcAft>
                          <a:spcPts val="0"/>
                        </a:spcAft>
                      </a:pPr>
                      <a:r>
                        <a:rPr lang="en-US" sz="1400" b="1" kern="100" dirty="0">
                          <a:effectLst/>
                        </a:rPr>
                        <a:t>In</a:t>
                      </a:r>
                      <a:r>
                        <a:rPr lang="en-US" sz="1400" b="1" kern="100" spc="-20" dirty="0">
                          <a:effectLst/>
                        </a:rPr>
                        <a:t> 1983, Smalltalk 80 realized commercialization, </a:t>
                      </a:r>
                      <a:r>
                        <a:rPr lang="en-US" sz="1400" b="1" kern="100" dirty="0">
                          <a:effectLst/>
                        </a:rPr>
                        <a:t>other object oriented programming languages, such as O</a:t>
                      </a:r>
                      <a:r>
                        <a:rPr lang="en-US" sz="1400" b="1" kern="100" spc="-20" dirty="0">
                          <a:effectLst/>
                        </a:rPr>
                        <a:t>bjective-C, Eiffel, the Common Lisp Object System, and Actor, which have become commercially available</a:t>
                      </a:r>
                      <a:r>
                        <a:rPr lang="en-US" sz="1400" b="1" kern="100" dirty="0">
                          <a:effectLst/>
                        </a:rPr>
                        <a:t>.</a:t>
                      </a:r>
                      <a:endParaRPr lang="zh-CN" sz="1400" b="1" kern="100" dirty="0">
                        <a:effectLst/>
                      </a:endParaRPr>
                    </a:p>
                    <a:p>
                      <a:pPr indent="266700" algn="just">
                        <a:lnSpc>
                          <a:spcPts val="1600"/>
                        </a:lnSpc>
                        <a:spcAft>
                          <a:spcPts val="0"/>
                        </a:spcAft>
                      </a:pPr>
                      <a:r>
                        <a:rPr lang="en-US" sz="1400" b="1" kern="100" dirty="0">
                          <a:effectLst/>
                        </a:rPr>
                        <a:t>T</a:t>
                      </a:r>
                      <a:r>
                        <a:rPr lang="en-US" sz="1400" b="1" kern="100" spc="-20" dirty="0">
                          <a:effectLst/>
                        </a:rPr>
                        <a:t>he long-term productivity of systems is enhanced</a:t>
                      </a:r>
                      <a:r>
                        <a:rPr lang="en-US" sz="1400" b="1" kern="100" dirty="0">
                          <a:effectLst/>
                        </a:rPr>
                        <a:t> by object-oriented program. Because of the modular nature of the code, programs are more malleable. This is particularly beneficial for applications that will be used for many years, during which companies’ needs </a:t>
                      </a:r>
                      <a:r>
                        <a:rPr lang="en-US" sz="1400" b="1" kern="100" spc="-20" dirty="0">
                          <a:effectLst/>
                        </a:rPr>
                        <a:t>may change and making software modifications become</a:t>
                      </a:r>
                      <a:r>
                        <a:rPr lang="en-US" sz="1400" b="1" kern="100" dirty="0">
                          <a:effectLst/>
                        </a:rPr>
                        <a:t> necessary. Software reliability can be improved by object-oriented programming. Since the objects are repeatedly tested in a variety of applications, bugs are more likely to be found and corrected. Object-oriented programming also has potential benefits in parallel processing. Execution speed of parallel processing under object oriented methods will be improve.</a:t>
                      </a:r>
                      <a:endParaRPr lang="zh-CN" sz="1400" b="1" kern="100" dirty="0">
                        <a:effectLst/>
                        <a:latin typeface="Times New Roman"/>
                        <a:ea typeface="方正书宋_GBK"/>
                      </a:endParaRPr>
                    </a:p>
                  </a:txBody>
                  <a:tcPr marL="46913" marR="46913" marT="0" marB="0"/>
                </a:tc>
                <a:tc>
                  <a:txBody>
                    <a:bodyPr/>
                    <a:lstStyle/>
                    <a:p>
                      <a:pPr indent="266700" algn="just">
                        <a:lnSpc>
                          <a:spcPts val="1600"/>
                        </a:lnSpc>
                        <a:spcAft>
                          <a:spcPts val="0"/>
                        </a:spcAft>
                      </a:pPr>
                      <a:r>
                        <a:rPr lang="en-US" sz="1400" b="1" kern="100" dirty="0">
                          <a:effectLst/>
                        </a:rPr>
                        <a:t>SIMULA</a:t>
                      </a:r>
                      <a:r>
                        <a:rPr lang="zh-CN" sz="1400" b="1" kern="100" dirty="0">
                          <a:effectLst/>
                        </a:rPr>
                        <a:t>是第一个面向对象的程序设计语言，它是</a:t>
                      </a:r>
                      <a:r>
                        <a:rPr lang="en-US" sz="1400" b="1" kern="100" dirty="0">
                          <a:effectLst/>
                        </a:rPr>
                        <a:t>20</a:t>
                      </a:r>
                      <a:r>
                        <a:rPr lang="zh-CN" sz="1400" b="1" kern="100" dirty="0">
                          <a:effectLst/>
                        </a:rPr>
                        <a:t>世纪</a:t>
                      </a:r>
                      <a:r>
                        <a:rPr lang="en-US" sz="1400" b="1" kern="100" dirty="0">
                          <a:effectLst/>
                        </a:rPr>
                        <a:t>60</a:t>
                      </a:r>
                      <a:r>
                        <a:rPr lang="zh-CN" sz="1400" b="1" kern="100" dirty="0">
                          <a:effectLst/>
                        </a:rPr>
                        <a:t>年代中后期在挪威开发的。</a:t>
                      </a:r>
                      <a:r>
                        <a:rPr lang="en-US" sz="1400" b="1" kern="100" dirty="0">
                          <a:effectLst/>
                        </a:rPr>
                        <a:t>Smalltalk</a:t>
                      </a:r>
                      <a:r>
                        <a:rPr lang="zh-CN" sz="1400" b="1" kern="100" dirty="0">
                          <a:effectLst/>
                        </a:rPr>
                        <a:t>是</a:t>
                      </a:r>
                      <a:r>
                        <a:rPr lang="en-US" sz="1400" b="1" kern="100" dirty="0">
                          <a:effectLst/>
                        </a:rPr>
                        <a:t>70</a:t>
                      </a:r>
                      <a:r>
                        <a:rPr lang="zh-CN" sz="1400" b="1" kern="100" dirty="0">
                          <a:effectLst/>
                        </a:rPr>
                        <a:t>年代初期开发的，它使得面向对象的概念大众化了。</a:t>
                      </a:r>
                    </a:p>
                    <a:p>
                      <a:pPr indent="266700" algn="just">
                        <a:lnSpc>
                          <a:spcPts val="1600"/>
                        </a:lnSpc>
                        <a:spcAft>
                          <a:spcPts val="0"/>
                        </a:spcAft>
                      </a:pPr>
                      <a:r>
                        <a:rPr lang="zh-CN" sz="1400" b="1" kern="100" dirty="0">
                          <a:effectLst/>
                        </a:rPr>
                        <a:t>这一新的程序设计技术很早便受到人工智能研究协会的欢迎：</a:t>
                      </a:r>
                      <a:r>
                        <a:rPr lang="en-US" sz="1400" b="1" kern="100" dirty="0">
                          <a:effectLst/>
                        </a:rPr>
                        <a:t>LISP </a:t>
                      </a:r>
                      <a:r>
                        <a:rPr lang="zh-CN" sz="1400" b="1" kern="100" dirty="0">
                          <a:effectLst/>
                        </a:rPr>
                        <a:t>程序设计语言中的许多风格及惯用语提供了面向对象的扩展版本。</a:t>
                      </a:r>
                      <a:r>
                        <a:rPr lang="en-US" sz="1400" b="1" kern="100" dirty="0">
                          <a:effectLst/>
                        </a:rPr>
                        <a:t>20</a:t>
                      </a:r>
                      <a:r>
                        <a:rPr lang="zh-CN" sz="1400" b="1" kern="100" dirty="0">
                          <a:effectLst/>
                        </a:rPr>
                        <a:t>世纪</a:t>
                      </a:r>
                      <a:r>
                        <a:rPr lang="en-US" sz="1400" b="1" kern="100" dirty="0">
                          <a:effectLst/>
                        </a:rPr>
                        <a:t>70</a:t>
                      </a:r>
                      <a:r>
                        <a:rPr lang="zh-CN" sz="1400" b="1" kern="100" dirty="0">
                          <a:effectLst/>
                        </a:rPr>
                        <a:t>年代这些语言只能在研究室内使用，</a:t>
                      </a:r>
                      <a:r>
                        <a:rPr lang="en-US" sz="1400" b="1" kern="100" dirty="0">
                          <a:effectLst/>
                        </a:rPr>
                        <a:t>80</a:t>
                      </a:r>
                      <a:r>
                        <a:rPr lang="zh-CN" sz="1400" b="1" kern="100" dirty="0">
                          <a:effectLst/>
                        </a:rPr>
                        <a:t>年代初期真正开始了面向对象的程序设计时代。</a:t>
                      </a:r>
                    </a:p>
                    <a:p>
                      <a:pPr indent="266700" algn="just">
                        <a:lnSpc>
                          <a:spcPts val="1600"/>
                        </a:lnSpc>
                        <a:spcAft>
                          <a:spcPts val="0"/>
                        </a:spcAft>
                      </a:pPr>
                      <a:r>
                        <a:rPr lang="en-US" sz="1400" b="1" kern="100" dirty="0">
                          <a:effectLst/>
                        </a:rPr>
                        <a:t> </a:t>
                      </a:r>
                      <a:endParaRPr lang="zh-CN" sz="1400" b="1" kern="100" dirty="0">
                        <a:effectLst/>
                      </a:endParaRPr>
                    </a:p>
                    <a:p>
                      <a:pPr indent="266700" algn="just">
                        <a:lnSpc>
                          <a:spcPts val="1600"/>
                        </a:lnSpc>
                        <a:spcAft>
                          <a:spcPts val="0"/>
                        </a:spcAft>
                      </a:pPr>
                      <a:r>
                        <a:rPr lang="en-US" sz="1400" b="1" kern="100" dirty="0">
                          <a:effectLst/>
                        </a:rPr>
                        <a:t>1983</a:t>
                      </a:r>
                      <a:r>
                        <a:rPr lang="zh-CN" sz="1400" b="1" kern="100" dirty="0">
                          <a:effectLst/>
                        </a:rPr>
                        <a:t>年，</a:t>
                      </a:r>
                      <a:r>
                        <a:rPr lang="en-US" sz="1400" b="1" kern="100" dirty="0">
                          <a:effectLst/>
                        </a:rPr>
                        <a:t>Smalltalk 80</a:t>
                      </a:r>
                      <a:r>
                        <a:rPr lang="zh-CN" sz="1400" b="1" kern="100" dirty="0">
                          <a:effectLst/>
                        </a:rPr>
                        <a:t>实现了商品化，其他面向对象的程序设计语言，如</a:t>
                      </a:r>
                      <a:r>
                        <a:rPr lang="en-US" sz="1400" b="1" kern="100" dirty="0">
                          <a:effectLst/>
                        </a:rPr>
                        <a:t>Objective-C</a:t>
                      </a:r>
                      <a:r>
                        <a:rPr lang="zh-CN" sz="1400" b="1" kern="100" dirty="0">
                          <a:effectLst/>
                        </a:rPr>
                        <a:t>、</a:t>
                      </a:r>
                      <a:r>
                        <a:rPr lang="en-US" sz="1400" b="1" kern="100" dirty="0">
                          <a:effectLst/>
                        </a:rPr>
                        <a:t>Eiffel</a:t>
                      </a:r>
                      <a:r>
                        <a:rPr lang="zh-CN" sz="1400" b="1" kern="100" dirty="0">
                          <a:effectLst/>
                        </a:rPr>
                        <a:t>、</a:t>
                      </a:r>
                      <a:r>
                        <a:rPr lang="en-US" sz="1400" b="1" kern="100" dirty="0">
                          <a:effectLst/>
                        </a:rPr>
                        <a:t>Common Lisp Object System </a:t>
                      </a:r>
                      <a:r>
                        <a:rPr lang="zh-CN" sz="1400" b="1" kern="100" dirty="0">
                          <a:effectLst/>
                        </a:rPr>
                        <a:t>和</a:t>
                      </a:r>
                      <a:r>
                        <a:rPr lang="en-US" sz="1400" b="1" kern="100" dirty="0">
                          <a:effectLst/>
                        </a:rPr>
                        <a:t>Actor</a:t>
                      </a:r>
                      <a:r>
                        <a:rPr lang="zh-CN" sz="1400" b="1" kern="100" dirty="0">
                          <a:effectLst/>
                        </a:rPr>
                        <a:t>也已商品化。</a:t>
                      </a:r>
                    </a:p>
                    <a:p>
                      <a:pPr indent="266700" algn="just">
                        <a:lnSpc>
                          <a:spcPts val="1600"/>
                        </a:lnSpc>
                        <a:spcAft>
                          <a:spcPts val="0"/>
                        </a:spcAft>
                      </a:pPr>
                      <a:r>
                        <a:rPr lang="zh-CN" sz="1400" b="1" kern="100" dirty="0">
                          <a:effectLst/>
                        </a:rPr>
                        <a:t>面向对象的程序设计提高了系统的长期生产率，这种程序模块的本质是使程序更易适应。这一点对那些需要使用很多年的应用程序来说尤其有益，因为在这期间公司的需求可能有变化，软件的修改是必不可少的。面向对象的编程能提高软件的可靠性。由于对象在不同的应用中受到反复检验，更有可能将错误查出并纠正。面向对象的编程在并行处理中也有潜在优势，使用面向对象的方法使并行处理的执行速度将得到提高。</a:t>
                      </a:r>
                      <a:endParaRPr lang="zh-CN" sz="1400" b="1" kern="100" dirty="0">
                        <a:effectLst/>
                        <a:latin typeface="Times New Roman"/>
                        <a:ea typeface="方正书宋_GBK"/>
                      </a:endParaRPr>
                    </a:p>
                  </a:txBody>
                  <a:tcPr marL="46913" marR="46913" marT="0" marB="0"/>
                </a:tc>
              </a:tr>
            </a:tbl>
          </a:graphicData>
        </a:graphic>
      </p:graphicFrame>
    </p:spTree>
    <p:extLst>
      <p:ext uri="{BB962C8B-B14F-4D97-AF65-F5344CB8AC3E}">
        <p14:creationId xmlns:p14="http://schemas.microsoft.com/office/powerpoint/2010/main" val="2277295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1143000" y="2114520"/>
            <a:ext cx="7317432" cy="3474720"/>
          </a:xfrm>
        </p:spPr>
        <p:txBody>
          <a:bodyPr/>
          <a:lstStyle/>
          <a:p>
            <a:r>
              <a:rPr lang="en-US" altLang="zh-CN" dirty="0"/>
              <a:t> </a:t>
            </a:r>
            <a:r>
              <a:rPr lang="en-US" altLang="zh-CN" dirty="0" smtClean="0"/>
              <a:t>    Key </a:t>
            </a:r>
            <a:r>
              <a:rPr lang="en-US" altLang="zh-CN" dirty="0"/>
              <a:t>words: reserve</a:t>
            </a:r>
            <a:r>
              <a:rPr lang="zh-CN" altLang="zh-CN" dirty="0"/>
              <a:t>（预留），</a:t>
            </a:r>
            <a:r>
              <a:rPr lang="en-US" altLang="zh-CN" dirty="0"/>
              <a:t>identifier</a:t>
            </a:r>
            <a:r>
              <a:rPr lang="zh-CN" altLang="zh-CN" dirty="0"/>
              <a:t>（标识符）</a:t>
            </a:r>
          </a:p>
          <a:p>
            <a:r>
              <a:rPr lang="en-US" altLang="zh-CN" dirty="0"/>
              <a:t> </a:t>
            </a:r>
            <a:r>
              <a:rPr lang="en-US" altLang="zh-CN" dirty="0" smtClean="0"/>
              <a:t>    C</a:t>
            </a:r>
            <a:r>
              <a:rPr lang="zh-CN" altLang="zh-CN" dirty="0"/>
              <a:t>语言中一共有</a:t>
            </a:r>
            <a:r>
              <a:rPr lang="en-US" altLang="zh-CN" dirty="0"/>
              <a:t>32</a:t>
            </a:r>
            <a:r>
              <a:rPr lang="zh-CN" altLang="zh-CN" dirty="0"/>
              <a:t>个关键字，这些关键字是由</a:t>
            </a:r>
            <a:r>
              <a:rPr lang="en-US" altLang="zh-CN" dirty="0"/>
              <a:t>ANIS</a:t>
            </a:r>
            <a:r>
              <a:rPr lang="zh-CN" altLang="zh-CN" dirty="0"/>
              <a:t>推荐的。</a:t>
            </a:r>
          </a:p>
          <a:p>
            <a:endParaRPr lang="zh-CN" altLang="en-US" dirty="0"/>
          </a:p>
        </p:txBody>
      </p:sp>
      <p:pic>
        <p:nvPicPr>
          <p:cNvPr id="4098" name="Picture 2" descr="t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2132856"/>
            <a:ext cx="395536" cy="33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t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2564904"/>
            <a:ext cx="395536" cy="33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3" descr="C:\Program Files\Microsoft Office\MEDIA\CAGCAT10\j0297185.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4385" y="4725144"/>
            <a:ext cx="1809598" cy="14420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09671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539552" y="1772816"/>
            <a:ext cx="7749480" cy="3474720"/>
          </a:xfrm>
        </p:spPr>
        <p:txBody>
          <a:bodyPr>
            <a:normAutofit/>
          </a:bodyPr>
          <a:lstStyle/>
          <a:p>
            <a:r>
              <a:rPr lang="en-US" altLang="zh-CN" sz="2400" dirty="0">
                <a:solidFill>
                  <a:srgbClr val="7030A0"/>
                </a:solidFill>
                <a:latin typeface="Arial" pitchFamily="34" charset="0"/>
                <a:ea typeface="方正准圆_GBK"/>
                <a:cs typeface="Times New Roman" pitchFamily="18" charset="0"/>
              </a:rPr>
              <a:t>5.8  </a:t>
            </a:r>
            <a:r>
              <a:rPr lang="zh-CN" altLang="zh-CN" sz="2400" dirty="0">
                <a:solidFill>
                  <a:srgbClr val="7030A0"/>
                </a:solidFill>
                <a:latin typeface="Arial" pitchFamily="34" charset="0"/>
                <a:ea typeface="方正准圆_GBK"/>
                <a:cs typeface="Times New Roman" pitchFamily="18" charset="0"/>
              </a:rPr>
              <a:t>术语</a:t>
            </a:r>
            <a:r>
              <a:rPr lang="zh-CN" altLang="zh-CN" sz="2400" dirty="0">
                <a:solidFill>
                  <a:srgbClr val="7030A0"/>
                </a:solidFill>
                <a:latin typeface="Arial" pitchFamily="34" charset="0"/>
                <a:ea typeface="方正准圆_GBK"/>
                <a:cs typeface="Times New Roman" pitchFamily="18" charset="0"/>
              </a:rPr>
              <a:t>简介</a:t>
            </a:r>
          </a:p>
          <a:p>
            <a:r>
              <a:rPr lang="en-US" altLang="zh-CN" dirty="0"/>
              <a:t>1</a:t>
            </a:r>
            <a:r>
              <a:rPr lang="zh-CN" altLang="zh-CN" dirty="0"/>
              <a:t>．</a:t>
            </a:r>
            <a:r>
              <a:rPr lang="en-US" altLang="zh-CN" dirty="0"/>
              <a:t>IBM</a:t>
            </a:r>
            <a:r>
              <a:rPr lang="zh-CN" altLang="zh-CN" dirty="0"/>
              <a:t>：</a:t>
            </a:r>
            <a:r>
              <a:rPr lang="en-US" altLang="zh-CN" dirty="0"/>
              <a:t>International Business Machine Corp</a:t>
            </a:r>
            <a:r>
              <a:rPr lang="zh-CN" altLang="zh-CN" dirty="0"/>
              <a:t>（国际商用机器公司）。</a:t>
            </a:r>
          </a:p>
          <a:p>
            <a:r>
              <a:rPr lang="en-US" altLang="zh-CN" dirty="0"/>
              <a:t>2</a:t>
            </a:r>
            <a:r>
              <a:rPr lang="zh-CN" altLang="zh-CN" dirty="0"/>
              <a:t>．</a:t>
            </a:r>
            <a:r>
              <a:rPr lang="en-US" altLang="zh-CN" dirty="0"/>
              <a:t>BASIC</a:t>
            </a:r>
            <a:r>
              <a:rPr lang="zh-CN" altLang="zh-CN" dirty="0"/>
              <a:t>：</a:t>
            </a:r>
            <a:r>
              <a:rPr lang="en-US" altLang="zh-CN" dirty="0"/>
              <a:t>Beginners </a:t>
            </a:r>
            <a:r>
              <a:rPr lang="en-US" altLang="zh-CN" dirty="0" err="1"/>
              <a:t>Allpurpose</a:t>
            </a:r>
            <a:r>
              <a:rPr lang="en-US" altLang="zh-CN" dirty="0"/>
              <a:t> Symbolic Instruction Code</a:t>
            </a:r>
            <a:r>
              <a:rPr lang="zh-CN" altLang="zh-CN" dirty="0"/>
              <a:t>（初学者通用符号指令码）。</a:t>
            </a:r>
          </a:p>
          <a:p>
            <a:r>
              <a:rPr lang="en-US" altLang="zh-CN" dirty="0"/>
              <a:t>3</a:t>
            </a:r>
            <a:r>
              <a:rPr lang="zh-CN" altLang="zh-CN" dirty="0"/>
              <a:t>．</a:t>
            </a:r>
            <a:r>
              <a:rPr lang="en-US" altLang="zh-CN" dirty="0"/>
              <a:t>UNIX</a:t>
            </a:r>
            <a:r>
              <a:rPr lang="zh-CN" altLang="zh-CN" dirty="0"/>
              <a:t>：</a:t>
            </a:r>
            <a:r>
              <a:rPr lang="en-US" altLang="zh-CN" dirty="0" err="1"/>
              <a:t>Uniplexed</a:t>
            </a:r>
            <a:r>
              <a:rPr lang="en-US" altLang="zh-CN" dirty="0"/>
              <a:t> Information and Computer Systems, UNIX</a:t>
            </a:r>
            <a:r>
              <a:rPr lang="zh-CN" altLang="zh-CN" dirty="0"/>
              <a:t>操作系统，</a:t>
            </a:r>
            <a:r>
              <a:rPr lang="en-US" altLang="zh-CN" dirty="0"/>
              <a:t>1969</a:t>
            </a:r>
            <a:r>
              <a:rPr lang="zh-CN" altLang="zh-CN" dirty="0"/>
              <a:t>年在</a:t>
            </a:r>
            <a:r>
              <a:rPr lang="en-US" altLang="zh-CN" dirty="0"/>
              <a:t>AT&amp;T Bell</a:t>
            </a:r>
            <a:r>
              <a:rPr lang="zh-CN" altLang="zh-CN" dirty="0"/>
              <a:t>实验室开发的多用户多任务操作系统。</a:t>
            </a:r>
          </a:p>
          <a:p>
            <a:r>
              <a:rPr lang="en-US" altLang="zh-CN" dirty="0"/>
              <a:t>4</a:t>
            </a:r>
            <a:r>
              <a:rPr lang="zh-CN" altLang="zh-CN" dirty="0"/>
              <a:t>．</a:t>
            </a:r>
            <a:r>
              <a:rPr lang="en-US" altLang="zh-CN" dirty="0"/>
              <a:t>C</a:t>
            </a:r>
            <a:r>
              <a:rPr lang="zh-CN" altLang="zh-CN" dirty="0"/>
              <a:t>：</a:t>
            </a:r>
            <a:r>
              <a:rPr lang="en-US" altLang="zh-CN" dirty="0"/>
              <a:t>C</a:t>
            </a:r>
            <a:r>
              <a:rPr lang="zh-CN" altLang="zh-CN" dirty="0"/>
              <a:t>语言，一种高级程序设计语言，由贝尔实验室开发成功</a:t>
            </a:r>
            <a:r>
              <a:rPr lang="zh-CN" altLang="zh-CN" dirty="0" smtClean="0"/>
              <a:t>。</a:t>
            </a:r>
            <a:endParaRPr lang="zh-CN" altLang="zh-CN" dirty="0"/>
          </a:p>
        </p:txBody>
      </p:sp>
    </p:spTree>
    <p:extLst>
      <p:ext uri="{BB962C8B-B14F-4D97-AF65-F5344CB8AC3E}">
        <p14:creationId xmlns:p14="http://schemas.microsoft.com/office/powerpoint/2010/main" val="21729886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539552" y="1466448"/>
            <a:ext cx="8181528" cy="3474720"/>
          </a:xfrm>
        </p:spPr>
        <p:txBody>
          <a:bodyPr/>
          <a:lstStyle/>
          <a:p>
            <a:r>
              <a:rPr lang="en-US" altLang="zh-CN" dirty="0"/>
              <a:t>5</a:t>
            </a:r>
            <a:r>
              <a:rPr lang="zh-CN" altLang="zh-CN" dirty="0"/>
              <a:t>．</a:t>
            </a:r>
            <a:r>
              <a:rPr lang="en-US" altLang="zh-CN" dirty="0"/>
              <a:t>DBMS: Database Management System </a:t>
            </a:r>
            <a:r>
              <a:rPr lang="zh-CN" altLang="zh-CN" dirty="0"/>
              <a:t>（数据库管理系统）。</a:t>
            </a:r>
          </a:p>
          <a:p>
            <a:r>
              <a:rPr lang="en-US" altLang="zh-CN" dirty="0"/>
              <a:t>6</a:t>
            </a:r>
            <a:r>
              <a:rPr lang="zh-CN" altLang="zh-CN" dirty="0"/>
              <a:t>．</a:t>
            </a:r>
            <a:r>
              <a:rPr lang="en-US" altLang="zh-CN" dirty="0"/>
              <a:t>Pascal: Philips Automatic Sequence Calculator</a:t>
            </a:r>
            <a:r>
              <a:rPr lang="zh-CN" altLang="zh-CN" dirty="0"/>
              <a:t>（菲利浦自动顺序计算机语言）。</a:t>
            </a:r>
          </a:p>
          <a:p>
            <a:r>
              <a:rPr lang="en-US" altLang="zh-CN" dirty="0"/>
              <a:t>7</a:t>
            </a:r>
            <a:r>
              <a:rPr lang="zh-CN" altLang="zh-CN" dirty="0"/>
              <a:t>．</a:t>
            </a:r>
            <a:r>
              <a:rPr lang="en-US" altLang="zh-CN" dirty="0"/>
              <a:t>Operand: </a:t>
            </a:r>
            <a:r>
              <a:rPr lang="zh-CN" altLang="zh-CN" dirty="0"/>
              <a:t>操作数；运算数。</a:t>
            </a:r>
          </a:p>
          <a:p>
            <a:r>
              <a:rPr lang="en-US" altLang="zh-CN" dirty="0"/>
              <a:t>8</a:t>
            </a:r>
            <a:r>
              <a:rPr lang="zh-CN" altLang="zh-CN" dirty="0"/>
              <a:t>．</a:t>
            </a:r>
            <a:r>
              <a:rPr lang="en-US" altLang="zh-CN" dirty="0"/>
              <a:t>COBOL: Common Business-Oriented Language</a:t>
            </a:r>
            <a:r>
              <a:rPr lang="zh-CN" altLang="zh-CN" dirty="0"/>
              <a:t>（面向商业的通用语言），</a:t>
            </a:r>
            <a:r>
              <a:rPr lang="en-US" altLang="zh-CN" dirty="0"/>
              <a:t>COBOL</a:t>
            </a:r>
            <a:r>
              <a:rPr lang="zh-CN" altLang="zh-CN" dirty="0"/>
              <a:t>语言。</a:t>
            </a:r>
          </a:p>
          <a:p>
            <a:endParaRPr lang="zh-CN" altLang="en-US" dirty="0"/>
          </a:p>
          <a:p>
            <a:endParaRPr lang="zh-CN" altLang="en-US" dirty="0"/>
          </a:p>
        </p:txBody>
      </p:sp>
      <p:pic>
        <p:nvPicPr>
          <p:cNvPr id="55298" name="Picture 2" descr="C:\Program Files\Microsoft Office\MEDIA\CAGCAT10\j01494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40152" y="4221088"/>
            <a:ext cx="2144162" cy="21788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799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p:txBody>
          <a:bodyPr/>
          <a:lstStyle/>
          <a:p>
            <a:r>
              <a:rPr lang="en-US" altLang="zh-CN" sz="2400" dirty="0">
                <a:solidFill>
                  <a:srgbClr val="00B050"/>
                </a:solidFill>
                <a:latin typeface="Times New Roman" pitchFamily="18" charset="0"/>
                <a:ea typeface="方正书宋_GBK" charset="-122"/>
                <a:cs typeface="Times New Roman" pitchFamily="18" charset="0"/>
              </a:rPr>
              <a:t>5.1.2  The Data Types</a:t>
            </a:r>
            <a:r>
              <a:rPr lang="zh-CN" altLang="zh-CN" sz="2400" dirty="0">
                <a:solidFill>
                  <a:srgbClr val="00B050"/>
                </a:solidFill>
                <a:latin typeface="Times New Roman" pitchFamily="18" charset="0"/>
                <a:ea typeface="方正书宋_GBK" charset="-122"/>
                <a:cs typeface="Times New Roman" pitchFamily="18" charset="0"/>
              </a:rPr>
              <a:t>（数据类型）</a:t>
            </a:r>
          </a:p>
          <a:p>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3939639607"/>
              </p:ext>
            </p:extLst>
          </p:nvPr>
        </p:nvGraphicFramePr>
        <p:xfrm>
          <a:off x="683568" y="1700808"/>
          <a:ext cx="7776864" cy="1512168"/>
        </p:xfrm>
        <a:graphic>
          <a:graphicData uri="http://schemas.openxmlformats.org/drawingml/2006/table">
            <a:tbl>
              <a:tblPr>
                <a:tableStyleId>{5C22544A-7EE6-4342-B048-85BDC9FD1C3A}</a:tableStyleId>
              </a:tblPr>
              <a:tblGrid>
                <a:gridCol w="4193285"/>
                <a:gridCol w="3583579"/>
              </a:tblGrid>
              <a:tr h="1512168">
                <a:tc>
                  <a:txBody>
                    <a:bodyPr/>
                    <a:lstStyle/>
                    <a:p>
                      <a:pPr indent="266700" algn="just">
                        <a:lnSpc>
                          <a:spcPts val="1600"/>
                        </a:lnSpc>
                        <a:spcAft>
                          <a:spcPts val="0"/>
                        </a:spcAft>
                      </a:pPr>
                      <a:r>
                        <a:rPr lang="en-US" sz="1600" b="1" kern="100" dirty="0">
                          <a:effectLst/>
                        </a:rPr>
                        <a:t>C language introduced a concept of </a:t>
                      </a:r>
                      <a:r>
                        <a:rPr lang="en-GB" sz="1600" b="1" kern="100" dirty="0">
                          <a:effectLst/>
                        </a:rPr>
                        <a:t>“</a:t>
                      </a:r>
                      <a:r>
                        <a:rPr lang="en-US" sz="1600" b="1" kern="100" dirty="0">
                          <a:effectLst/>
                        </a:rPr>
                        <a:t>data types</a:t>
                      </a:r>
                      <a:r>
                        <a:rPr lang="en-GB" sz="1600" b="1" kern="100" dirty="0">
                          <a:effectLst/>
                        </a:rPr>
                        <a:t>” </a:t>
                      </a:r>
                      <a:r>
                        <a:rPr lang="en-US" sz="1600" b="1" kern="100" dirty="0">
                          <a:effectLst/>
                        </a:rPr>
                        <a:t>which are used to define a variable before its use. The definition of a variable will assign storage for the variable and define the type of data that will be held in the location. So what data types are available</a:t>
                      </a:r>
                      <a:r>
                        <a:rPr lang="zh-CN" sz="1600" b="1" kern="100" dirty="0">
                          <a:effectLst/>
                        </a:rPr>
                        <a:t>？</a:t>
                      </a:r>
                      <a:r>
                        <a:rPr lang="en-US" sz="1600" b="1" kern="100" dirty="0">
                          <a:effectLst/>
                        </a:rPr>
                        <a:t>Here is a table:</a:t>
                      </a:r>
                      <a:endParaRPr lang="zh-CN" sz="1600" b="1" kern="100" dirty="0">
                        <a:effectLst/>
                        <a:latin typeface="Times New Roman"/>
                        <a:ea typeface="方正书宋_GBK"/>
                      </a:endParaRPr>
                    </a:p>
                  </a:txBody>
                  <a:tcPr marL="68580" marR="68580" marT="0" marB="0"/>
                </a:tc>
                <a:tc>
                  <a:txBody>
                    <a:bodyPr/>
                    <a:lstStyle/>
                    <a:p>
                      <a:pPr indent="266700" algn="just">
                        <a:lnSpc>
                          <a:spcPts val="1600"/>
                        </a:lnSpc>
                        <a:spcAft>
                          <a:spcPts val="0"/>
                        </a:spcAft>
                      </a:pPr>
                      <a:r>
                        <a:rPr lang="en-US" sz="1600" b="1" kern="100" dirty="0">
                          <a:effectLst/>
                        </a:rPr>
                        <a:t>C</a:t>
                      </a:r>
                      <a:r>
                        <a:rPr lang="zh-CN" sz="1600" b="1" kern="100" dirty="0">
                          <a:effectLst/>
                        </a:rPr>
                        <a:t>语言中，变量使用前必须做到先定义，后使用，在定义的时候又引入了“数据类型”的概念。变量在定义的时候，将被声明为某种类型和获取到存储空间，并保存在该空间中。因此，什么是变量类型呢？如下表所示。</a:t>
                      </a:r>
                      <a:endParaRPr lang="zh-CN" sz="1600" b="1" kern="100" dirty="0">
                        <a:effectLst/>
                        <a:latin typeface="Times New Roman"/>
                        <a:ea typeface="方正书宋_GBK"/>
                      </a:endParaRPr>
                    </a:p>
                  </a:txBody>
                  <a:tcPr marL="68580" marR="68580" marT="0" marB="0"/>
                </a:tc>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498800056"/>
              </p:ext>
            </p:extLst>
          </p:nvPr>
        </p:nvGraphicFramePr>
        <p:xfrm>
          <a:off x="107504" y="3789041"/>
          <a:ext cx="8892480" cy="1944215"/>
        </p:xfrm>
        <a:graphic>
          <a:graphicData uri="http://schemas.openxmlformats.org/drawingml/2006/table">
            <a:tbl>
              <a:tblPr>
                <a:tableStyleId>{5C22544A-7EE6-4342-B048-85BDC9FD1C3A}</a:tableStyleId>
              </a:tblPr>
              <a:tblGrid>
                <a:gridCol w="1220323"/>
                <a:gridCol w="1930470"/>
                <a:gridCol w="1930470"/>
                <a:gridCol w="2192044"/>
                <a:gridCol w="1619173"/>
              </a:tblGrid>
              <a:tr h="197916">
                <a:tc>
                  <a:txBody>
                    <a:bodyPr/>
                    <a:lstStyle/>
                    <a:p>
                      <a:pPr indent="254635" algn="ctr">
                        <a:lnSpc>
                          <a:spcPts val="1200"/>
                        </a:lnSpc>
                        <a:spcBef>
                          <a:spcPts val="120"/>
                        </a:spcBef>
                        <a:spcAft>
                          <a:spcPts val="120"/>
                        </a:spcAft>
                      </a:pPr>
                      <a:r>
                        <a:rPr lang="en-US" sz="1000" b="1" kern="100" dirty="0">
                          <a:effectLst/>
                        </a:rPr>
                        <a:t> </a:t>
                      </a:r>
                      <a:endParaRPr lang="zh-CN" sz="1000" b="1" kern="100" dirty="0">
                        <a:effectLst/>
                        <a:latin typeface="Times New Roman"/>
                        <a:ea typeface="方正书宋_GBK"/>
                      </a:endParaRPr>
                    </a:p>
                  </a:txBody>
                  <a:tcPr marL="68580" marR="68580" marT="0" marB="0" anchor="ctr">
                    <a:solidFill>
                      <a:schemeClr val="accent1"/>
                    </a:solidFill>
                  </a:tcPr>
                </a:tc>
                <a:tc>
                  <a:txBody>
                    <a:bodyPr/>
                    <a:lstStyle/>
                    <a:p>
                      <a:pPr algn="ctr">
                        <a:lnSpc>
                          <a:spcPts val="1200"/>
                        </a:lnSpc>
                        <a:spcBef>
                          <a:spcPts val="120"/>
                        </a:spcBef>
                        <a:spcAft>
                          <a:spcPts val="120"/>
                        </a:spcAft>
                      </a:pPr>
                      <a:r>
                        <a:rPr lang="en-US" sz="1200" b="1" kern="1200" dirty="0" err="1">
                          <a:solidFill>
                            <a:schemeClr val="tx1">
                              <a:lumMod val="75000"/>
                              <a:lumOff val="25000"/>
                            </a:schemeClr>
                          </a:solidFill>
                          <a:latin typeface="宋体" panose="02010600030101010101" pitchFamily="2" charset="-122"/>
                          <a:ea typeface="宋体" panose="02010600030101010101" pitchFamily="2" charset="-122"/>
                          <a:cs typeface="+mn-cs"/>
                        </a:rPr>
                        <a:t>int</a:t>
                      </a:r>
                      <a:r>
                        <a:rPr lang="zh-CN" sz="1200" b="1" kern="1200" dirty="0">
                          <a:solidFill>
                            <a:schemeClr val="tx1">
                              <a:lumMod val="75000"/>
                              <a:lumOff val="25000"/>
                            </a:schemeClr>
                          </a:solidFill>
                          <a:latin typeface="宋体" panose="02010600030101010101" pitchFamily="2" charset="-122"/>
                          <a:ea typeface="宋体" panose="02010600030101010101" pitchFamily="2" charset="-122"/>
                          <a:cs typeface="+mn-cs"/>
                        </a:rPr>
                        <a:t>（整数）</a:t>
                      </a:r>
                    </a:p>
                  </a:txBody>
                  <a:tcPr marL="68580" marR="68580" marT="0" marB="0" anchor="ctr">
                    <a:solidFill>
                      <a:schemeClr val="accent1"/>
                    </a:solidFill>
                  </a:tcPr>
                </a:tc>
                <a:tc>
                  <a:txBody>
                    <a:bodyPr/>
                    <a:lstStyle/>
                    <a:p>
                      <a:pPr algn="ctr">
                        <a:lnSpc>
                          <a:spcPts val="1200"/>
                        </a:lnSpc>
                        <a:spcBef>
                          <a:spcPts val="120"/>
                        </a:spcBef>
                        <a:spcAft>
                          <a:spcPts val="120"/>
                        </a:spcAft>
                      </a:pPr>
                      <a:r>
                        <a:rPr lang="en-US" sz="1200" b="1" kern="1200" dirty="0">
                          <a:solidFill>
                            <a:schemeClr val="tx1">
                              <a:lumMod val="75000"/>
                              <a:lumOff val="25000"/>
                            </a:schemeClr>
                          </a:solidFill>
                          <a:latin typeface="宋体" panose="02010600030101010101" pitchFamily="2" charset="-122"/>
                          <a:ea typeface="宋体" panose="02010600030101010101" pitchFamily="2" charset="-122"/>
                          <a:cs typeface="+mn-cs"/>
                        </a:rPr>
                        <a:t>float</a:t>
                      </a:r>
                      <a:r>
                        <a:rPr lang="zh-CN" sz="1200" b="1" kern="1200" dirty="0">
                          <a:solidFill>
                            <a:schemeClr val="tx1">
                              <a:lumMod val="75000"/>
                              <a:lumOff val="25000"/>
                            </a:schemeClr>
                          </a:solidFill>
                          <a:latin typeface="宋体" panose="02010600030101010101" pitchFamily="2" charset="-122"/>
                          <a:ea typeface="宋体" panose="02010600030101010101" pitchFamily="2" charset="-122"/>
                          <a:cs typeface="+mn-cs"/>
                        </a:rPr>
                        <a:t>（浮点型）</a:t>
                      </a:r>
                    </a:p>
                  </a:txBody>
                  <a:tcPr marL="68580" marR="68580" marT="0" marB="0" anchor="ctr">
                    <a:solidFill>
                      <a:schemeClr val="accent1"/>
                    </a:solidFill>
                  </a:tcPr>
                </a:tc>
                <a:tc>
                  <a:txBody>
                    <a:bodyPr/>
                    <a:lstStyle/>
                    <a:p>
                      <a:pPr algn="ctr">
                        <a:lnSpc>
                          <a:spcPts val="1200"/>
                        </a:lnSpc>
                        <a:spcBef>
                          <a:spcPts val="120"/>
                        </a:spcBef>
                        <a:spcAft>
                          <a:spcPts val="120"/>
                        </a:spcAft>
                      </a:pPr>
                      <a:r>
                        <a:rPr lang="en-US" sz="1200" b="1" kern="1200" dirty="0">
                          <a:solidFill>
                            <a:schemeClr val="tx1">
                              <a:lumMod val="75000"/>
                              <a:lumOff val="25000"/>
                            </a:schemeClr>
                          </a:solidFill>
                          <a:latin typeface="宋体" panose="02010600030101010101" pitchFamily="2" charset="-122"/>
                          <a:ea typeface="宋体" panose="02010600030101010101" pitchFamily="2" charset="-122"/>
                          <a:cs typeface="+mn-cs"/>
                        </a:rPr>
                        <a:t>double</a:t>
                      </a:r>
                      <a:r>
                        <a:rPr lang="zh-CN" sz="1200" b="1" kern="1200" dirty="0">
                          <a:solidFill>
                            <a:schemeClr val="tx1">
                              <a:lumMod val="75000"/>
                              <a:lumOff val="25000"/>
                            </a:schemeClr>
                          </a:solidFill>
                          <a:latin typeface="宋体" panose="02010600030101010101" pitchFamily="2" charset="-122"/>
                          <a:ea typeface="宋体" panose="02010600030101010101" pitchFamily="2" charset="-122"/>
                          <a:cs typeface="+mn-cs"/>
                        </a:rPr>
                        <a:t>（双精度浮点型）</a:t>
                      </a:r>
                    </a:p>
                  </a:txBody>
                  <a:tcPr marL="68580" marR="68580" marT="0" marB="0" anchor="ctr">
                    <a:solidFill>
                      <a:schemeClr val="accent1"/>
                    </a:solidFill>
                  </a:tcPr>
                </a:tc>
                <a:tc>
                  <a:txBody>
                    <a:bodyPr/>
                    <a:lstStyle/>
                    <a:p>
                      <a:pPr algn="ctr">
                        <a:lnSpc>
                          <a:spcPts val="1200"/>
                        </a:lnSpc>
                        <a:spcBef>
                          <a:spcPts val="120"/>
                        </a:spcBef>
                        <a:spcAft>
                          <a:spcPts val="120"/>
                        </a:spcAft>
                      </a:pPr>
                      <a:r>
                        <a:rPr lang="en-US" sz="1200" b="1" kern="1200" dirty="0">
                          <a:solidFill>
                            <a:schemeClr val="tx1">
                              <a:lumMod val="75000"/>
                              <a:lumOff val="25000"/>
                            </a:schemeClr>
                          </a:solidFill>
                          <a:latin typeface="宋体" panose="02010600030101010101" pitchFamily="2" charset="-122"/>
                          <a:ea typeface="宋体" panose="02010600030101010101" pitchFamily="2" charset="-122"/>
                          <a:cs typeface="+mn-cs"/>
                        </a:rPr>
                        <a:t>char</a:t>
                      </a:r>
                      <a:r>
                        <a:rPr lang="zh-CN" sz="1200" b="1" kern="1200" dirty="0">
                          <a:solidFill>
                            <a:schemeClr val="tx1">
                              <a:lumMod val="75000"/>
                              <a:lumOff val="25000"/>
                            </a:schemeClr>
                          </a:solidFill>
                          <a:latin typeface="宋体" panose="02010600030101010101" pitchFamily="2" charset="-122"/>
                          <a:ea typeface="宋体" panose="02010600030101010101" pitchFamily="2" charset="-122"/>
                          <a:cs typeface="+mn-cs"/>
                        </a:rPr>
                        <a:t>（字符型）</a:t>
                      </a:r>
                    </a:p>
                  </a:txBody>
                  <a:tcPr marL="68580" marR="68580" marT="0" marB="0" anchor="ctr">
                    <a:solidFill>
                      <a:schemeClr val="accent1"/>
                    </a:solidFill>
                  </a:tcPr>
                </a:tc>
              </a:tr>
              <a:tr h="1087113">
                <a:tc>
                  <a:txBody>
                    <a:bodyPr/>
                    <a:lstStyle/>
                    <a:p>
                      <a:pPr marL="0" indent="254000" algn="l" defTabSz="914400" rtl="0" eaLnBrk="1" latinLnBrk="0" hangingPunct="1">
                        <a:lnSpc>
                          <a:spcPts val="1200"/>
                        </a:lnSpc>
                        <a:spcBef>
                          <a:spcPts val="120"/>
                        </a:spcBef>
                        <a:spcAft>
                          <a:spcPts val="120"/>
                        </a:spcAft>
                      </a:pPr>
                      <a:r>
                        <a:rPr lang="en-US" sz="1200" b="1" kern="1200" dirty="0">
                          <a:solidFill>
                            <a:schemeClr val="tx1">
                              <a:lumMod val="75000"/>
                              <a:lumOff val="25000"/>
                            </a:schemeClr>
                          </a:solidFill>
                          <a:latin typeface="宋体" panose="02010600030101010101" pitchFamily="2" charset="-122"/>
                          <a:ea typeface="宋体" panose="02010600030101010101" pitchFamily="2" charset="-122"/>
                          <a:cs typeface="+mn-cs"/>
                        </a:rPr>
                        <a:t>Function</a:t>
                      </a:r>
                      <a:endParaRPr lang="zh-CN" sz="1200" b="1" kern="1200" dirty="0">
                        <a:solidFill>
                          <a:schemeClr val="tx1">
                            <a:lumMod val="75000"/>
                            <a:lumOff val="25000"/>
                          </a:schemeClr>
                        </a:solidFill>
                        <a:latin typeface="宋体" panose="02010600030101010101" pitchFamily="2" charset="-122"/>
                        <a:ea typeface="宋体" panose="02010600030101010101" pitchFamily="2" charset="-122"/>
                        <a:cs typeface="+mn-cs"/>
                      </a:endParaRPr>
                    </a:p>
                    <a:p>
                      <a:pPr marL="0" indent="254000" algn="l" defTabSz="914400" rtl="0" eaLnBrk="1" latinLnBrk="0" hangingPunct="1">
                        <a:lnSpc>
                          <a:spcPts val="1200"/>
                        </a:lnSpc>
                        <a:spcBef>
                          <a:spcPts val="120"/>
                        </a:spcBef>
                        <a:spcAft>
                          <a:spcPts val="120"/>
                        </a:spcAft>
                      </a:pPr>
                      <a:r>
                        <a:rPr lang="zh-CN" sz="1200" b="1" kern="1200" dirty="0">
                          <a:solidFill>
                            <a:schemeClr val="tx1">
                              <a:lumMod val="75000"/>
                              <a:lumOff val="25000"/>
                            </a:schemeClr>
                          </a:solidFill>
                          <a:latin typeface="宋体" panose="02010600030101010101" pitchFamily="2" charset="-122"/>
                          <a:ea typeface="宋体" panose="02010600030101010101" pitchFamily="2" charset="-122"/>
                          <a:cs typeface="+mn-cs"/>
                        </a:rPr>
                        <a:t>（功能）</a:t>
                      </a:r>
                    </a:p>
                  </a:txBody>
                  <a:tcPr marL="68580" marR="68580" marT="0" marB="0" anchor="ctr">
                    <a:solidFill>
                      <a:schemeClr val="accent1"/>
                    </a:solidFill>
                  </a:tcPr>
                </a:tc>
                <a:tc>
                  <a:txBody>
                    <a:bodyPr/>
                    <a:lstStyle/>
                    <a:p>
                      <a:pPr>
                        <a:lnSpc>
                          <a:spcPts val="1200"/>
                        </a:lnSpc>
                        <a:spcBef>
                          <a:spcPts val="120"/>
                        </a:spcBef>
                        <a:spcAft>
                          <a:spcPts val="120"/>
                        </a:spcAft>
                      </a:pPr>
                      <a:r>
                        <a:rPr lang="en-US" sz="1200" b="1" kern="1200" dirty="0">
                          <a:solidFill>
                            <a:schemeClr val="tx1">
                              <a:lumMod val="75000"/>
                              <a:lumOff val="25000"/>
                            </a:schemeClr>
                          </a:solidFill>
                          <a:latin typeface="宋体" panose="02010600030101010101" pitchFamily="2" charset="-122"/>
                          <a:ea typeface="宋体" panose="02010600030101010101" pitchFamily="2" charset="-122"/>
                          <a:cs typeface="+mn-cs"/>
                        </a:rPr>
                        <a:t>used to define integer numbers</a:t>
                      </a:r>
                      <a:endParaRPr lang="zh-CN" sz="1200" b="1" kern="1200" dirty="0">
                        <a:solidFill>
                          <a:schemeClr val="tx1">
                            <a:lumMod val="75000"/>
                            <a:lumOff val="25000"/>
                          </a:schemeClr>
                        </a:solidFill>
                        <a:latin typeface="宋体" panose="02010600030101010101" pitchFamily="2" charset="-122"/>
                        <a:ea typeface="宋体" panose="02010600030101010101" pitchFamily="2" charset="-122"/>
                        <a:cs typeface="+mn-cs"/>
                      </a:endParaRPr>
                    </a:p>
                    <a:p>
                      <a:pPr>
                        <a:lnSpc>
                          <a:spcPts val="1200"/>
                        </a:lnSpc>
                        <a:spcBef>
                          <a:spcPts val="120"/>
                        </a:spcBef>
                        <a:spcAft>
                          <a:spcPts val="120"/>
                        </a:spcAft>
                      </a:pPr>
                      <a:r>
                        <a:rPr lang="zh-CN" sz="1200" b="1" kern="1200" dirty="0">
                          <a:solidFill>
                            <a:schemeClr val="tx1">
                              <a:lumMod val="75000"/>
                              <a:lumOff val="25000"/>
                            </a:schemeClr>
                          </a:solidFill>
                          <a:latin typeface="宋体" panose="02010600030101010101" pitchFamily="2" charset="-122"/>
                          <a:ea typeface="宋体" panose="02010600030101010101" pitchFamily="2" charset="-122"/>
                          <a:cs typeface="+mn-cs"/>
                        </a:rPr>
                        <a:t>（用于定义整数）</a:t>
                      </a:r>
                    </a:p>
                  </a:txBody>
                  <a:tcPr marL="68580" marR="68580" marT="0" marB="0" anchor="ctr">
                    <a:solidFill>
                      <a:schemeClr val="accent1">
                        <a:lumMod val="40000"/>
                        <a:lumOff val="60000"/>
                      </a:schemeClr>
                    </a:solidFill>
                  </a:tcPr>
                </a:tc>
                <a:tc>
                  <a:txBody>
                    <a:bodyPr/>
                    <a:lstStyle/>
                    <a:p>
                      <a:pPr>
                        <a:lnSpc>
                          <a:spcPts val="1200"/>
                        </a:lnSpc>
                        <a:spcBef>
                          <a:spcPts val="120"/>
                        </a:spcBef>
                        <a:spcAft>
                          <a:spcPts val="120"/>
                        </a:spcAft>
                      </a:pPr>
                      <a:r>
                        <a:rPr lang="en-US" sz="1200" b="1" kern="1200" dirty="0">
                          <a:solidFill>
                            <a:schemeClr val="tx1">
                              <a:lumMod val="75000"/>
                              <a:lumOff val="25000"/>
                            </a:schemeClr>
                          </a:solidFill>
                          <a:latin typeface="宋体" panose="02010600030101010101" pitchFamily="2" charset="-122"/>
                          <a:ea typeface="宋体" panose="02010600030101010101" pitchFamily="2" charset="-122"/>
                          <a:cs typeface="+mn-cs"/>
                        </a:rPr>
                        <a:t>used to define floating point numbers</a:t>
                      </a:r>
                      <a:endParaRPr lang="zh-CN" sz="1200" b="1" kern="1200" dirty="0">
                        <a:solidFill>
                          <a:schemeClr val="tx1">
                            <a:lumMod val="75000"/>
                            <a:lumOff val="25000"/>
                          </a:schemeClr>
                        </a:solidFill>
                        <a:latin typeface="宋体" panose="02010600030101010101" pitchFamily="2" charset="-122"/>
                        <a:ea typeface="宋体" panose="02010600030101010101" pitchFamily="2" charset="-122"/>
                        <a:cs typeface="+mn-cs"/>
                      </a:endParaRPr>
                    </a:p>
                    <a:p>
                      <a:pPr>
                        <a:lnSpc>
                          <a:spcPts val="1200"/>
                        </a:lnSpc>
                        <a:spcBef>
                          <a:spcPts val="120"/>
                        </a:spcBef>
                        <a:spcAft>
                          <a:spcPts val="120"/>
                        </a:spcAft>
                      </a:pPr>
                      <a:r>
                        <a:rPr lang="zh-CN" sz="1200" b="1" kern="1200" dirty="0">
                          <a:solidFill>
                            <a:schemeClr val="tx1">
                              <a:lumMod val="75000"/>
                              <a:lumOff val="25000"/>
                            </a:schemeClr>
                          </a:solidFill>
                          <a:latin typeface="宋体" panose="02010600030101010101" pitchFamily="2" charset="-122"/>
                          <a:ea typeface="宋体" panose="02010600030101010101" pitchFamily="2" charset="-122"/>
                          <a:cs typeface="+mn-cs"/>
                        </a:rPr>
                        <a:t>（用于定义浮点数）</a:t>
                      </a:r>
                    </a:p>
                  </a:txBody>
                  <a:tcPr marL="68580" marR="68580" marT="0" marB="0" anchor="ctr">
                    <a:solidFill>
                      <a:schemeClr val="accent1">
                        <a:lumMod val="40000"/>
                        <a:lumOff val="60000"/>
                      </a:schemeClr>
                    </a:solidFill>
                  </a:tcPr>
                </a:tc>
                <a:tc>
                  <a:txBody>
                    <a:bodyPr/>
                    <a:lstStyle/>
                    <a:p>
                      <a:pPr>
                        <a:lnSpc>
                          <a:spcPts val="1200"/>
                        </a:lnSpc>
                        <a:spcBef>
                          <a:spcPts val="120"/>
                        </a:spcBef>
                        <a:spcAft>
                          <a:spcPts val="120"/>
                        </a:spcAft>
                      </a:pPr>
                      <a:r>
                        <a:rPr lang="en-US" sz="1200" b="1" kern="1200" dirty="0">
                          <a:solidFill>
                            <a:schemeClr val="tx1">
                              <a:lumMod val="75000"/>
                              <a:lumOff val="25000"/>
                            </a:schemeClr>
                          </a:solidFill>
                          <a:latin typeface="宋体" panose="02010600030101010101" pitchFamily="2" charset="-122"/>
                          <a:ea typeface="宋体" panose="02010600030101010101" pitchFamily="2" charset="-122"/>
                          <a:cs typeface="+mn-cs"/>
                        </a:rPr>
                        <a:t>used to define BIG floating point numbers</a:t>
                      </a:r>
                      <a:endParaRPr lang="zh-CN" sz="1200" b="1" kern="1200" dirty="0">
                        <a:solidFill>
                          <a:schemeClr val="tx1">
                            <a:lumMod val="75000"/>
                            <a:lumOff val="25000"/>
                          </a:schemeClr>
                        </a:solidFill>
                        <a:latin typeface="宋体" panose="02010600030101010101" pitchFamily="2" charset="-122"/>
                        <a:ea typeface="宋体" panose="02010600030101010101" pitchFamily="2" charset="-122"/>
                        <a:cs typeface="+mn-cs"/>
                      </a:endParaRPr>
                    </a:p>
                    <a:p>
                      <a:pPr>
                        <a:lnSpc>
                          <a:spcPts val="1200"/>
                        </a:lnSpc>
                        <a:spcBef>
                          <a:spcPts val="120"/>
                        </a:spcBef>
                        <a:spcAft>
                          <a:spcPts val="120"/>
                        </a:spcAft>
                      </a:pPr>
                      <a:r>
                        <a:rPr lang="zh-CN" sz="1200" b="1" kern="1200" dirty="0">
                          <a:solidFill>
                            <a:schemeClr val="tx1">
                              <a:lumMod val="75000"/>
                              <a:lumOff val="25000"/>
                            </a:schemeClr>
                          </a:solidFill>
                          <a:latin typeface="宋体" panose="02010600030101010101" pitchFamily="2" charset="-122"/>
                          <a:ea typeface="宋体" panose="02010600030101010101" pitchFamily="2" charset="-122"/>
                          <a:cs typeface="+mn-cs"/>
                        </a:rPr>
                        <a:t>（用于定义高精度浮点数）</a:t>
                      </a:r>
                    </a:p>
                  </a:txBody>
                  <a:tcPr marL="68580" marR="68580" marT="0" marB="0" anchor="ctr">
                    <a:solidFill>
                      <a:schemeClr val="accent1">
                        <a:lumMod val="40000"/>
                        <a:lumOff val="60000"/>
                      </a:schemeClr>
                    </a:solidFill>
                  </a:tcPr>
                </a:tc>
                <a:tc>
                  <a:txBody>
                    <a:bodyPr/>
                    <a:lstStyle/>
                    <a:p>
                      <a:pPr>
                        <a:lnSpc>
                          <a:spcPts val="1200"/>
                        </a:lnSpc>
                        <a:spcBef>
                          <a:spcPts val="120"/>
                        </a:spcBef>
                        <a:spcAft>
                          <a:spcPts val="120"/>
                        </a:spcAft>
                      </a:pPr>
                      <a:r>
                        <a:rPr lang="en-US" sz="1200" b="1" kern="1200" dirty="0">
                          <a:solidFill>
                            <a:schemeClr val="tx1">
                              <a:lumMod val="75000"/>
                              <a:lumOff val="25000"/>
                            </a:schemeClr>
                          </a:solidFill>
                          <a:latin typeface="宋体" panose="02010600030101010101" pitchFamily="2" charset="-122"/>
                          <a:ea typeface="宋体" panose="02010600030101010101" pitchFamily="2" charset="-122"/>
                          <a:cs typeface="+mn-cs"/>
                        </a:rPr>
                        <a:t>used to define a character</a:t>
                      </a:r>
                      <a:endParaRPr lang="zh-CN" sz="1200" b="1" kern="1200" dirty="0">
                        <a:solidFill>
                          <a:schemeClr val="tx1">
                            <a:lumMod val="75000"/>
                            <a:lumOff val="25000"/>
                          </a:schemeClr>
                        </a:solidFill>
                        <a:latin typeface="宋体" panose="02010600030101010101" pitchFamily="2" charset="-122"/>
                        <a:ea typeface="宋体" panose="02010600030101010101" pitchFamily="2" charset="-122"/>
                        <a:cs typeface="+mn-cs"/>
                      </a:endParaRPr>
                    </a:p>
                    <a:p>
                      <a:pPr>
                        <a:lnSpc>
                          <a:spcPts val="1200"/>
                        </a:lnSpc>
                        <a:spcBef>
                          <a:spcPts val="120"/>
                        </a:spcBef>
                        <a:spcAft>
                          <a:spcPts val="120"/>
                        </a:spcAft>
                      </a:pPr>
                      <a:r>
                        <a:rPr lang="zh-CN" sz="1200" b="1" kern="1200" dirty="0">
                          <a:solidFill>
                            <a:schemeClr val="tx1">
                              <a:lumMod val="75000"/>
                              <a:lumOff val="25000"/>
                            </a:schemeClr>
                          </a:solidFill>
                          <a:latin typeface="宋体" panose="02010600030101010101" pitchFamily="2" charset="-122"/>
                          <a:ea typeface="宋体" panose="02010600030101010101" pitchFamily="2" charset="-122"/>
                          <a:cs typeface="+mn-cs"/>
                        </a:rPr>
                        <a:t>（用于定义一个字符）</a:t>
                      </a:r>
                    </a:p>
                  </a:txBody>
                  <a:tcPr marL="68580" marR="68580" marT="0" marB="0" anchor="ctr">
                    <a:solidFill>
                      <a:schemeClr val="accent1">
                        <a:lumMod val="40000"/>
                        <a:lumOff val="60000"/>
                      </a:schemeClr>
                    </a:solidFill>
                  </a:tcPr>
                </a:tc>
              </a:tr>
              <a:tr h="659186">
                <a:tc>
                  <a:txBody>
                    <a:bodyPr/>
                    <a:lstStyle/>
                    <a:p>
                      <a:pPr marL="0" indent="254000" algn="l" defTabSz="914400" rtl="0" eaLnBrk="1" latinLnBrk="0" hangingPunct="1">
                        <a:lnSpc>
                          <a:spcPts val="1200"/>
                        </a:lnSpc>
                        <a:spcBef>
                          <a:spcPts val="120"/>
                        </a:spcBef>
                        <a:spcAft>
                          <a:spcPts val="120"/>
                        </a:spcAft>
                      </a:pPr>
                      <a:r>
                        <a:rPr lang="en-US" sz="1200" b="1" kern="1200" dirty="0">
                          <a:solidFill>
                            <a:schemeClr val="tx1">
                              <a:lumMod val="75000"/>
                              <a:lumOff val="25000"/>
                            </a:schemeClr>
                          </a:solidFill>
                          <a:latin typeface="宋体" panose="02010600030101010101" pitchFamily="2" charset="-122"/>
                          <a:ea typeface="宋体" panose="02010600030101010101" pitchFamily="2" charset="-122"/>
                          <a:cs typeface="+mn-cs"/>
                        </a:rPr>
                        <a:t>An example</a:t>
                      </a:r>
                      <a:endParaRPr lang="zh-CN" sz="1200" b="1" kern="1200" dirty="0">
                        <a:solidFill>
                          <a:schemeClr val="tx1">
                            <a:lumMod val="75000"/>
                            <a:lumOff val="25000"/>
                          </a:schemeClr>
                        </a:solidFill>
                        <a:latin typeface="宋体" panose="02010600030101010101" pitchFamily="2" charset="-122"/>
                        <a:ea typeface="宋体" panose="02010600030101010101" pitchFamily="2" charset="-122"/>
                        <a:cs typeface="+mn-cs"/>
                      </a:endParaRPr>
                    </a:p>
                    <a:p>
                      <a:pPr marL="0" indent="254000" algn="l" defTabSz="914400" rtl="0" eaLnBrk="1" latinLnBrk="0" hangingPunct="1">
                        <a:lnSpc>
                          <a:spcPts val="1200"/>
                        </a:lnSpc>
                        <a:spcBef>
                          <a:spcPts val="120"/>
                        </a:spcBef>
                        <a:spcAft>
                          <a:spcPts val="120"/>
                        </a:spcAft>
                      </a:pPr>
                      <a:r>
                        <a:rPr lang="zh-CN" sz="1200" b="1" kern="1200" dirty="0">
                          <a:solidFill>
                            <a:schemeClr val="tx1">
                              <a:lumMod val="75000"/>
                              <a:lumOff val="25000"/>
                            </a:schemeClr>
                          </a:solidFill>
                          <a:latin typeface="宋体" panose="02010600030101010101" pitchFamily="2" charset="-122"/>
                          <a:ea typeface="宋体" panose="02010600030101010101" pitchFamily="2" charset="-122"/>
                          <a:cs typeface="+mn-cs"/>
                        </a:rPr>
                        <a:t>（例子）</a:t>
                      </a:r>
                    </a:p>
                  </a:txBody>
                  <a:tcPr marL="68580" marR="68580" marT="0" marB="0" anchor="ctr">
                    <a:solidFill>
                      <a:schemeClr val="accent1"/>
                    </a:solidFill>
                  </a:tcPr>
                </a:tc>
                <a:tc>
                  <a:txBody>
                    <a:bodyPr/>
                    <a:lstStyle/>
                    <a:p>
                      <a:pPr indent="254000">
                        <a:lnSpc>
                          <a:spcPts val="1200"/>
                        </a:lnSpc>
                        <a:spcBef>
                          <a:spcPts val="120"/>
                        </a:spcBef>
                        <a:spcAft>
                          <a:spcPts val="120"/>
                        </a:spcAft>
                      </a:pPr>
                      <a:r>
                        <a:rPr lang="en-US" sz="1200" b="1" kern="1200">
                          <a:solidFill>
                            <a:schemeClr val="tx1">
                              <a:lumMod val="75000"/>
                              <a:lumOff val="25000"/>
                            </a:schemeClr>
                          </a:solidFill>
                          <a:latin typeface="宋体" panose="02010600030101010101" pitchFamily="2" charset="-122"/>
                          <a:ea typeface="宋体" panose="02010600030101010101" pitchFamily="2" charset="-122"/>
                          <a:cs typeface="+mn-cs"/>
                        </a:rPr>
                        <a:t>Int a,b;</a:t>
                      </a:r>
                      <a:endParaRPr lang="zh-CN" sz="1200" b="1" kern="1200">
                        <a:solidFill>
                          <a:schemeClr val="tx1">
                            <a:lumMod val="75000"/>
                            <a:lumOff val="25000"/>
                          </a:schemeClr>
                        </a:solidFill>
                        <a:latin typeface="宋体" panose="02010600030101010101" pitchFamily="2" charset="-122"/>
                        <a:ea typeface="宋体" panose="02010600030101010101" pitchFamily="2" charset="-122"/>
                        <a:cs typeface="+mn-cs"/>
                      </a:endParaRPr>
                    </a:p>
                  </a:txBody>
                  <a:tcPr marL="68580" marR="68580" marT="0" marB="0" anchor="ctr">
                    <a:solidFill>
                      <a:schemeClr val="accent1">
                        <a:lumMod val="40000"/>
                        <a:lumOff val="60000"/>
                      </a:schemeClr>
                    </a:solidFill>
                  </a:tcPr>
                </a:tc>
                <a:tc>
                  <a:txBody>
                    <a:bodyPr/>
                    <a:lstStyle/>
                    <a:p>
                      <a:pPr indent="254000">
                        <a:lnSpc>
                          <a:spcPts val="1200"/>
                        </a:lnSpc>
                        <a:spcBef>
                          <a:spcPts val="120"/>
                        </a:spcBef>
                        <a:spcAft>
                          <a:spcPts val="120"/>
                        </a:spcAft>
                      </a:pPr>
                      <a:r>
                        <a:rPr lang="en-US" sz="1200" b="1" kern="1200" dirty="0">
                          <a:solidFill>
                            <a:schemeClr val="tx1">
                              <a:lumMod val="75000"/>
                              <a:lumOff val="25000"/>
                            </a:schemeClr>
                          </a:solidFill>
                          <a:latin typeface="宋体" panose="02010600030101010101" pitchFamily="2" charset="-122"/>
                          <a:ea typeface="宋体" panose="02010600030101010101" pitchFamily="2" charset="-122"/>
                          <a:cs typeface="+mn-cs"/>
                        </a:rPr>
                        <a:t>Float a;</a:t>
                      </a:r>
                      <a:endParaRPr lang="zh-CN" sz="1200" b="1" kern="1200" dirty="0">
                        <a:solidFill>
                          <a:schemeClr val="tx1">
                            <a:lumMod val="75000"/>
                            <a:lumOff val="25000"/>
                          </a:schemeClr>
                        </a:solidFill>
                        <a:latin typeface="宋体" panose="02010600030101010101" pitchFamily="2" charset="-122"/>
                        <a:ea typeface="宋体" panose="02010600030101010101" pitchFamily="2" charset="-122"/>
                        <a:cs typeface="+mn-cs"/>
                      </a:endParaRPr>
                    </a:p>
                  </a:txBody>
                  <a:tcPr marL="68580" marR="68580" marT="0" marB="0" anchor="ctr">
                    <a:solidFill>
                      <a:schemeClr val="accent1">
                        <a:lumMod val="40000"/>
                        <a:lumOff val="60000"/>
                      </a:schemeClr>
                    </a:solidFill>
                  </a:tcPr>
                </a:tc>
                <a:tc>
                  <a:txBody>
                    <a:bodyPr/>
                    <a:lstStyle/>
                    <a:p>
                      <a:pPr indent="254000">
                        <a:lnSpc>
                          <a:spcPts val="1200"/>
                        </a:lnSpc>
                        <a:spcBef>
                          <a:spcPts val="120"/>
                        </a:spcBef>
                        <a:spcAft>
                          <a:spcPts val="120"/>
                        </a:spcAft>
                      </a:pPr>
                      <a:r>
                        <a:rPr lang="en-US" sz="1200" b="1" kern="1200" dirty="0">
                          <a:solidFill>
                            <a:schemeClr val="tx1">
                              <a:lumMod val="75000"/>
                              <a:lumOff val="25000"/>
                            </a:schemeClr>
                          </a:solidFill>
                          <a:latin typeface="宋体" panose="02010600030101010101" pitchFamily="2" charset="-122"/>
                          <a:ea typeface="宋体" panose="02010600030101010101" pitchFamily="2" charset="-122"/>
                          <a:cs typeface="+mn-cs"/>
                        </a:rPr>
                        <a:t>Double a;</a:t>
                      </a:r>
                      <a:endParaRPr lang="zh-CN" sz="1200" b="1" kern="1200" dirty="0">
                        <a:solidFill>
                          <a:schemeClr val="tx1">
                            <a:lumMod val="75000"/>
                            <a:lumOff val="25000"/>
                          </a:schemeClr>
                        </a:solidFill>
                        <a:latin typeface="宋体" panose="02010600030101010101" pitchFamily="2" charset="-122"/>
                        <a:ea typeface="宋体" panose="02010600030101010101" pitchFamily="2" charset="-122"/>
                        <a:cs typeface="+mn-cs"/>
                      </a:endParaRPr>
                    </a:p>
                  </a:txBody>
                  <a:tcPr marL="68580" marR="68580" marT="0" marB="0" anchor="ctr">
                    <a:solidFill>
                      <a:schemeClr val="accent1">
                        <a:lumMod val="40000"/>
                        <a:lumOff val="60000"/>
                      </a:schemeClr>
                    </a:solidFill>
                  </a:tcPr>
                </a:tc>
                <a:tc>
                  <a:txBody>
                    <a:bodyPr/>
                    <a:lstStyle/>
                    <a:p>
                      <a:pPr indent="254000">
                        <a:lnSpc>
                          <a:spcPts val="1200"/>
                        </a:lnSpc>
                        <a:spcBef>
                          <a:spcPts val="120"/>
                        </a:spcBef>
                        <a:spcAft>
                          <a:spcPts val="120"/>
                        </a:spcAft>
                      </a:pPr>
                      <a:r>
                        <a:rPr lang="en-US" sz="1200" b="1" kern="1200" dirty="0">
                          <a:solidFill>
                            <a:schemeClr val="tx1">
                              <a:lumMod val="75000"/>
                              <a:lumOff val="25000"/>
                            </a:schemeClr>
                          </a:solidFill>
                          <a:latin typeface="宋体" panose="02010600030101010101" pitchFamily="2" charset="-122"/>
                          <a:ea typeface="宋体" panose="02010600030101010101" pitchFamily="2" charset="-122"/>
                          <a:cs typeface="+mn-cs"/>
                        </a:rPr>
                        <a:t>Char c1;</a:t>
                      </a:r>
                      <a:endParaRPr lang="zh-CN" sz="1200" b="1" kern="1200" dirty="0">
                        <a:solidFill>
                          <a:schemeClr val="tx1">
                            <a:lumMod val="75000"/>
                            <a:lumOff val="25000"/>
                          </a:schemeClr>
                        </a:solidFill>
                        <a:latin typeface="宋体" panose="02010600030101010101" pitchFamily="2" charset="-122"/>
                        <a:ea typeface="宋体" panose="02010600030101010101" pitchFamily="2" charset="-122"/>
                        <a:cs typeface="+mn-cs"/>
                      </a:endParaRPr>
                    </a:p>
                  </a:txBody>
                  <a:tcPr marL="68580" marR="68580" marT="0" marB="0" anchor="ctr">
                    <a:solidFill>
                      <a:schemeClr val="accent1">
                        <a:lumMod val="40000"/>
                        <a:lumOff val="60000"/>
                      </a:schemeClr>
                    </a:solidFill>
                  </a:tcPr>
                </a:tc>
              </a:tr>
            </a:tbl>
          </a:graphicData>
        </a:graphic>
      </p:graphicFrame>
    </p:spTree>
    <p:extLst>
      <p:ext uri="{BB962C8B-B14F-4D97-AF65-F5344CB8AC3E}">
        <p14:creationId xmlns:p14="http://schemas.microsoft.com/office/powerpoint/2010/main" val="1900892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1143000" y="1466448"/>
            <a:ext cx="7029400" cy="3474720"/>
          </a:xfrm>
        </p:spPr>
        <p:txBody>
          <a:bodyPr/>
          <a:lstStyle/>
          <a:p>
            <a:r>
              <a:rPr lang="en-US" altLang="zh-CN" dirty="0" smtClean="0">
                <a:solidFill>
                  <a:srgbClr val="C00000"/>
                </a:solidFill>
              </a:rPr>
              <a:t>Notes</a:t>
            </a:r>
            <a:r>
              <a:rPr lang="zh-CN" altLang="zh-CN" dirty="0" smtClean="0">
                <a:solidFill>
                  <a:srgbClr val="C00000"/>
                </a:solidFill>
              </a:rPr>
              <a:t> </a:t>
            </a:r>
            <a:endParaRPr lang="en-US" altLang="zh-CN" dirty="0" smtClean="0">
              <a:solidFill>
                <a:srgbClr val="C00000"/>
              </a:solidFill>
            </a:endParaRPr>
          </a:p>
          <a:p>
            <a:r>
              <a:rPr lang="en-US" altLang="zh-CN" dirty="0" err="1" smtClean="0"/>
              <a:t>int</a:t>
            </a:r>
            <a:r>
              <a:rPr lang="zh-CN" altLang="zh-CN" dirty="0"/>
              <a:t>用于定义一个整型变量；</a:t>
            </a:r>
            <a:r>
              <a:rPr lang="en-US" altLang="zh-CN" dirty="0"/>
              <a:t>float</a:t>
            </a:r>
            <a:r>
              <a:rPr lang="zh-CN" altLang="zh-CN" dirty="0"/>
              <a:t>用于定义一个单精度浮点型变量；</a:t>
            </a:r>
            <a:r>
              <a:rPr lang="en-US" altLang="zh-CN" dirty="0"/>
              <a:t>double</a:t>
            </a:r>
            <a:r>
              <a:rPr lang="zh-CN" altLang="zh-CN" dirty="0"/>
              <a:t>用于定义一个双精度浮点型变量；</a:t>
            </a:r>
            <a:r>
              <a:rPr lang="en-US" altLang="zh-CN" dirty="0"/>
              <a:t>char</a:t>
            </a:r>
            <a:r>
              <a:rPr lang="zh-CN" altLang="zh-CN" dirty="0"/>
              <a:t>用于定义一个字符变量。</a:t>
            </a:r>
            <a:endParaRPr lang="zh-CN" altLang="en-US" dirty="0"/>
          </a:p>
        </p:txBody>
      </p:sp>
      <p:pic>
        <p:nvPicPr>
          <p:cNvPr id="57346" name="Picture 2" descr="C:\Program Files\Microsoft Office\MEDIA\CAGCAT10\j0301252.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56176" y="4468312"/>
            <a:ext cx="2045738" cy="17502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0291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1143000" y="731520"/>
            <a:ext cx="7317432" cy="3474720"/>
          </a:xfrm>
        </p:spPr>
        <p:txBody>
          <a:bodyPr/>
          <a:lstStyle/>
          <a:p>
            <a:r>
              <a:rPr lang="en-US" altLang="zh-CN" sz="2400" dirty="0">
                <a:solidFill>
                  <a:srgbClr val="00B050"/>
                </a:solidFill>
                <a:latin typeface="Times New Roman" pitchFamily="18" charset="0"/>
                <a:ea typeface="方正书宋_GBK" charset="-122"/>
                <a:cs typeface="Times New Roman" pitchFamily="18" charset="0"/>
              </a:rPr>
              <a:t>5.1.3  </a:t>
            </a:r>
            <a:r>
              <a:rPr lang="en-US" altLang="zh-CN" sz="2400" dirty="0">
                <a:solidFill>
                  <a:srgbClr val="00B050"/>
                </a:solidFill>
                <a:latin typeface="Times New Roman" pitchFamily="18" charset="0"/>
                <a:ea typeface="方正书宋_GBK" charset="-122"/>
                <a:cs typeface="Times New Roman" pitchFamily="18" charset="0"/>
              </a:rPr>
              <a:t>The Debugging Surface of Turbo C3.0</a:t>
            </a:r>
            <a:r>
              <a:rPr lang="zh-CN" altLang="zh-CN" sz="2400" dirty="0">
                <a:solidFill>
                  <a:srgbClr val="00B050"/>
                </a:solidFill>
                <a:latin typeface="Times New Roman" pitchFamily="18" charset="0"/>
                <a:ea typeface="方正书宋_GBK" charset="-122"/>
                <a:cs typeface="Times New Roman" pitchFamily="18" charset="0"/>
              </a:rPr>
              <a:t>（</a:t>
            </a:r>
            <a:r>
              <a:rPr lang="en-US" altLang="zh-CN" sz="2400" dirty="0">
                <a:solidFill>
                  <a:srgbClr val="00B050"/>
                </a:solidFill>
                <a:latin typeface="Times New Roman" pitchFamily="18" charset="0"/>
                <a:ea typeface="方正书宋_GBK" charset="-122"/>
                <a:cs typeface="Times New Roman" pitchFamily="18" charset="0"/>
              </a:rPr>
              <a:t>Turbo C3.0</a:t>
            </a:r>
            <a:r>
              <a:rPr lang="zh-CN" altLang="zh-CN" sz="2400" dirty="0">
                <a:solidFill>
                  <a:srgbClr val="00B050"/>
                </a:solidFill>
                <a:latin typeface="Times New Roman" pitchFamily="18" charset="0"/>
                <a:ea typeface="方正书宋_GBK" charset="-122"/>
                <a:cs typeface="Times New Roman" pitchFamily="18" charset="0"/>
              </a:rPr>
              <a:t>调试界面）</a:t>
            </a:r>
          </a:p>
          <a:p>
            <a:endParaRPr lang="zh-CN" alt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193300"/>
            <a:ext cx="7913381" cy="34032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71062061"/>
      </p:ext>
    </p:extLst>
  </p:cSld>
  <p:clrMapOvr>
    <a:masterClrMapping/>
  </p:clrMapOvr>
</p:sld>
</file>

<file path=ppt/theme/theme1.xml><?xml version="1.0" encoding="utf-8"?>
<a:theme xmlns:a="http://schemas.openxmlformats.org/drawingml/2006/main" name="气流">
  <a:themeElements>
    <a:clrScheme name="奥斯汀">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气流">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气流">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508</TotalTime>
  <Words>7043</Words>
  <Application>Microsoft Office PowerPoint</Application>
  <PresentationFormat>全屏显示(4:3)</PresentationFormat>
  <Paragraphs>428</Paragraphs>
  <Slides>61</Slides>
  <Notes>0</Notes>
  <HiddenSlides>0</HiddenSlides>
  <MMClips>0</MMClips>
  <ScaleCrop>false</ScaleCrop>
  <HeadingPairs>
    <vt:vector size="4" baseType="variant">
      <vt:variant>
        <vt:lpstr>主题</vt:lpstr>
      </vt:variant>
      <vt:variant>
        <vt:i4>1</vt:i4>
      </vt:variant>
      <vt:variant>
        <vt:lpstr>幻灯片标题</vt:lpstr>
      </vt:variant>
      <vt:variant>
        <vt:i4>61</vt:i4>
      </vt:variant>
    </vt:vector>
  </HeadingPairs>
  <TitlesOfParts>
    <vt:vector size="62" baseType="lpstr">
      <vt:lpstr>气流</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cp:lastModifiedBy>dongnan</cp:lastModifiedBy>
  <cp:revision>35</cp:revision>
  <dcterms:modified xsi:type="dcterms:W3CDTF">2018-09-25T09:07:57Z</dcterms:modified>
</cp:coreProperties>
</file>