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0" r:id="rId4"/>
    <p:sldId id="269" r:id="rId5"/>
    <p:sldId id="268" r:id="rId6"/>
    <p:sldId id="267" r:id="rId7"/>
    <p:sldId id="266" r:id="rId8"/>
    <p:sldId id="265" r:id="rId9"/>
    <p:sldId id="264" r:id="rId10"/>
    <p:sldId id="263" r:id="rId11"/>
    <p:sldId id="262" r:id="rId12"/>
    <p:sldId id="261" r:id="rId13"/>
    <p:sldId id="260" r:id="rId14"/>
    <p:sldId id="259" r:id="rId15"/>
    <p:sldId id="258" r:id="rId16"/>
    <p:sldId id="257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442C8E2-1B08-40A6-8D2C-20C475D6C2E2}" type="datetimeFigureOut">
              <a:rPr lang="zh-CN" altLang="en-US" smtClean="0"/>
              <a:t>2017/12/1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251BF85-F7A6-4562-BA42-EC32B75886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基础素描</a:t>
            </a:r>
            <a:r>
              <a:rPr lang="en-US" altLang="zh-CN" dirty="0" smtClean="0"/>
              <a:t>-4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石膏几何体写生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23548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12296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C</a:t>
            </a:r>
            <a:r>
              <a:rPr lang="zh-CN" altLang="en-US" sz="2800" dirty="0"/>
              <a:t>、施加明暗：在施加明暗时，最好把处於暗部的包括明暗交接线、暗面、反光和投影一块儿统一起来画</a:t>
            </a:r>
            <a:r>
              <a:rPr lang="en-US" altLang="zh-CN" sz="2800" dirty="0"/>
              <a:t>.</a:t>
            </a:r>
            <a:r>
              <a:rPr lang="zh-CN" altLang="en-US" sz="2800" dirty="0"/>
              <a:t>先统一为一体，然后再</a:t>
            </a:r>
            <a:r>
              <a:rPr lang="zh-CN" altLang="en-US" sz="2800" dirty="0" smtClean="0"/>
              <a:t>在</a:t>
            </a:r>
            <a:r>
              <a:rPr lang="en-US" altLang="zh-CN" sz="2800" dirty="0" smtClean="0"/>
              <a:t>“</a:t>
            </a:r>
            <a:r>
              <a:rPr lang="zh-CN" altLang="en-US" sz="2800" dirty="0" smtClean="0"/>
              <a:t>明暗</a:t>
            </a:r>
            <a:r>
              <a:rPr lang="zh-CN" altLang="en-US" sz="2800" dirty="0"/>
              <a:t>交接</a:t>
            </a:r>
            <a:r>
              <a:rPr lang="zh-CN" altLang="en-US" sz="2800" dirty="0" smtClean="0"/>
              <a:t>线</a:t>
            </a:r>
            <a:r>
              <a:rPr lang="en-US" altLang="zh-CN" sz="2800" dirty="0" smtClean="0"/>
              <a:t>”</a:t>
            </a:r>
            <a:r>
              <a:rPr lang="zh-CN" altLang="en-US" sz="2800" dirty="0" smtClean="0"/>
              <a:t>等</a:t>
            </a:r>
            <a:r>
              <a:rPr lang="zh-CN" altLang="en-US" sz="2800" dirty="0"/>
              <a:t>地方逐步加以强调，使之在统一中寻找变化、对比和关系</a:t>
            </a:r>
            <a:r>
              <a:rPr lang="en-US" altLang="zh-CN" sz="2800" dirty="0"/>
              <a:t>.</a:t>
            </a:r>
            <a:r>
              <a:rPr lang="zh-CN" altLang="en-US" sz="2800" dirty="0"/>
              <a:t>在亮面靠近明暗交接线的地方是亮灰面，它的表现应由靠近明暗交接线到高光方向依次减弱，并始终使其明度高於暗面，高光的地方留白</a:t>
            </a:r>
            <a:r>
              <a:rPr lang="en-US" altLang="zh-CN" sz="2800" dirty="0"/>
              <a:t>.(</a:t>
            </a:r>
            <a:r>
              <a:rPr lang="zh-CN" altLang="en-US" sz="2800" dirty="0"/>
              <a:t>在画的过程中为了突出球的体积效果，可以强调明暗的对比，特别是明暗交接线的表现，事实上往往画得比看到的调子要重些</a:t>
            </a:r>
            <a:r>
              <a:rPr lang="en-US" altLang="zh-CN" sz="2800" dirty="0"/>
              <a:t>.</a:t>
            </a:r>
            <a:r>
              <a:rPr lang="zh-CN" altLang="en-US" sz="2800" dirty="0"/>
              <a:t>这是因为铅笔的表现力度远远达不到光照的效果那么丰富</a:t>
            </a:r>
            <a:r>
              <a:rPr lang="en-US" altLang="zh-CN" sz="2800" dirty="0" smtClean="0"/>
              <a:t>.)----</a:t>
            </a:r>
            <a:r>
              <a:rPr lang="zh-CN" altLang="en-US" sz="2800" dirty="0" smtClean="0">
                <a:solidFill>
                  <a:srgbClr val="FF0000"/>
                </a:solidFill>
              </a:rPr>
              <a:t>（统一、对比）</a:t>
            </a:r>
            <a:endParaRPr lang="zh-CN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619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24936" cy="5976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488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24936" cy="59766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7228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40288"/>
          </a:xfrm>
        </p:spPr>
        <p:txBody>
          <a:bodyPr>
            <a:normAutofit/>
          </a:bodyPr>
          <a:lstStyle/>
          <a:p>
            <a:r>
              <a:rPr lang="en-US" altLang="zh-CN" sz="3200" dirty="0"/>
              <a:t>D</a:t>
            </a:r>
            <a:r>
              <a:rPr lang="zh-CN" altLang="zh-CN" sz="3200" dirty="0"/>
              <a:t>、调整：调整在整个绘画过程中是很重要的一步</a:t>
            </a:r>
            <a:r>
              <a:rPr lang="en-US" altLang="zh-CN" sz="3200" dirty="0"/>
              <a:t>.</a:t>
            </a:r>
            <a:r>
              <a:rPr lang="zh-CN" altLang="zh-CN" sz="3200" dirty="0"/>
              <a:t>在前面局部的刻画中，难免会出现和整个调子不和谐的地方，或者是刻画不足或者是刻画太过，甚至是某些局部的形不够准确，都会影响到整体效果，在调整过程中，就是针对这些进行修改，使其在形体上准确，色调上统一和谐</a:t>
            </a:r>
            <a:r>
              <a:rPr lang="en-US" altLang="zh-CN" sz="3200" dirty="0"/>
              <a:t>.(</a:t>
            </a:r>
            <a:r>
              <a:rPr lang="zh-CN" altLang="zh-CN" sz="3200" dirty="0"/>
              <a:t>在调整中，作为最初的辅助线，此时也应融入到形体中，特别是最初所画的圆、表现明暗交接线的弧线，都应融进所属的面中，对於多余的辅助线应擦去</a:t>
            </a:r>
            <a:r>
              <a:rPr lang="en-US" altLang="zh-CN" sz="3200" dirty="0"/>
              <a:t>)</a:t>
            </a:r>
            <a:endParaRPr lang="zh-CN" altLang="zh-CN" sz="3200" dirty="0"/>
          </a:p>
          <a:p>
            <a:r>
              <a:rPr lang="en-US" altLang="zh-CN" sz="3200" dirty="0" smtClean="0"/>
              <a:t>-----</a:t>
            </a:r>
            <a:r>
              <a:rPr lang="zh-CN" altLang="en-US" sz="3200" dirty="0" smtClean="0"/>
              <a:t>（</a:t>
            </a:r>
            <a:r>
              <a:rPr lang="zh-CN" altLang="en-US" sz="3200" dirty="0" smtClean="0">
                <a:solidFill>
                  <a:srgbClr val="FF0000"/>
                </a:solidFill>
              </a:rPr>
              <a:t>整体、融入</a:t>
            </a:r>
            <a:r>
              <a:rPr lang="zh-CN" altLang="en-US" sz="3200" dirty="0" smtClean="0"/>
              <a:t>）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96403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48680"/>
            <a:ext cx="8352928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72038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20688"/>
            <a:ext cx="8424936" cy="60486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4464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对于绘画来说，练习素描是最基础的训练，练习素描的要诀是</a:t>
            </a:r>
            <a:r>
              <a:rPr lang="zh-CN" altLang="en-US" sz="4000" dirty="0" smtClean="0">
                <a:solidFill>
                  <a:srgbClr val="FF0000"/>
                </a:solidFill>
              </a:rPr>
              <a:t>沉住气、静下心、多动脑、勤思考、常动笔。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822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一、为什么要画几何体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　常见的几何体教材有：锥体、球体、六棱柱体、圆柱体和方体等</a:t>
            </a:r>
            <a:r>
              <a:rPr lang="en-US" altLang="zh-CN" dirty="0" smtClean="0"/>
              <a:t>.</a:t>
            </a:r>
          </a:p>
          <a:p>
            <a:endParaRPr lang="zh-CN" altLang="en-US" dirty="0"/>
          </a:p>
        </p:txBody>
      </p:sp>
      <p:pic>
        <p:nvPicPr>
          <p:cNvPr id="1026" name="Picture 2" descr="C:\Users\Administrator\Desktop\透视图片\t01d98e40d19a0f293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3" y="2420888"/>
            <a:ext cx="7092306" cy="4104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983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3000" dirty="0" smtClean="0"/>
              <a:t>简单的表现形式、表现方法、基本结构和透视</a:t>
            </a:r>
            <a:endParaRPr lang="zh-CN" altLang="en-US" sz="3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1</a:t>
            </a:r>
            <a:r>
              <a:rPr lang="zh-CN" altLang="en-US" sz="3600" dirty="0"/>
              <a:t>、几何体是初学绘画的必修课</a:t>
            </a:r>
            <a:r>
              <a:rPr lang="en-US" altLang="zh-CN" sz="3600" dirty="0"/>
              <a:t>.</a:t>
            </a:r>
            <a:r>
              <a:rPr lang="zh-CN" altLang="en-US" sz="3600" dirty="0"/>
              <a:t>因为几何体在结构上单纯，也是一切复杂形体最基本的组成和表现形式，通过对几何体的绘画学习，不但能让初学者掌握最基本 的形体素描表现方法，而且也可从中初步的循序渐进的掌握素描五大调、结构以及透视的变化</a:t>
            </a:r>
            <a:r>
              <a:rPr lang="en-US" altLang="zh-CN" sz="3600" dirty="0"/>
              <a:t>.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148449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质地单纯、有利于迅速掌握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4000" dirty="0"/>
              <a:t>2</a:t>
            </a:r>
            <a:r>
              <a:rPr lang="zh-CN" altLang="en-US" sz="4000" dirty="0"/>
              <a:t>、几何体一般采用石膏做材料，在质地上比较单纯，也暂时不用考虑固有色对形体明暗的干扰，有利於初学者集中精力学习光对形体的影响，掌握色调的基本规则</a:t>
            </a:r>
            <a:r>
              <a:rPr lang="en-US" altLang="zh-CN" dirty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21040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36712"/>
            <a:ext cx="8280920" cy="5688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44656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424936" cy="59046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620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                                        </a:t>
            </a:r>
            <a:r>
              <a:rPr lang="zh-CN" altLang="en-US" dirty="0" smtClean="0"/>
              <a:t>过程与效果</a:t>
            </a:r>
            <a:endParaRPr lang="zh-CN" altLang="en-US" dirty="0"/>
          </a:p>
        </p:txBody>
      </p:sp>
      <p:pic>
        <p:nvPicPr>
          <p:cNvPr id="4" name="内容占位符 3" descr="石膏几何体写生步骤，给刚入门的同学准备的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7"/>
            <a:ext cx="4320480" cy="30963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图片 4" descr="石膏几何体写生步骤，给刚入门的同学准备的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573016"/>
            <a:ext cx="4896544" cy="30243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52028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二、怎样画好几何体</a:t>
            </a:r>
            <a:r>
              <a:rPr lang="en-US" altLang="zh-CN" dirty="0"/>
              <a:t>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　</a:t>
            </a:r>
            <a:r>
              <a:rPr lang="en-US" altLang="zh-CN" sz="3200" dirty="0"/>
              <a:t>A</a:t>
            </a:r>
            <a:r>
              <a:rPr lang="zh-CN" altLang="en-US" sz="3200" dirty="0"/>
              <a:t>、构图：画球体第一步要先画出一个正方形</a:t>
            </a:r>
            <a:r>
              <a:rPr lang="en-US" altLang="zh-CN" sz="3200" dirty="0"/>
              <a:t>(</a:t>
            </a:r>
            <a:r>
              <a:rPr lang="zh-CN" altLang="en-US" sz="3200" dirty="0"/>
              <a:t>用直线在画纸上定出最高点和最低点，以及等量长度的宽，注意构图的位置重心应在纸张的中心偏上</a:t>
            </a:r>
            <a:r>
              <a:rPr lang="en-US" altLang="zh-CN" sz="3200" dirty="0"/>
              <a:t>)</a:t>
            </a:r>
            <a:r>
              <a:rPr lang="zh-CN" altLang="en-US" sz="3200" dirty="0"/>
              <a:t>，然后用直线依次逐步削去其角，逐步使其趋於圆形</a:t>
            </a:r>
            <a:r>
              <a:rPr lang="en-US" altLang="zh-CN" sz="3200" dirty="0"/>
              <a:t>.(</a:t>
            </a:r>
            <a:r>
              <a:rPr lang="zh-CN" altLang="en-US" sz="3200" dirty="0"/>
              <a:t>注意：画圆一定要用直线来画，不能直接以弧线来圈一个圈，更不能运用圆规，这样做意在锻炼眼力和塑造形体的能力</a:t>
            </a:r>
            <a:r>
              <a:rPr lang="en-US" altLang="zh-CN" sz="3200" dirty="0" smtClean="0"/>
              <a:t>.)------</a:t>
            </a:r>
            <a:r>
              <a:rPr lang="zh-CN" altLang="en-US" sz="3200" dirty="0" smtClean="0">
                <a:solidFill>
                  <a:srgbClr val="FF0000"/>
                </a:solidFill>
              </a:rPr>
              <a:t>（直长线条削切）</a:t>
            </a:r>
            <a:endParaRPr lang="zh-CN" altLang="en-US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8333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　</a:t>
            </a:r>
            <a:r>
              <a:rPr lang="en-US" altLang="zh-CN" sz="3200" dirty="0"/>
              <a:t>B</a:t>
            </a:r>
            <a:r>
              <a:rPr lang="zh-CN" altLang="en-US" sz="3200" dirty="0"/>
              <a:t>、找出明暗交接线：在球体上明暗交接线是一个弧形，同样用短直线相衔接来表现这一弧形明暗交接线</a:t>
            </a:r>
            <a:r>
              <a:rPr lang="en-US" altLang="zh-CN" sz="3200" dirty="0"/>
              <a:t>.(</a:t>
            </a:r>
            <a:r>
              <a:rPr lang="zh-CN" altLang="en-US" sz="3200" dirty="0"/>
              <a:t>注意：明暗交接线在球体上的表现并非是截然的明暗分界，而是一个较模糊的，并且受反光影响，明暗交接线在色度上也并非一成不变，在表现上就更应注意观察，避免画死和概念化</a:t>
            </a:r>
            <a:r>
              <a:rPr lang="en-US" altLang="zh-CN" sz="3200" dirty="0"/>
              <a:t>.)</a:t>
            </a:r>
            <a:endParaRPr lang="zh-CN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283130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透明">
  <a:themeElements>
    <a:clrScheme name="透明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经典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透明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24</TotalTime>
  <Words>494</Words>
  <Application>Microsoft Office PowerPoint</Application>
  <PresentationFormat>全屏显示(4:3)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透明</vt:lpstr>
      <vt:lpstr>基础素描-4</vt:lpstr>
      <vt:lpstr>一、为什么要画几何体?</vt:lpstr>
      <vt:lpstr>简单的表现形式、表现方法、基本结构和透视</vt:lpstr>
      <vt:lpstr>质地单纯、有利于迅速掌握</vt:lpstr>
      <vt:lpstr>PowerPoint 演示文稿</vt:lpstr>
      <vt:lpstr>PowerPoint 演示文稿</vt:lpstr>
      <vt:lpstr>                                        过程与效果</vt:lpstr>
      <vt:lpstr>二、怎样画好几何体?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基础素描-4</dc:title>
  <dc:creator>微软用户</dc:creator>
  <cp:lastModifiedBy>微软用户</cp:lastModifiedBy>
  <cp:revision>3</cp:revision>
  <dcterms:created xsi:type="dcterms:W3CDTF">2017-12-01T08:39:47Z</dcterms:created>
  <dcterms:modified xsi:type="dcterms:W3CDTF">2017-12-01T09:04:39Z</dcterms:modified>
</cp:coreProperties>
</file>