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74" r:id="rId3"/>
    <p:sldId id="775" r:id="rId4"/>
    <p:sldId id="776" r:id="rId5"/>
    <p:sldId id="777" r:id="rId6"/>
    <p:sldId id="778" r:id="rId7"/>
    <p:sldId id="779" r:id="rId8"/>
    <p:sldId id="780" r:id="rId9"/>
    <p:sldId id="781" r:id="rId10"/>
    <p:sldId id="782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  <a:srgbClr val="008000"/>
    <a:srgbClr val="66FFFF"/>
    <a:srgbClr val="FFFF00"/>
    <a:srgbClr val="0000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09"/>
    <p:restoredTop sz="94634"/>
  </p:normalViewPr>
  <p:slideViewPr>
    <p:cSldViewPr snapToObjects="1" showGuides="1">
      <p:cViewPr varScale="1">
        <p:scale>
          <a:sx n="73" d="100"/>
          <a:sy n="73" d="100"/>
        </p:scale>
        <p:origin x="-1158" y="-102"/>
      </p:cViewPr>
      <p:guideLst>
        <p:guide orient="horz" pos="3312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2.wmf"/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7" Type="http://schemas.openxmlformats.org/officeDocument/2006/relationships/image" Target="../media/image19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7" Type="http://schemas.openxmlformats.org/officeDocument/2006/relationships/image" Target="../media/image26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39.wmf"/><Relationship Id="rId8" Type="http://schemas.openxmlformats.org/officeDocument/2006/relationships/image" Target="../media/image38.wmf"/><Relationship Id="rId7" Type="http://schemas.openxmlformats.org/officeDocument/2006/relationships/image" Target="../media/image30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0" Type="http://schemas.openxmlformats.org/officeDocument/2006/relationships/image" Target="../media/image40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9" Type="http://schemas.openxmlformats.org/officeDocument/2006/relationships/image" Target="../media/image59.wmf"/><Relationship Id="rId8" Type="http://schemas.openxmlformats.org/officeDocument/2006/relationships/image" Target="../media/image58.wmf"/><Relationship Id="rId7" Type="http://schemas.openxmlformats.org/officeDocument/2006/relationships/image" Target="../media/image57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1" Type="http://schemas.openxmlformats.org/officeDocument/2006/relationships/image" Target="../media/image61.wmf"/><Relationship Id="rId10" Type="http://schemas.openxmlformats.org/officeDocument/2006/relationships/image" Target="../media/image60.wmf"/><Relationship Id="rId1" Type="http://schemas.openxmlformats.org/officeDocument/2006/relationships/image" Target="../media/image5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5954" name="页眉占位符 12595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25955" name="日期占位符 12595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125956" name="页脚占位符 12595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25957" name="灯片编号占位符 12595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8370" name="页眉占位符 583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8371" name="日期占位符 58370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14340" name="幻灯片图像占位符 58371"/>
          <p:cNvSpPr>
            <a:spLocks noTextEdit="1"/>
          </p:cNvSpPr>
          <p:nvPr>
            <p:ph type="sldImg"/>
          </p:nvPr>
        </p:nvSpPr>
        <p:spPr>
          <a:xfrm>
            <a:off x="1125538" y="611188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文本占位符 58372"/>
          <p:cNvSpPr>
            <a:spLocks noGrp="1"/>
          </p:cNvSpPr>
          <p:nvPr>
            <p:ph type="body" sz="quarter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8374" name="页脚占位符 58373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8375" name="灯片编号占位符 58374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646150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文本框 646151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052" name="文本框 646152"/>
          <p:cNvSpPr txBox="1"/>
          <p:nvPr userDrawn="1"/>
        </p:nvSpPr>
        <p:spPr>
          <a:xfrm>
            <a:off x="7794625" y="115888"/>
            <a:ext cx="1187450" cy="366712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华文行楷" pitchFamily="2" charset="-122"/>
              </a:rPr>
              <a:t>郑州大学</a:t>
            </a:r>
            <a:endParaRPr lang="zh-CN" altLang="en-US" sz="1800" dirty="0">
              <a:solidFill>
                <a:schemeClr val="tx1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646146" name="标题 646145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646147" name="副标题 646146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8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Pct val="85000"/>
              <a:buFont typeface="Wingdings" panose="05000000000000000000" pitchFamily="2" charset="2"/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646148" name="日期占位符 646147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46149" name="页脚占位符 646148"/>
          <p:cNvSpPr>
            <a:spLocks noGrp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/>
          </a:p>
        </p:txBody>
      </p:sp>
      <p:sp>
        <p:nvSpPr>
          <p:cNvPr id="646150" name="灯片编号占位符 646149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1981200"/>
            <a:ext cx="8540750" cy="38862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404813"/>
            <a:ext cx="2135981" cy="546258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404813"/>
            <a:ext cx="6284119" cy="546258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" Target="../slides/slide1.xml"/><Relationship Id="rId15" Type="http://schemas.openxmlformats.org/officeDocument/2006/relationships/image" Target="../media/image6.png"/><Relationship Id="rId14" Type="http://schemas.openxmlformats.org/officeDocument/2006/relationships/image" Target="../media/image5.png"/><Relationship Id="rId13" Type="http://schemas.openxmlformats.org/officeDocument/2006/relationships/image" Target="../media/image4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45126" name="灯片编号占位符 64512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1027" name="矩形 645126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8" name="文本框 645127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pic>
        <p:nvPicPr>
          <p:cNvPr id="1029" name="图片 1" descr="2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800225" cy="622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Picture 9"/>
          <p:cNvPicPr>
            <a:picLocks noChangeAspect="1"/>
          </p:cNvPicPr>
          <p:nvPr userDrawn="1"/>
        </p:nvPicPr>
        <p:blipFill>
          <a:blip r:embed="rId14">
            <a:lum bright="41992"/>
          </a:blip>
          <a:stretch>
            <a:fillRect/>
          </a:stretch>
        </p:blipFill>
        <p:spPr>
          <a:xfrm>
            <a:off x="6427788" y="5454650"/>
            <a:ext cx="2716212" cy="927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1" name="Picture 1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381750"/>
            <a:ext cx="9144000" cy="458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4" name="Text Box 44"/>
          <p:cNvSpPr txBox="1">
            <a:spLocks noChangeArrowheads="1"/>
          </p:cNvSpPr>
          <p:nvPr userDrawn="1"/>
        </p:nvSpPr>
        <p:spPr bwMode="auto">
          <a:xfrm>
            <a:off x="4983163" y="6461125"/>
            <a:ext cx="1938338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4562-307D-454F-AEF1-820426C986D4}" type="datetime3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3" name="Text Box 15"/>
          <p:cNvSpPr txBox="1"/>
          <p:nvPr userDrawn="1"/>
        </p:nvSpPr>
        <p:spPr>
          <a:xfrm>
            <a:off x="8742363" y="6453188"/>
            <a:ext cx="582612" cy="336550"/>
          </a:xfrm>
          <a:prstGeom prst="rect">
            <a:avLst/>
          </a:prstGeom>
          <a:noFill/>
          <a:ln w="9525">
            <a:noFill/>
          </a:ln>
        </p:spPr>
        <p:txBody>
          <a:bodyPr lIns="91418" tIns="45709" rIns="91418" bIns="45709" anchor="t">
            <a:spAutoFit/>
          </a:bodyPr>
          <a:p>
            <a:pPr lvl="0"/>
            <a:fld id="{9A0DB2DC-4C9A-4742-B13C-FB6460FD3503}" type="slidenum">
              <a:rPr lang="en-US" altLang="zh-CN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</a:fld>
            <a:endParaRPr lang="en-US" altLang="zh-CN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62" name="AutoShape 2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027988" y="6524625"/>
            <a:ext cx="215900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3" name="AutoShape 2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740650" y="6524625"/>
            <a:ext cx="2159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4" name="AutoShape 24">
            <a:hlinkClick r:id="rId16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316913" y="6524625"/>
            <a:ext cx="215900" cy="2159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wmf"/><Relationship Id="rId8" Type="http://schemas.openxmlformats.org/officeDocument/2006/relationships/oleObject" Target="../embeddings/oleObject4.bin"/><Relationship Id="rId7" Type="http://schemas.openxmlformats.org/officeDocument/2006/relationships/image" Target="../media/image11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1" Type="http://schemas.openxmlformats.org/officeDocument/2006/relationships/vmlDrawing" Target="../drawings/vmlDrawing1.v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wmf"/><Relationship Id="rId8" Type="http://schemas.openxmlformats.org/officeDocument/2006/relationships/oleObject" Target="../embeddings/oleObject8.bin"/><Relationship Id="rId7" Type="http://schemas.openxmlformats.org/officeDocument/2006/relationships/image" Target="../media/image15.wmf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Relationship Id="rId3" Type="http://schemas.openxmlformats.org/officeDocument/2006/relationships/image" Target="../media/image13.wmf"/><Relationship Id="rId2" Type="http://schemas.openxmlformats.org/officeDocument/2006/relationships/oleObject" Target="../embeddings/oleObject5.bin"/><Relationship Id="rId17" Type="http://schemas.openxmlformats.org/officeDocument/2006/relationships/vmlDrawing" Target="../drawings/vmlDrawing2.vml"/><Relationship Id="rId16" Type="http://schemas.openxmlformats.org/officeDocument/2006/relationships/slideLayout" Target="../slideLayouts/slideLayout7.xml"/><Relationship Id="rId15" Type="http://schemas.openxmlformats.org/officeDocument/2006/relationships/image" Target="../media/image19.wmf"/><Relationship Id="rId14" Type="http://schemas.openxmlformats.org/officeDocument/2006/relationships/oleObject" Target="../embeddings/oleObject11.bin"/><Relationship Id="rId13" Type="http://schemas.openxmlformats.org/officeDocument/2006/relationships/image" Target="../media/image18.wmf"/><Relationship Id="rId12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10" Type="http://schemas.openxmlformats.org/officeDocument/2006/relationships/oleObject" Target="../embeddings/oleObject9.bin"/><Relationship Id="rId1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.bin"/><Relationship Id="rId8" Type="http://schemas.openxmlformats.org/officeDocument/2006/relationships/image" Target="../media/image23.wmf"/><Relationship Id="rId7" Type="http://schemas.openxmlformats.org/officeDocument/2006/relationships/oleObject" Target="../embeddings/oleObject15.bin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20.wmf"/><Relationship Id="rId16" Type="http://schemas.openxmlformats.org/officeDocument/2006/relationships/vmlDrawing" Target="../drawings/vmlDrawing3.vml"/><Relationship Id="rId15" Type="http://schemas.openxmlformats.org/officeDocument/2006/relationships/slideLayout" Target="../slideLayouts/slideLayout7.xml"/><Relationship Id="rId14" Type="http://schemas.openxmlformats.org/officeDocument/2006/relationships/image" Target="../media/image26.wmf"/><Relationship Id="rId13" Type="http://schemas.openxmlformats.org/officeDocument/2006/relationships/oleObject" Target="../embeddings/oleObject18.bin"/><Relationship Id="rId12" Type="http://schemas.openxmlformats.org/officeDocument/2006/relationships/image" Target="../media/image25.wmf"/><Relationship Id="rId11" Type="http://schemas.openxmlformats.org/officeDocument/2006/relationships/oleObject" Target="../embeddings/oleObject17.bin"/><Relationship Id="rId10" Type="http://schemas.openxmlformats.org/officeDocument/2006/relationships/image" Target="../media/image24.wmf"/><Relationship Id="rId1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3.bin"/><Relationship Id="rId8" Type="http://schemas.openxmlformats.org/officeDocument/2006/relationships/image" Target="../media/image30.wmf"/><Relationship Id="rId7" Type="http://schemas.openxmlformats.org/officeDocument/2006/relationships/oleObject" Target="../embeddings/oleObject22.bin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8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27.wmf"/><Relationship Id="rId14" Type="http://schemas.openxmlformats.org/officeDocument/2006/relationships/vmlDrawing" Target="../drawings/vmlDrawing4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32.wmf"/><Relationship Id="rId11" Type="http://schemas.openxmlformats.org/officeDocument/2006/relationships/oleObject" Target="../embeddings/oleObject24.bin"/><Relationship Id="rId10" Type="http://schemas.openxmlformats.org/officeDocument/2006/relationships/image" Target="../media/image31.wmf"/><Relationship Id="rId1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9.bin"/><Relationship Id="rId8" Type="http://schemas.openxmlformats.org/officeDocument/2006/relationships/image" Target="../media/image35.wmf"/><Relationship Id="rId7" Type="http://schemas.openxmlformats.org/officeDocument/2006/relationships/oleObject" Target="../embeddings/oleObject28.bin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3.wmf"/><Relationship Id="rId3" Type="http://schemas.openxmlformats.org/officeDocument/2006/relationships/oleObject" Target="../embeddings/oleObject26.bin"/><Relationship Id="rId22" Type="http://schemas.openxmlformats.org/officeDocument/2006/relationships/vmlDrawing" Target="../drawings/vmlDrawing5.vml"/><Relationship Id="rId21" Type="http://schemas.openxmlformats.org/officeDocument/2006/relationships/slideLayout" Target="../slideLayouts/slideLayout7.xml"/><Relationship Id="rId20" Type="http://schemas.openxmlformats.org/officeDocument/2006/relationships/image" Target="../media/image40.wmf"/><Relationship Id="rId2" Type="http://schemas.openxmlformats.org/officeDocument/2006/relationships/image" Target="../media/image26.wmf"/><Relationship Id="rId19" Type="http://schemas.openxmlformats.org/officeDocument/2006/relationships/oleObject" Target="../embeddings/oleObject34.bin"/><Relationship Id="rId18" Type="http://schemas.openxmlformats.org/officeDocument/2006/relationships/image" Target="../media/image39.wmf"/><Relationship Id="rId17" Type="http://schemas.openxmlformats.org/officeDocument/2006/relationships/oleObject" Target="../embeddings/oleObject33.bin"/><Relationship Id="rId16" Type="http://schemas.openxmlformats.org/officeDocument/2006/relationships/image" Target="../media/image38.wmf"/><Relationship Id="rId15" Type="http://schemas.openxmlformats.org/officeDocument/2006/relationships/oleObject" Target="../embeddings/oleObject32.bin"/><Relationship Id="rId14" Type="http://schemas.openxmlformats.org/officeDocument/2006/relationships/image" Target="../media/image30.wmf"/><Relationship Id="rId13" Type="http://schemas.openxmlformats.org/officeDocument/2006/relationships/oleObject" Target="../embeddings/oleObject31.bin"/><Relationship Id="rId12" Type="http://schemas.openxmlformats.org/officeDocument/2006/relationships/image" Target="../media/image37.wmf"/><Relationship Id="rId11" Type="http://schemas.openxmlformats.org/officeDocument/2006/relationships/oleObject" Target="../embeddings/oleObject30.bin"/><Relationship Id="rId10" Type="http://schemas.openxmlformats.org/officeDocument/2006/relationships/image" Target="../media/image36.wmf"/><Relationship Id="rId1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9.bin"/><Relationship Id="rId8" Type="http://schemas.openxmlformats.org/officeDocument/2006/relationships/image" Target="../media/image43.wmf"/><Relationship Id="rId7" Type="http://schemas.openxmlformats.org/officeDocument/2006/relationships/oleObject" Target="../embeddings/oleObject38.bin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2" Type="http://schemas.openxmlformats.org/officeDocument/2006/relationships/image" Target="../media/image37.wmf"/><Relationship Id="rId12" Type="http://schemas.openxmlformats.org/officeDocument/2006/relationships/vmlDrawing" Target="../drawings/vmlDrawing6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44.wmf"/><Relationship Id="rId1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4.bin"/><Relationship Id="rId8" Type="http://schemas.openxmlformats.org/officeDocument/2006/relationships/image" Target="../media/image48.wmf"/><Relationship Id="rId7" Type="http://schemas.openxmlformats.org/officeDocument/2006/relationships/oleObject" Target="../embeddings/oleObject43.bin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6.wmf"/><Relationship Id="rId3" Type="http://schemas.openxmlformats.org/officeDocument/2006/relationships/oleObject" Target="../embeddings/oleObject41.bin"/><Relationship Id="rId2" Type="http://schemas.openxmlformats.org/officeDocument/2006/relationships/image" Target="../media/image45.wmf"/><Relationship Id="rId14" Type="http://schemas.openxmlformats.org/officeDocument/2006/relationships/vmlDrawing" Target="../drawings/vmlDrawing7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50.wmf"/><Relationship Id="rId11" Type="http://schemas.openxmlformats.org/officeDocument/2006/relationships/oleObject" Target="../embeddings/oleObject45.bin"/><Relationship Id="rId10" Type="http://schemas.openxmlformats.org/officeDocument/2006/relationships/image" Target="../media/image49.wmf"/><Relationship Id="rId1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0.bin"/><Relationship Id="rId8" Type="http://schemas.openxmlformats.org/officeDocument/2006/relationships/image" Target="../media/image54.wmf"/><Relationship Id="rId7" Type="http://schemas.openxmlformats.org/officeDocument/2006/relationships/oleObject" Target="../embeddings/oleObject49.bin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2.wmf"/><Relationship Id="rId3" Type="http://schemas.openxmlformats.org/officeDocument/2006/relationships/oleObject" Target="../embeddings/oleObject47.bin"/><Relationship Id="rId24" Type="http://schemas.openxmlformats.org/officeDocument/2006/relationships/vmlDrawing" Target="../drawings/vmlDrawing8.vml"/><Relationship Id="rId23" Type="http://schemas.openxmlformats.org/officeDocument/2006/relationships/slideLayout" Target="../slideLayouts/slideLayout7.xml"/><Relationship Id="rId22" Type="http://schemas.openxmlformats.org/officeDocument/2006/relationships/image" Target="../media/image61.wmf"/><Relationship Id="rId21" Type="http://schemas.openxmlformats.org/officeDocument/2006/relationships/oleObject" Target="../embeddings/oleObject56.bin"/><Relationship Id="rId20" Type="http://schemas.openxmlformats.org/officeDocument/2006/relationships/image" Target="../media/image60.wmf"/><Relationship Id="rId2" Type="http://schemas.openxmlformats.org/officeDocument/2006/relationships/image" Target="../media/image51.wmf"/><Relationship Id="rId19" Type="http://schemas.openxmlformats.org/officeDocument/2006/relationships/oleObject" Target="../embeddings/oleObject55.bin"/><Relationship Id="rId18" Type="http://schemas.openxmlformats.org/officeDocument/2006/relationships/image" Target="../media/image59.wmf"/><Relationship Id="rId17" Type="http://schemas.openxmlformats.org/officeDocument/2006/relationships/oleObject" Target="../embeddings/oleObject54.bin"/><Relationship Id="rId16" Type="http://schemas.openxmlformats.org/officeDocument/2006/relationships/image" Target="../media/image58.wmf"/><Relationship Id="rId15" Type="http://schemas.openxmlformats.org/officeDocument/2006/relationships/oleObject" Target="../embeddings/oleObject53.bin"/><Relationship Id="rId14" Type="http://schemas.openxmlformats.org/officeDocument/2006/relationships/image" Target="../media/image57.wmf"/><Relationship Id="rId13" Type="http://schemas.openxmlformats.org/officeDocument/2006/relationships/oleObject" Target="../embeddings/oleObject52.bin"/><Relationship Id="rId12" Type="http://schemas.openxmlformats.org/officeDocument/2006/relationships/image" Target="../media/image56.wmf"/><Relationship Id="rId11" Type="http://schemas.openxmlformats.org/officeDocument/2006/relationships/oleObject" Target="../embeddings/oleObject51.bin"/><Relationship Id="rId10" Type="http://schemas.openxmlformats.org/officeDocument/2006/relationships/image" Target="../media/image55.wmf"/><Relationship Id="rId1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82018" name="矩形 982017"/>
          <p:cNvSpPr/>
          <p:nvPr/>
        </p:nvSpPr>
        <p:spPr>
          <a:xfrm>
            <a:off x="3386773" y="115253"/>
            <a:ext cx="2009775" cy="8239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algn="ctr" fontAlgn="base">
              <a:spcBef>
                <a:spcPct val="0"/>
              </a:spcBef>
            </a:pPr>
            <a:r>
              <a:rPr lang="zh-CN" altLang="en-US" sz="4800" strike="noStrike" noProof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第五章</a:t>
            </a:r>
            <a:endParaRPr lang="zh-CN" altLang="en-US" sz="4800" strike="noStrike" noProof="1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982019" name="矩形 982018"/>
          <p:cNvSpPr/>
          <p:nvPr/>
        </p:nvSpPr>
        <p:spPr>
          <a:xfrm>
            <a:off x="2195513" y="939800"/>
            <a:ext cx="5688013" cy="823913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z="4800" strike="noStrike" noProof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相似矩阵及二次型</a:t>
            </a:r>
            <a:r>
              <a:rPr lang="zh-CN" altLang="en-US" sz="3600" strike="noStrike" noProof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 </a:t>
            </a:r>
            <a:endParaRPr lang="zh-CN" altLang="en-US" sz="3600" strike="noStrike" noProof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982020" name="矩形 982019"/>
          <p:cNvSpPr/>
          <p:nvPr/>
        </p:nvSpPr>
        <p:spPr>
          <a:xfrm>
            <a:off x="1476375" y="3870325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5.4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对称矩阵的对角化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82021" name="矩形 982020"/>
          <p:cNvSpPr/>
          <p:nvPr/>
        </p:nvSpPr>
        <p:spPr>
          <a:xfrm>
            <a:off x="1478280" y="3000375"/>
            <a:ext cx="26701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5.3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相似矩阵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82022" name="矩形 982021"/>
          <p:cNvSpPr/>
          <p:nvPr/>
        </p:nvSpPr>
        <p:spPr>
          <a:xfrm>
            <a:off x="1478280" y="2266633"/>
            <a:ext cx="51593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5.2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方阵的特征值与特征向量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82023" name="矩形 982022"/>
          <p:cNvSpPr/>
          <p:nvPr/>
        </p:nvSpPr>
        <p:spPr>
          <a:xfrm>
            <a:off x="1476375" y="1825625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5.1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向量的内积、长度及正交性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82024" name="矩形 982023"/>
          <p:cNvSpPr/>
          <p:nvPr/>
        </p:nvSpPr>
        <p:spPr>
          <a:xfrm>
            <a:off x="1476375" y="4589463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5.5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二次型及其标准形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75785" name="直接连接符 982024"/>
          <p:cNvSpPr/>
          <p:nvPr/>
        </p:nvSpPr>
        <p:spPr>
          <a:xfrm>
            <a:off x="611188" y="939800"/>
            <a:ext cx="7561262" cy="0"/>
          </a:xfrm>
          <a:prstGeom prst="line">
            <a:avLst/>
          </a:prstGeom>
          <a:ln w="38100" cap="flat" cmpd="dbl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2026" name="矩形 982025"/>
          <p:cNvSpPr/>
          <p:nvPr/>
        </p:nvSpPr>
        <p:spPr>
          <a:xfrm>
            <a:off x="1477963" y="5282883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5.6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用配方法化二次型成标准形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82027" name="矩形 982026"/>
          <p:cNvSpPr/>
          <p:nvPr/>
        </p:nvSpPr>
        <p:spPr>
          <a:xfrm>
            <a:off x="1477963" y="5976303"/>
            <a:ext cx="30257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5.7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正定二次型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pic>
        <p:nvPicPr>
          <p:cNvPr id="75788" name="图片 982027" descr="e2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0613" y="3938588"/>
            <a:ext cx="385762" cy="3857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680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6802" name="矩形 983041"/>
          <p:cNvSpPr/>
          <p:nvPr/>
        </p:nvSpPr>
        <p:spPr>
          <a:xfrm>
            <a:off x="1690688" y="339725"/>
            <a:ext cx="5976937" cy="641350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 sz="320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5.4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   (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实</a:t>
            </a:r>
            <a:r>
              <a:rPr lang="en-US" altLang="zh-CN" sz="360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)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对称矩阵的对角化</a:t>
            </a:r>
            <a:endParaRPr lang="zh-CN" altLang="en-US" sz="3600" dirty="0">
              <a:solidFill>
                <a:srgbClr val="0000CC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grpSp>
        <p:nvGrpSpPr>
          <p:cNvPr id="76803" name="组合 983042"/>
          <p:cNvGrpSpPr/>
          <p:nvPr/>
        </p:nvGrpSpPr>
        <p:grpSpPr>
          <a:xfrm>
            <a:off x="179388" y="3141663"/>
            <a:ext cx="8424862" cy="1095375"/>
            <a:chOff x="113" y="1979"/>
            <a:chExt cx="5307" cy="690"/>
          </a:xfrm>
        </p:grpSpPr>
        <p:grpSp>
          <p:nvGrpSpPr>
            <p:cNvPr id="76804" name="组合 983043"/>
            <p:cNvGrpSpPr/>
            <p:nvPr/>
          </p:nvGrpSpPr>
          <p:grpSpPr>
            <a:xfrm>
              <a:off x="113" y="1979"/>
              <a:ext cx="5307" cy="690"/>
              <a:chOff x="113" y="1706"/>
              <a:chExt cx="5307" cy="690"/>
            </a:xfrm>
          </p:grpSpPr>
          <p:grpSp>
            <p:nvGrpSpPr>
              <p:cNvPr id="76805" name="组合 983044"/>
              <p:cNvGrpSpPr/>
              <p:nvPr/>
            </p:nvGrpSpPr>
            <p:grpSpPr>
              <a:xfrm>
                <a:off x="113" y="1706"/>
                <a:ext cx="1134" cy="363"/>
                <a:chOff x="113" y="618"/>
                <a:chExt cx="1134" cy="363"/>
              </a:xfrm>
            </p:grpSpPr>
            <p:sp>
              <p:nvSpPr>
                <p:cNvPr id="76806" name="圆角矩形 983045"/>
                <p:cNvSpPr/>
                <p:nvPr/>
              </p:nvSpPr>
              <p:spPr>
                <a:xfrm>
                  <a:off x="113" y="618"/>
                  <a:ext cx="1134" cy="36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83047" name="文本框 983046"/>
                <p:cNvSpPr txBox="1"/>
                <p:nvPr/>
              </p:nvSpPr>
              <p:spPr>
                <a:xfrm>
                  <a:off x="657" y="618"/>
                  <a:ext cx="590" cy="32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eaLnBrk="0" hangingPunct="0">
                    <a:spcBef>
                      <a:spcPct val="0"/>
                    </a:spcBef>
                  </a:pPr>
                  <a:r>
                    <a:rPr lang="zh-CN" altLang="en-US" noProof="1" dirty="0">
                      <a:solidFill>
                        <a:schemeClr val="bg1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Times New Roman" panose="02020603050405020304" pitchFamily="18" charset="0"/>
                      <a:ea typeface="楷体_GB2312" panose="02010609030101010101" pitchFamily="49" charset="-122"/>
                      <a:cs typeface="+mn-cs"/>
                    </a:rPr>
                    <a:t>定理</a:t>
                  </a:r>
                  <a:endParaRPr lang="zh-CN" altLang="en-US" noProof="1" dirty="0">
                    <a:solidFill>
                      <a:schemeClr val="bg1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楷体_GB2312" panose="02010609030101010101" pitchFamily="49" charset="-122"/>
                  </a:endParaRPr>
                </a:p>
              </p:txBody>
            </p:sp>
            <p:grpSp>
              <p:nvGrpSpPr>
                <p:cNvPr id="76808" name="组合 983047"/>
                <p:cNvGrpSpPr/>
                <p:nvPr/>
              </p:nvGrpSpPr>
              <p:grpSpPr>
                <a:xfrm>
                  <a:off x="134" y="634"/>
                  <a:ext cx="523" cy="317"/>
                  <a:chOff x="603" y="1715"/>
                  <a:chExt cx="735" cy="400"/>
                </a:xfrm>
              </p:grpSpPr>
              <p:sp>
                <p:nvSpPr>
                  <p:cNvPr id="76809" name="圆角矩形 983048"/>
                  <p:cNvSpPr/>
                  <p:nvPr/>
                </p:nvSpPr>
                <p:spPr>
                  <a:xfrm>
                    <a:off x="603" y="1715"/>
                    <a:ext cx="735" cy="40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34925">
                    <a:noFill/>
                  </a:ln>
                </p:spPr>
                <p:txBody>
                  <a:bodyPr anchor="t"/>
                  <a:p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pic>
                <p:nvPicPr>
                  <p:cNvPr id="76810" name="图片 983049" descr="pic014"/>
                  <p:cNvPicPr>
                    <a:picLocks noChangeAspect="1"/>
                  </p:cNvPicPr>
                  <p:nvPr/>
                </p:nvPicPr>
                <p:blipFill>
                  <a:blip r:embed="rId1"/>
                  <a:stretch>
                    <a:fillRect/>
                  </a:stretch>
                </p:blipFill>
                <p:spPr>
                  <a:xfrm>
                    <a:off x="703" y="1752"/>
                    <a:ext cx="528" cy="34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</p:grpSp>
          </p:grpSp>
          <p:sp>
            <p:nvSpPr>
              <p:cNvPr id="76811" name="文本框 983050"/>
              <p:cNvSpPr txBox="1"/>
              <p:nvPr/>
            </p:nvSpPr>
            <p:spPr>
              <a:xfrm>
                <a:off x="1383" y="1706"/>
                <a:ext cx="4037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对称矩阵不同特征值对应的特征向量</a:t>
                </a:r>
                <a:endParaRPr lang="zh-CN" altLang="en-US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6812" name="矩形 983051"/>
              <p:cNvSpPr/>
              <p:nvPr/>
            </p:nvSpPr>
            <p:spPr>
              <a:xfrm>
                <a:off x="1397" y="2069"/>
                <a:ext cx="1014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wrap="none" lIns="90000" tIns="46800" rIns="90000" bIns="46800" anchor="t"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zh-CN" altLang="en-US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必正交。</a:t>
                </a:r>
                <a:endParaRPr lang="zh-CN" altLang="en-US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6813" name="文本框 983052"/>
            <p:cNvSpPr txBox="1"/>
            <p:nvPr/>
          </p:nvSpPr>
          <p:spPr>
            <a:xfrm>
              <a:off x="2245" y="2342"/>
              <a:ext cx="254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endParaRPr 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6814" name="组合 983053"/>
          <p:cNvGrpSpPr/>
          <p:nvPr/>
        </p:nvGrpSpPr>
        <p:grpSpPr>
          <a:xfrm>
            <a:off x="-133350" y="1350963"/>
            <a:ext cx="7921625" cy="1816100"/>
            <a:chOff x="113" y="799"/>
            <a:chExt cx="4990" cy="1144"/>
          </a:xfrm>
        </p:grpSpPr>
        <p:grpSp>
          <p:nvGrpSpPr>
            <p:cNvPr id="76815" name="组合 983054"/>
            <p:cNvGrpSpPr/>
            <p:nvPr/>
          </p:nvGrpSpPr>
          <p:grpSpPr>
            <a:xfrm>
              <a:off x="113" y="799"/>
              <a:ext cx="4990" cy="363"/>
              <a:chOff x="113" y="799"/>
              <a:chExt cx="4990" cy="363"/>
            </a:xfrm>
          </p:grpSpPr>
          <p:grpSp>
            <p:nvGrpSpPr>
              <p:cNvPr id="76816" name="组合 983055"/>
              <p:cNvGrpSpPr/>
              <p:nvPr/>
            </p:nvGrpSpPr>
            <p:grpSpPr>
              <a:xfrm>
                <a:off x="113" y="799"/>
                <a:ext cx="1134" cy="363"/>
                <a:chOff x="113" y="618"/>
                <a:chExt cx="1134" cy="363"/>
              </a:xfrm>
            </p:grpSpPr>
            <p:sp>
              <p:nvSpPr>
                <p:cNvPr id="76817" name="圆角矩形 983056"/>
                <p:cNvSpPr/>
                <p:nvPr/>
              </p:nvSpPr>
              <p:spPr>
                <a:xfrm>
                  <a:off x="113" y="618"/>
                  <a:ext cx="1134" cy="36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83058" name="文本框 983057"/>
                <p:cNvSpPr txBox="1"/>
                <p:nvPr/>
              </p:nvSpPr>
              <p:spPr>
                <a:xfrm>
                  <a:off x="657" y="618"/>
                  <a:ext cx="590" cy="32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eaLnBrk="0" hangingPunct="0">
                    <a:spcBef>
                      <a:spcPct val="0"/>
                    </a:spcBef>
                  </a:pPr>
                  <a:r>
                    <a:rPr lang="zh-CN" altLang="en-US" noProof="1" dirty="0">
                      <a:solidFill>
                        <a:schemeClr val="bg1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Times New Roman" panose="02020603050405020304" pitchFamily="18" charset="0"/>
                      <a:ea typeface="楷体_GB2312" panose="02010609030101010101" pitchFamily="49" charset="-122"/>
                      <a:cs typeface="+mn-cs"/>
                    </a:rPr>
                    <a:t>定理</a:t>
                  </a:r>
                  <a:endParaRPr lang="zh-CN" altLang="en-US" noProof="1" dirty="0">
                    <a:solidFill>
                      <a:schemeClr val="bg1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楷体_GB2312" panose="02010609030101010101" pitchFamily="49" charset="-122"/>
                  </a:endParaRPr>
                </a:p>
              </p:txBody>
            </p:sp>
            <p:grpSp>
              <p:nvGrpSpPr>
                <p:cNvPr id="76819" name="组合 983058"/>
                <p:cNvGrpSpPr/>
                <p:nvPr/>
              </p:nvGrpSpPr>
              <p:grpSpPr>
                <a:xfrm>
                  <a:off x="134" y="634"/>
                  <a:ext cx="523" cy="317"/>
                  <a:chOff x="603" y="1715"/>
                  <a:chExt cx="735" cy="400"/>
                </a:xfrm>
              </p:grpSpPr>
              <p:sp>
                <p:nvSpPr>
                  <p:cNvPr id="76820" name="圆角矩形 983059"/>
                  <p:cNvSpPr/>
                  <p:nvPr/>
                </p:nvSpPr>
                <p:spPr>
                  <a:xfrm>
                    <a:off x="603" y="1715"/>
                    <a:ext cx="735" cy="40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34925">
                    <a:noFill/>
                  </a:ln>
                </p:spPr>
                <p:txBody>
                  <a:bodyPr anchor="t"/>
                  <a:p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pic>
                <p:nvPicPr>
                  <p:cNvPr id="76821" name="图片 983060" descr="pic014"/>
                  <p:cNvPicPr>
                    <a:picLocks noChangeAspect="1"/>
                  </p:cNvPicPr>
                  <p:nvPr/>
                </p:nvPicPr>
                <p:blipFill>
                  <a:blip r:embed="rId1"/>
                  <a:stretch>
                    <a:fillRect/>
                  </a:stretch>
                </p:blipFill>
                <p:spPr>
                  <a:xfrm>
                    <a:off x="703" y="1752"/>
                    <a:ext cx="528" cy="34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</p:grpSp>
          </p:grpSp>
          <p:sp>
            <p:nvSpPr>
              <p:cNvPr id="76822" name="文本框 983061"/>
              <p:cNvSpPr txBox="1"/>
              <p:nvPr/>
            </p:nvSpPr>
            <p:spPr>
              <a:xfrm>
                <a:off x="1383" y="799"/>
                <a:ext cx="3720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对称矩阵的特征值必为实数。</a:t>
                </a:r>
                <a:endParaRPr lang="zh-CN" altLang="en-US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6823" name="文本框 983062"/>
            <p:cNvSpPr txBox="1"/>
            <p:nvPr/>
          </p:nvSpPr>
          <p:spPr>
            <a:xfrm>
              <a:off x="1474" y="1616"/>
              <a:ext cx="254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endParaRPr 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6824" name="文本框 983063"/>
            <p:cNvSpPr txBox="1"/>
            <p:nvPr/>
          </p:nvSpPr>
          <p:spPr>
            <a:xfrm>
              <a:off x="1429" y="1207"/>
              <a:ext cx="2948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从而特征向量可取到实的。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6825" name="组合 983064"/>
          <p:cNvGrpSpPr/>
          <p:nvPr/>
        </p:nvGrpSpPr>
        <p:grpSpPr>
          <a:xfrm>
            <a:off x="250825" y="4365625"/>
            <a:ext cx="6743700" cy="2144713"/>
            <a:chOff x="158" y="2750"/>
            <a:chExt cx="4248" cy="1351"/>
          </a:xfrm>
        </p:grpSpPr>
        <p:grpSp>
          <p:nvGrpSpPr>
            <p:cNvPr id="76826" name="组合 983065"/>
            <p:cNvGrpSpPr/>
            <p:nvPr/>
          </p:nvGrpSpPr>
          <p:grpSpPr>
            <a:xfrm>
              <a:off x="158" y="2750"/>
              <a:ext cx="4248" cy="1351"/>
              <a:chOff x="158" y="2750"/>
              <a:chExt cx="4248" cy="1351"/>
            </a:xfrm>
          </p:grpSpPr>
          <p:sp>
            <p:nvSpPr>
              <p:cNvPr id="76827" name="文本框 983066"/>
              <p:cNvSpPr txBox="1"/>
              <p:nvPr/>
            </p:nvSpPr>
            <p:spPr>
              <a:xfrm>
                <a:off x="158" y="2750"/>
                <a:ext cx="408" cy="288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证</a:t>
                </a:r>
                <a:endParaRPr lang="zh-CN" altLang="en-US" sz="24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76828" name="对象 983067"/>
              <p:cNvGraphicFramePr/>
              <p:nvPr/>
            </p:nvGraphicFramePr>
            <p:xfrm>
              <a:off x="1446" y="2795"/>
              <a:ext cx="2749" cy="2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6" name="" r:id="rId2" imgW="5461000" imgH="419100" progId="Equation.3">
                      <p:embed/>
                    </p:oleObj>
                  </mc:Choice>
                  <mc:Fallback>
                    <p:oleObj name="" r:id="rId2" imgW="5461000" imgH="419100" progId="Equation.3">
                      <p:embed/>
                      <p:pic>
                        <p:nvPicPr>
                          <p:cNvPr id="0" name="图片 3125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1446" y="2795"/>
                            <a:ext cx="2749" cy="21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6829" name="对象 983068"/>
              <p:cNvGraphicFramePr/>
              <p:nvPr/>
            </p:nvGraphicFramePr>
            <p:xfrm>
              <a:off x="1446" y="3113"/>
              <a:ext cx="2507" cy="2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7" name="" r:id="rId4" imgW="4963795" imgH="520700" progId="Equation.3">
                      <p:embed/>
                    </p:oleObj>
                  </mc:Choice>
                  <mc:Fallback>
                    <p:oleObj name="" r:id="rId4" imgW="4963795" imgH="520700" progId="Equation.3">
                      <p:embed/>
                      <p:pic>
                        <p:nvPicPr>
                          <p:cNvPr id="0" name="图片 3126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1446" y="3113"/>
                            <a:ext cx="2507" cy="2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6830" name="对象 983069"/>
              <p:cNvGraphicFramePr/>
              <p:nvPr/>
            </p:nvGraphicFramePr>
            <p:xfrm>
              <a:off x="1450" y="3475"/>
              <a:ext cx="2956" cy="2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1" name="" r:id="rId6" imgW="5852160" imgH="520700" progId="Equation.3">
                      <p:embed/>
                    </p:oleObj>
                  </mc:Choice>
                  <mc:Fallback>
                    <p:oleObj name="" r:id="rId6" imgW="5852160" imgH="520700" progId="Equation.3">
                      <p:embed/>
                      <p:pic>
                        <p:nvPicPr>
                          <p:cNvPr id="0" name="图片 3130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1450" y="3475"/>
                            <a:ext cx="2956" cy="2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6831" name="对象 983070"/>
              <p:cNvGraphicFramePr/>
              <p:nvPr/>
            </p:nvGraphicFramePr>
            <p:xfrm>
              <a:off x="1447" y="3838"/>
              <a:ext cx="718" cy="2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0" name="" r:id="rId8" imgW="1421765" imgH="520700" progId="Equation.3">
                      <p:embed/>
                    </p:oleObj>
                  </mc:Choice>
                  <mc:Fallback>
                    <p:oleObj name="" r:id="rId8" imgW="1421765" imgH="520700" progId="Equation.3">
                      <p:embed/>
                      <p:pic>
                        <p:nvPicPr>
                          <p:cNvPr id="0" name="图片 3129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1447" y="3838"/>
                            <a:ext cx="718" cy="2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6832" name="直接连接符 983071"/>
            <p:cNvSpPr/>
            <p:nvPr/>
          </p:nvSpPr>
          <p:spPr>
            <a:xfrm>
              <a:off x="2835" y="3385"/>
              <a:ext cx="363" cy="0"/>
            </a:xfrm>
            <a:prstGeom prst="line">
              <a:avLst/>
            </a:prstGeom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77826" name="组合 984065"/>
          <p:cNvGrpSpPr/>
          <p:nvPr/>
        </p:nvGrpSpPr>
        <p:grpSpPr>
          <a:xfrm>
            <a:off x="179388" y="549275"/>
            <a:ext cx="8713787" cy="3024188"/>
            <a:chOff x="113" y="164"/>
            <a:chExt cx="5489" cy="1905"/>
          </a:xfrm>
        </p:grpSpPr>
        <p:grpSp>
          <p:nvGrpSpPr>
            <p:cNvPr id="77827" name="组合 984066"/>
            <p:cNvGrpSpPr/>
            <p:nvPr/>
          </p:nvGrpSpPr>
          <p:grpSpPr>
            <a:xfrm>
              <a:off x="113" y="164"/>
              <a:ext cx="4990" cy="363"/>
              <a:chOff x="113" y="799"/>
              <a:chExt cx="4990" cy="363"/>
            </a:xfrm>
          </p:grpSpPr>
          <p:grpSp>
            <p:nvGrpSpPr>
              <p:cNvPr id="77828" name="组合 984067"/>
              <p:cNvGrpSpPr/>
              <p:nvPr/>
            </p:nvGrpSpPr>
            <p:grpSpPr>
              <a:xfrm>
                <a:off x="113" y="799"/>
                <a:ext cx="1134" cy="363"/>
                <a:chOff x="113" y="618"/>
                <a:chExt cx="1134" cy="363"/>
              </a:xfrm>
            </p:grpSpPr>
            <p:sp>
              <p:nvSpPr>
                <p:cNvPr id="77829" name="圆角矩形 984068"/>
                <p:cNvSpPr/>
                <p:nvPr/>
              </p:nvSpPr>
              <p:spPr>
                <a:xfrm>
                  <a:off x="113" y="618"/>
                  <a:ext cx="1134" cy="36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84070" name="文本框 984069"/>
                <p:cNvSpPr txBox="1"/>
                <p:nvPr/>
              </p:nvSpPr>
              <p:spPr>
                <a:xfrm>
                  <a:off x="657" y="618"/>
                  <a:ext cx="590" cy="32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eaLnBrk="0" hangingPunct="0">
                    <a:spcBef>
                      <a:spcPct val="0"/>
                    </a:spcBef>
                  </a:pPr>
                  <a:r>
                    <a:rPr lang="zh-CN" altLang="en-US" noProof="1" dirty="0">
                      <a:solidFill>
                        <a:schemeClr val="bg1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Times New Roman" panose="02020603050405020304" pitchFamily="18" charset="0"/>
                      <a:ea typeface="楷体_GB2312" panose="02010609030101010101" pitchFamily="49" charset="-122"/>
                      <a:cs typeface="+mn-cs"/>
                    </a:rPr>
                    <a:t>定理</a:t>
                  </a:r>
                  <a:endParaRPr lang="zh-CN" altLang="en-US" noProof="1" dirty="0">
                    <a:solidFill>
                      <a:schemeClr val="bg1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楷体_GB2312" panose="02010609030101010101" pitchFamily="49" charset="-122"/>
                  </a:endParaRPr>
                </a:p>
              </p:txBody>
            </p:sp>
            <p:grpSp>
              <p:nvGrpSpPr>
                <p:cNvPr id="77831" name="组合 984070"/>
                <p:cNvGrpSpPr/>
                <p:nvPr/>
              </p:nvGrpSpPr>
              <p:grpSpPr>
                <a:xfrm>
                  <a:off x="134" y="634"/>
                  <a:ext cx="523" cy="317"/>
                  <a:chOff x="603" y="1715"/>
                  <a:chExt cx="735" cy="400"/>
                </a:xfrm>
              </p:grpSpPr>
              <p:sp>
                <p:nvSpPr>
                  <p:cNvPr id="77832" name="圆角矩形 984071"/>
                  <p:cNvSpPr/>
                  <p:nvPr/>
                </p:nvSpPr>
                <p:spPr>
                  <a:xfrm>
                    <a:off x="603" y="1715"/>
                    <a:ext cx="735" cy="40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34925">
                    <a:noFill/>
                  </a:ln>
                </p:spPr>
                <p:txBody>
                  <a:bodyPr anchor="t"/>
                  <a:p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pic>
                <p:nvPicPr>
                  <p:cNvPr id="77833" name="图片 984072" descr="pic014"/>
                  <p:cNvPicPr>
                    <a:picLocks noChangeAspect="1"/>
                  </p:cNvPicPr>
                  <p:nvPr/>
                </p:nvPicPr>
                <p:blipFill>
                  <a:blip r:embed="rId1"/>
                  <a:stretch>
                    <a:fillRect/>
                  </a:stretch>
                </p:blipFill>
                <p:spPr>
                  <a:xfrm>
                    <a:off x="703" y="1752"/>
                    <a:ext cx="528" cy="34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</p:grpSp>
          </p:grpSp>
          <p:sp>
            <p:nvSpPr>
              <p:cNvPr id="77834" name="文本框 984073"/>
              <p:cNvSpPr txBox="1"/>
              <p:nvPr/>
            </p:nvSpPr>
            <p:spPr>
              <a:xfrm>
                <a:off x="1383" y="815"/>
                <a:ext cx="3720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对称矩阵必可正交对角化。</a:t>
                </a:r>
                <a:endParaRPr lang="zh-CN" altLang="en-US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7835" name="文本框 984074"/>
            <p:cNvSpPr txBox="1"/>
            <p:nvPr/>
          </p:nvSpPr>
          <p:spPr>
            <a:xfrm>
              <a:off x="1384" y="563"/>
              <a:ext cx="4218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即设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是对称矩阵，则存在正交矩阵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Q</a:t>
              </a:r>
              <a:endPara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7836" name="矩形 984075"/>
            <p:cNvSpPr/>
            <p:nvPr/>
          </p:nvSpPr>
          <p:spPr>
            <a:xfrm>
              <a:off x="1383" y="981"/>
              <a:ext cx="56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wrap="none" lIns="90000" tIns="46800" rIns="90000" bIns="4680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使得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77837" name="组合 984076"/>
            <p:cNvGrpSpPr/>
            <p:nvPr/>
          </p:nvGrpSpPr>
          <p:grpSpPr>
            <a:xfrm>
              <a:off x="1458" y="1117"/>
              <a:ext cx="2857" cy="952"/>
              <a:chOff x="1429" y="1434"/>
              <a:chExt cx="2857" cy="952"/>
            </a:xfrm>
          </p:grpSpPr>
          <p:graphicFrame>
            <p:nvGraphicFramePr>
              <p:cNvPr id="77838" name="对象 984077"/>
              <p:cNvGraphicFramePr/>
              <p:nvPr/>
            </p:nvGraphicFramePr>
            <p:xfrm>
              <a:off x="1429" y="1706"/>
              <a:ext cx="1776" cy="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5" name="" r:id="rId2" imgW="2819400" imgH="508000" progId="Equation.3">
                      <p:embed/>
                    </p:oleObj>
                  </mc:Choice>
                  <mc:Fallback>
                    <p:oleObj name="" r:id="rId2" imgW="2819400" imgH="508000" progId="Equation.3">
                      <p:embed/>
                      <p:pic>
                        <p:nvPicPr>
                          <p:cNvPr id="0" name="图片 3134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1429" y="1706"/>
                            <a:ext cx="1776" cy="32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77839" name="组合 984078"/>
              <p:cNvGrpSpPr/>
              <p:nvPr/>
            </p:nvGrpSpPr>
            <p:grpSpPr>
              <a:xfrm>
                <a:off x="3243" y="1434"/>
                <a:ext cx="1043" cy="952"/>
                <a:chOff x="2381" y="2341"/>
                <a:chExt cx="1043" cy="952"/>
              </a:xfrm>
            </p:grpSpPr>
            <p:graphicFrame>
              <p:nvGraphicFramePr>
                <p:cNvPr id="77840" name="对象 984079"/>
                <p:cNvGraphicFramePr/>
                <p:nvPr/>
              </p:nvGraphicFramePr>
              <p:xfrm>
                <a:off x="2381" y="2341"/>
                <a:ext cx="1043" cy="95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8" name="" r:id="rId4" imgW="1498600" imgH="1511300" progId="Equation.3">
                        <p:embed/>
                      </p:oleObj>
                    </mc:Choice>
                    <mc:Fallback>
                      <p:oleObj name="" r:id="rId4" imgW="1498600" imgH="1511300" progId="Equation.3">
                        <p:embed/>
                        <p:pic>
                          <p:nvPicPr>
                            <p:cNvPr id="0" name="图片 3127"/>
                            <p:cNvPicPr/>
                            <p:nvPr/>
                          </p:nvPicPr>
                          <p:blipFill>
                            <a:blip r:embed="rId5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381" y="2341"/>
                              <a:ext cx="1043" cy="952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7841" name="对象 984080"/>
                <p:cNvGraphicFramePr/>
                <p:nvPr/>
              </p:nvGraphicFramePr>
              <p:xfrm>
                <a:off x="2426" y="2350"/>
                <a:ext cx="216" cy="26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9" name="" r:id="rId6" imgW="342900" imgH="419100" progId="Equation.3">
                        <p:embed/>
                      </p:oleObj>
                    </mc:Choice>
                    <mc:Fallback>
                      <p:oleObj name="" r:id="rId6" imgW="342900" imgH="419100" progId="Equation.3">
                        <p:embed/>
                        <p:pic>
                          <p:nvPicPr>
                            <p:cNvPr id="0" name="图片 3128"/>
                            <p:cNvPicPr/>
                            <p:nvPr/>
                          </p:nvPicPr>
                          <p:blipFill>
                            <a:blip r:embed="rId7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426" y="2350"/>
                              <a:ext cx="216" cy="264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7842" name="对象 984081"/>
                <p:cNvGraphicFramePr/>
                <p:nvPr/>
              </p:nvGraphicFramePr>
              <p:xfrm>
                <a:off x="2645" y="2568"/>
                <a:ext cx="232" cy="26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34" name="" r:id="rId8" imgW="368300" imgH="419100" progId="Equation.3">
                        <p:embed/>
                      </p:oleObj>
                    </mc:Choice>
                    <mc:Fallback>
                      <p:oleObj name="" r:id="rId8" imgW="368300" imgH="419100" progId="Equation.3">
                        <p:embed/>
                        <p:pic>
                          <p:nvPicPr>
                            <p:cNvPr id="0" name="图片 3133"/>
                            <p:cNvPicPr/>
                            <p:nvPr/>
                          </p:nvPicPr>
                          <p:blipFill>
                            <a:blip r:embed="rId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645" y="2568"/>
                              <a:ext cx="232" cy="264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7843" name="对象 984082"/>
                <p:cNvGraphicFramePr/>
                <p:nvPr/>
              </p:nvGraphicFramePr>
              <p:xfrm>
                <a:off x="3107" y="2976"/>
                <a:ext cx="248" cy="27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32" name="" r:id="rId10" imgW="393700" imgH="431800" progId="Equation.3">
                        <p:embed/>
                      </p:oleObj>
                    </mc:Choice>
                    <mc:Fallback>
                      <p:oleObj name="" r:id="rId10" imgW="393700" imgH="431800" progId="Equation.3">
                        <p:embed/>
                        <p:pic>
                          <p:nvPicPr>
                            <p:cNvPr id="0" name="图片 3131"/>
                            <p:cNvPicPr/>
                            <p:nvPr/>
                          </p:nvPicPr>
                          <p:blipFill>
                            <a:blip r:embed="rId1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107" y="2976"/>
                              <a:ext cx="248" cy="272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7844" name="对象 984083"/>
                <p:cNvGraphicFramePr/>
                <p:nvPr/>
              </p:nvGraphicFramePr>
              <p:xfrm>
                <a:off x="2925" y="2840"/>
                <a:ext cx="208" cy="2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36" name="" r:id="rId12" imgW="330200" imgH="342900" progId="Equation.3">
                        <p:embed/>
                      </p:oleObj>
                    </mc:Choice>
                    <mc:Fallback>
                      <p:oleObj name="" r:id="rId12" imgW="330200" imgH="342900" progId="Equation.3">
                        <p:embed/>
                        <p:pic>
                          <p:nvPicPr>
                            <p:cNvPr id="0" name="图片 3135"/>
                            <p:cNvPicPr/>
                            <p:nvPr/>
                          </p:nvPicPr>
                          <p:blipFill>
                            <a:blip r:embed="rId13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25" y="2840"/>
                              <a:ext cx="208" cy="216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p:grpSp>
        <p:nvGrpSpPr>
          <p:cNvPr id="77845" name="组合 984084"/>
          <p:cNvGrpSpPr/>
          <p:nvPr/>
        </p:nvGrpSpPr>
        <p:grpSpPr>
          <a:xfrm>
            <a:off x="179388" y="3862388"/>
            <a:ext cx="8432800" cy="1943100"/>
            <a:chOff x="113" y="2251"/>
            <a:chExt cx="5312" cy="1224"/>
          </a:xfrm>
        </p:grpSpPr>
        <p:grpSp>
          <p:nvGrpSpPr>
            <p:cNvPr id="77846" name="组合 984085"/>
            <p:cNvGrpSpPr/>
            <p:nvPr/>
          </p:nvGrpSpPr>
          <p:grpSpPr>
            <a:xfrm>
              <a:off x="113" y="2251"/>
              <a:ext cx="5312" cy="363"/>
              <a:chOff x="113" y="2251"/>
              <a:chExt cx="5312" cy="363"/>
            </a:xfrm>
          </p:grpSpPr>
          <p:grpSp>
            <p:nvGrpSpPr>
              <p:cNvPr id="77847" name="组合 984086"/>
              <p:cNvGrpSpPr/>
              <p:nvPr/>
            </p:nvGrpSpPr>
            <p:grpSpPr>
              <a:xfrm>
                <a:off x="113" y="2251"/>
                <a:ext cx="1134" cy="363"/>
                <a:chOff x="113" y="618"/>
                <a:chExt cx="1134" cy="363"/>
              </a:xfrm>
            </p:grpSpPr>
            <p:sp>
              <p:nvSpPr>
                <p:cNvPr id="77848" name="圆角矩形 984087"/>
                <p:cNvSpPr/>
                <p:nvPr/>
              </p:nvSpPr>
              <p:spPr>
                <a:xfrm>
                  <a:off x="113" y="618"/>
                  <a:ext cx="1134" cy="36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84089" name="文本框 984088"/>
                <p:cNvSpPr txBox="1"/>
                <p:nvPr/>
              </p:nvSpPr>
              <p:spPr>
                <a:xfrm>
                  <a:off x="657" y="618"/>
                  <a:ext cx="590" cy="32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eaLnBrk="0" hangingPunct="0">
                    <a:spcBef>
                      <a:spcPct val="0"/>
                    </a:spcBef>
                  </a:pPr>
                  <a:r>
                    <a:rPr lang="zh-CN" altLang="en-US" noProof="1" dirty="0">
                      <a:solidFill>
                        <a:schemeClr val="bg1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Times New Roman" panose="02020603050405020304" pitchFamily="18" charset="0"/>
                      <a:ea typeface="楷体_GB2312" panose="02010609030101010101" pitchFamily="49" charset="-122"/>
                      <a:cs typeface="+mn-cs"/>
                    </a:rPr>
                    <a:t>推论</a:t>
                  </a:r>
                  <a:endParaRPr lang="zh-CN" altLang="en-US" noProof="1" dirty="0">
                    <a:solidFill>
                      <a:schemeClr val="bg1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楷体_GB2312" panose="02010609030101010101" pitchFamily="49" charset="-122"/>
                  </a:endParaRPr>
                </a:p>
              </p:txBody>
            </p:sp>
            <p:grpSp>
              <p:nvGrpSpPr>
                <p:cNvPr id="77850" name="组合 984089"/>
                <p:cNvGrpSpPr/>
                <p:nvPr/>
              </p:nvGrpSpPr>
              <p:grpSpPr>
                <a:xfrm>
                  <a:off x="134" y="634"/>
                  <a:ext cx="523" cy="317"/>
                  <a:chOff x="603" y="1715"/>
                  <a:chExt cx="735" cy="400"/>
                </a:xfrm>
              </p:grpSpPr>
              <p:sp>
                <p:nvSpPr>
                  <p:cNvPr id="77851" name="圆角矩形 984090"/>
                  <p:cNvSpPr/>
                  <p:nvPr/>
                </p:nvSpPr>
                <p:spPr>
                  <a:xfrm>
                    <a:off x="603" y="1715"/>
                    <a:ext cx="735" cy="40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34925">
                    <a:noFill/>
                  </a:ln>
                </p:spPr>
                <p:txBody>
                  <a:bodyPr anchor="t"/>
                  <a:p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pic>
                <p:nvPicPr>
                  <p:cNvPr id="77852" name="图片 984091" descr="pic014"/>
                  <p:cNvPicPr>
                    <a:picLocks noChangeAspect="1"/>
                  </p:cNvPicPr>
                  <p:nvPr/>
                </p:nvPicPr>
                <p:blipFill>
                  <a:blip r:embed="rId1"/>
                  <a:stretch>
                    <a:fillRect/>
                  </a:stretch>
                </p:blipFill>
                <p:spPr>
                  <a:xfrm>
                    <a:off x="703" y="1752"/>
                    <a:ext cx="528" cy="34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</p:grpSp>
          </p:grpSp>
          <p:sp>
            <p:nvSpPr>
              <p:cNvPr id="77853" name="文本框 984092"/>
              <p:cNvSpPr txBox="1"/>
              <p:nvPr/>
            </p:nvSpPr>
            <p:spPr>
              <a:xfrm>
                <a:off x="1388" y="2267"/>
                <a:ext cx="4037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对称矩阵特征值的重数必等于其</a:t>
                </a:r>
                <a:endParaRPr lang="zh-CN" altLang="en-US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7854" name="矩形 984093"/>
            <p:cNvSpPr/>
            <p:nvPr/>
          </p:nvSpPr>
          <p:spPr>
            <a:xfrm>
              <a:off x="1378" y="2704"/>
              <a:ext cx="3743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对应的最大无关特征向量的个数。</a:t>
              </a:r>
              <a:endParaRPr lang="zh-CN" altLang="en-US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77855" name="对象 984094"/>
            <p:cNvGraphicFramePr/>
            <p:nvPr/>
          </p:nvGraphicFramePr>
          <p:xfrm>
            <a:off x="1444" y="3203"/>
            <a:ext cx="38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3" name="" r:id="rId14" imgW="6182360" imgH="431800" progId="Equation.3">
                    <p:embed/>
                  </p:oleObj>
                </mc:Choice>
                <mc:Fallback>
                  <p:oleObj name="" r:id="rId14" imgW="6182360" imgH="431800" progId="Equation.3">
                    <p:embed/>
                    <p:pic>
                      <p:nvPicPr>
                        <p:cNvPr id="0" name="图片 3132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444" y="3203"/>
                          <a:ext cx="389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884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78850" name="组合 985089"/>
          <p:cNvGrpSpPr/>
          <p:nvPr/>
        </p:nvGrpSpPr>
        <p:grpSpPr>
          <a:xfrm>
            <a:off x="179388" y="263525"/>
            <a:ext cx="1008062" cy="935038"/>
            <a:chOff x="3742" y="1888"/>
            <a:chExt cx="635" cy="589"/>
          </a:xfrm>
        </p:grpSpPr>
        <p:grpSp>
          <p:nvGrpSpPr>
            <p:cNvPr id="78851" name="组合 985090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78852" name="任意多边形 985091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8853" name="矩形 985092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54" name="矩形 985093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55" name="矩形 985094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8856" name="文本框 985095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1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78857" name="矩形 985097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8858" name="对象 985098"/>
          <p:cNvGraphicFramePr/>
          <p:nvPr/>
        </p:nvGraphicFramePr>
        <p:xfrm>
          <a:off x="1339850" y="974725"/>
          <a:ext cx="2667000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" r:id="rId1" imgW="2667000" imgH="1511300" progId="Equation.3">
                  <p:embed/>
                </p:oleObj>
              </mc:Choice>
              <mc:Fallback>
                <p:oleObj name="" r:id="rId1" imgW="2667000" imgH="1511300" progId="Equation.3">
                  <p:embed/>
                  <p:pic>
                    <p:nvPicPr>
                      <p:cNvPr id="0" name="图片 314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39850" y="974725"/>
                        <a:ext cx="2667000" cy="15192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9" name="文本框 985099"/>
          <p:cNvSpPr txBox="1"/>
          <p:nvPr/>
        </p:nvSpPr>
        <p:spPr>
          <a:xfrm>
            <a:off x="3276600" y="334963"/>
            <a:ext cx="381635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把对称矩阵 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860" name="文本框 985100"/>
          <p:cNvSpPr txBox="1"/>
          <p:nvPr/>
        </p:nvSpPr>
        <p:spPr>
          <a:xfrm>
            <a:off x="4140200" y="1471613"/>
            <a:ext cx="295275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正交对角化。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85102" name="文本框 985101"/>
          <p:cNvSpPr txBox="1"/>
          <p:nvPr/>
        </p:nvSpPr>
        <p:spPr>
          <a:xfrm>
            <a:off x="179388" y="2565400"/>
            <a:ext cx="6265863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</a:t>
            </a:r>
            <a:r>
              <a:rPr lang="en-US" altLang="zh-CN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</a:t>
            </a: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步</a:t>
            </a:r>
            <a:r>
              <a:rPr lang="en-US" altLang="zh-CN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:</a:t>
            </a: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求特征值。</a:t>
            </a:r>
            <a:endParaRPr lang="zh-CN" altLang="en-US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62" name="矩形 985102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8863" name="矩形 985103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8864" name="对象 985104"/>
          <p:cNvGraphicFramePr/>
          <p:nvPr/>
        </p:nvGraphicFramePr>
        <p:xfrm>
          <a:off x="1331913" y="3070225"/>
          <a:ext cx="569277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" r:id="rId3" imgW="7124700" imgH="1511300" progId="Equation.3">
                  <p:embed/>
                </p:oleObj>
              </mc:Choice>
              <mc:Fallback>
                <p:oleObj name="" r:id="rId3" imgW="7124700" imgH="1511300" progId="Equation.3">
                  <p:embed/>
                  <p:pic>
                    <p:nvPicPr>
                      <p:cNvPr id="0" name="图片 313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913" y="3070225"/>
                        <a:ext cx="5692775" cy="1212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65" name="矩形 98510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8866" name="对象 985106"/>
          <p:cNvGraphicFramePr/>
          <p:nvPr/>
        </p:nvGraphicFramePr>
        <p:xfrm>
          <a:off x="1331913" y="4532313"/>
          <a:ext cx="2601912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" r:id="rId5" imgW="3289300" imgH="1511300" progId="Equation.3">
                  <p:embed/>
                </p:oleObj>
              </mc:Choice>
              <mc:Fallback>
                <p:oleObj name="" r:id="rId5" imgW="3289300" imgH="1511300" progId="Equation.3">
                  <p:embed/>
                  <p:pic>
                    <p:nvPicPr>
                      <p:cNvPr id="0" name="图片 314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1913" y="4532313"/>
                        <a:ext cx="2601912" cy="12017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7" name="对象 985107"/>
          <p:cNvGraphicFramePr/>
          <p:nvPr/>
        </p:nvGraphicFramePr>
        <p:xfrm>
          <a:off x="4024313" y="4532313"/>
          <a:ext cx="2833687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" r:id="rId7" imgW="3581400" imgH="1511300" progId="Equation.3">
                  <p:embed/>
                </p:oleObj>
              </mc:Choice>
              <mc:Fallback>
                <p:oleObj name="" r:id="rId7" imgW="3581400" imgH="1511300" progId="Equation.3">
                  <p:embed/>
                  <p:pic>
                    <p:nvPicPr>
                      <p:cNvPr id="0" name="图片 313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24313" y="4532313"/>
                        <a:ext cx="2833687" cy="12017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68" name="矩形 985108"/>
          <p:cNvSpPr/>
          <p:nvPr/>
        </p:nvSpPr>
        <p:spPr>
          <a:xfrm>
            <a:off x="0" y="317182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8869" name="对象 985109"/>
          <p:cNvGraphicFramePr/>
          <p:nvPr/>
        </p:nvGraphicFramePr>
        <p:xfrm>
          <a:off x="6942138" y="4881563"/>
          <a:ext cx="19510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" r:id="rId9" imgW="2437130" imgH="520700" progId="Equation.3">
                  <p:embed/>
                </p:oleObj>
              </mc:Choice>
              <mc:Fallback>
                <p:oleObj name="" r:id="rId9" imgW="2437130" imgH="520700" progId="Equation.3">
                  <p:embed/>
                  <p:pic>
                    <p:nvPicPr>
                      <p:cNvPr id="0" name="图片 313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42138" y="4881563"/>
                        <a:ext cx="1951037" cy="4175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8870" name="组合 985110"/>
          <p:cNvGrpSpPr/>
          <p:nvPr/>
        </p:nvGrpSpPr>
        <p:grpSpPr>
          <a:xfrm>
            <a:off x="1331913" y="5946775"/>
            <a:ext cx="2944812" cy="434975"/>
            <a:chOff x="748" y="520"/>
            <a:chExt cx="1855" cy="274"/>
          </a:xfrm>
        </p:grpSpPr>
        <p:graphicFrame>
          <p:nvGraphicFramePr>
            <p:cNvPr id="78871" name="对象 985111"/>
            <p:cNvGraphicFramePr/>
            <p:nvPr/>
          </p:nvGraphicFramePr>
          <p:xfrm>
            <a:off x="748" y="520"/>
            <a:ext cx="769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0" name="" r:id="rId11" imgW="1219200" imgH="419100" progId="Equation.3">
                    <p:embed/>
                  </p:oleObj>
                </mc:Choice>
                <mc:Fallback>
                  <p:oleObj name="" r:id="rId11" imgW="1219200" imgH="419100" progId="Equation.3">
                    <p:embed/>
                    <p:pic>
                      <p:nvPicPr>
                        <p:cNvPr id="0" name="图片 3139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48" y="520"/>
                          <a:ext cx="769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872" name="对象 985112"/>
            <p:cNvGraphicFramePr/>
            <p:nvPr/>
          </p:nvGraphicFramePr>
          <p:xfrm>
            <a:off x="1556" y="523"/>
            <a:ext cx="1047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8" name="" r:id="rId13" imgW="1663065" imgH="431800" progId="Equation.3">
                    <p:embed/>
                  </p:oleObj>
                </mc:Choice>
                <mc:Fallback>
                  <p:oleObj name="" r:id="rId13" imgW="1663065" imgH="431800" progId="Equation.3">
                    <p:embed/>
                    <p:pic>
                      <p:nvPicPr>
                        <p:cNvPr id="0" name="图片 3147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556" y="523"/>
                          <a:ext cx="1047" cy="2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8873" name="文本框 985113"/>
          <p:cNvSpPr txBox="1"/>
          <p:nvPr/>
        </p:nvSpPr>
        <p:spPr>
          <a:xfrm>
            <a:off x="4348163" y="5921375"/>
            <a:ext cx="3887787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特征值必都是实数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874" name="直接连接符 985114"/>
          <p:cNvSpPr/>
          <p:nvPr/>
        </p:nvSpPr>
        <p:spPr>
          <a:xfrm>
            <a:off x="1258888" y="-26987"/>
            <a:ext cx="0" cy="6669087"/>
          </a:xfrm>
          <a:prstGeom prst="line">
            <a:avLst/>
          </a:prstGeom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987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9874" name="矩形 986113"/>
          <p:cNvSpPr/>
          <p:nvPr/>
        </p:nvSpPr>
        <p:spPr>
          <a:xfrm>
            <a:off x="180975" y="3314700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9875" name="矩形 986114"/>
          <p:cNvSpPr/>
          <p:nvPr/>
        </p:nvSpPr>
        <p:spPr>
          <a:xfrm>
            <a:off x="180975" y="331946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86116" name="文本框 986115"/>
          <p:cNvSpPr txBox="1"/>
          <p:nvPr/>
        </p:nvSpPr>
        <p:spPr>
          <a:xfrm>
            <a:off x="411163" y="606425"/>
            <a:ext cx="6913563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</a:t>
            </a:r>
            <a:r>
              <a:rPr lang="en-US" altLang="zh-CN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步</a:t>
            </a:r>
            <a:r>
              <a:rPr lang="en-US" altLang="zh-CN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:</a:t>
            </a: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求线性无关的特征向量。</a:t>
            </a:r>
            <a:endParaRPr lang="zh-CN" altLang="en-US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9877" name="组合 986117"/>
          <p:cNvGrpSpPr/>
          <p:nvPr/>
        </p:nvGrpSpPr>
        <p:grpSpPr>
          <a:xfrm>
            <a:off x="1439863" y="1254125"/>
            <a:ext cx="6192837" cy="519113"/>
            <a:chOff x="793" y="1298"/>
            <a:chExt cx="3901" cy="327"/>
          </a:xfrm>
        </p:grpSpPr>
        <p:sp>
          <p:nvSpPr>
            <p:cNvPr id="79878" name="文本框 986118"/>
            <p:cNvSpPr txBox="1"/>
            <p:nvPr/>
          </p:nvSpPr>
          <p:spPr>
            <a:xfrm>
              <a:off x="793" y="1298"/>
              <a:ext cx="2631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对                 ，解方程组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79879" name="对象 986119"/>
            <p:cNvGraphicFramePr/>
            <p:nvPr/>
          </p:nvGraphicFramePr>
          <p:xfrm>
            <a:off x="1170" y="1344"/>
            <a:ext cx="71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4" name="" r:id="rId1" imgW="1129665" imgH="419100" progId="Equation.3">
                    <p:embed/>
                  </p:oleObj>
                </mc:Choice>
                <mc:Fallback>
                  <p:oleObj name="" r:id="rId1" imgW="1129665" imgH="419100" progId="Equation.3">
                    <p:embed/>
                    <p:pic>
                      <p:nvPicPr>
                        <p:cNvPr id="0" name="图片 3143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170" y="1344"/>
                          <a:ext cx="712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880" name="对象 986120"/>
            <p:cNvGraphicFramePr/>
            <p:nvPr/>
          </p:nvGraphicFramePr>
          <p:xfrm>
            <a:off x="3225" y="1364"/>
            <a:ext cx="1469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3" name="" r:id="rId3" imgW="2322830" imgH="393700" progId="Equation.3">
                    <p:embed/>
                  </p:oleObj>
                </mc:Choice>
                <mc:Fallback>
                  <p:oleObj name="" r:id="rId3" imgW="2322830" imgH="393700" progId="Equation.3">
                    <p:embed/>
                    <p:pic>
                      <p:nvPicPr>
                        <p:cNvPr id="0" name="图片 314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225" y="1364"/>
                          <a:ext cx="1469" cy="2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9881" name="对象 986121"/>
          <p:cNvGraphicFramePr/>
          <p:nvPr/>
        </p:nvGraphicFramePr>
        <p:xfrm>
          <a:off x="1609725" y="2033588"/>
          <a:ext cx="179705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" r:id="rId5" imgW="2233930" imgH="393700" progId="Equation.3">
                  <p:embed/>
                </p:oleObj>
              </mc:Choice>
              <mc:Fallback>
                <p:oleObj name="" r:id="rId5" imgW="2233930" imgH="393700" progId="Equation.3">
                  <p:embed/>
                  <p:pic>
                    <p:nvPicPr>
                      <p:cNvPr id="0" name="图片 3144"/>
                      <p:cNvPicPr/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609725" y="2033588"/>
                        <a:ext cx="1797050" cy="315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2" name="文本框 986122"/>
          <p:cNvSpPr txBox="1"/>
          <p:nvPr/>
        </p:nvSpPr>
        <p:spPr>
          <a:xfrm>
            <a:off x="1427163" y="4292600"/>
            <a:ext cx="742950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求得基础解系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即无关特征向量，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几个向量？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79883" name="对象 986123"/>
          <p:cNvGraphicFramePr/>
          <p:nvPr/>
        </p:nvGraphicFramePr>
        <p:xfrm>
          <a:off x="1533525" y="5084763"/>
          <a:ext cx="15113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" r:id="rId7" imgW="1511300" imgH="1511300" progId="Equation.3">
                  <p:embed/>
                </p:oleObj>
              </mc:Choice>
              <mc:Fallback>
                <p:oleObj name="" r:id="rId7" imgW="1511300" imgH="1511300" progId="Equation.3">
                  <p:embed/>
                  <p:pic>
                    <p:nvPicPr>
                      <p:cNvPr id="0" name="图片 314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33525" y="5084763"/>
                        <a:ext cx="15113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884" name="组合 986124"/>
          <p:cNvGrpSpPr/>
          <p:nvPr/>
        </p:nvGrpSpPr>
        <p:grpSpPr>
          <a:xfrm>
            <a:off x="1539875" y="2565400"/>
            <a:ext cx="6121400" cy="1511300"/>
            <a:chOff x="856" y="1616"/>
            <a:chExt cx="3856" cy="952"/>
          </a:xfrm>
        </p:grpSpPr>
        <p:graphicFrame>
          <p:nvGraphicFramePr>
            <p:cNvPr id="79885" name="对象 986125"/>
            <p:cNvGraphicFramePr/>
            <p:nvPr/>
          </p:nvGraphicFramePr>
          <p:xfrm>
            <a:off x="856" y="1616"/>
            <a:ext cx="3856" cy="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7" name="" r:id="rId9" imgW="6121400" imgH="1511300" progId="Equation.3">
                    <p:embed/>
                  </p:oleObj>
                </mc:Choice>
                <mc:Fallback>
                  <p:oleObj name="" r:id="rId9" imgW="6121400" imgH="1511300" progId="Equation.3">
                    <p:embed/>
                    <p:pic>
                      <p:nvPicPr>
                        <p:cNvPr id="0" name="图片 314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56" y="1616"/>
                          <a:ext cx="3856" cy="9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886" name="对象 986126"/>
            <p:cNvGraphicFramePr/>
            <p:nvPr/>
          </p:nvGraphicFramePr>
          <p:xfrm>
            <a:off x="3515" y="1933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7" name="" r:id="rId11" imgW="203200" imgH="228600" progId="Equation.3">
                    <p:embed/>
                  </p:oleObj>
                </mc:Choice>
                <mc:Fallback>
                  <p:oleObj name="" r:id="rId11" imgW="203200" imgH="228600" progId="Equation.3">
                    <p:embed/>
                    <p:pic>
                      <p:nvPicPr>
                        <p:cNvPr id="0" name="图片 3156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515" y="1933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887" name="直接连接符 986127"/>
          <p:cNvSpPr/>
          <p:nvPr/>
        </p:nvSpPr>
        <p:spPr>
          <a:xfrm>
            <a:off x="1512888" y="115888"/>
            <a:ext cx="0" cy="6669087"/>
          </a:xfrm>
          <a:prstGeom prst="line">
            <a:avLst/>
          </a:prstGeom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089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0898" name="组合 987137"/>
          <p:cNvGrpSpPr/>
          <p:nvPr/>
        </p:nvGrpSpPr>
        <p:grpSpPr>
          <a:xfrm>
            <a:off x="1085850" y="547688"/>
            <a:ext cx="6048375" cy="519112"/>
            <a:chOff x="748" y="109"/>
            <a:chExt cx="3810" cy="327"/>
          </a:xfrm>
        </p:grpSpPr>
        <p:grpSp>
          <p:nvGrpSpPr>
            <p:cNvPr id="80899" name="组合 987138"/>
            <p:cNvGrpSpPr/>
            <p:nvPr/>
          </p:nvGrpSpPr>
          <p:grpSpPr>
            <a:xfrm>
              <a:off x="748" y="109"/>
              <a:ext cx="2767" cy="327"/>
              <a:chOff x="476" y="709"/>
              <a:chExt cx="2767" cy="327"/>
            </a:xfrm>
          </p:grpSpPr>
          <p:graphicFrame>
            <p:nvGraphicFramePr>
              <p:cNvPr id="80900" name="对象 987139"/>
              <p:cNvGraphicFramePr/>
              <p:nvPr/>
            </p:nvGraphicFramePr>
            <p:xfrm>
              <a:off x="806" y="758"/>
              <a:ext cx="1047" cy="2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52" name="" r:id="rId1" imgW="1663065" imgH="431800" progId="Equation.3">
                      <p:embed/>
                    </p:oleObj>
                  </mc:Choice>
                  <mc:Fallback>
                    <p:oleObj name="" r:id="rId1" imgW="1663065" imgH="431800" progId="Equation.3">
                      <p:embed/>
                      <p:pic>
                        <p:nvPicPr>
                          <p:cNvPr id="0" name="图片 3151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806" y="758"/>
                            <a:ext cx="1047" cy="27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0901" name="文本框 987140"/>
              <p:cNvSpPr txBox="1"/>
              <p:nvPr/>
            </p:nvSpPr>
            <p:spPr>
              <a:xfrm>
                <a:off x="476" y="709"/>
                <a:ext cx="2767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对                    ，解方程组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aphicFrame>
          <p:nvGraphicFramePr>
            <p:cNvPr id="80902" name="对象 987141"/>
            <p:cNvGraphicFramePr/>
            <p:nvPr/>
          </p:nvGraphicFramePr>
          <p:xfrm>
            <a:off x="3334" y="164"/>
            <a:ext cx="122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8" name="" r:id="rId3" imgW="1942465" imgH="393700" progId="Equation.3">
                    <p:embed/>
                  </p:oleObj>
                </mc:Choice>
                <mc:Fallback>
                  <p:oleObj name="" r:id="rId3" imgW="1942465" imgH="393700" progId="Equation.3">
                    <p:embed/>
                    <p:pic>
                      <p:nvPicPr>
                        <p:cNvPr id="0" name="图片 315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334" y="164"/>
                          <a:ext cx="1224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0903" name="对象 987142"/>
          <p:cNvGraphicFramePr/>
          <p:nvPr/>
        </p:nvGraphicFramePr>
        <p:xfrm>
          <a:off x="1179513" y="1255713"/>
          <a:ext cx="149225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" r:id="rId5" imgW="1853565" imgH="393700" progId="Equation.3">
                  <p:embed/>
                </p:oleObj>
              </mc:Choice>
              <mc:Fallback>
                <p:oleObj name="" r:id="rId5" imgW="1853565" imgH="393700" progId="Equation.3">
                  <p:embed/>
                  <p:pic>
                    <p:nvPicPr>
                      <p:cNvPr id="0" name="图片 3158"/>
                      <p:cNvPicPr/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179513" y="1255713"/>
                        <a:ext cx="1492250" cy="315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4" name="矩形 987143"/>
          <p:cNvSpPr/>
          <p:nvPr/>
        </p:nvSpPr>
        <p:spPr>
          <a:xfrm>
            <a:off x="0" y="344646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0905" name="组合 987144"/>
          <p:cNvGrpSpPr/>
          <p:nvPr/>
        </p:nvGrpSpPr>
        <p:grpSpPr>
          <a:xfrm>
            <a:off x="1165225" y="1565275"/>
            <a:ext cx="5803900" cy="1517650"/>
            <a:chOff x="806" y="750"/>
            <a:chExt cx="3656" cy="956"/>
          </a:xfrm>
        </p:grpSpPr>
        <p:graphicFrame>
          <p:nvGraphicFramePr>
            <p:cNvPr id="80906" name="对象 987145"/>
            <p:cNvGraphicFramePr/>
            <p:nvPr/>
          </p:nvGraphicFramePr>
          <p:xfrm>
            <a:off x="806" y="750"/>
            <a:ext cx="3656" cy="9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2" name="" r:id="rId7" imgW="5803900" imgH="1511300" progId="Equation.3">
                    <p:embed/>
                  </p:oleObj>
                </mc:Choice>
                <mc:Fallback>
                  <p:oleObj name="" r:id="rId7" imgW="5803900" imgH="1511300" progId="Equation.3">
                    <p:embed/>
                    <p:pic>
                      <p:nvPicPr>
                        <p:cNvPr id="0" name="图片 3161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06" y="750"/>
                          <a:ext cx="3656" cy="95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907" name="对象 987146"/>
            <p:cNvGraphicFramePr/>
            <p:nvPr/>
          </p:nvGraphicFramePr>
          <p:xfrm>
            <a:off x="3107" y="1071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0" name="" r:id="rId9" imgW="203200" imgH="228600" progId="Equation.3">
                    <p:embed/>
                  </p:oleObj>
                </mc:Choice>
                <mc:Fallback>
                  <p:oleObj name="" r:id="rId9" imgW="203200" imgH="228600" progId="Equation.3">
                    <p:embed/>
                    <p:pic>
                      <p:nvPicPr>
                        <p:cNvPr id="0" name="图片 314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107" y="1071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0908" name="文本框 987147"/>
          <p:cNvSpPr txBox="1"/>
          <p:nvPr/>
        </p:nvSpPr>
        <p:spPr>
          <a:xfrm>
            <a:off x="1093788" y="3298825"/>
            <a:ext cx="7885112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求得基础解系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即无关特征向量，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几个向量？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80909" name="对象 987148"/>
          <p:cNvGraphicFramePr/>
          <p:nvPr/>
        </p:nvGraphicFramePr>
        <p:xfrm>
          <a:off x="1187450" y="4021138"/>
          <a:ext cx="3160713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" r:id="rId11" imgW="3149600" imgH="1511300" progId="Equation.3">
                  <p:embed/>
                </p:oleObj>
              </mc:Choice>
              <mc:Fallback>
                <p:oleObj name="" r:id="rId11" imgW="3149600" imgH="1511300" progId="Equation.3">
                  <p:embed/>
                  <p:pic>
                    <p:nvPicPr>
                      <p:cNvPr id="0" name="图片 315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87450" y="4021138"/>
                        <a:ext cx="3160713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0910" name="组合 987149"/>
          <p:cNvGrpSpPr/>
          <p:nvPr/>
        </p:nvGrpSpPr>
        <p:grpSpPr>
          <a:xfrm>
            <a:off x="4789488" y="4021138"/>
            <a:ext cx="2735262" cy="1511300"/>
            <a:chOff x="2971" y="3203"/>
            <a:chExt cx="1723" cy="952"/>
          </a:xfrm>
        </p:grpSpPr>
        <p:graphicFrame>
          <p:nvGraphicFramePr>
            <p:cNvPr id="80911" name="对象 987150"/>
            <p:cNvGraphicFramePr/>
            <p:nvPr/>
          </p:nvGraphicFramePr>
          <p:xfrm>
            <a:off x="3742" y="3203"/>
            <a:ext cx="952" cy="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0" name="" r:id="rId13" imgW="1511300" imgH="1511300" progId="Equation.3">
                    <p:embed/>
                  </p:oleObj>
                </mc:Choice>
                <mc:Fallback>
                  <p:oleObj name="" r:id="rId13" imgW="1511300" imgH="1511300" progId="Equation.3">
                    <p:embed/>
                    <p:pic>
                      <p:nvPicPr>
                        <p:cNvPr id="0" name="图片 3159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742" y="3203"/>
                          <a:ext cx="952" cy="9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12" name="文本框 987151"/>
            <p:cNvSpPr txBox="1"/>
            <p:nvPr/>
          </p:nvSpPr>
          <p:spPr>
            <a:xfrm>
              <a:off x="2971" y="3521"/>
              <a:ext cx="1451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前面的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80913" name="对象 987152"/>
          <p:cNvGraphicFramePr/>
          <p:nvPr/>
        </p:nvGraphicFramePr>
        <p:xfrm>
          <a:off x="1187450" y="5891213"/>
          <a:ext cx="131762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" r:id="rId15" imgW="1651000" imgH="419100" progId="Equation.3">
                  <p:embed/>
                </p:oleObj>
              </mc:Choice>
              <mc:Fallback>
                <p:oleObj name="" r:id="rId15" imgW="1651000" imgH="419100" progId="Equation.3">
                  <p:embed/>
                  <p:pic>
                    <p:nvPicPr>
                      <p:cNvPr id="0" name="图片 3152"/>
                      <p:cNvPicPr/>
                      <p:nvPr/>
                    </p:nvPicPr>
                    <p:blipFill>
                      <a:blip r:embed="rId16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187450" y="5891213"/>
                        <a:ext cx="1317625" cy="334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4" name="对象 987153"/>
          <p:cNvGraphicFramePr/>
          <p:nvPr/>
        </p:nvGraphicFramePr>
        <p:xfrm>
          <a:off x="2770188" y="5891213"/>
          <a:ext cx="13176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" r:id="rId17" imgW="1650365" imgH="431800" progId="Equation.3">
                  <p:embed/>
                </p:oleObj>
              </mc:Choice>
              <mc:Fallback>
                <p:oleObj name="" r:id="rId17" imgW="1650365" imgH="431800" progId="Equation.3">
                  <p:embed/>
                  <p:pic>
                    <p:nvPicPr>
                      <p:cNvPr id="0" name="图片 3160"/>
                      <p:cNvPicPr/>
                      <p:nvPr/>
                    </p:nvPicPr>
                    <p:blipFill>
                      <a:blip r:embed="rId18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770188" y="5891213"/>
                        <a:ext cx="1317625" cy="346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5" name="对象 987154"/>
          <p:cNvGraphicFramePr/>
          <p:nvPr/>
        </p:nvGraphicFramePr>
        <p:xfrm>
          <a:off x="4427538" y="5891213"/>
          <a:ext cx="15001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" r:id="rId19" imgW="1878965" imgH="431800" progId="Equation.3">
                  <p:embed/>
                </p:oleObj>
              </mc:Choice>
              <mc:Fallback>
                <p:oleObj name="" r:id="rId19" imgW="1878965" imgH="431800" progId="Equation.3">
                  <p:embed/>
                  <p:pic>
                    <p:nvPicPr>
                      <p:cNvPr id="0" name="图片 3153"/>
                      <p:cNvPicPr/>
                      <p:nvPr/>
                    </p:nvPicPr>
                    <p:blipFill>
                      <a:blip r:embed="rId20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427538" y="5891213"/>
                        <a:ext cx="1500187" cy="346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16" name="直接连接符 987155"/>
          <p:cNvSpPr/>
          <p:nvPr/>
        </p:nvSpPr>
        <p:spPr>
          <a:xfrm>
            <a:off x="1116013" y="115888"/>
            <a:ext cx="0" cy="6669087"/>
          </a:xfrm>
          <a:prstGeom prst="line">
            <a:avLst/>
          </a:prstGeom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2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88162" name="文本框 988161"/>
          <p:cNvSpPr txBox="1"/>
          <p:nvPr/>
        </p:nvSpPr>
        <p:spPr>
          <a:xfrm>
            <a:off x="395288" y="469900"/>
            <a:ext cx="8640763" cy="18018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</a:t>
            </a:r>
            <a:r>
              <a:rPr lang="en-US" altLang="zh-CN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步</a:t>
            </a:r>
            <a:r>
              <a:rPr lang="en-US" altLang="zh-CN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:</a:t>
            </a: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检验重特征值对应的特征向量是否正交，</a:t>
            </a:r>
            <a:endParaRPr lang="zh-CN" altLang="en-US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如果不正交，用施密特过程正交化，再把</a:t>
            </a:r>
            <a:endParaRPr lang="zh-CN" altLang="en-US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正交的特征向量单位化。</a:t>
            </a:r>
            <a:endParaRPr lang="zh-CN" altLang="en-US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1923" name="对象 988162"/>
          <p:cNvGraphicFramePr/>
          <p:nvPr/>
        </p:nvGraphicFramePr>
        <p:xfrm>
          <a:off x="1512888" y="2341563"/>
          <a:ext cx="3160712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" r:id="rId1" imgW="3149600" imgH="1511300" progId="Equation.3">
                  <p:embed/>
                </p:oleObj>
              </mc:Choice>
              <mc:Fallback>
                <p:oleObj name="" r:id="rId1" imgW="3149600" imgH="1511300" progId="Equation.3">
                  <p:embed/>
                  <p:pic>
                    <p:nvPicPr>
                      <p:cNvPr id="0" name="图片 315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512888" y="2341563"/>
                        <a:ext cx="3160712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4" name="对象 988163"/>
          <p:cNvGraphicFramePr/>
          <p:nvPr/>
        </p:nvGraphicFramePr>
        <p:xfrm>
          <a:off x="1492250" y="3867150"/>
          <a:ext cx="1168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" r:id="rId3" imgW="1168400" imgH="419100" progId="Equation.3">
                  <p:embed/>
                </p:oleObj>
              </mc:Choice>
              <mc:Fallback>
                <p:oleObj name="" r:id="rId3" imgW="1168400" imgH="419100" progId="Equation.3">
                  <p:embed/>
                  <p:pic>
                    <p:nvPicPr>
                      <p:cNvPr id="0" name="图片 316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2250" y="3867150"/>
                        <a:ext cx="1168400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对象 988164"/>
          <p:cNvGraphicFramePr/>
          <p:nvPr/>
        </p:nvGraphicFramePr>
        <p:xfrm>
          <a:off x="1484313" y="4141788"/>
          <a:ext cx="64135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" r:id="rId5" imgW="6413500" imgH="1511300" progId="Equation.3">
                  <p:embed/>
                </p:oleObj>
              </mc:Choice>
              <mc:Fallback>
                <p:oleObj name="" r:id="rId5" imgW="6413500" imgH="1511300" progId="Equation.3">
                  <p:embed/>
                  <p:pic>
                    <p:nvPicPr>
                      <p:cNvPr id="0" name="图片 315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84313" y="4141788"/>
                        <a:ext cx="64135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6" name="对象 988165"/>
          <p:cNvGraphicFramePr/>
          <p:nvPr/>
        </p:nvGraphicFramePr>
        <p:xfrm>
          <a:off x="1482725" y="5726113"/>
          <a:ext cx="473233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" r:id="rId7" imgW="5892800" imgH="457200" progId="Equation.3">
                  <p:embed/>
                </p:oleObj>
              </mc:Choice>
              <mc:Fallback>
                <p:oleObj name="" r:id="rId7" imgW="5892800" imgH="457200" progId="Equation.3">
                  <p:embed/>
                  <p:pic>
                    <p:nvPicPr>
                      <p:cNvPr id="0" name="图片 3163"/>
                      <p:cNvPicPr/>
                      <p:nvPr/>
                    </p:nvPicPr>
                    <p:blipFill>
                      <a:blip r:embed="rId8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482725" y="5726113"/>
                        <a:ext cx="4732338" cy="3667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7" name="对象 988166"/>
          <p:cNvGraphicFramePr/>
          <p:nvPr/>
        </p:nvGraphicFramePr>
        <p:xfrm>
          <a:off x="1484313" y="6230938"/>
          <a:ext cx="30194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" r:id="rId9" imgW="3759200" imgH="457200" progId="Equation.3">
                  <p:embed/>
                </p:oleObj>
              </mc:Choice>
              <mc:Fallback>
                <p:oleObj name="" r:id="rId9" imgW="3759200" imgH="457200" progId="Equation.3">
                  <p:embed/>
                  <p:pic>
                    <p:nvPicPr>
                      <p:cNvPr id="0" name="图片 3148"/>
                      <p:cNvPicPr/>
                      <p:nvPr/>
                    </p:nvPicPr>
                    <p:blipFill>
                      <a:blip r:embed="rId10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484313" y="6230938"/>
                        <a:ext cx="3019425" cy="3667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8" name="直接连接符 988167"/>
          <p:cNvSpPr/>
          <p:nvPr/>
        </p:nvSpPr>
        <p:spPr>
          <a:xfrm>
            <a:off x="1474788" y="115888"/>
            <a:ext cx="0" cy="6669087"/>
          </a:xfrm>
          <a:prstGeom prst="line">
            <a:avLst/>
          </a:prstGeom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89186" name="文本框 989185"/>
          <p:cNvSpPr txBox="1"/>
          <p:nvPr/>
        </p:nvSpPr>
        <p:spPr>
          <a:xfrm>
            <a:off x="107950" y="2349500"/>
            <a:ext cx="871220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</a:t>
            </a:r>
            <a:r>
              <a:rPr lang="en-US" altLang="zh-CN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4</a:t>
            </a: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步</a:t>
            </a:r>
            <a:r>
              <a:rPr lang="en-US" altLang="zh-CN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:</a:t>
            </a: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把求得的规范正交特征向量拼成正交矩阵。</a:t>
            </a:r>
            <a:endParaRPr lang="zh-CN" altLang="en-US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7" name="文本框 989186"/>
          <p:cNvSpPr txBox="1"/>
          <p:nvPr/>
        </p:nvSpPr>
        <p:spPr>
          <a:xfrm>
            <a:off x="1116013" y="461963"/>
            <a:ext cx="1800225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单位化：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82948" name="对象 989187"/>
          <p:cNvGraphicFramePr/>
          <p:nvPr/>
        </p:nvGraphicFramePr>
        <p:xfrm>
          <a:off x="1250950" y="995363"/>
          <a:ext cx="22955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" r:id="rId1" imgW="2870200" imgH="1511300" progId="Equation.3">
                  <p:embed/>
                </p:oleObj>
              </mc:Choice>
              <mc:Fallback>
                <p:oleObj name="" r:id="rId1" imgW="2870200" imgH="1511300" progId="Equation.3">
                  <p:embed/>
                  <p:pic>
                    <p:nvPicPr>
                      <p:cNvPr id="0" name="图片 316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50950" y="995363"/>
                        <a:ext cx="2295525" cy="1209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对象 989188"/>
          <p:cNvGraphicFramePr/>
          <p:nvPr/>
        </p:nvGraphicFramePr>
        <p:xfrm>
          <a:off x="3762375" y="995363"/>
          <a:ext cx="23463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" r:id="rId3" imgW="2933700" imgH="1511300" progId="Equation.3">
                  <p:embed/>
                </p:oleObj>
              </mc:Choice>
              <mc:Fallback>
                <p:oleObj name="" r:id="rId3" imgW="2933700" imgH="1511300" progId="Equation.3">
                  <p:embed/>
                  <p:pic>
                    <p:nvPicPr>
                      <p:cNvPr id="0" name="图片 316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62375" y="995363"/>
                        <a:ext cx="2346325" cy="1209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0" name="对象 989189"/>
          <p:cNvGraphicFramePr/>
          <p:nvPr/>
        </p:nvGraphicFramePr>
        <p:xfrm>
          <a:off x="6354763" y="995363"/>
          <a:ext cx="215265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" r:id="rId5" imgW="2692400" imgH="1511300" progId="Equation.3">
                  <p:embed/>
                </p:oleObj>
              </mc:Choice>
              <mc:Fallback>
                <p:oleObj name="" r:id="rId5" imgW="2692400" imgH="1511300" progId="Equation.3">
                  <p:embed/>
                  <p:pic>
                    <p:nvPicPr>
                      <p:cNvPr id="0" name="图片 317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54763" y="995363"/>
                        <a:ext cx="2152650" cy="1209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951" name="组合 989190"/>
          <p:cNvGrpSpPr/>
          <p:nvPr/>
        </p:nvGrpSpPr>
        <p:grpSpPr>
          <a:xfrm>
            <a:off x="1116013" y="5013325"/>
            <a:ext cx="4194175" cy="1209675"/>
            <a:chOff x="884" y="3158"/>
            <a:chExt cx="2642" cy="762"/>
          </a:xfrm>
        </p:grpSpPr>
        <p:sp>
          <p:nvSpPr>
            <p:cNvPr id="82952" name="文本框 989191"/>
            <p:cNvSpPr txBox="1"/>
            <p:nvPr/>
          </p:nvSpPr>
          <p:spPr>
            <a:xfrm>
              <a:off x="884" y="3330"/>
              <a:ext cx="408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82953" name="对象 989192"/>
            <p:cNvGraphicFramePr/>
            <p:nvPr/>
          </p:nvGraphicFramePr>
          <p:xfrm>
            <a:off x="1202" y="3158"/>
            <a:ext cx="2324" cy="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4" name="" r:id="rId7" imgW="4610100" imgH="1511300" progId="Equation.3">
                    <p:embed/>
                  </p:oleObj>
                </mc:Choice>
                <mc:Fallback>
                  <p:oleObj name="" r:id="rId7" imgW="4610100" imgH="1511300" progId="Equation.3">
                    <p:embed/>
                    <p:pic>
                      <p:nvPicPr>
                        <p:cNvPr id="0" name="图片 317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202" y="3158"/>
                          <a:ext cx="2324" cy="76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954" name="组合 989193"/>
          <p:cNvGrpSpPr/>
          <p:nvPr/>
        </p:nvGrpSpPr>
        <p:grpSpPr>
          <a:xfrm>
            <a:off x="1116013" y="2924175"/>
            <a:ext cx="4679950" cy="1866900"/>
            <a:chOff x="703" y="1842"/>
            <a:chExt cx="2948" cy="1176"/>
          </a:xfrm>
        </p:grpSpPr>
        <p:sp>
          <p:nvSpPr>
            <p:cNvPr id="82955" name="文本框 989194"/>
            <p:cNvSpPr txBox="1"/>
            <p:nvPr/>
          </p:nvSpPr>
          <p:spPr>
            <a:xfrm>
              <a:off x="703" y="2265"/>
              <a:ext cx="54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令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82956" name="组合 989195"/>
            <p:cNvGrpSpPr/>
            <p:nvPr/>
          </p:nvGrpSpPr>
          <p:grpSpPr>
            <a:xfrm>
              <a:off x="1040" y="1842"/>
              <a:ext cx="2611" cy="1176"/>
              <a:chOff x="1712" y="1797"/>
              <a:chExt cx="2611" cy="1176"/>
            </a:xfrm>
          </p:grpSpPr>
          <p:graphicFrame>
            <p:nvGraphicFramePr>
              <p:cNvPr id="82957" name="对象 989196"/>
              <p:cNvGraphicFramePr/>
              <p:nvPr/>
            </p:nvGraphicFramePr>
            <p:xfrm>
              <a:off x="1712" y="2282"/>
              <a:ext cx="1190" cy="2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6" name="" r:id="rId9" imgW="2349500" imgH="469900" progId="Equation.3">
                      <p:embed/>
                    </p:oleObj>
                  </mc:Choice>
                  <mc:Fallback>
                    <p:oleObj name="" r:id="rId9" imgW="2349500" imgH="469900" progId="Equation.3">
                      <p:embed/>
                      <p:pic>
                        <p:nvPicPr>
                          <p:cNvPr id="0" name="图片 3165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712" y="2282"/>
                            <a:ext cx="1190" cy="23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958" name="对象 989197"/>
              <p:cNvGraphicFramePr/>
              <p:nvPr/>
            </p:nvGraphicFramePr>
            <p:xfrm>
              <a:off x="2971" y="1797"/>
              <a:ext cx="1352" cy="1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8" name="" r:id="rId11" imgW="2146300" imgH="1866900" progId="Equation.3">
                      <p:embed/>
                    </p:oleObj>
                  </mc:Choice>
                  <mc:Fallback>
                    <p:oleObj name="" r:id="rId11" imgW="2146300" imgH="1866900" progId="Equation.3">
                      <p:embed/>
                      <p:pic>
                        <p:nvPicPr>
                          <p:cNvPr id="0" name="图片 3167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2971" y="1797"/>
                            <a:ext cx="1352" cy="117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82959" name="直接连接符 989198"/>
          <p:cNvSpPr/>
          <p:nvPr/>
        </p:nvSpPr>
        <p:spPr>
          <a:xfrm>
            <a:off x="1187450" y="115888"/>
            <a:ext cx="0" cy="6669087"/>
          </a:xfrm>
          <a:prstGeom prst="line">
            <a:avLst/>
          </a:prstGeom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396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3970" name="组合 990209"/>
          <p:cNvGrpSpPr/>
          <p:nvPr/>
        </p:nvGrpSpPr>
        <p:grpSpPr>
          <a:xfrm>
            <a:off x="179388" y="188913"/>
            <a:ext cx="1008062" cy="935037"/>
            <a:chOff x="3742" y="1888"/>
            <a:chExt cx="635" cy="589"/>
          </a:xfrm>
        </p:grpSpPr>
        <p:grpSp>
          <p:nvGrpSpPr>
            <p:cNvPr id="83971" name="组合 990210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83972" name="任意多边形 990211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3973" name="矩形 990212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3974" name="矩形 990213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3975" name="矩形 990214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83976" name="文本框 990215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2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83977" name="组合 990217"/>
          <p:cNvGrpSpPr/>
          <p:nvPr/>
        </p:nvGrpSpPr>
        <p:grpSpPr>
          <a:xfrm>
            <a:off x="34925" y="549275"/>
            <a:ext cx="8712200" cy="1223963"/>
            <a:chOff x="22" y="346"/>
            <a:chExt cx="5488" cy="771"/>
          </a:xfrm>
        </p:grpSpPr>
        <p:grpSp>
          <p:nvGrpSpPr>
            <p:cNvPr id="83978" name="组合 990218"/>
            <p:cNvGrpSpPr/>
            <p:nvPr/>
          </p:nvGrpSpPr>
          <p:grpSpPr>
            <a:xfrm>
              <a:off x="748" y="346"/>
              <a:ext cx="4581" cy="327"/>
              <a:chOff x="521" y="935"/>
              <a:chExt cx="4581" cy="327"/>
            </a:xfrm>
          </p:grpSpPr>
          <p:sp>
            <p:nvSpPr>
              <p:cNvPr id="83979" name="文本框 990219"/>
              <p:cNvSpPr txBox="1"/>
              <p:nvPr/>
            </p:nvSpPr>
            <p:spPr>
              <a:xfrm>
                <a:off x="521" y="935"/>
                <a:ext cx="2949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设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阶对称矩阵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的特征值为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83980" name="对象 990220"/>
              <p:cNvGraphicFramePr/>
              <p:nvPr/>
            </p:nvGraphicFramePr>
            <p:xfrm>
              <a:off x="3334" y="981"/>
              <a:ext cx="1768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5" name="" r:id="rId1" imgW="2805430" imgH="431800" progId="Equation.3">
                      <p:embed/>
                    </p:oleObj>
                  </mc:Choice>
                  <mc:Fallback>
                    <p:oleObj name="" r:id="rId1" imgW="2805430" imgH="431800" progId="Equation.3">
                      <p:embed/>
                      <p:pic>
                        <p:nvPicPr>
                          <p:cNvPr id="0" name="图片 3174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3334" y="981"/>
                            <a:ext cx="1768" cy="27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3981" name="组合 990221"/>
            <p:cNvGrpSpPr/>
            <p:nvPr/>
          </p:nvGrpSpPr>
          <p:grpSpPr>
            <a:xfrm>
              <a:off x="22" y="774"/>
              <a:ext cx="5488" cy="343"/>
              <a:chOff x="113" y="1418"/>
              <a:chExt cx="5488" cy="343"/>
            </a:xfrm>
          </p:grpSpPr>
          <p:sp>
            <p:nvSpPr>
              <p:cNvPr id="83982" name="文本框 990222"/>
              <p:cNvSpPr txBox="1"/>
              <p:nvPr/>
            </p:nvSpPr>
            <p:spPr>
              <a:xfrm>
                <a:off x="113" y="1434"/>
                <a:ext cx="4355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与特征值            对应的特征向量为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83983" name="对象 990223"/>
              <p:cNvGraphicFramePr/>
              <p:nvPr/>
            </p:nvGraphicFramePr>
            <p:xfrm>
              <a:off x="1111" y="1480"/>
              <a:ext cx="584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5" name="" r:id="rId3" imgW="927100" imgH="419100" progId="Equation.3">
                      <p:embed/>
                    </p:oleObj>
                  </mc:Choice>
                  <mc:Fallback>
                    <p:oleObj name="" r:id="rId3" imgW="927100" imgH="419100" progId="Equation.3">
                      <p:embed/>
                      <p:pic>
                        <p:nvPicPr>
                          <p:cNvPr id="0" name="图片 3164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111" y="1480"/>
                            <a:ext cx="584" cy="26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3984" name="对象 990224"/>
              <p:cNvGraphicFramePr/>
              <p:nvPr/>
            </p:nvGraphicFramePr>
            <p:xfrm>
              <a:off x="3560" y="1418"/>
              <a:ext cx="1240" cy="3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6" name="" r:id="rId5" imgW="1967865" imgH="520700" progId="Equation.3">
                      <p:embed/>
                    </p:oleObj>
                  </mc:Choice>
                  <mc:Fallback>
                    <p:oleObj name="" r:id="rId5" imgW="1967865" imgH="520700" progId="Equation.3">
                      <p:embed/>
                      <p:pic>
                        <p:nvPicPr>
                          <p:cNvPr id="0" name="图片 3175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3560" y="1418"/>
                            <a:ext cx="1240" cy="32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3985" name="文本框 990225"/>
              <p:cNvSpPr txBox="1"/>
              <p:nvPr/>
            </p:nvSpPr>
            <p:spPr>
              <a:xfrm>
                <a:off x="4830" y="1434"/>
                <a:ext cx="771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求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。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3986" name="组合 990226"/>
          <p:cNvGrpSpPr/>
          <p:nvPr/>
        </p:nvGrpSpPr>
        <p:grpSpPr>
          <a:xfrm>
            <a:off x="684213" y="1916113"/>
            <a:ext cx="7775575" cy="519112"/>
            <a:chOff x="431" y="1344"/>
            <a:chExt cx="4898" cy="327"/>
          </a:xfrm>
        </p:grpSpPr>
        <p:sp>
          <p:nvSpPr>
            <p:cNvPr id="83987" name="文本框 990227"/>
            <p:cNvSpPr txBox="1"/>
            <p:nvPr/>
          </p:nvSpPr>
          <p:spPr>
            <a:xfrm>
              <a:off x="431" y="1344"/>
              <a:ext cx="4898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提示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：设对应于                        的无关特征向量为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83988" name="对象 990228"/>
            <p:cNvGraphicFramePr/>
            <p:nvPr/>
          </p:nvGraphicFramePr>
          <p:xfrm>
            <a:off x="2109" y="1389"/>
            <a:ext cx="10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1" name="" r:id="rId7" imgW="1701165" imgH="431800" progId="Equation.3">
                    <p:embed/>
                  </p:oleObj>
                </mc:Choice>
                <mc:Fallback>
                  <p:oleObj name="" r:id="rId7" imgW="1701165" imgH="431800" progId="Equation.3">
                    <p:embed/>
                    <p:pic>
                      <p:nvPicPr>
                        <p:cNvPr id="0" name="图片 3170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109" y="1389"/>
                          <a:ext cx="1072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3989" name="组合 990229"/>
          <p:cNvGrpSpPr/>
          <p:nvPr/>
        </p:nvGrpSpPr>
        <p:grpSpPr>
          <a:xfrm>
            <a:off x="179388" y="2492375"/>
            <a:ext cx="8640762" cy="561975"/>
            <a:chOff x="113" y="1770"/>
            <a:chExt cx="5443" cy="354"/>
          </a:xfrm>
        </p:grpSpPr>
        <p:grpSp>
          <p:nvGrpSpPr>
            <p:cNvPr id="83990" name="组合 990230"/>
            <p:cNvGrpSpPr/>
            <p:nvPr/>
          </p:nvGrpSpPr>
          <p:grpSpPr>
            <a:xfrm>
              <a:off x="113" y="1770"/>
              <a:ext cx="4218" cy="354"/>
              <a:chOff x="113" y="1770"/>
              <a:chExt cx="4218" cy="354"/>
            </a:xfrm>
          </p:grpSpPr>
          <p:grpSp>
            <p:nvGrpSpPr>
              <p:cNvPr id="83991" name="组合 990231"/>
              <p:cNvGrpSpPr/>
              <p:nvPr/>
            </p:nvGrpSpPr>
            <p:grpSpPr>
              <a:xfrm>
                <a:off x="113" y="1770"/>
                <a:ext cx="2994" cy="345"/>
                <a:chOff x="113" y="1770"/>
                <a:chExt cx="2994" cy="345"/>
              </a:xfrm>
            </p:grpSpPr>
            <p:graphicFrame>
              <p:nvGraphicFramePr>
                <p:cNvPr id="83992" name="对象 990232"/>
                <p:cNvGraphicFramePr/>
                <p:nvPr/>
              </p:nvGraphicFramePr>
              <p:xfrm>
                <a:off x="113" y="1797"/>
                <a:ext cx="632" cy="26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70" name="" r:id="rId9" imgW="1002665" imgH="419100" progId="Equation.3">
                        <p:embed/>
                      </p:oleObj>
                    </mc:Choice>
                    <mc:Fallback>
                      <p:oleObj name="" r:id="rId9" imgW="1002665" imgH="419100" progId="Equation.3">
                        <p:embed/>
                        <p:pic>
                          <p:nvPicPr>
                            <p:cNvPr id="0" name="图片 3169"/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3" y="1797"/>
                              <a:ext cx="632" cy="264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83993" name="组合 990233"/>
                <p:cNvGrpSpPr/>
                <p:nvPr/>
              </p:nvGrpSpPr>
              <p:grpSpPr>
                <a:xfrm>
                  <a:off x="748" y="1770"/>
                  <a:ext cx="2359" cy="345"/>
                  <a:chOff x="657" y="2550"/>
                  <a:chExt cx="2359" cy="345"/>
                </a:xfrm>
              </p:grpSpPr>
              <p:sp>
                <p:nvSpPr>
                  <p:cNvPr id="83994" name="文本框 990234"/>
                  <p:cNvSpPr txBox="1"/>
                  <p:nvPr/>
                </p:nvSpPr>
                <p:spPr>
                  <a:xfrm>
                    <a:off x="657" y="2568"/>
                    <a:ext cx="2359" cy="327"/>
                  </a:xfrm>
                  <a:prstGeom prst="rect">
                    <a:avLst/>
                  </a:prstGeom>
                  <a:noFill/>
                  <a:ln w="34925">
                    <a:noFill/>
                  </a:ln>
                </p:spPr>
                <p:txBody>
                  <a:bodyPr lIns="90000" tIns="46800" rIns="90000" bIns="46800" anchor="t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则</a:t>
                    </a:r>
                    <a:endParaRPr lang="zh-CN" altLang="en-US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graphicFrame>
                <p:nvGraphicFramePr>
                  <p:cNvPr id="83995" name="对象 990235"/>
                  <p:cNvGraphicFramePr/>
                  <p:nvPr/>
                </p:nvGraphicFramePr>
                <p:xfrm>
                  <a:off x="1029" y="2550"/>
                  <a:ext cx="1896" cy="33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172" name="" r:id="rId11" imgW="3008630" imgH="533400" progId="Equation.3">
                          <p:embed/>
                        </p:oleObj>
                      </mc:Choice>
                      <mc:Fallback>
                        <p:oleObj name="" r:id="rId11" imgW="3008630" imgH="533400" progId="Equation.3">
                          <p:embed/>
                          <p:pic>
                            <p:nvPicPr>
                              <p:cNvPr id="0" name="图片 3171"/>
                              <p:cNvPicPr/>
                              <p:nvPr/>
                            </p:nvPicPr>
                            <p:blipFill>
                              <a:blip r:embed="rId12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1029" y="2550"/>
                                <a:ext cx="1896" cy="336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sp>
            <p:nvSpPr>
              <p:cNvPr id="83996" name="文本框 990236"/>
              <p:cNvSpPr txBox="1"/>
              <p:nvPr/>
            </p:nvSpPr>
            <p:spPr>
              <a:xfrm>
                <a:off x="3061" y="1797"/>
                <a:ext cx="1270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说明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aphicFrame>
          <p:nvGraphicFramePr>
            <p:cNvPr id="83997" name="对象 990237"/>
            <p:cNvGraphicFramePr/>
            <p:nvPr/>
          </p:nvGraphicFramePr>
          <p:xfrm>
            <a:off x="3611" y="1842"/>
            <a:ext cx="539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3" name="" r:id="rId13" imgW="889000" imgH="419100" progId="Equation.3">
                    <p:embed/>
                  </p:oleObj>
                </mc:Choice>
                <mc:Fallback>
                  <p:oleObj name="" r:id="rId13" imgW="889000" imgH="419100" progId="Equation.3">
                    <p:embed/>
                    <p:pic>
                      <p:nvPicPr>
                        <p:cNvPr id="0" name="图片 318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611" y="1842"/>
                          <a:ext cx="539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998" name="文本框 990238"/>
            <p:cNvSpPr txBox="1"/>
            <p:nvPr/>
          </p:nvSpPr>
          <p:spPr>
            <a:xfrm>
              <a:off x="4150" y="1797"/>
              <a:ext cx="1406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是方程组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83999" name="对象 990239"/>
          <p:cNvGraphicFramePr/>
          <p:nvPr/>
        </p:nvGraphicFramePr>
        <p:xfrm>
          <a:off x="3378200" y="3213100"/>
          <a:ext cx="2336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" r:id="rId15" imgW="2335530" imgH="520700" progId="Equation.3">
                  <p:embed/>
                </p:oleObj>
              </mc:Choice>
              <mc:Fallback>
                <p:oleObj name="" r:id="rId15" imgW="2335530" imgH="520700" progId="Equation.3">
                  <p:embed/>
                  <p:pic>
                    <p:nvPicPr>
                      <p:cNvPr id="0" name="图片 317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78200" y="3213100"/>
                        <a:ext cx="23368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000" name="文本框 990240"/>
          <p:cNvSpPr txBox="1"/>
          <p:nvPr/>
        </p:nvSpPr>
        <p:spPr>
          <a:xfrm>
            <a:off x="107950" y="3933825"/>
            <a:ext cx="835342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的两个无关的解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基础解系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，因此，上面方程组的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84001" name="组合 990241"/>
          <p:cNvGrpSpPr/>
          <p:nvPr/>
        </p:nvGrpSpPr>
        <p:grpSpPr>
          <a:xfrm>
            <a:off x="107950" y="4581525"/>
            <a:ext cx="8351838" cy="519113"/>
            <a:chOff x="204" y="3158"/>
            <a:chExt cx="5261" cy="327"/>
          </a:xfrm>
        </p:grpSpPr>
        <p:sp>
          <p:nvSpPr>
            <p:cNvPr id="84002" name="文本框 990242"/>
            <p:cNvSpPr txBox="1"/>
            <p:nvPr/>
          </p:nvSpPr>
          <p:spPr>
            <a:xfrm>
              <a:off x="204" y="3158"/>
              <a:ext cx="5261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任意两个无关的解都是对应于              的特征向量。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84003" name="对象 990243"/>
            <p:cNvGraphicFramePr/>
            <p:nvPr/>
          </p:nvGraphicFramePr>
          <p:xfrm>
            <a:off x="3198" y="3203"/>
            <a:ext cx="70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0" name="" r:id="rId17" imgW="1116965" imgH="431800" progId="Equation.3">
                    <p:embed/>
                  </p:oleObj>
                </mc:Choice>
                <mc:Fallback>
                  <p:oleObj name="" r:id="rId17" imgW="1116965" imgH="431800" progId="Equation.3">
                    <p:embed/>
                    <p:pic>
                      <p:nvPicPr>
                        <p:cNvPr id="0" name="图片 3179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198" y="3203"/>
                          <a:ext cx="704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004" name="组合 990244"/>
          <p:cNvGrpSpPr/>
          <p:nvPr/>
        </p:nvGrpSpPr>
        <p:grpSpPr>
          <a:xfrm>
            <a:off x="107950" y="5229225"/>
            <a:ext cx="8713788" cy="519113"/>
            <a:chOff x="158" y="3339"/>
            <a:chExt cx="5489" cy="327"/>
          </a:xfrm>
        </p:grpSpPr>
        <p:sp>
          <p:nvSpPr>
            <p:cNvPr id="84005" name="文本框 990245"/>
            <p:cNvSpPr txBox="1"/>
            <p:nvPr/>
          </p:nvSpPr>
          <p:spPr>
            <a:xfrm>
              <a:off x="158" y="3339"/>
              <a:ext cx="5489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解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(1)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可求得               再正交化单位化构成正交矩阵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Q</a:t>
              </a:r>
              <a:endPara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84006" name="对象 990246"/>
            <p:cNvGraphicFramePr/>
            <p:nvPr/>
          </p:nvGraphicFramePr>
          <p:xfrm>
            <a:off x="1429" y="3339"/>
            <a:ext cx="65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9" name="" r:id="rId19" imgW="1040765" imgH="431800" progId="Equation.3">
                    <p:embed/>
                  </p:oleObj>
                </mc:Choice>
                <mc:Fallback>
                  <p:oleObj name="" r:id="rId19" imgW="1040765" imgH="431800" progId="Equation.3">
                    <p:embed/>
                    <p:pic>
                      <p:nvPicPr>
                        <p:cNvPr id="0" name="图片 3178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429" y="3339"/>
                          <a:ext cx="65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4007" name="对象 990247"/>
          <p:cNvGraphicFramePr/>
          <p:nvPr/>
        </p:nvGraphicFramePr>
        <p:xfrm>
          <a:off x="2616200" y="5805488"/>
          <a:ext cx="3911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" r:id="rId21" imgW="3911600" imgH="508000" progId="Equation.3">
                  <p:embed/>
                </p:oleObj>
              </mc:Choice>
              <mc:Fallback>
                <p:oleObj name="" r:id="rId21" imgW="3911600" imgH="508000" progId="Equation.3">
                  <p:embed/>
                  <p:pic>
                    <p:nvPicPr>
                      <p:cNvPr id="0" name="图片 317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616200" y="5805488"/>
                        <a:ext cx="3911600" cy="50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WPS 演示</Application>
  <PresentationFormat>在屏幕上显示</PresentationFormat>
  <Paragraphs>122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56</vt:i4>
      </vt:variant>
      <vt:variant>
        <vt:lpstr>幻灯片标题</vt:lpstr>
      </vt:variant>
      <vt:variant>
        <vt:i4>9</vt:i4>
      </vt:variant>
    </vt:vector>
  </HeadingPairs>
  <TitlesOfParts>
    <vt:vector size="80" baseType="lpstr">
      <vt:lpstr>Arial</vt:lpstr>
      <vt:lpstr>宋体</vt:lpstr>
      <vt:lpstr>Wingdings</vt:lpstr>
      <vt:lpstr>Times New Roman</vt:lpstr>
      <vt:lpstr>黑体</vt:lpstr>
      <vt:lpstr>楷体_GB2312</vt:lpstr>
      <vt:lpstr>华文行楷</vt:lpstr>
      <vt:lpstr>微软雅黑</vt:lpstr>
      <vt:lpstr>华文楷体</vt:lpstr>
      <vt:lpstr>华文细黑</vt:lpstr>
      <vt:lpstr>Symbol</vt:lpstr>
      <vt:lpstr>Arial Unicode MS</vt:lpstr>
      <vt:lpstr>Verdana</vt:lpstr>
      <vt:lpstr>仿宋_GB2312</vt:lpstr>
      <vt:lpstr>古瓶荷花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西安通信学院数学教研室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第一节    二阶与三阶行列式</dc:title>
  <dc:creator/>
  <cp:lastModifiedBy>泊源</cp:lastModifiedBy>
  <cp:revision>150</cp:revision>
  <dcterms:created xsi:type="dcterms:W3CDTF">2000-09-19T09:57:13Z</dcterms:created>
  <dcterms:modified xsi:type="dcterms:W3CDTF">2020-08-25T13:12:44Z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2052-11.3.0.9221</vt:lpwstr>
  </property>
</Properties>
</file>