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783" r:id="rId3"/>
    <p:sldId id="784" r:id="rId4"/>
    <p:sldId id="785" r:id="rId5"/>
    <p:sldId id="786" r:id="rId6"/>
    <p:sldId id="787" r:id="rId7"/>
    <p:sldId id="788" r:id="rId8"/>
    <p:sldId id="789" r:id="rId9"/>
    <p:sldId id="790" r:id="rId10"/>
    <p:sldId id="791" r:id="rId11"/>
    <p:sldId id="792" r:id="rId12"/>
    <p:sldId id="793" r:id="rId13"/>
    <p:sldId id="794" r:id="rId14"/>
    <p:sldId id="795" r:id="rId15"/>
    <p:sldId id="796" r:id="rId16"/>
    <p:sldId id="797" r:id="rId17"/>
    <p:sldId id="798" r:id="rId18"/>
    <p:sldId id="799" r:id="rId19"/>
    <p:sldId id="800" r:id="rId20"/>
    <p:sldId id="801" r:id="rId21"/>
    <p:sldId id="802" r:id="rId22"/>
    <p:sldId id="803" r:id="rId23"/>
    <p:sldId id="804" r:id="rId24"/>
    <p:sldId id="805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00"/>
    <a:srgbClr val="008000"/>
    <a:srgbClr val="66FFFF"/>
    <a:srgbClr val="FFFF00"/>
    <a:srgbClr val="0000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09"/>
    <p:restoredTop sz="94634"/>
  </p:normalViewPr>
  <p:slideViewPr>
    <p:cSldViewPr snapToObjects="1" showGuides="1">
      <p:cViewPr varScale="1">
        <p:scale>
          <a:sx n="73" d="100"/>
          <a:sy n="73" d="100"/>
        </p:scale>
        <p:origin x="-1158" y="-102"/>
      </p:cViewPr>
      <p:guideLst>
        <p:guide orient="horz" pos="3304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49.wmf"/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7" Type="http://schemas.openxmlformats.org/officeDocument/2006/relationships/image" Target="../media/image56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4" Type="http://schemas.openxmlformats.org/officeDocument/2006/relationships/image" Target="../media/image62.wmf"/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7" Type="http://schemas.openxmlformats.org/officeDocument/2006/relationships/image" Target="../media/image72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80.wmf"/><Relationship Id="rId8" Type="http://schemas.openxmlformats.org/officeDocument/2006/relationships/image" Target="../media/image79.wmf"/><Relationship Id="rId7" Type="http://schemas.openxmlformats.org/officeDocument/2006/relationships/image" Target="../media/image78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2.wmf"/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0" Type="http://schemas.openxmlformats.org/officeDocument/2006/relationships/image" Target="../media/image81.wmf"/><Relationship Id="rId1" Type="http://schemas.openxmlformats.org/officeDocument/2006/relationships/image" Target="../media/image73.wmf"/></Relationships>
</file>

<file path=ppt/drawings/_rels/vmlDrawing16.vml.rels><?xml version="1.0" encoding="UTF-8" standalone="yes"?>
<Relationships xmlns="http://schemas.openxmlformats.org/package/2006/relationships"><Relationship Id="rId4" Type="http://schemas.openxmlformats.org/officeDocument/2006/relationships/image" Target="../media/image85.wmf"/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8.vml.rels><?xml version="1.0" encoding="UTF-8" standalone="yes"?>
<Relationships xmlns="http://schemas.openxmlformats.org/package/2006/relationships"><Relationship Id="rId6" Type="http://schemas.openxmlformats.org/officeDocument/2006/relationships/image" Target="../media/image93.wmf"/><Relationship Id="rId5" Type="http://schemas.openxmlformats.org/officeDocument/2006/relationships/image" Target="../media/image92.wmf"/><Relationship Id="rId4" Type="http://schemas.openxmlformats.org/officeDocument/2006/relationships/image" Target="../media/image91.wmf"/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9.vml.rels><?xml version="1.0" encoding="UTF-8" standalone="yes"?>
<Relationships xmlns="http://schemas.openxmlformats.org/package/2006/relationships"><Relationship Id="rId7" Type="http://schemas.openxmlformats.org/officeDocument/2006/relationships/image" Target="../media/image100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5954" name="页眉占位符 1259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25955" name="日期占位符 12595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125956" name="页脚占位符 12595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25957" name="灯片编号占位符 12595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8370" name="页眉占位符 583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8371" name="日期占位符 58370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14340" name="幻灯片图像占位符 58371"/>
          <p:cNvSpPr>
            <a:spLocks noTextEdit="1"/>
          </p:cNvSpPr>
          <p:nvPr>
            <p:ph type="sldImg"/>
          </p:nvPr>
        </p:nvSpPr>
        <p:spPr>
          <a:xfrm>
            <a:off x="1125538" y="611188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文本占位符 58372"/>
          <p:cNvSpPr>
            <a:spLocks noGrp="1"/>
          </p:cNvSpPr>
          <p:nvPr>
            <p:ph type="body" sz="quarter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8374" name="页脚占位符 58373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8375" name="灯片编号占位符 58374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646150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文本框 646151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052" name="文本框 646152"/>
          <p:cNvSpPr txBox="1"/>
          <p:nvPr userDrawn="1"/>
        </p:nvSpPr>
        <p:spPr>
          <a:xfrm>
            <a:off x="7794625" y="115888"/>
            <a:ext cx="1187450" cy="366712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华文行楷" pitchFamily="2" charset="-122"/>
              </a:rPr>
              <a:t>郑州大学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646146" name="标题 646145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646147" name="副标题 646146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646148" name="日期占位符 646147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46149" name="页脚占位符 646148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/>
          </a:p>
        </p:txBody>
      </p:sp>
      <p:sp>
        <p:nvSpPr>
          <p:cNvPr id="646150" name="灯片编号占位符 646149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981200"/>
            <a:ext cx="8540750" cy="38862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404813"/>
            <a:ext cx="2135981" cy="546258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404813"/>
            <a:ext cx="6284119" cy="546258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" Target="../slides/slide1.xml"/><Relationship Id="rId15" Type="http://schemas.openxmlformats.org/officeDocument/2006/relationships/image" Target="../media/image5.png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45126" name="灯片编号占位符 645125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1027" name="矩形 645126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8" name="文本框 645127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1029" name="图片 1" descr="2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800225" cy="622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9"/>
          <p:cNvPicPr>
            <a:picLocks noChangeAspect="1"/>
          </p:cNvPicPr>
          <p:nvPr userDrawn="1"/>
        </p:nvPicPr>
        <p:blipFill>
          <a:blip r:embed="rId14">
            <a:lum bright="41992"/>
          </a:blip>
          <a:stretch>
            <a:fillRect/>
          </a:stretch>
        </p:blipFill>
        <p:spPr>
          <a:xfrm>
            <a:off x="6427788" y="5454650"/>
            <a:ext cx="2716212" cy="927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1" name="Picture 1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381750"/>
            <a:ext cx="9144000" cy="458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4" name="Text Box 44"/>
          <p:cNvSpPr txBox="1">
            <a:spLocks noChangeArrowheads="1"/>
          </p:cNvSpPr>
          <p:nvPr userDrawn="1"/>
        </p:nvSpPr>
        <p:spPr bwMode="auto">
          <a:xfrm>
            <a:off x="4983163" y="6461125"/>
            <a:ext cx="1938338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4562-307D-454F-AEF1-820426C986D4}" type="datetime3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Text Box 15"/>
          <p:cNvSpPr txBox="1"/>
          <p:nvPr userDrawn="1"/>
        </p:nvSpPr>
        <p:spPr>
          <a:xfrm>
            <a:off x="8742363" y="6453188"/>
            <a:ext cx="582612" cy="336550"/>
          </a:xfrm>
          <a:prstGeom prst="rect">
            <a:avLst/>
          </a:prstGeom>
          <a:noFill/>
          <a:ln w="9525">
            <a:noFill/>
          </a:ln>
        </p:spPr>
        <p:txBody>
          <a:bodyPr lIns="91418" tIns="45709" rIns="91418" bIns="45709" anchor="t">
            <a:spAutoFit/>
          </a:bodyPr>
          <a:p>
            <a:pPr lvl="0"/>
            <a:fld id="{9A0DB2DC-4C9A-4742-B13C-FB6460FD3503}" type="slidenum">
              <a:rPr lang="en-US" altLang="zh-CN" sz="16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</a:fld>
            <a:endParaRPr lang="en-US" altLang="zh-CN" sz="16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62" name="AutoShape 22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027988" y="6524625"/>
            <a:ext cx="215900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3" name="AutoShape 23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740650" y="6524625"/>
            <a:ext cx="2159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4" name="AutoShape 24">
            <a:hlinkClick r:id="rId16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316913" y="6524625"/>
            <a:ext cx="215900" cy="2159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45.wmf"/><Relationship Id="rId8" Type="http://schemas.openxmlformats.org/officeDocument/2006/relationships/oleObject" Target="../embeddings/oleObject39.bin"/><Relationship Id="rId7" Type="http://schemas.openxmlformats.org/officeDocument/2006/relationships/image" Target="../media/image44.wmf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7.bin"/><Relationship Id="rId3" Type="http://schemas.openxmlformats.org/officeDocument/2006/relationships/image" Target="../media/image42.wmf"/><Relationship Id="rId2" Type="http://schemas.openxmlformats.org/officeDocument/2006/relationships/oleObject" Target="../embeddings/oleObject36.bin"/><Relationship Id="rId11" Type="http://schemas.openxmlformats.org/officeDocument/2006/relationships/vmlDrawing" Target="../drawings/vmlDrawing9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9.wmf"/><Relationship Id="rId7" Type="http://schemas.openxmlformats.org/officeDocument/2006/relationships/oleObject" Target="../embeddings/oleObject43.bin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6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8.bin"/><Relationship Id="rId8" Type="http://schemas.openxmlformats.org/officeDocument/2006/relationships/image" Target="../media/image53.wmf"/><Relationship Id="rId7" Type="http://schemas.openxmlformats.org/officeDocument/2006/relationships/oleObject" Target="../embeddings/oleObject47.bin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1.w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50.wmf"/><Relationship Id="rId18" Type="http://schemas.openxmlformats.org/officeDocument/2006/relationships/vmlDrawing" Target="../drawings/vmlDrawing11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15" Type="http://schemas.openxmlformats.org/officeDocument/2006/relationships/oleObject" Target="../embeddings/oleObject51.bin"/><Relationship Id="rId14" Type="http://schemas.openxmlformats.org/officeDocument/2006/relationships/image" Target="../media/image56.wmf"/><Relationship Id="rId13" Type="http://schemas.openxmlformats.org/officeDocument/2006/relationships/oleObject" Target="../embeddings/oleObject50.bin"/><Relationship Id="rId12" Type="http://schemas.openxmlformats.org/officeDocument/2006/relationships/image" Target="../media/image55.wmf"/><Relationship Id="rId11" Type="http://schemas.openxmlformats.org/officeDocument/2006/relationships/oleObject" Target="../embeddings/oleObject49.bin"/><Relationship Id="rId10" Type="http://schemas.openxmlformats.org/officeDocument/2006/relationships/image" Target="../media/image54.wmf"/><Relationship Id="rId1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62.wmf"/><Relationship Id="rId8" Type="http://schemas.openxmlformats.org/officeDocument/2006/relationships/oleObject" Target="../embeddings/oleObject55.bin"/><Relationship Id="rId7" Type="http://schemas.openxmlformats.org/officeDocument/2006/relationships/image" Target="../media/image61.wmf"/><Relationship Id="rId6" Type="http://schemas.openxmlformats.org/officeDocument/2006/relationships/oleObject" Target="../embeddings/oleObject54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53.bin"/><Relationship Id="rId3" Type="http://schemas.openxmlformats.org/officeDocument/2006/relationships/image" Target="../media/image59.wmf"/><Relationship Id="rId2" Type="http://schemas.openxmlformats.org/officeDocument/2006/relationships/oleObject" Target="../embeddings/oleObject52.bin"/><Relationship Id="rId11" Type="http://schemas.openxmlformats.org/officeDocument/2006/relationships/vmlDrawing" Target="../drawings/vmlDrawing12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8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63.wmf"/><Relationship Id="rId1" Type="http://schemas.openxmlformats.org/officeDocument/2006/relationships/oleObject" Target="../embeddings/oleObject56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3.bin"/><Relationship Id="rId8" Type="http://schemas.openxmlformats.org/officeDocument/2006/relationships/image" Target="../media/image69.wmf"/><Relationship Id="rId7" Type="http://schemas.openxmlformats.org/officeDocument/2006/relationships/oleObject" Target="../embeddings/oleObject62.bin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7.wmf"/><Relationship Id="rId3" Type="http://schemas.openxmlformats.org/officeDocument/2006/relationships/oleObject" Target="../embeddings/oleObject60.bin"/><Relationship Id="rId2" Type="http://schemas.openxmlformats.org/officeDocument/2006/relationships/image" Target="../media/image66.wmf"/><Relationship Id="rId16" Type="http://schemas.openxmlformats.org/officeDocument/2006/relationships/vmlDrawing" Target="../drawings/vmlDrawing14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72.wmf"/><Relationship Id="rId13" Type="http://schemas.openxmlformats.org/officeDocument/2006/relationships/oleObject" Target="../embeddings/oleObject65.bin"/><Relationship Id="rId12" Type="http://schemas.openxmlformats.org/officeDocument/2006/relationships/image" Target="../media/image71.wmf"/><Relationship Id="rId11" Type="http://schemas.openxmlformats.org/officeDocument/2006/relationships/oleObject" Target="../embeddings/oleObject64.bin"/><Relationship Id="rId10" Type="http://schemas.openxmlformats.org/officeDocument/2006/relationships/image" Target="../media/image70.wmf"/><Relationship Id="rId1" Type="http://schemas.openxmlformats.org/officeDocument/2006/relationships/oleObject" Target="../embeddings/oleObject59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0.bin"/><Relationship Id="rId8" Type="http://schemas.openxmlformats.org/officeDocument/2006/relationships/image" Target="../media/image72.wmf"/><Relationship Id="rId7" Type="http://schemas.openxmlformats.org/officeDocument/2006/relationships/oleObject" Target="../embeddings/oleObject69.bin"/><Relationship Id="rId6" Type="http://schemas.openxmlformats.org/officeDocument/2006/relationships/image" Target="../media/image75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74.wmf"/><Relationship Id="rId3" Type="http://schemas.openxmlformats.org/officeDocument/2006/relationships/oleObject" Target="../embeddings/oleObject67.bin"/><Relationship Id="rId22" Type="http://schemas.openxmlformats.org/officeDocument/2006/relationships/vmlDrawing" Target="../drawings/vmlDrawing15.vml"/><Relationship Id="rId21" Type="http://schemas.openxmlformats.org/officeDocument/2006/relationships/slideLayout" Target="../slideLayouts/slideLayout7.xml"/><Relationship Id="rId20" Type="http://schemas.openxmlformats.org/officeDocument/2006/relationships/image" Target="../media/image81.wmf"/><Relationship Id="rId2" Type="http://schemas.openxmlformats.org/officeDocument/2006/relationships/image" Target="../media/image73.wmf"/><Relationship Id="rId19" Type="http://schemas.openxmlformats.org/officeDocument/2006/relationships/oleObject" Target="../embeddings/oleObject75.bin"/><Relationship Id="rId18" Type="http://schemas.openxmlformats.org/officeDocument/2006/relationships/image" Target="../media/image80.wmf"/><Relationship Id="rId17" Type="http://schemas.openxmlformats.org/officeDocument/2006/relationships/oleObject" Target="../embeddings/oleObject74.bin"/><Relationship Id="rId16" Type="http://schemas.openxmlformats.org/officeDocument/2006/relationships/image" Target="../media/image79.wmf"/><Relationship Id="rId15" Type="http://schemas.openxmlformats.org/officeDocument/2006/relationships/oleObject" Target="../embeddings/oleObject73.bin"/><Relationship Id="rId14" Type="http://schemas.openxmlformats.org/officeDocument/2006/relationships/image" Target="../media/image78.wmf"/><Relationship Id="rId13" Type="http://schemas.openxmlformats.org/officeDocument/2006/relationships/oleObject" Target="../embeddings/oleObject72.bin"/><Relationship Id="rId12" Type="http://schemas.openxmlformats.org/officeDocument/2006/relationships/image" Target="../media/image77.wmf"/><Relationship Id="rId11" Type="http://schemas.openxmlformats.org/officeDocument/2006/relationships/oleObject" Target="../embeddings/oleObject71.bin"/><Relationship Id="rId10" Type="http://schemas.openxmlformats.org/officeDocument/2006/relationships/image" Target="../media/image76.wmf"/><Relationship Id="rId1" Type="http://schemas.openxmlformats.org/officeDocument/2006/relationships/oleObject" Target="../embeddings/oleObject66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85.wmf"/><Relationship Id="rId7" Type="http://schemas.openxmlformats.org/officeDocument/2006/relationships/oleObject" Target="../embeddings/oleObject79.bin"/><Relationship Id="rId6" Type="http://schemas.openxmlformats.org/officeDocument/2006/relationships/image" Target="../media/image84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83.wmf"/><Relationship Id="rId3" Type="http://schemas.openxmlformats.org/officeDocument/2006/relationships/oleObject" Target="../embeddings/oleObject77.bin"/><Relationship Id="rId2" Type="http://schemas.openxmlformats.org/officeDocument/2006/relationships/image" Target="../media/image82.wmf"/><Relationship Id="rId10" Type="http://schemas.openxmlformats.org/officeDocument/2006/relationships/vmlDrawing" Target="../drawings/vmlDrawing16.vml"/><Relationship Id="rId1" Type="http://schemas.openxmlformats.org/officeDocument/2006/relationships/oleObject" Target="../embeddings/oleObject76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7.wmf"/><Relationship Id="rId3" Type="http://schemas.openxmlformats.org/officeDocument/2006/relationships/oleObject" Target="../embeddings/oleObject81.bin"/><Relationship Id="rId2" Type="http://schemas.openxmlformats.org/officeDocument/2006/relationships/image" Target="../media/image86.wmf"/><Relationship Id="rId1" Type="http://schemas.openxmlformats.org/officeDocument/2006/relationships/oleObject" Target="../embeddings/oleObject80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6.bin"/><Relationship Id="rId8" Type="http://schemas.openxmlformats.org/officeDocument/2006/relationships/image" Target="../media/image91.wmf"/><Relationship Id="rId7" Type="http://schemas.openxmlformats.org/officeDocument/2006/relationships/oleObject" Target="../embeddings/oleObject85.bin"/><Relationship Id="rId6" Type="http://schemas.openxmlformats.org/officeDocument/2006/relationships/image" Target="../media/image90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89.wmf"/><Relationship Id="rId3" Type="http://schemas.openxmlformats.org/officeDocument/2006/relationships/oleObject" Target="../embeddings/oleObject83.bin"/><Relationship Id="rId2" Type="http://schemas.openxmlformats.org/officeDocument/2006/relationships/image" Target="../media/image88.wmf"/><Relationship Id="rId14" Type="http://schemas.openxmlformats.org/officeDocument/2006/relationships/vmlDrawing" Target="../drawings/vmlDrawing18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93.wmf"/><Relationship Id="rId11" Type="http://schemas.openxmlformats.org/officeDocument/2006/relationships/oleObject" Target="../embeddings/oleObject87.bin"/><Relationship Id="rId10" Type="http://schemas.openxmlformats.org/officeDocument/2006/relationships/image" Target="../media/image92.wmf"/><Relationship Id="rId1" Type="http://schemas.openxmlformats.org/officeDocument/2006/relationships/oleObject" Target="../embeddings/oleObject82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2.bin"/><Relationship Id="rId8" Type="http://schemas.openxmlformats.org/officeDocument/2006/relationships/image" Target="../media/image97.wmf"/><Relationship Id="rId7" Type="http://schemas.openxmlformats.org/officeDocument/2006/relationships/oleObject" Target="../embeddings/oleObject91.bin"/><Relationship Id="rId6" Type="http://schemas.openxmlformats.org/officeDocument/2006/relationships/image" Target="../media/image96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95.wmf"/><Relationship Id="rId3" Type="http://schemas.openxmlformats.org/officeDocument/2006/relationships/oleObject" Target="../embeddings/oleObject89.bin"/><Relationship Id="rId2" Type="http://schemas.openxmlformats.org/officeDocument/2006/relationships/image" Target="../media/image94.wmf"/><Relationship Id="rId16" Type="http://schemas.openxmlformats.org/officeDocument/2006/relationships/vmlDrawing" Target="../drawings/vmlDrawing19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100.wmf"/><Relationship Id="rId13" Type="http://schemas.openxmlformats.org/officeDocument/2006/relationships/oleObject" Target="../embeddings/oleObject94.bin"/><Relationship Id="rId12" Type="http://schemas.openxmlformats.org/officeDocument/2006/relationships/image" Target="../media/image99.wmf"/><Relationship Id="rId11" Type="http://schemas.openxmlformats.org/officeDocument/2006/relationships/oleObject" Target="../embeddings/oleObject93.bin"/><Relationship Id="rId10" Type="http://schemas.openxmlformats.org/officeDocument/2006/relationships/image" Target="../media/image98.wmf"/><Relationship Id="rId1" Type="http://schemas.openxmlformats.org/officeDocument/2006/relationships/oleObject" Target="../embeddings/oleObject88.bin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0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1.wmf"/><Relationship Id="rId2" Type="http://schemas.openxmlformats.org/officeDocument/2006/relationships/oleObject" Target="../embeddings/oleObject95.bin"/><Relationship Id="rId1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04.wmf"/><Relationship Id="rId6" Type="http://schemas.openxmlformats.org/officeDocument/2006/relationships/oleObject" Target="../embeddings/oleObject98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97.bin"/><Relationship Id="rId3" Type="http://schemas.openxmlformats.org/officeDocument/2006/relationships/image" Target="../media/image102.wmf"/><Relationship Id="rId2" Type="http://schemas.openxmlformats.org/officeDocument/2006/relationships/oleObject" Target="../embeddings/oleObject96.bin"/><Relationship Id="rId1" Type="http://schemas.openxmlformats.org/officeDocument/2006/relationships/image" Target="../media/image58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5.wm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4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1.wmf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wmf"/><Relationship Id="rId8" Type="http://schemas.openxmlformats.org/officeDocument/2006/relationships/oleObject" Target="../embeddings/oleObject11.bin"/><Relationship Id="rId7" Type="http://schemas.openxmlformats.org/officeDocument/2006/relationships/image" Target="../media/image18.wmf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3" Type="http://schemas.openxmlformats.org/officeDocument/2006/relationships/image" Target="../media/image16.png"/><Relationship Id="rId2" Type="http://schemas.openxmlformats.org/officeDocument/2006/relationships/image" Target="../media/image15.wmf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23.wmf"/><Relationship Id="rId7" Type="http://schemas.openxmlformats.org/officeDocument/2006/relationships/oleObject" Target="../embeddings/oleObject15.bin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20.wmf"/><Relationship Id="rId12" Type="http://schemas.openxmlformats.org/officeDocument/2006/relationships/vmlDrawing" Target="../drawings/vmlDrawing4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24.wmf"/><Relationship Id="rId1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0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8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25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8.wmf"/><Relationship Id="rId18" Type="http://schemas.openxmlformats.org/officeDocument/2006/relationships/vmlDrawing" Target="../drawings/vmlDrawing6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15" Type="http://schemas.openxmlformats.org/officeDocument/2006/relationships/oleObject" Target="../embeddings/oleObject29.bin"/><Relationship Id="rId14" Type="http://schemas.openxmlformats.org/officeDocument/2006/relationships/image" Target="../media/image34.wmf"/><Relationship Id="rId13" Type="http://schemas.openxmlformats.org/officeDocument/2006/relationships/oleObject" Target="../embeddings/oleObject28.bin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27.bin"/><Relationship Id="rId10" Type="http://schemas.openxmlformats.org/officeDocument/2006/relationships/image" Target="../media/image32.wmf"/><Relationship Id="rId1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6.wmf"/><Relationship Id="rId1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5.bin"/><Relationship Id="rId8" Type="http://schemas.openxmlformats.org/officeDocument/2006/relationships/image" Target="../media/image40.wmf"/><Relationship Id="rId7" Type="http://schemas.openxmlformats.org/officeDocument/2006/relationships/oleObject" Target="../embeddings/oleObject34.bin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7.wmf"/><Relationship Id="rId12" Type="http://schemas.openxmlformats.org/officeDocument/2006/relationships/vmlDrawing" Target="../drawings/vmlDrawing8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41.wmf"/><Relationship Id="rId1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3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91234" name="矩形 991233"/>
          <p:cNvSpPr/>
          <p:nvPr/>
        </p:nvSpPr>
        <p:spPr>
          <a:xfrm>
            <a:off x="3559175" y="115253"/>
            <a:ext cx="2009775" cy="8239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algn="ctr" fontAlgn="base">
              <a:spcBef>
                <a:spcPct val="0"/>
              </a:spcBef>
            </a:pPr>
            <a:r>
              <a:rPr lang="zh-CN" altLang="en-US" sz="4800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第五章</a:t>
            </a:r>
            <a:endParaRPr lang="zh-CN" altLang="en-US" sz="4800" strike="noStrike" noProof="1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991235" name="矩形 991234"/>
          <p:cNvSpPr/>
          <p:nvPr/>
        </p:nvSpPr>
        <p:spPr>
          <a:xfrm>
            <a:off x="2195513" y="939800"/>
            <a:ext cx="5688013" cy="823913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z="4800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相似矩阵及二次型</a:t>
            </a:r>
            <a:r>
              <a:rPr lang="zh-CN" altLang="en-US" sz="3600" strike="noStrike" noProof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 </a:t>
            </a:r>
            <a:endParaRPr lang="zh-CN" altLang="en-US" sz="3600" strike="noStrike" noProof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991236" name="矩形 991235"/>
          <p:cNvSpPr/>
          <p:nvPr/>
        </p:nvSpPr>
        <p:spPr>
          <a:xfrm>
            <a:off x="1476375" y="3870325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5.4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对称矩阵的对角化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91237" name="矩形 991236"/>
          <p:cNvSpPr/>
          <p:nvPr/>
        </p:nvSpPr>
        <p:spPr>
          <a:xfrm>
            <a:off x="1476375" y="3000375"/>
            <a:ext cx="26701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5.3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相似矩阵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91238" name="矩形 991237"/>
          <p:cNvSpPr/>
          <p:nvPr/>
        </p:nvSpPr>
        <p:spPr>
          <a:xfrm>
            <a:off x="1476375" y="2332038"/>
            <a:ext cx="51593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5.2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方阵的特征值与特征向量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91239" name="矩形 991238"/>
          <p:cNvSpPr/>
          <p:nvPr/>
        </p:nvSpPr>
        <p:spPr>
          <a:xfrm>
            <a:off x="1476375" y="1825625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5.1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向量的内积、长度及正交性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91240" name="矩形 991239"/>
          <p:cNvSpPr/>
          <p:nvPr/>
        </p:nvSpPr>
        <p:spPr>
          <a:xfrm>
            <a:off x="1476375" y="4589463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5.5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二次型及其标准形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85001" name="直接连接符 991240"/>
          <p:cNvSpPr/>
          <p:nvPr/>
        </p:nvSpPr>
        <p:spPr>
          <a:xfrm>
            <a:off x="611188" y="939800"/>
            <a:ext cx="7561262" cy="0"/>
          </a:xfrm>
          <a:prstGeom prst="line">
            <a:avLst/>
          </a:prstGeom>
          <a:ln w="38100" cap="flat" cmpd="dbl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1242" name="矩形 991241"/>
          <p:cNvSpPr/>
          <p:nvPr/>
        </p:nvSpPr>
        <p:spPr>
          <a:xfrm>
            <a:off x="1476058" y="5272088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5.6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用配方法化二次型成标准形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991243" name="矩形 991242"/>
          <p:cNvSpPr/>
          <p:nvPr/>
        </p:nvSpPr>
        <p:spPr>
          <a:xfrm>
            <a:off x="1476058" y="5976303"/>
            <a:ext cx="30257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5.7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正定二次型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pic>
        <p:nvPicPr>
          <p:cNvPr id="85004" name="图片 991243" descr="e2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0613" y="4659313"/>
            <a:ext cx="385762" cy="385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4209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4210" name="组合 1000449"/>
          <p:cNvGrpSpPr/>
          <p:nvPr/>
        </p:nvGrpSpPr>
        <p:grpSpPr>
          <a:xfrm>
            <a:off x="396875" y="511175"/>
            <a:ext cx="1066800" cy="614363"/>
            <a:chOff x="720" y="2733"/>
            <a:chExt cx="672" cy="387"/>
          </a:xfrm>
        </p:grpSpPr>
        <p:pic>
          <p:nvPicPr>
            <p:cNvPr id="94211" name="图片 1000450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00452" name="文本框 1000451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  <a:cs typeface="+mn-cs"/>
                </a:rPr>
                <a:t>定义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4213" name="文本框 1000452"/>
          <p:cNvSpPr txBox="1"/>
          <p:nvPr/>
        </p:nvSpPr>
        <p:spPr>
          <a:xfrm>
            <a:off x="1260475" y="549275"/>
            <a:ext cx="424815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只含平方项的二次型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94214" name="对象 1000453"/>
          <p:cNvGraphicFramePr/>
          <p:nvPr/>
        </p:nvGraphicFramePr>
        <p:xfrm>
          <a:off x="1979613" y="1168400"/>
          <a:ext cx="44069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3" name="" r:id="rId2" imgW="4404995" imgH="533400" progId="Equation.3">
                  <p:embed/>
                </p:oleObj>
              </mc:Choice>
              <mc:Fallback>
                <p:oleObj name="" r:id="rId2" imgW="4404995" imgH="533400" progId="Equation.3">
                  <p:embed/>
                  <p:pic>
                    <p:nvPicPr>
                      <p:cNvPr id="0" name="图片 342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79613" y="1168400"/>
                        <a:ext cx="440690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5" name="对象 1000454"/>
          <p:cNvGraphicFramePr/>
          <p:nvPr/>
        </p:nvGraphicFramePr>
        <p:xfrm>
          <a:off x="2268538" y="1892300"/>
          <a:ext cx="46736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4" name="" r:id="rId4" imgW="4673600" imgH="1536700" progId="Equation.3">
                  <p:embed/>
                </p:oleObj>
              </mc:Choice>
              <mc:Fallback>
                <p:oleObj name="" r:id="rId4" imgW="4673600" imgH="1536700" progId="Equation.3">
                  <p:embed/>
                  <p:pic>
                    <p:nvPicPr>
                      <p:cNvPr id="0" name="图片 342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68538" y="1892300"/>
                        <a:ext cx="46736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6" name="文本框 1000455"/>
          <p:cNvSpPr txBox="1"/>
          <p:nvPr/>
        </p:nvSpPr>
        <p:spPr>
          <a:xfrm>
            <a:off x="250825" y="3414713"/>
            <a:ext cx="741680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称为二次型的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标准形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或法式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4217" name="组合 1000456"/>
          <p:cNvGrpSpPr/>
          <p:nvPr/>
        </p:nvGrpSpPr>
        <p:grpSpPr>
          <a:xfrm>
            <a:off x="969963" y="3933825"/>
            <a:ext cx="7273925" cy="519113"/>
            <a:chOff x="521" y="2740"/>
            <a:chExt cx="4582" cy="327"/>
          </a:xfrm>
        </p:grpSpPr>
        <p:sp>
          <p:nvSpPr>
            <p:cNvPr id="94218" name="文本框 1000457"/>
            <p:cNvSpPr txBox="1"/>
            <p:nvPr/>
          </p:nvSpPr>
          <p:spPr>
            <a:xfrm>
              <a:off x="521" y="2740"/>
              <a:ext cx="458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平方项系数只在            中取值的标准形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4219" name="对象 1000458"/>
            <p:cNvGraphicFramePr/>
            <p:nvPr/>
          </p:nvGraphicFramePr>
          <p:xfrm>
            <a:off x="2213" y="2795"/>
            <a:ext cx="576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5" name="" r:id="rId6" imgW="914400" imgH="368300" progId="Equation.3">
                    <p:embed/>
                  </p:oleObj>
                </mc:Choice>
                <mc:Fallback>
                  <p:oleObj name="" r:id="rId6" imgW="914400" imgH="368300" progId="Equation.3">
                    <p:embed/>
                    <p:pic>
                      <p:nvPicPr>
                        <p:cNvPr id="0" name="图片 3424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213" y="2795"/>
                          <a:ext cx="576" cy="2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4220" name="对象 1000459"/>
          <p:cNvGraphicFramePr/>
          <p:nvPr/>
        </p:nvGraphicFramePr>
        <p:xfrm>
          <a:off x="1973263" y="4508500"/>
          <a:ext cx="49784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" name="" r:id="rId8" imgW="4976495" imgH="584200" progId="Equation.3">
                  <p:embed/>
                </p:oleObj>
              </mc:Choice>
              <mc:Fallback>
                <p:oleObj name="" r:id="rId8" imgW="4976495" imgH="584200" progId="Equation.3">
                  <p:embed/>
                  <p:pic>
                    <p:nvPicPr>
                      <p:cNvPr id="0" name="图片 342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73263" y="4508500"/>
                        <a:ext cx="4978400" cy="582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4221" name="组合 1000460"/>
          <p:cNvGrpSpPr/>
          <p:nvPr/>
        </p:nvGrpSpPr>
        <p:grpSpPr>
          <a:xfrm>
            <a:off x="252413" y="5229225"/>
            <a:ext cx="8640762" cy="1076325"/>
            <a:chOff x="68" y="3385"/>
            <a:chExt cx="5443" cy="678"/>
          </a:xfrm>
        </p:grpSpPr>
        <p:sp>
          <p:nvSpPr>
            <p:cNvPr id="1000462" name="矩形 1000461"/>
            <p:cNvSpPr/>
            <p:nvPr/>
          </p:nvSpPr>
          <p:spPr>
            <a:xfrm>
              <a:off x="68" y="3430"/>
              <a:ext cx="5443" cy="633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 fontAlgn="base">
                <a:spcBef>
                  <a:spcPct val="50000"/>
                </a:spcBef>
              </a:pPr>
              <a:r>
                <a:rPr lang="en-US" altLang="zh-CN" sz="2400" strike="noStrike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                                         (</a:t>
              </a:r>
              <a:r>
                <a:rPr lang="zh-CN" altLang="en-US" sz="2400" strike="noStrike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注</a:t>
              </a:r>
              <a:r>
                <a:rPr lang="zh-CN" altLang="en-US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：这里规范形要求系数为</a:t>
              </a:r>
              <a:r>
                <a:rPr lang="en-US" altLang="zh-CN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1</a:t>
              </a:r>
              <a:r>
                <a:rPr lang="zh-CN" altLang="en-US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的项排</a:t>
              </a:r>
              <a:endParaRPr lang="zh-CN" altLang="en-US" sz="2400" strike="noStrike" noProof="1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  <a:p>
              <a:pPr fontAlgn="base">
                <a:spcBef>
                  <a:spcPct val="50000"/>
                </a:spcBef>
              </a:pPr>
              <a:r>
                <a:rPr lang="zh-CN" altLang="en-US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在前面，其次排系数为</a:t>
              </a:r>
              <a:r>
                <a:rPr lang="en-US" altLang="zh-CN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-1</a:t>
              </a:r>
              <a:r>
                <a:rPr lang="zh-CN" altLang="en-US" sz="2400" strike="noStrike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的项。与书上略有不同。</a:t>
              </a:r>
              <a:r>
                <a:rPr lang="en-US" altLang="zh-CN" sz="2400" strike="noStrike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)</a:t>
              </a:r>
              <a:endParaRPr lang="en-US" altLang="zh-CN" sz="2400" strike="noStrike" noProof="1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4223" name="文本框 1000462"/>
            <p:cNvSpPr txBox="1"/>
            <p:nvPr/>
          </p:nvSpPr>
          <p:spPr>
            <a:xfrm>
              <a:off x="68" y="3385"/>
              <a:ext cx="254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称为二次型的</a:t>
              </a:r>
              <a:r>
                <a:rPr lang="zh-CN" altLang="en-US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规范形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33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01474" name="组合 1001473"/>
          <p:cNvGrpSpPr/>
          <p:nvPr/>
        </p:nvGrpSpPr>
        <p:grpSpPr>
          <a:xfrm>
            <a:off x="250825" y="115888"/>
            <a:ext cx="3097213" cy="1574800"/>
            <a:chOff x="158" y="73"/>
            <a:chExt cx="1951" cy="992"/>
          </a:xfrm>
        </p:grpSpPr>
        <p:grpSp>
          <p:nvGrpSpPr>
            <p:cNvPr id="95235" name="组合 1001474"/>
            <p:cNvGrpSpPr/>
            <p:nvPr/>
          </p:nvGrpSpPr>
          <p:grpSpPr>
            <a:xfrm>
              <a:off x="158" y="255"/>
              <a:ext cx="952" cy="810"/>
              <a:chOff x="1686" y="2504"/>
              <a:chExt cx="1315" cy="1245"/>
            </a:xfrm>
          </p:grpSpPr>
          <p:sp>
            <p:nvSpPr>
              <p:cNvPr id="95236" name="任意多边形 1001475"/>
              <p:cNvSpPr/>
              <p:nvPr/>
            </p:nvSpPr>
            <p:spPr>
              <a:xfrm>
                <a:off x="1896" y="3053"/>
                <a:ext cx="385" cy="678"/>
              </a:xfrm>
              <a:custGeom>
                <a:avLst/>
                <a:gdLst/>
                <a:ahLst/>
                <a:cxnLst/>
                <a:pathLst>
                  <a:path w="440" h="1177">
                    <a:moveTo>
                      <a:pt x="334" y="0"/>
                    </a:moveTo>
                    <a:lnTo>
                      <a:pt x="360" y="28"/>
                    </a:lnTo>
                    <a:lnTo>
                      <a:pt x="377" y="58"/>
                    </a:lnTo>
                    <a:lnTo>
                      <a:pt x="388" y="90"/>
                    </a:lnTo>
                    <a:lnTo>
                      <a:pt x="396" y="121"/>
                    </a:lnTo>
                    <a:lnTo>
                      <a:pt x="401" y="154"/>
                    </a:lnTo>
                    <a:lnTo>
                      <a:pt x="403" y="190"/>
                    </a:lnTo>
                    <a:lnTo>
                      <a:pt x="407" y="227"/>
                    </a:lnTo>
                    <a:lnTo>
                      <a:pt x="410" y="266"/>
                    </a:lnTo>
                    <a:lnTo>
                      <a:pt x="421" y="341"/>
                    </a:lnTo>
                    <a:lnTo>
                      <a:pt x="430" y="406"/>
                    </a:lnTo>
                    <a:lnTo>
                      <a:pt x="437" y="472"/>
                    </a:lnTo>
                    <a:lnTo>
                      <a:pt x="440" y="547"/>
                    </a:lnTo>
                    <a:lnTo>
                      <a:pt x="440" y="602"/>
                    </a:lnTo>
                    <a:lnTo>
                      <a:pt x="440" y="652"/>
                    </a:lnTo>
                    <a:lnTo>
                      <a:pt x="440" y="701"/>
                    </a:lnTo>
                    <a:lnTo>
                      <a:pt x="440" y="757"/>
                    </a:lnTo>
                    <a:lnTo>
                      <a:pt x="437" y="777"/>
                    </a:lnTo>
                    <a:lnTo>
                      <a:pt x="433" y="797"/>
                    </a:lnTo>
                    <a:lnTo>
                      <a:pt x="430" y="817"/>
                    </a:lnTo>
                    <a:lnTo>
                      <a:pt x="426" y="839"/>
                    </a:lnTo>
                    <a:lnTo>
                      <a:pt x="426" y="992"/>
                    </a:lnTo>
                    <a:lnTo>
                      <a:pt x="421" y="1036"/>
                    </a:lnTo>
                    <a:lnTo>
                      <a:pt x="417" y="1075"/>
                    </a:lnTo>
                    <a:lnTo>
                      <a:pt x="410" y="1113"/>
                    </a:lnTo>
                    <a:lnTo>
                      <a:pt x="399" y="1155"/>
                    </a:lnTo>
                    <a:lnTo>
                      <a:pt x="377" y="1142"/>
                    </a:lnTo>
                    <a:lnTo>
                      <a:pt x="360" y="1124"/>
                    </a:lnTo>
                    <a:lnTo>
                      <a:pt x="348" y="1104"/>
                    </a:lnTo>
                    <a:lnTo>
                      <a:pt x="340" y="1080"/>
                    </a:lnTo>
                    <a:lnTo>
                      <a:pt x="334" y="1056"/>
                    </a:lnTo>
                    <a:lnTo>
                      <a:pt x="330" y="1031"/>
                    </a:lnTo>
                    <a:lnTo>
                      <a:pt x="326" y="1003"/>
                    </a:lnTo>
                    <a:lnTo>
                      <a:pt x="323" y="976"/>
                    </a:lnTo>
                    <a:lnTo>
                      <a:pt x="312" y="909"/>
                    </a:lnTo>
                    <a:lnTo>
                      <a:pt x="304" y="850"/>
                    </a:lnTo>
                    <a:lnTo>
                      <a:pt x="296" y="791"/>
                    </a:lnTo>
                    <a:lnTo>
                      <a:pt x="290" y="724"/>
                    </a:lnTo>
                    <a:lnTo>
                      <a:pt x="288" y="690"/>
                    </a:lnTo>
                    <a:lnTo>
                      <a:pt x="287" y="658"/>
                    </a:lnTo>
                    <a:lnTo>
                      <a:pt x="286" y="628"/>
                    </a:lnTo>
                    <a:lnTo>
                      <a:pt x="284" y="599"/>
                    </a:lnTo>
                    <a:lnTo>
                      <a:pt x="279" y="570"/>
                    </a:lnTo>
                    <a:lnTo>
                      <a:pt x="272" y="541"/>
                    </a:lnTo>
                    <a:lnTo>
                      <a:pt x="262" y="512"/>
                    </a:lnTo>
                    <a:lnTo>
                      <a:pt x="247" y="484"/>
                    </a:lnTo>
                    <a:lnTo>
                      <a:pt x="44" y="1177"/>
                    </a:lnTo>
                    <a:lnTo>
                      <a:pt x="36" y="1169"/>
                    </a:lnTo>
                    <a:lnTo>
                      <a:pt x="29" y="1161"/>
                    </a:lnTo>
                    <a:lnTo>
                      <a:pt x="23" y="1154"/>
                    </a:lnTo>
                    <a:lnTo>
                      <a:pt x="19" y="1146"/>
                    </a:lnTo>
                    <a:lnTo>
                      <a:pt x="13" y="1139"/>
                    </a:lnTo>
                    <a:lnTo>
                      <a:pt x="8" y="1130"/>
                    </a:lnTo>
                    <a:lnTo>
                      <a:pt x="5" y="1122"/>
                    </a:lnTo>
                    <a:lnTo>
                      <a:pt x="0" y="1112"/>
                    </a:lnTo>
                    <a:lnTo>
                      <a:pt x="0" y="992"/>
                    </a:lnTo>
                    <a:lnTo>
                      <a:pt x="12" y="918"/>
                    </a:lnTo>
                    <a:lnTo>
                      <a:pt x="23" y="852"/>
                    </a:lnTo>
                    <a:lnTo>
                      <a:pt x="36" y="790"/>
                    </a:lnTo>
                    <a:lnTo>
                      <a:pt x="46" y="729"/>
                    </a:lnTo>
                    <a:lnTo>
                      <a:pt x="57" y="669"/>
                    </a:lnTo>
                    <a:lnTo>
                      <a:pt x="65" y="607"/>
                    </a:lnTo>
                    <a:lnTo>
                      <a:pt x="69" y="541"/>
                    </a:lnTo>
                    <a:lnTo>
                      <a:pt x="72" y="467"/>
                    </a:lnTo>
                    <a:lnTo>
                      <a:pt x="87" y="467"/>
                    </a:lnTo>
                    <a:lnTo>
                      <a:pt x="100" y="466"/>
                    </a:lnTo>
                    <a:lnTo>
                      <a:pt x="113" y="466"/>
                    </a:lnTo>
                    <a:lnTo>
                      <a:pt x="125" y="465"/>
                    </a:lnTo>
                    <a:lnTo>
                      <a:pt x="137" y="465"/>
                    </a:lnTo>
                    <a:lnTo>
                      <a:pt x="150" y="465"/>
                    </a:lnTo>
                    <a:lnTo>
                      <a:pt x="163" y="466"/>
                    </a:lnTo>
                    <a:lnTo>
                      <a:pt x="178" y="467"/>
                    </a:lnTo>
                    <a:lnTo>
                      <a:pt x="187" y="70"/>
                    </a:lnTo>
                    <a:lnTo>
                      <a:pt x="181" y="4"/>
                    </a:lnTo>
                    <a:lnTo>
                      <a:pt x="183" y="4"/>
                    </a:lnTo>
                    <a:lnTo>
                      <a:pt x="189" y="5"/>
                    </a:lnTo>
                    <a:lnTo>
                      <a:pt x="198" y="7"/>
                    </a:lnTo>
                    <a:lnTo>
                      <a:pt x="210" y="8"/>
                    </a:lnTo>
                    <a:lnTo>
                      <a:pt x="223" y="9"/>
                    </a:lnTo>
                    <a:lnTo>
                      <a:pt x="236" y="10"/>
                    </a:lnTo>
                    <a:lnTo>
                      <a:pt x="250" y="10"/>
                    </a:lnTo>
                    <a:lnTo>
                      <a:pt x="263" y="10"/>
                    </a:lnTo>
                    <a:lnTo>
                      <a:pt x="274" y="9"/>
                    </a:lnTo>
                    <a:lnTo>
                      <a:pt x="286" y="8"/>
                    </a:lnTo>
                    <a:lnTo>
                      <a:pt x="297" y="7"/>
                    </a:lnTo>
                    <a:lnTo>
                      <a:pt x="309" y="4"/>
                    </a:lnTo>
                    <a:lnTo>
                      <a:pt x="319" y="3"/>
                    </a:lnTo>
                    <a:lnTo>
                      <a:pt x="327" y="1"/>
                    </a:lnTo>
                    <a:lnTo>
                      <a:pt x="332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702B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37" name="任意多边形 1001476"/>
              <p:cNvSpPr/>
              <p:nvPr/>
            </p:nvSpPr>
            <p:spPr>
              <a:xfrm>
                <a:off x="1791" y="2769"/>
                <a:ext cx="278" cy="561"/>
              </a:xfrm>
              <a:custGeom>
                <a:avLst/>
                <a:gdLst/>
                <a:ahLst/>
                <a:cxnLst/>
                <a:pathLst>
                  <a:path w="319" h="975">
                    <a:moveTo>
                      <a:pt x="234" y="0"/>
                    </a:moveTo>
                    <a:lnTo>
                      <a:pt x="236" y="30"/>
                    </a:lnTo>
                    <a:lnTo>
                      <a:pt x="238" y="58"/>
                    </a:lnTo>
                    <a:lnTo>
                      <a:pt x="242" y="83"/>
                    </a:lnTo>
                    <a:lnTo>
                      <a:pt x="248" y="107"/>
                    </a:lnTo>
                    <a:lnTo>
                      <a:pt x="255" y="132"/>
                    </a:lnTo>
                    <a:lnTo>
                      <a:pt x="262" y="157"/>
                    </a:lnTo>
                    <a:lnTo>
                      <a:pt x="269" y="184"/>
                    </a:lnTo>
                    <a:lnTo>
                      <a:pt x="276" y="213"/>
                    </a:lnTo>
                    <a:lnTo>
                      <a:pt x="285" y="270"/>
                    </a:lnTo>
                    <a:lnTo>
                      <a:pt x="290" y="321"/>
                    </a:lnTo>
                    <a:lnTo>
                      <a:pt x="293" y="371"/>
                    </a:lnTo>
                    <a:lnTo>
                      <a:pt x="302" y="429"/>
                    </a:lnTo>
                    <a:lnTo>
                      <a:pt x="302" y="489"/>
                    </a:lnTo>
                    <a:lnTo>
                      <a:pt x="313" y="553"/>
                    </a:lnTo>
                    <a:lnTo>
                      <a:pt x="317" y="611"/>
                    </a:lnTo>
                    <a:lnTo>
                      <a:pt x="319" y="670"/>
                    </a:lnTo>
                    <a:lnTo>
                      <a:pt x="319" y="734"/>
                    </a:lnTo>
                    <a:lnTo>
                      <a:pt x="319" y="772"/>
                    </a:lnTo>
                    <a:lnTo>
                      <a:pt x="317" y="805"/>
                    </a:lnTo>
                    <a:lnTo>
                      <a:pt x="316" y="838"/>
                    </a:lnTo>
                    <a:lnTo>
                      <a:pt x="316" y="875"/>
                    </a:lnTo>
                    <a:lnTo>
                      <a:pt x="317" y="900"/>
                    </a:lnTo>
                    <a:lnTo>
                      <a:pt x="319" y="922"/>
                    </a:lnTo>
                    <a:lnTo>
                      <a:pt x="316" y="944"/>
                    </a:lnTo>
                    <a:lnTo>
                      <a:pt x="308" y="966"/>
                    </a:lnTo>
                    <a:lnTo>
                      <a:pt x="304" y="971"/>
                    </a:lnTo>
                    <a:lnTo>
                      <a:pt x="299" y="974"/>
                    </a:lnTo>
                    <a:lnTo>
                      <a:pt x="293" y="975"/>
                    </a:lnTo>
                    <a:lnTo>
                      <a:pt x="286" y="975"/>
                    </a:lnTo>
                    <a:lnTo>
                      <a:pt x="278" y="974"/>
                    </a:lnTo>
                    <a:lnTo>
                      <a:pt x="271" y="972"/>
                    </a:lnTo>
                    <a:lnTo>
                      <a:pt x="263" y="971"/>
                    </a:lnTo>
                    <a:lnTo>
                      <a:pt x="255" y="971"/>
                    </a:lnTo>
                    <a:lnTo>
                      <a:pt x="242" y="971"/>
                    </a:lnTo>
                    <a:lnTo>
                      <a:pt x="231" y="968"/>
                    </a:lnTo>
                    <a:lnTo>
                      <a:pt x="221" y="967"/>
                    </a:lnTo>
                    <a:lnTo>
                      <a:pt x="210" y="964"/>
                    </a:lnTo>
                    <a:lnTo>
                      <a:pt x="200" y="961"/>
                    </a:lnTo>
                    <a:lnTo>
                      <a:pt x="190" y="958"/>
                    </a:lnTo>
                    <a:lnTo>
                      <a:pt x="178" y="954"/>
                    </a:lnTo>
                    <a:lnTo>
                      <a:pt x="166" y="952"/>
                    </a:lnTo>
                    <a:lnTo>
                      <a:pt x="158" y="951"/>
                    </a:lnTo>
                    <a:lnTo>
                      <a:pt x="149" y="951"/>
                    </a:lnTo>
                    <a:lnTo>
                      <a:pt x="141" y="951"/>
                    </a:lnTo>
                    <a:lnTo>
                      <a:pt x="133" y="950"/>
                    </a:lnTo>
                    <a:lnTo>
                      <a:pt x="125" y="950"/>
                    </a:lnTo>
                    <a:lnTo>
                      <a:pt x="118" y="947"/>
                    </a:lnTo>
                    <a:lnTo>
                      <a:pt x="112" y="944"/>
                    </a:lnTo>
                    <a:lnTo>
                      <a:pt x="107" y="938"/>
                    </a:lnTo>
                    <a:lnTo>
                      <a:pt x="92" y="909"/>
                    </a:lnTo>
                    <a:lnTo>
                      <a:pt x="88" y="881"/>
                    </a:lnTo>
                    <a:lnTo>
                      <a:pt x="90" y="851"/>
                    </a:lnTo>
                    <a:lnTo>
                      <a:pt x="93" y="816"/>
                    </a:lnTo>
                    <a:lnTo>
                      <a:pt x="92" y="803"/>
                    </a:lnTo>
                    <a:lnTo>
                      <a:pt x="89" y="793"/>
                    </a:lnTo>
                    <a:lnTo>
                      <a:pt x="89" y="782"/>
                    </a:lnTo>
                    <a:lnTo>
                      <a:pt x="93" y="771"/>
                    </a:lnTo>
                    <a:lnTo>
                      <a:pt x="101" y="761"/>
                    </a:lnTo>
                    <a:lnTo>
                      <a:pt x="111" y="753"/>
                    </a:lnTo>
                    <a:lnTo>
                      <a:pt x="119" y="744"/>
                    </a:lnTo>
                    <a:lnTo>
                      <a:pt x="123" y="731"/>
                    </a:lnTo>
                    <a:lnTo>
                      <a:pt x="122" y="710"/>
                    </a:lnTo>
                    <a:lnTo>
                      <a:pt x="116" y="692"/>
                    </a:lnTo>
                    <a:lnTo>
                      <a:pt x="107" y="674"/>
                    </a:lnTo>
                    <a:lnTo>
                      <a:pt x="93" y="659"/>
                    </a:lnTo>
                    <a:lnTo>
                      <a:pt x="79" y="650"/>
                    </a:lnTo>
                    <a:lnTo>
                      <a:pt x="64" y="644"/>
                    </a:lnTo>
                    <a:lnTo>
                      <a:pt x="49" y="639"/>
                    </a:lnTo>
                    <a:lnTo>
                      <a:pt x="34" y="634"/>
                    </a:lnTo>
                    <a:lnTo>
                      <a:pt x="20" y="629"/>
                    </a:lnTo>
                    <a:lnTo>
                      <a:pt x="10" y="623"/>
                    </a:lnTo>
                    <a:lnTo>
                      <a:pt x="2" y="612"/>
                    </a:lnTo>
                    <a:lnTo>
                      <a:pt x="0" y="598"/>
                    </a:lnTo>
                    <a:lnTo>
                      <a:pt x="3" y="558"/>
                    </a:lnTo>
                    <a:lnTo>
                      <a:pt x="11" y="522"/>
                    </a:lnTo>
                    <a:lnTo>
                      <a:pt x="20" y="488"/>
                    </a:lnTo>
                    <a:lnTo>
                      <a:pt x="29" y="447"/>
                    </a:lnTo>
                    <a:lnTo>
                      <a:pt x="38" y="397"/>
                    </a:lnTo>
                    <a:lnTo>
                      <a:pt x="42" y="352"/>
                    </a:lnTo>
                    <a:lnTo>
                      <a:pt x="48" y="307"/>
                    </a:lnTo>
                    <a:lnTo>
                      <a:pt x="55" y="256"/>
                    </a:lnTo>
                    <a:lnTo>
                      <a:pt x="58" y="232"/>
                    </a:lnTo>
                    <a:lnTo>
                      <a:pt x="61" y="209"/>
                    </a:lnTo>
                    <a:lnTo>
                      <a:pt x="62" y="187"/>
                    </a:lnTo>
                    <a:lnTo>
                      <a:pt x="65" y="165"/>
                    </a:lnTo>
                    <a:lnTo>
                      <a:pt x="70" y="145"/>
                    </a:lnTo>
                    <a:lnTo>
                      <a:pt x="78" y="126"/>
                    </a:lnTo>
                    <a:lnTo>
                      <a:pt x="90" y="109"/>
                    </a:lnTo>
                    <a:lnTo>
                      <a:pt x="107" y="92"/>
                    </a:lnTo>
                    <a:lnTo>
                      <a:pt x="115" y="87"/>
                    </a:lnTo>
                    <a:lnTo>
                      <a:pt x="122" y="83"/>
                    </a:lnTo>
                    <a:lnTo>
                      <a:pt x="130" y="80"/>
                    </a:lnTo>
                    <a:lnTo>
                      <a:pt x="138" y="76"/>
                    </a:lnTo>
                    <a:lnTo>
                      <a:pt x="145" y="73"/>
                    </a:lnTo>
                    <a:lnTo>
                      <a:pt x="152" y="68"/>
                    </a:lnTo>
                    <a:lnTo>
                      <a:pt x="157" y="63"/>
                    </a:lnTo>
                    <a:lnTo>
                      <a:pt x="163" y="54"/>
                    </a:lnTo>
                    <a:lnTo>
                      <a:pt x="170" y="44"/>
                    </a:lnTo>
                    <a:lnTo>
                      <a:pt x="177" y="34"/>
                    </a:lnTo>
                    <a:lnTo>
                      <a:pt x="184" y="24"/>
                    </a:lnTo>
                    <a:lnTo>
                      <a:pt x="192" y="16"/>
                    </a:lnTo>
                    <a:lnTo>
                      <a:pt x="201" y="10"/>
                    </a:lnTo>
                    <a:lnTo>
                      <a:pt x="211" y="5"/>
                    </a:lnTo>
                    <a:lnTo>
                      <a:pt x="222" y="1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38" name="任意多边形 1001477"/>
              <p:cNvSpPr/>
              <p:nvPr/>
            </p:nvSpPr>
            <p:spPr>
              <a:xfrm>
                <a:off x="1919" y="3066"/>
                <a:ext cx="101" cy="122"/>
              </a:xfrm>
              <a:custGeom>
                <a:avLst/>
                <a:gdLst/>
                <a:ahLst/>
                <a:cxnLst/>
                <a:pathLst>
                  <a:path w="115" h="212">
                    <a:moveTo>
                      <a:pt x="98" y="4"/>
                    </a:moveTo>
                    <a:lnTo>
                      <a:pt x="82" y="36"/>
                    </a:lnTo>
                    <a:lnTo>
                      <a:pt x="90" y="34"/>
                    </a:lnTo>
                    <a:lnTo>
                      <a:pt x="98" y="30"/>
                    </a:lnTo>
                    <a:lnTo>
                      <a:pt x="106" y="28"/>
                    </a:lnTo>
                    <a:lnTo>
                      <a:pt x="115" y="26"/>
                    </a:lnTo>
                    <a:lnTo>
                      <a:pt x="106" y="44"/>
                    </a:lnTo>
                    <a:lnTo>
                      <a:pt x="99" y="60"/>
                    </a:lnTo>
                    <a:lnTo>
                      <a:pt x="92" y="76"/>
                    </a:lnTo>
                    <a:lnTo>
                      <a:pt x="85" y="91"/>
                    </a:lnTo>
                    <a:lnTo>
                      <a:pt x="78" y="106"/>
                    </a:lnTo>
                    <a:lnTo>
                      <a:pt x="70" y="120"/>
                    </a:lnTo>
                    <a:lnTo>
                      <a:pt x="61" y="134"/>
                    </a:lnTo>
                    <a:lnTo>
                      <a:pt x="49" y="148"/>
                    </a:lnTo>
                    <a:lnTo>
                      <a:pt x="40" y="157"/>
                    </a:lnTo>
                    <a:lnTo>
                      <a:pt x="33" y="165"/>
                    </a:lnTo>
                    <a:lnTo>
                      <a:pt x="28" y="172"/>
                    </a:lnTo>
                    <a:lnTo>
                      <a:pt x="22" y="178"/>
                    </a:lnTo>
                    <a:lnTo>
                      <a:pt x="17" y="185"/>
                    </a:lnTo>
                    <a:lnTo>
                      <a:pt x="11" y="193"/>
                    </a:lnTo>
                    <a:lnTo>
                      <a:pt x="7" y="202"/>
                    </a:lnTo>
                    <a:lnTo>
                      <a:pt x="0" y="212"/>
                    </a:lnTo>
                    <a:lnTo>
                      <a:pt x="3" y="181"/>
                    </a:lnTo>
                    <a:lnTo>
                      <a:pt x="9" y="155"/>
                    </a:lnTo>
                    <a:lnTo>
                      <a:pt x="17" y="128"/>
                    </a:lnTo>
                    <a:lnTo>
                      <a:pt x="28" y="99"/>
                    </a:lnTo>
                    <a:lnTo>
                      <a:pt x="34" y="80"/>
                    </a:lnTo>
                    <a:lnTo>
                      <a:pt x="40" y="63"/>
                    </a:lnTo>
                    <a:lnTo>
                      <a:pt x="46" y="45"/>
                    </a:lnTo>
                    <a:lnTo>
                      <a:pt x="55" y="26"/>
                    </a:lnTo>
                    <a:lnTo>
                      <a:pt x="57" y="18"/>
                    </a:lnTo>
                    <a:lnTo>
                      <a:pt x="59" y="11"/>
                    </a:lnTo>
                    <a:lnTo>
                      <a:pt x="61" y="5"/>
                    </a:lnTo>
                    <a:lnTo>
                      <a:pt x="66" y="2"/>
                    </a:lnTo>
                    <a:lnTo>
                      <a:pt x="74" y="0"/>
                    </a:lnTo>
                    <a:lnTo>
                      <a:pt x="82" y="2"/>
                    </a:lnTo>
                    <a:lnTo>
                      <a:pt x="90" y="3"/>
                    </a:lnTo>
                    <a:lnTo>
                      <a:pt x="98" y="4"/>
                    </a:lnTo>
                    <a:close/>
                  </a:path>
                </a:pathLst>
              </a:custGeom>
              <a:solidFill>
                <a:srgbClr val="91A8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39" name="任意多边形 1001478"/>
              <p:cNvSpPr/>
              <p:nvPr/>
            </p:nvSpPr>
            <p:spPr>
              <a:xfrm>
                <a:off x="1698" y="3009"/>
                <a:ext cx="111" cy="166"/>
              </a:xfrm>
              <a:custGeom>
                <a:avLst/>
                <a:gdLst/>
                <a:ahLst/>
                <a:cxnLst/>
                <a:pathLst>
                  <a:path w="125" h="290">
                    <a:moveTo>
                      <a:pt x="125" y="19"/>
                    </a:moveTo>
                    <a:lnTo>
                      <a:pt x="118" y="15"/>
                    </a:lnTo>
                    <a:lnTo>
                      <a:pt x="111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6" y="1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59" y="5"/>
                    </a:lnTo>
                    <a:lnTo>
                      <a:pt x="55" y="15"/>
                    </a:lnTo>
                    <a:lnTo>
                      <a:pt x="53" y="29"/>
                    </a:lnTo>
                    <a:lnTo>
                      <a:pt x="51" y="44"/>
                    </a:lnTo>
                    <a:lnTo>
                      <a:pt x="49" y="63"/>
                    </a:lnTo>
                    <a:lnTo>
                      <a:pt x="46" y="81"/>
                    </a:lnTo>
                    <a:lnTo>
                      <a:pt x="41" y="98"/>
                    </a:lnTo>
                    <a:lnTo>
                      <a:pt x="35" y="118"/>
                    </a:lnTo>
                    <a:lnTo>
                      <a:pt x="31" y="131"/>
                    </a:lnTo>
                    <a:lnTo>
                      <a:pt x="25" y="144"/>
                    </a:lnTo>
                    <a:lnTo>
                      <a:pt x="18" y="156"/>
                    </a:lnTo>
                    <a:lnTo>
                      <a:pt x="12" y="166"/>
                    </a:lnTo>
                    <a:lnTo>
                      <a:pt x="8" y="178"/>
                    </a:lnTo>
                    <a:lnTo>
                      <a:pt x="3" y="189"/>
                    </a:lnTo>
                    <a:lnTo>
                      <a:pt x="1" y="202"/>
                    </a:lnTo>
                    <a:lnTo>
                      <a:pt x="0" y="216"/>
                    </a:lnTo>
                    <a:lnTo>
                      <a:pt x="1" y="221"/>
                    </a:lnTo>
                    <a:lnTo>
                      <a:pt x="3" y="226"/>
                    </a:lnTo>
                    <a:lnTo>
                      <a:pt x="6" y="229"/>
                    </a:lnTo>
                    <a:lnTo>
                      <a:pt x="12" y="232"/>
                    </a:lnTo>
                    <a:lnTo>
                      <a:pt x="17" y="234"/>
                    </a:lnTo>
                    <a:lnTo>
                      <a:pt x="24" y="236"/>
                    </a:lnTo>
                    <a:lnTo>
                      <a:pt x="30" y="240"/>
                    </a:lnTo>
                    <a:lnTo>
                      <a:pt x="35" y="242"/>
                    </a:lnTo>
                    <a:lnTo>
                      <a:pt x="46" y="247"/>
                    </a:lnTo>
                    <a:lnTo>
                      <a:pt x="55" y="251"/>
                    </a:lnTo>
                    <a:lnTo>
                      <a:pt x="64" y="256"/>
                    </a:lnTo>
                    <a:lnTo>
                      <a:pt x="73" y="261"/>
                    </a:lnTo>
                    <a:lnTo>
                      <a:pt x="81" y="266"/>
                    </a:lnTo>
                    <a:lnTo>
                      <a:pt x="89" y="272"/>
                    </a:lnTo>
                    <a:lnTo>
                      <a:pt x="97" y="279"/>
                    </a:lnTo>
                    <a:lnTo>
                      <a:pt x="106" y="288"/>
                    </a:lnTo>
                    <a:lnTo>
                      <a:pt x="119" y="290"/>
                    </a:lnTo>
                    <a:lnTo>
                      <a:pt x="117" y="269"/>
                    </a:lnTo>
                    <a:lnTo>
                      <a:pt x="118" y="249"/>
                    </a:lnTo>
                    <a:lnTo>
                      <a:pt x="118" y="229"/>
                    </a:lnTo>
                    <a:lnTo>
                      <a:pt x="119" y="208"/>
                    </a:lnTo>
                    <a:lnTo>
                      <a:pt x="118" y="201"/>
                    </a:lnTo>
                    <a:lnTo>
                      <a:pt x="116" y="195"/>
                    </a:lnTo>
                    <a:lnTo>
                      <a:pt x="114" y="189"/>
                    </a:lnTo>
                    <a:lnTo>
                      <a:pt x="111" y="183"/>
                    </a:lnTo>
                    <a:lnTo>
                      <a:pt x="125" y="19"/>
                    </a:lnTo>
                    <a:close/>
                  </a:path>
                </a:pathLst>
              </a:custGeom>
              <a:solidFill>
                <a:srgbClr val="D1AA38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0" name="任意多边形 1001479"/>
              <p:cNvSpPr/>
              <p:nvPr/>
            </p:nvSpPr>
            <p:spPr>
              <a:xfrm>
                <a:off x="1845" y="3030"/>
                <a:ext cx="125" cy="172"/>
              </a:xfrm>
              <a:custGeom>
                <a:avLst/>
                <a:gdLst/>
                <a:ahLst/>
                <a:cxnLst/>
                <a:pathLst>
                  <a:path w="141" h="300">
                    <a:moveTo>
                      <a:pt x="78" y="0"/>
                    </a:moveTo>
                    <a:lnTo>
                      <a:pt x="89" y="5"/>
                    </a:lnTo>
                    <a:lnTo>
                      <a:pt x="99" y="9"/>
                    </a:lnTo>
                    <a:lnTo>
                      <a:pt x="109" y="13"/>
                    </a:lnTo>
                    <a:lnTo>
                      <a:pt x="120" y="16"/>
                    </a:lnTo>
                    <a:lnTo>
                      <a:pt x="128" y="21"/>
                    </a:lnTo>
                    <a:lnTo>
                      <a:pt x="136" y="27"/>
                    </a:lnTo>
                    <a:lnTo>
                      <a:pt x="140" y="34"/>
                    </a:lnTo>
                    <a:lnTo>
                      <a:pt x="141" y="44"/>
                    </a:lnTo>
                    <a:lnTo>
                      <a:pt x="140" y="60"/>
                    </a:lnTo>
                    <a:lnTo>
                      <a:pt x="137" y="75"/>
                    </a:lnTo>
                    <a:lnTo>
                      <a:pt x="132" y="89"/>
                    </a:lnTo>
                    <a:lnTo>
                      <a:pt x="128" y="102"/>
                    </a:lnTo>
                    <a:lnTo>
                      <a:pt x="121" y="115"/>
                    </a:lnTo>
                    <a:lnTo>
                      <a:pt x="115" y="128"/>
                    </a:lnTo>
                    <a:lnTo>
                      <a:pt x="109" y="143"/>
                    </a:lnTo>
                    <a:lnTo>
                      <a:pt x="103" y="159"/>
                    </a:lnTo>
                    <a:lnTo>
                      <a:pt x="98" y="179"/>
                    </a:lnTo>
                    <a:lnTo>
                      <a:pt x="94" y="197"/>
                    </a:lnTo>
                    <a:lnTo>
                      <a:pt x="90" y="214"/>
                    </a:lnTo>
                    <a:lnTo>
                      <a:pt x="86" y="231"/>
                    </a:lnTo>
                    <a:lnTo>
                      <a:pt x="82" y="248"/>
                    </a:lnTo>
                    <a:lnTo>
                      <a:pt x="75" y="265"/>
                    </a:lnTo>
                    <a:lnTo>
                      <a:pt x="67" y="282"/>
                    </a:lnTo>
                    <a:lnTo>
                      <a:pt x="56" y="300"/>
                    </a:lnTo>
                    <a:lnTo>
                      <a:pt x="49" y="296"/>
                    </a:lnTo>
                    <a:lnTo>
                      <a:pt x="44" y="292"/>
                    </a:lnTo>
                    <a:lnTo>
                      <a:pt x="39" y="287"/>
                    </a:lnTo>
                    <a:lnTo>
                      <a:pt x="34" y="281"/>
                    </a:lnTo>
                    <a:lnTo>
                      <a:pt x="30" y="276"/>
                    </a:lnTo>
                    <a:lnTo>
                      <a:pt x="26" y="270"/>
                    </a:lnTo>
                    <a:lnTo>
                      <a:pt x="23" y="263"/>
                    </a:lnTo>
                    <a:lnTo>
                      <a:pt x="18" y="256"/>
                    </a:lnTo>
                    <a:lnTo>
                      <a:pt x="13" y="248"/>
                    </a:lnTo>
                    <a:lnTo>
                      <a:pt x="7" y="240"/>
                    </a:lnTo>
                    <a:lnTo>
                      <a:pt x="2" y="232"/>
                    </a:lnTo>
                    <a:lnTo>
                      <a:pt x="0" y="223"/>
                    </a:lnTo>
                    <a:lnTo>
                      <a:pt x="4" y="212"/>
                    </a:lnTo>
                    <a:lnTo>
                      <a:pt x="14" y="206"/>
                    </a:lnTo>
                    <a:lnTo>
                      <a:pt x="24" y="199"/>
                    </a:lnTo>
                    <a:lnTo>
                      <a:pt x="32" y="190"/>
                    </a:lnTo>
                    <a:lnTo>
                      <a:pt x="41" y="167"/>
                    </a:lnTo>
                    <a:lnTo>
                      <a:pt x="48" y="144"/>
                    </a:lnTo>
                    <a:lnTo>
                      <a:pt x="52" y="121"/>
                    </a:lnTo>
                    <a:lnTo>
                      <a:pt x="55" y="98"/>
                    </a:lnTo>
                    <a:lnTo>
                      <a:pt x="57" y="74"/>
                    </a:lnTo>
                    <a:lnTo>
                      <a:pt x="62" y="50"/>
                    </a:lnTo>
                    <a:lnTo>
                      <a:pt x="68" y="25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D1AA38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1" name="任意多边形 1001480"/>
              <p:cNvSpPr/>
              <p:nvPr/>
            </p:nvSpPr>
            <p:spPr>
              <a:xfrm>
                <a:off x="1793" y="3124"/>
                <a:ext cx="79" cy="87"/>
              </a:xfrm>
              <a:custGeom>
                <a:avLst/>
                <a:gdLst/>
                <a:ahLst/>
                <a:cxnLst/>
                <a:pathLst>
                  <a:path w="90" h="152">
                    <a:moveTo>
                      <a:pt x="68" y="37"/>
                    </a:moveTo>
                    <a:lnTo>
                      <a:pt x="60" y="31"/>
                    </a:lnTo>
                    <a:lnTo>
                      <a:pt x="53" y="26"/>
                    </a:lnTo>
                    <a:lnTo>
                      <a:pt x="46" y="22"/>
                    </a:lnTo>
                    <a:lnTo>
                      <a:pt x="39" y="17"/>
                    </a:lnTo>
                    <a:lnTo>
                      <a:pt x="32" y="12"/>
                    </a:lnTo>
                    <a:lnTo>
                      <a:pt x="25" y="8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0" y="14"/>
                    </a:lnTo>
                    <a:lnTo>
                      <a:pt x="0" y="84"/>
                    </a:lnTo>
                    <a:lnTo>
                      <a:pt x="3" y="97"/>
                    </a:lnTo>
                    <a:lnTo>
                      <a:pt x="9" y="109"/>
                    </a:lnTo>
                    <a:lnTo>
                      <a:pt x="15" y="121"/>
                    </a:lnTo>
                    <a:lnTo>
                      <a:pt x="23" y="131"/>
                    </a:lnTo>
                    <a:lnTo>
                      <a:pt x="32" y="140"/>
                    </a:lnTo>
                    <a:lnTo>
                      <a:pt x="43" y="146"/>
                    </a:lnTo>
                    <a:lnTo>
                      <a:pt x="54" y="151"/>
                    </a:lnTo>
                    <a:lnTo>
                      <a:pt x="68" y="152"/>
                    </a:lnTo>
                    <a:lnTo>
                      <a:pt x="75" y="151"/>
                    </a:lnTo>
                    <a:lnTo>
                      <a:pt x="83" y="148"/>
                    </a:lnTo>
                    <a:lnTo>
                      <a:pt x="87" y="144"/>
                    </a:lnTo>
                    <a:lnTo>
                      <a:pt x="90" y="138"/>
                    </a:lnTo>
                    <a:lnTo>
                      <a:pt x="86" y="118"/>
                    </a:lnTo>
                    <a:lnTo>
                      <a:pt x="79" y="102"/>
                    </a:lnTo>
                    <a:lnTo>
                      <a:pt x="71" y="86"/>
                    </a:lnTo>
                    <a:lnTo>
                      <a:pt x="68" y="67"/>
                    </a:lnTo>
                    <a:lnTo>
                      <a:pt x="68" y="57"/>
                    </a:lnTo>
                    <a:lnTo>
                      <a:pt x="68" y="52"/>
                    </a:lnTo>
                    <a:lnTo>
                      <a:pt x="68" y="46"/>
                    </a:lnTo>
                    <a:lnTo>
                      <a:pt x="68" y="37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2" name="任意多边形 1001481"/>
              <p:cNvSpPr/>
              <p:nvPr/>
            </p:nvSpPr>
            <p:spPr>
              <a:xfrm>
                <a:off x="1984" y="2765"/>
                <a:ext cx="201" cy="298"/>
              </a:xfrm>
              <a:custGeom>
                <a:avLst/>
                <a:gdLst/>
                <a:ahLst/>
                <a:cxnLst/>
                <a:pathLst>
                  <a:path w="229" h="519">
                    <a:moveTo>
                      <a:pt x="115" y="11"/>
                    </a:moveTo>
                    <a:lnTo>
                      <a:pt x="81" y="27"/>
                    </a:lnTo>
                    <a:lnTo>
                      <a:pt x="70" y="24"/>
                    </a:lnTo>
                    <a:lnTo>
                      <a:pt x="59" y="22"/>
                    </a:lnTo>
                    <a:lnTo>
                      <a:pt x="49" y="20"/>
                    </a:lnTo>
                    <a:lnTo>
                      <a:pt x="40" y="16"/>
                    </a:lnTo>
                    <a:lnTo>
                      <a:pt x="31" y="13"/>
                    </a:lnTo>
                    <a:lnTo>
                      <a:pt x="21" y="9"/>
                    </a:lnTo>
                    <a:lnTo>
                      <a:pt x="12" y="5"/>
                    </a:lnTo>
                    <a:lnTo>
                      <a:pt x="2" y="0"/>
                    </a:lnTo>
                    <a:lnTo>
                      <a:pt x="2" y="6"/>
                    </a:lnTo>
                    <a:lnTo>
                      <a:pt x="1" y="11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2" y="43"/>
                    </a:lnTo>
                    <a:lnTo>
                      <a:pt x="8" y="61"/>
                    </a:lnTo>
                    <a:lnTo>
                      <a:pt x="16" y="79"/>
                    </a:lnTo>
                    <a:lnTo>
                      <a:pt x="27" y="98"/>
                    </a:lnTo>
                    <a:lnTo>
                      <a:pt x="38" y="92"/>
                    </a:lnTo>
                    <a:lnTo>
                      <a:pt x="42" y="82"/>
                    </a:lnTo>
                    <a:lnTo>
                      <a:pt x="42" y="95"/>
                    </a:lnTo>
                    <a:lnTo>
                      <a:pt x="42" y="106"/>
                    </a:lnTo>
                    <a:lnTo>
                      <a:pt x="42" y="118"/>
                    </a:lnTo>
                    <a:lnTo>
                      <a:pt x="42" y="130"/>
                    </a:lnTo>
                    <a:lnTo>
                      <a:pt x="45" y="165"/>
                    </a:lnTo>
                    <a:lnTo>
                      <a:pt x="51" y="195"/>
                    </a:lnTo>
                    <a:lnTo>
                      <a:pt x="61" y="225"/>
                    </a:lnTo>
                    <a:lnTo>
                      <a:pt x="71" y="259"/>
                    </a:lnTo>
                    <a:lnTo>
                      <a:pt x="71" y="330"/>
                    </a:lnTo>
                    <a:lnTo>
                      <a:pt x="76" y="362"/>
                    </a:lnTo>
                    <a:lnTo>
                      <a:pt x="79" y="391"/>
                    </a:lnTo>
                    <a:lnTo>
                      <a:pt x="81" y="420"/>
                    </a:lnTo>
                    <a:lnTo>
                      <a:pt x="87" y="453"/>
                    </a:lnTo>
                    <a:lnTo>
                      <a:pt x="88" y="468"/>
                    </a:lnTo>
                    <a:lnTo>
                      <a:pt x="86" y="482"/>
                    </a:lnTo>
                    <a:lnTo>
                      <a:pt x="85" y="495"/>
                    </a:lnTo>
                    <a:lnTo>
                      <a:pt x="89" y="507"/>
                    </a:lnTo>
                    <a:lnTo>
                      <a:pt x="94" y="512"/>
                    </a:lnTo>
                    <a:lnTo>
                      <a:pt x="99" y="515"/>
                    </a:lnTo>
                    <a:lnTo>
                      <a:pt x="104" y="518"/>
                    </a:lnTo>
                    <a:lnTo>
                      <a:pt x="110" y="519"/>
                    </a:lnTo>
                    <a:lnTo>
                      <a:pt x="116" y="519"/>
                    </a:lnTo>
                    <a:lnTo>
                      <a:pt x="123" y="519"/>
                    </a:lnTo>
                    <a:lnTo>
                      <a:pt x="130" y="519"/>
                    </a:lnTo>
                    <a:lnTo>
                      <a:pt x="137" y="519"/>
                    </a:lnTo>
                    <a:lnTo>
                      <a:pt x="152" y="519"/>
                    </a:lnTo>
                    <a:lnTo>
                      <a:pt x="168" y="518"/>
                    </a:lnTo>
                    <a:lnTo>
                      <a:pt x="184" y="516"/>
                    </a:lnTo>
                    <a:lnTo>
                      <a:pt x="199" y="513"/>
                    </a:lnTo>
                    <a:lnTo>
                      <a:pt x="212" y="508"/>
                    </a:lnTo>
                    <a:lnTo>
                      <a:pt x="221" y="501"/>
                    </a:lnTo>
                    <a:lnTo>
                      <a:pt x="228" y="491"/>
                    </a:lnTo>
                    <a:lnTo>
                      <a:pt x="229" y="478"/>
                    </a:lnTo>
                    <a:lnTo>
                      <a:pt x="228" y="421"/>
                    </a:lnTo>
                    <a:lnTo>
                      <a:pt x="228" y="357"/>
                    </a:lnTo>
                    <a:lnTo>
                      <a:pt x="222" y="325"/>
                    </a:lnTo>
                    <a:lnTo>
                      <a:pt x="217" y="296"/>
                    </a:lnTo>
                    <a:lnTo>
                      <a:pt x="212" y="269"/>
                    </a:lnTo>
                    <a:lnTo>
                      <a:pt x="206" y="243"/>
                    </a:lnTo>
                    <a:lnTo>
                      <a:pt x="199" y="217"/>
                    </a:lnTo>
                    <a:lnTo>
                      <a:pt x="191" y="190"/>
                    </a:lnTo>
                    <a:lnTo>
                      <a:pt x="180" y="164"/>
                    </a:lnTo>
                    <a:lnTo>
                      <a:pt x="167" y="134"/>
                    </a:lnTo>
                    <a:lnTo>
                      <a:pt x="160" y="118"/>
                    </a:lnTo>
                    <a:lnTo>
                      <a:pt x="153" y="102"/>
                    </a:lnTo>
                    <a:lnTo>
                      <a:pt x="147" y="87"/>
                    </a:lnTo>
                    <a:lnTo>
                      <a:pt x="142" y="71"/>
                    </a:lnTo>
                    <a:lnTo>
                      <a:pt x="137" y="56"/>
                    </a:lnTo>
                    <a:lnTo>
                      <a:pt x="131" y="41"/>
                    </a:lnTo>
                    <a:lnTo>
                      <a:pt x="124" y="26"/>
                    </a:lnTo>
                    <a:lnTo>
                      <a:pt x="115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3" name="任意多边形 1001482"/>
              <p:cNvSpPr/>
              <p:nvPr/>
            </p:nvSpPr>
            <p:spPr>
              <a:xfrm>
                <a:off x="2029" y="2795"/>
                <a:ext cx="114" cy="235"/>
              </a:xfrm>
              <a:custGeom>
                <a:avLst/>
                <a:gdLst/>
                <a:ahLst/>
                <a:cxnLst/>
                <a:pathLst>
                  <a:path w="129" h="409">
                    <a:moveTo>
                      <a:pt x="68" y="32"/>
                    </a:moveTo>
                    <a:lnTo>
                      <a:pt x="65" y="25"/>
                    </a:lnTo>
                    <a:lnTo>
                      <a:pt x="60" y="20"/>
                    </a:lnTo>
                    <a:lnTo>
                      <a:pt x="57" y="15"/>
                    </a:lnTo>
                    <a:lnTo>
                      <a:pt x="52" y="9"/>
                    </a:lnTo>
                    <a:lnTo>
                      <a:pt x="48" y="6"/>
                    </a:lnTo>
                    <a:lnTo>
                      <a:pt x="42" y="2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3" y="16"/>
                    </a:lnTo>
                    <a:lnTo>
                      <a:pt x="0" y="27"/>
                    </a:lnTo>
                    <a:lnTo>
                      <a:pt x="3" y="36"/>
                    </a:lnTo>
                    <a:lnTo>
                      <a:pt x="10" y="43"/>
                    </a:lnTo>
                    <a:lnTo>
                      <a:pt x="17" y="48"/>
                    </a:lnTo>
                    <a:lnTo>
                      <a:pt x="22" y="57"/>
                    </a:lnTo>
                    <a:lnTo>
                      <a:pt x="30" y="88"/>
                    </a:lnTo>
                    <a:lnTo>
                      <a:pt x="35" y="116"/>
                    </a:lnTo>
                    <a:lnTo>
                      <a:pt x="38" y="145"/>
                    </a:lnTo>
                    <a:lnTo>
                      <a:pt x="47" y="178"/>
                    </a:lnTo>
                    <a:lnTo>
                      <a:pt x="47" y="270"/>
                    </a:lnTo>
                    <a:lnTo>
                      <a:pt x="50" y="297"/>
                    </a:lnTo>
                    <a:lnTo>
                      <a:pt x="50" y="323"/>
                    </a:lnTo>
                    <a:lnTo>
                      <a:pt x="51" y="349"/>
                    </a:lnTo>
                    <a:lnTo>
                      <a:pt x="56" y="377"/>
                    </a:lnTo>
                    <a:lnTo>
                      <a:pt x="60" y="387"/>
                    </a:lnTo>
                    <a:lnTo>
                      <a:pt x="68" y="394"/>
                    </a:lnTo>
                    <a:lnTo>
                      <a:pt x="78" y="401"/>
                    </a:lnTo>
                    <a:lnTo>
                      <a:pt x="86" y="409"/>
                    </a:lnTo>
                    <a:lnTo>
                      <a:pt x="94" y="405"/>
                    </a:lnTo>
                    <a:lnTo>
                      <a:pt x="102" y="400"/>
                    </a:lnTo>
                    <a:lnTo>
                      <a:pt x="109" y="394"/>
                    </a:lnTo>
                    <a:lnTo>
                      <a:pt x="116" y="388"/>
                    </a:lnTo>
                    <a:lnTo>
                      <a:pt x="121" y="381"/>
                    </a:lnTo>
                    <a:lnTo>
                      <a:pt x="126" y="375"/>
                    </a:lnTo>
                    <a:lnTo>
                      <a:pt x="128" y="367"/>
                    </a:lnTo>
                    <a:lnTo>
                      <a:pt x="129" y="357"/>
                    </a:lnTo>
                    <a:lnTo>
                      <a:pt x="128" y="341"/>
                    </a:lnTo>
                    <a:lnTo>
                      <a:pt x="125" y="327"/>
                    </a:lnTo>
                    <a:lnTo>
                      <a:pt x="121" y="313"/>
                    </a:lnTo>
                    <a:lnTo>
                      <a:pt x="116" y="301"/>
                    </a:lnTo>
                    <a:lnTo>
                      <a:pt x="109" y="289"/>
                    </a:lnTo>
                    <a:lnTo>
                      <a:pt x="102" y="277"/>
                    </a:lnTo>
                    <a:lnTo>
                      <a:pt x="95" y="263"/>
                    </a:lnTo>
                    <a:lnTo>
                      <a:pt x="88" y="248"/>
                    </a:lnTo>
                    <a:lnTo>
                      <a:pt x="81" y="225"/>
                    </a:lnTo>
                    <a:lnTo>
                      <a:pt x="79" y="204"/>
                    </a:lnTo>
                    <a:lnTo>
                      <a:pt x="76" y="183"/>
                    </a:lnTo>
                    <a:lnTo>
                      <a:pt x="72" y="160"/>
                    </a:lnTo>
                    <a:lnTo>
                      <a:pt x="61" y="136"/>
                    </a:lnTo>
                    <a:lnTo>
                      <a:pt x="51" y="115"/>
                    </a:lnTo>
                    <a:lnTo>
                      <a:pt x="42" y="93"/>
                    </a:lnTo>
                    <a:lnTo>
                      <a:pt x="38" y="68"/>
                    </a:lnTo>
                    <a:lnTo>
                      <a:pt x="42" y="58"/>
                    </a:lnTo>
                    <a:lnTo>
                      <a:pt x="51" y="50"/>
                    </a:lnTo>
                    <a:lnTo>
                      <a:pt x="60" y="42"/>
                    </a:lnTo>
                    <a:lnTo>
                      <a:pt x="68" y="32"/>
                    </a:lnTo>
                    <a:close/>
                  </a:path>
                </a:pathLst>
              </a:custGeom>
              <a:solidFill>
                <a:srgbClr val="66007C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4" name="任意多边形 1001483"/>
              <p:cNvSpPr/>
              <p:nvPr/>
            </p:nvSpPr>
            <p:spPr>
              <a:xfrm>
                <a:off x="2497" y="2636"/>
                <a:ext cx="106" cy="86"/>
              </a:xfrm>
              <a:custGeom>
                <a:avLst/>
                <a:gdLst/>
                <a:ahLst/>
                <a:cxnLst/>
                <a:pathLst>
                  <a:path w="121" h="150">
                    <a:moveTo>
                      <a:pt x="4" y="73"/>
                    </a:moveTo>
                    <a:lnTo>
                      <a:pt x="8" y="57"/>
                    </a:lnTo>
                    <a:lnTo>
                      <a:pt x="14" y="41"/>
                    </a:lnTo>
                    <a:lnTo>
                      <a:pt x="20" y="27"/>
                    </a:lnTo>
                    <a:lnTo>
                      <a:pt x="32" y="16"/>
                    </a:lnTo>
                    <a:lnTo>
                      <a:pt x="42" y="10"/>
                    </a:lnTo>
                    <a:lnTo>
                      <a:pt x="53" y="6"/>
                    </a:lnTo>
                    <a:lnTo>
                      <a:pt x="63" y="4"/>
                    </a:lnTo>
                    <a:lnTo>
                      <a:pt x="75" y="4"/>
                    </a:lnTo>
                    <a:lnTo>
                      <a:pt x="85" y="4"/>
                    </a:lnTo>
                    <a:lnTo>
                      <a:pt x="96" y="4"/>
                    </a:lnTo>
                    <a:lnTo>
                      <a:pt x="108" y="2"/>
                    </a:lnTo>
                    <a:lnTo>
                      <a:pt x="121" y="0"/>
                    </a:lnTo>
                    <a:lnTo>
                      <a:pt x="121" y="11"/>
                    </a:lnTo>
                    <a:lnTo>
                      <a:pt x="121" y="20"/>
                    </a:lnTo>
                    <a:lnTo>
                      <a:pt x="121" y="29"/>
                    </a:lnTo>
                    <a:lnTo>
                      <a:pt x="121" y="41"/>
                    </a:lnTo>
                    <a:lnTo>
                      <a:pt x="118" y="62"/>
                    </a:lnTo>
                    <a:lnTo>
                      <a:pt x="110" y="79"/>
                    </a:lnTo>
                    <a:lnTo>
                      <a:pt x="99" y="94"/>
                    </a:lnTo>
                    <a:lnTo>
                      <a:pt x="85" y="107"/>
                    </a:lnTo>
                    <a:lnTo>
                      <a:pt x="68" y="118"/>
                    </a:lnTo>
                    <a:lnTo>
                      <a:pt x="49" y="129"/>
                    </a:lnTo>
                    <a:lnTo>
                      <a:pt x="30" y="139"/>
                    </a:lnTo>
                    <a:lnTo>
                      <a:pt x="10" y="150"/>
                    </a:lnTo>
                    <a:lnTo>
                      <a:pt x="0" y="145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5" name="任意多边形 1001484"/>
              <p:cNvSpPr/>
              <p:nvPr/>
            </p:nvSpPr>
            <p:spPr>
              <a:xfrm>
                <a:off x="1950" y="2628"/>
                <a:ext cx="137" cy="147"/>
              </a:xfrm>
              <a:custGeom>
                <a:avLst/>
                <a:gdLst/>
                <a:ahLst/>
                <a:cxnLst/>
                <a:pathLst>
                  <a:path w="155" h="257">
                    <a:moveTo>
                      <a:pt x="155" y="124"/>
                    </a:moveTo>
                    <a:lnTo>
                      <a:pt x="155" y="146"/>
                    </a:lnTo>
                    <a:lnTo>
                      <a:pt x="154" y="169"/>
                    </a:lnTo>
                    <a:lnTo>
                      <a:pt x="152" y="191"/>
                    </a:lnTo>
                    <a:lnTo>
                      <a:pt x="147" y="212"/>
                    </a:lnTo>
                    <a:lnTo>
                      <a:pt x="140" y="230"/>
                    </a:lnTo>
                    <a:lnTo>
                      <a:pt x="130" y="244"/>
                    </a:lnTo>
                    <a:lnTo>
                      <a:pt x="116" y="253"/>
                    </a:lnTo>
                    <a:lnTo>
                      <a:pt x="97" y="257"/>
                    </a:lnTo>
                    <a:lnTo>
                      <a:pt x="74" y="253"/>
                    </a:lnTo>
                    <a:lnTo>
                      <a:pt x="54" y="244"/>
                    </a:lnTo>
                    <a:lnTo>
                      <a:pt x="38" y="229"/>
                    </a:lnTo>
                    <a:lnTo>
                      <a:pt x="24" y="211"/>
                    </a:lnTo>
                    <a:lnTo>
                      <a:pt x="13" y="189"/>
                    </a:lnTo>
                    <a:lnTo>
                      <a:pt x="5" y="166"/>
                    </a:lnTo>
                    <a:lnTo>
                      <a:pt x="1" y="140"/>
                    </a:lnTo>
                    <a:lnTo>
                      <a:pt x="0" y="115"/>
                    </a:lnTo>
                    <a:lnTo>
                      <a:pt x="1" y="94"/>
                    </a:lnTo>
                    <a:lnTo>
                      <a:pt x="4" y="75"/>
                    </a:lnTo>
                    <a:lnTo>
                      <a:pt x="10" y="55"/>
                    </a:lnTo>
                    <a:lnTo>
                      <a:pt x="19" y="37"/>
                    </a:lnTo>
                    <a:lnTo>
                      <a:pt x="30" y="22"/>
                    </a:lnTo>
                    <a:lnTo>
                      <a:pt x="43" y="10"/>
                    </a:lnTo>
                    <a:lnTo>
                      <a:pt x="59" y="2"/>
                    </a:lnTo>
                    <a:lnTo>
                      <a:pt x="79" y="0"/>
                    </a:lnTo>
                    <a:lnTo>
                      <a:pt x="99" y="3"/>
                    </a:lnTo>
                    <a:lnTo>
                      <a:pt x="115" y="11"/>
                    </a:lnTo>
                    <a:lnTo>
                      <a:pt x="127" y="24"/>
                    </a:lnTo>
                    <a:lnTo>
                      <a:pt x="138" y="41"/>
                    </a:lnTo>
                    <a:lnTo>
                      <a:pt x="146" y="60"/>
                    </a:lnTo>
                    <a:lnTo>
                      <a:pt x="152" y="80"/>
                    </a:lnTo>
                    <a:lnTo>
                      <a:pt x="154" y="102"/>
                    </a:lnTo>
                    <a:lnTo>
                      <a:pt x="155" y="124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6" name="任意多边形 1001485"/>
              <p:cNvSpPr/>
              <p:nvPr/>
            </p:nvSpPr>
            <p:spPr>
              <a:xfrm>
                <a:off x="2059" y="2661"/>
                <a:ext cx="47" cy="33"/>
              </a:xfrm>
              <a:custGeom>
                <a:avLst/>
                <a:gdLst/>
                <a:ahLst/>
                <a:cxnLst/>
                <a:pathLst>
                  <a:path w="54" h="56">
                    <a:moveTo>
                      <a:pt x="0" y="28"/>
                    </a:moveTo>
                    <a:lnTo>
                      <a:pt x="2" y="18"/>
                    </a:lnTo>
                    <a:lnTo>
                      <a:pt x="8" y="9"/>
                    </a:lnTo>
                    <a:lnTo>
                      <a:pt x="16" y="3"/>
                    </a:lnTo>
                    <a:lnTo>
                      <a:pt x="26" y="0"/>
                    </a:lnTo>
                    <a:lnTo>
                      <a:pt x="37" y="3"/>
                    </a:lnTo>
                    <a:lnTo>
                      <a:pt x="46" y="9"/>
                    </a:lnTo>
                    <a:lnTo>
                      <a:pt x="52" y="18"/>
                    </a:lnTo>
                    <a:lnTo>
                      <a:pt x="54" y="28"/>
                    </a:lnTo>
                    <a:lnTo>
                      <a:pt x="52" y="38"/>
                    </a:lnTo>
                    <a:lnTo>
                      <a:pt x="46" y="48"/>
                    </a:lnTo>
                    <a:lnTo>
                      <a:pt x="37" y="53"/>
                    </a:lnTo>
                    <a:lnTo>
                      <a:pt x="26" y="56"/>
                    </a:lnTo>
                    <a:lnTo>
                      <a:pt x="16" y="53"/>
                    </a:lnTo>
                    <a:lnTo>
                      <a:pt x="8" y="48"/>
                    </a:lnTo>
                    <a:lnTo>
                      <a:pt x="2" y="3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7" name="任意多边形 1001486"/>
              <p:cNvSpPr/>
              <p:nvPr/>
            </p:nvSpPr>
            <p:spPr>
              <a:xfrm>
                <a:off x="2001" y="2671"/>
                <a:ext cx="53" cy="34"/>
              </a:xfrm>
              <a:custGeom>
                <a:avLst/>
                <a:gdLst/>
                <a:ahLst/>
                <a:cxnLst/>
                <a:pathLst>
                  <a:path w="60" h="62">
                    <a:moveTo>
                      <a:pt x="0" y="30"/>
                    </a:moveTo>
                    <a:lnTo>
                      <a:pt x="2" y="19"/>
                    </a:lnTo>
                    <a:lnTo>
                      <a:pt x="8" y="10"/>
                    </a:lnTo>
                    <a:lnTo>
                      <a:pt x="19" y="3"/>
                    </a:lnTo>
                    <a:lnTo>
                      <a:pt x="30" y="0"/>
                    </a:lnTo>
                    <a:lnTo>
                      <a:pt x="42" y="3"/>
                    </a:lnTo>
                    <a:lnTo>
                      <a:pt x="51" y="10"/>
                    </a:lnTo>
                    <a:lnTo>
                      <a:pt x="58" y="19"/>
                    </a:lnTo>
                    <a:lnTo>
                      <a:pt x="60" y="30"/>
                    </a:lnTo>
                    <a:lnTo>
                      <a:pt x="58" y="43"/>
                    </a:lnTo>
                    <a:lnTo>
                      <a:pt x="51" y="52"/>
                    </a:lnTo>
                    <a:lnTo>
                      <a:pt x="42" y="59"/>
                    </a:lnTo>
                    <a:lnTo>
                      <a:pt x="30" y="62"/>
                    </a:lnTo>
                    <a:lnTo>
                      <a:pt x="19" y="59"/>
                    </a:lnTo>
                    <a:lnTo>
                      <a:pt x="8" y="52"/>
                    </a:lnTo>
                    <a:lnTo>
                      <a:pt x="2" y="4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8" name="任意多边形 1001487"/>
              <p:cNvSpPr/>
              <p:nvPr/>
            </p:nvSpPr>
            <p:spPr>
              <a:xfrm>
                <a:off x="1952" y="2618"/>
                <a:ext cx="124" cy="56"/>
              </a:xfrm>
              <a:custGeom>
                <a:avLst/>
                <a:gdLst/>
                <a:ahLst/>
                <a:cxnLst/>
                <a:pathLst>
                  <a:path w="142" h="99">
                    <a:moveTo>
                      <a:pt x="142" y="36"/>
                    </a:moveTo>
                    <a:lnTo>
                      <a:pt x="140" y="45"/>
                    </a:lnTo>
                    <a:lnTo>
                      <a:pt x="137" y="52"/>
                    </a:lnTo>
                    <a:lnTo>
                      <a:pt x="129" y="54"/>
                    </a:lnTo>
                    <a:lnTo>
                      <a:pt x="121" y="51"/>
                    </a:lnTo>
                    <a:lnTo>
                      <a:pt x="117" y="43"/>
                    </a:lnTo>
                    <a:lnTo>
                      <a:pt x="112" y="36"/>
                    </a:lnTo>
                    <a:lnTo>
                      <a:pt x="105" y="30"/>
                    </a:lnTo>
                    <a:lnTo>
                      <a:pt x="98" y="26"/>
                    </a:lnTo>
                    <a:lnTo>
                      <a:pt x="90" y="23"/>
                    </a:lnTo>
                    <a:lnTo>
                      <a:pt x="81" y="23"/>
                    </a:lnTo>
                    <a:lnTo>
                      <a:pt x="72" y="24"/>
                    </a:lnTo>
                    <a:lnTo>
                      <a:pt x="64" y="27"/>
                    </a:lnTo>
                    <a:lnTo>
                      <a:pt x="57" y="31"/>
                    </a:lnTo>
                    <a:lnTo>
                      <a:pt x="51" y="36"/>
                    </a:lnTo>
                    <a:lnTo>
                      <a:pt x="45" y="41"/>
                    </a:lnTo>
                    <a:lnTo>
                      <a:pt x="39" y="46"/>
                    </a:lnTo>
                    <a:lnTo>
                      <a:pt x="32" y="52"/>
                    </a:lnTo>
                    <a:lnTo>
                      <a:pt x="29" y="62"/>
                    </a:lnTo>
                    <a:lnTo>
                      <a:pt x="26" y="74"/>
                    </a:lnTo>
                    <a:lnTo>
                      <a:pt x="25" y="84"/>
                    </a:lnTo>
                    <a:lnTo>
                      <a:pt x="23" y="94"/>
                    </a:lnTo>
                    <a:lnTo>
                      <a:pt x="18" y="99"/>
                    </a:lnTo>
                    <a:lnTo>
                      <a:pt x="11" y="99"/>
                    </a:lnTo>
                    <a:lnTo>
                      <a:pt x="0" y="91"/>
                    </a:lnTo>
                    <a:lnTo>
                      <a:pt x="0" y="77"/>
                    </a:lnTo>
                    <a:lnTo>
                      <a:pt x="2" y="65"/>
                    </a:lnTo>
                    <a:lnTo>
                      <a:pt x="7" y="52"/>
                    </a:lnTo>
                    <a:lnTo>
                      <a:pt x="14" y="41"/>
                    </a:lnTo>
                    <a:lnTo>
                      <a:pt x="22" y="30"/>
                    </a:lnTo>
                    <a:lnTo>
                      <a:pt x="31" y="20"/>
                    </a:lnTo>
                    <a:lnTo>
                      <a:pt x="41" y="11"/>
                    </a:lnTo>
                    <a:lnTo>
                      <a:pt x="53" y="1"/>
                    </a:lnTo>
                    <a:lnTo>
                      <a:pt x="66" y="0"/>
                    </a:lnTo>
                    <a:lnTo>
                      <a:pt x="78" y="0"/>
                    </a:lnTo>
                    <a:lnTo>
                      <a:pt x="91" y="1"/>
                    </a:lnTo>
                    <a:lnTo>
                      <a:pt x="104" y="4"/>
                    </a:lnTo>
                    <a:lnTo>
                      <a:pt x="115" y="8"/>
                    </a:lnTo>
                    <a:lnTo>
                      <a:pt x="125" y="15"/>
                    </a:lnTo>
                    <a:lnTo>
                      <a:pt x="135" y="24"/>
                    </a:lnTo>
                    <a:lnTo>
                      <a:pt x="14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49" name="任意多边形 1001488"/>
              <p:cNvSpPr/>
              <p:nvPr/>
            </p:nvSpPr>
            <p:spPr>
              <a:xfrm>
                <a:off x="2001" y="2665"/>
                <a:ext cx="114" cy="49"/>
              </a:xfrm>
              <a:custGeom>
                <a:avLst/>
                <a:gdLst/>
                <a:ahLst/>
                <a:cxnLst/>
                <a:pathLst>
                  <a:path w="129" h="87">
                    <a:moveTo>
                      <a:pt x="129" y="23"/>
                    </a:moveTo>
                    <a:lnTo>
                      <a:pt x="129" y="34"/>
                    </a:lnTo>
                    <a:lnTo>
                      <a:pt x="127" y="43"/>
                    </a:lnTo>
                    <a:lnTo>
                      <a:pt x="123" y="50"/>
                    </a:lnTo>
                    <a:lnTo>
                      <a:pt x="119" y="57"/>
                    </a:lnTo>
                    <a:lnTo>
                      <a:pt x="112" y="61"/>
                    </a:lnTo>
                    <a:lnTo>
                      <a:pt x="105" y="66"/>
                    </a:lnTo>
                    <a:lnTo>
                      <a:pt x="97" y="69"/>
                    </a:lnTo>
                    <a:lnTo>
                      <a:pt x="89" y="73"/>
                    </a:lnTo>
                    <a:lnTo>
                      <a:pt x="80" y="69"/>
                    </a:lnTo>
                    <a:lnTo>
                      <a:pt x="74" y="64"/>
                    </a:lnTo>
                    <a:lnTo>
                      <a:pt x="67" y="57"/>
                    </a:lnTo>
                    <a:lnTo>
                      <a:pt x="60" y="54"/>
                    </a:lnTo>
                    <a:lnTo>
                      <a:pt x="54" y="65"/>
                    </a:lnTo>
                    <a:lnTo>
                      <a:pt x="49" y="74"/>
                    </a:lnTo>
                    <a:lnTo>
                      <a:pt x="40" y="81"/>
                    </a:lnTo>
                    <a:lnTo>
                      <a:pt x="29" y="87"/>
                    </a:lnTo>
                    <a:lnTo>
                      <a:pt x="19" y="83"/>
                    </a:lnTo>
                    <a:lnTo>
                      <a:pt x="11" y="76"/>
                    </a:lnTo>
                    <a:lnTo>
                      <a:pt x="5" y="67"/>
                    </a:lnTo>
                    <a:lnTo>
                      <a:pt x="0" y="58"/>
                    </a:lnTo>
                    <a:lnTo>
                      <a:pt x="0" y="53"/>
                    </a:lnTo>
                    <a:lnTo>
                      <a:pt x="0" y="47"/>
                    </a:lnTo>
                    <a:lnTo>
                      <a:pt x="1" y="43"/>
                    </a:lnTo>
                    <a:lnTo>
                      <a:pt x="4" y="39"/>
                    </a:lnTo>
                    <a:lnTo>
                      <a:pt x="12" y="43"/>
                    </a:lnTo>
                    <a:lnTo>
                      <a:pt x="16" y="50"/>
                    </a:lnTo>
                    <a:lnTo>
                      <a:pt x="21" y="57"/>
                    </a:lnTo>
                    <a:lnTo>
                      <a:pt x="29" y="60"/>
                    </a:lnTo>
                    <a:lnTo>
                      <a:pt x="36" y="51"/>
                    </a:lnTo>
                    <a:lnTo>
                      <a:pt x="37" y="41"/>
                    </a:lnTo>
                    <a:lnTo>
                      <a:pt x="38" y="29"/>
                    </a:lnTo>
                    <a:lnTo>
                      <a:pt x="45" y="21"/>
                    </a:lnTo>
                    <a:lnTo>
                      <a:pt x="54" y="27"/>
                    </a:lnTo>
                    <a:lnTo>
                      <a:pt x="60" y="36"/>
                    </a:lnTo>
                    <a:lnTo>
                      <a:pt x="66" y="43"/>
                    </a:lnTo>
                    <a:lnTo>
                      <a:pt x="76" y="42"/>
                    </a:lnTo>
                    <a:lnTo>
                      <a:pt x="81" y="44"/>
                    </a:lnTo>
                    <a:lnTo>
                      <a:pt x="85" y="46"/>
                    </a:lnTo>
                    <a:lnTo>
                      <a:pt x="90" y="47"/>
                    </a:lnTo>
                    <a:lnTo>
                      <a:pt x="95" y="47"/>
                    </a:lnTo>
                    <a:lnTo>
                      <a:pt x="103" y="42"/>
                    </a:lnTo>
                    <a:lnTo>
                      <a:pt x="105" y="34"/>
                    </a:lnTo>
                    <a:lnTo>
                      <a:pt x="105" y="26"/>
                    </a:lnTo>
                    <a:lnTo>
                      <a:pt x="102" y="16"/>
                    </a:lnTo>
                    <a:lnTo>
                      <a:pt x="99" y="9"/>
                    </a:lnTo>
                    <a:lnTo>
                      <a:pt x="100" y="4"/>
                    </a:lnTo>
                    <a:lnTo>
                      <a:pt x="105" y="0"/>
                    </a:lnTo>
                    <a:lnTo>
                      <a:pt x="115" y="0"/>
                    </a:lnTo>
                    <a:lnTo>
                      <a:pt x="12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0" name="任意多边形 1001489"/>
              <p:cNvSpPr/>
              <p:nvPr/>
            </p:nvSpPr>
            <p:spPr>
              <a:xfrm>
                <a:off x="2152" y="2669"/>
                <a:ext cx="336" cy="237"/>
              </a:xfrm>
              <a:custGeom>
                <a:avLst/>
                <a:gdLst/>
                <a:ahLst/>
                <a:cxnLst/>
                <a:pathLst>
                  <a:path w="382" h="412">
                    <a:moveTo>
                      <a:pt x="371" y="0"/>
                    </a:moveTo>
                    <a:lnTo>
                      <a:pt x="374" y="15"/>
                    </a:lnTo>
                    <a:lnTo>
                      <a:pt x="379" y="31"/>
                    </a:lnTo>
                    <a:lnTo>
                      <a:pt x="382" y="48"/>
                    </a:lnTo>
                    <a:lnTo>
                      <a:pt x="381" y="65"/>
                    </a:lnTo>
                    <a:lnTo>
                      <a:pt x="370" y="71"/>
                    </a:lnTo>
                    <a:lnTo>
                      <a:pt x="356" y="79"/>
                    </a:lnTo>
                    <a:lnTo>
                      <a:pt x="342" y="86"/>
                    </a:lnTo>
                    <a:lnTo>
                      <a:pt x="328" y="94"/>
                    </a:lnTo>
                    <a:lnTo>
                      <a:pt x="314" y="102"/>
                    </a:lnTo>
                    <a:lnTo>
                      <a:pt x="304" y="109"/>
                    </a:lnTo>
                    <a:lnTo>
                      <a:pt x="297" y="114"/>
                    </a:lnTo>
                    <a:lnTo>
                      <a:pt x="295" y="118"/>
                    </a:lnTo>
                    <a:lnTo>
                      <a:pt x="282" y="128"/>
                    </a:lnTo>
                    <a:lnTo>
                      <a:pt x="268" y="137"/>
                    </a:lnTo>
                    <a:lnTo>
                      <a:pt x="253" y="147"/>
                    </a:lnTo>
                    <a:lnTo>
                      <a:pt x="238" y="156"/>
                    </a:lnTo>
                    <a:lnTo>
                      <a:pt x="223" y="165"/>
                    </a:lnTo>
                    <a:lnTo>
                      <a:pt x="208" y="173"/>
                    </a:lnTo>
                    <a:lnTo>
                      <a:pt x="193" y="182"/>
                    </a:lnTo>
                    <a:lnTo>
                      <a:pt x="180" y="192"/>
                    </a:lnTo>
                    <a:lnTo>
                      <a:pt x="165" y="201"/>
                    </a:lnTo>
                    <a:lnTo>
                      <a:pt x="151" y="211"/>
                    </a:lnTo>
                    <a:lnTo>
                      <a:pt x="138" y="223"/>
                    </a:lnTo>
                    <a:lnTo>
                      <a:pt x="127" y="234"/>
                    </a:lnTo>
                    <a:lnTo>
                      <a:pt x="116" y="247"/>
                    </a:lnTo>
                    <a:lnTo>
                      <a:pt x="107" y="261"/>
                    </a:lnTo>
                    <a:lnTo>
                      <a:pt x="100" y="276"/>
                    </a:lnTo>
                    <a:lnTo>
                      <a:pt x="94" y="293"/>
                    </a:lnTo>
                    <a:lnTo>
                      <a:pt x="90" y="324"/>
                    </a:lnTo>
                    <a:lnTo>
                      <a:pt x="87" y="355"/>
                    </a:lnTo>
                    <a:lnTo>
                      <a:pt x="85" y="384"/>
                    </a:lnTo>
                    <a:lnTo>
                      <a:pt x="76" y="412"/>
                    </a:lnTo>
                    <a:lnTo>
                      <a:pt x="71" y="405"/>
                    </a:lnTo>
                    <a:lnTo>
                      <a:pt x="69" y="392"/>
                    </a:lnTo>
                    <a:lnTo>
                      <a:pt x="68" y="379"/>
                    </a:lnTo>
                    <a:lnTo>
                      <a:pt x="66" y="367"/>
                    </a:lnTo>
                    <a:lnTo>
                      <a:pt x="60" y="345"/>
                    </a:lnTo>
                    <a:lnTo>
                      <a:pt x="54" y="322"/>
                    </a:lnTo>
                    <a:lnTo>
                      <a:pt x="47" y="298"/>
                    </a:lnTo>
                    <a:lnTo>
                      <a:pt x="41" y="275"/>
                    </a:lnTo>
                    <a:lnTo>
                      <a:pt x="36" y="250"/>
                    </a:lnTo>
                    <a:lnTo>
                      <a:pt x="32" y="226"/>
                    </a:lnTo>
                    <a:lnTo>
                      <a:pt x="30" y="202"/>
                    </a:lnTo>
                    <a:lnTo>
                      <a:pt x="31" y="178"/>
                    </a:lnTo>
                    <a:lnTo>
                      <a:pt x="26" y="169"/>
                    </a:lnTo>
                    <a:lnTo>
                      <a:pt x="18" y="160"/>
                    </a:lnTo>
                    <a:lnTo>
                      <a:pt x="9" y="154"/>
                    </a:lnTo>
                    <a:lnTo>
                      <a:pt x="0" y="147"/>
                    </a:lnTo>
                    <a:lnTo>
                      <a:pt x="17" y="134"/>
                    </a:lnTo>
                    <a:lnTo>
                      <a:pt x="37" y="122"/>
                    </a:lnTo>
                    <a:lnTo>
                      <a:pt x="59" y="111"/>
                    </a:lnTo>
                    <a:lnTo>
                      <a:pt x="82" y="99"/>
                    </a:lnTo>
                    <a:lnTo>
                      <a:pt x="106" y="89"/>
                    </a:lnTo>
                    <a:lnTo>
                      <a:pt x="131" y="80"/>
                    </a:lnTo>
                    <a:lnTo>
                      <a:pt x="155" y="71"/>
                    </a:lnTo>
                    <a:lnTo>
                      <a:pt x="180" y="63"/>
                    </a:lnTo>
                    <a:lnTo>
                      <a:pt x="203" y="54"/>
                    </a:lnTo>
                    <a:lnTo>
                      <a:pt x="224" y="48"/>
                    </a:lnTo>
                    <a:lnTo>
                      <a:pt x="244" y="42"/>
                    </a:lnTo>
                    <a:lnTo>
                      <a:pt x="260" y="37"/>
                    </a:lnTo>
                    <a:lnTo>
                      <a:pt x="275" y="34"/>
                    </a:lnTo>
                    <a:lnTo>
                      <a:pt x="286" y="30"/>
                    </a:lnTo>
                    <a:lnTo>
                      <a:pt x="292" y="29"/>
                    </a:lnTo>
                    <a:lnTo>
                      <a:pt x="295" y="28"/>
                    </a:lnTo>
                    <a:lnTo>
                      <a:pt x="297" y="26"/>
                    </a:lnTo>
                    <a:lnTo>
                      <a:pt x="306" y="23"/>
                    </a:lnTo>
                    <a:lnTo>
                      <a:pt x="314" y="20"/>
                    </a:lnTo>
                    <a:lnTo>
                      <a:pt x="324" y="16"/>
                    </a:lnTo>
                    <a:lnTo>
                      <a:pt x="333" y="12"/>
                    </a:lnTo>
                    <a:lnTo>
                      <a:pt x="342" y="8"/>
                    </a:lnTo>
                    <a:lnTo>
                      <a:pt x="351" y="5"/>
                    </a:lnTo>
                    <a:lnTo>
                      <a:pt x="360" y="1"/>
                    </a:lnTo>
                    <a:lnTo>
                      <a:pt x="37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1" name="任意多边形 1001490"/>
              <p:cNvSpPr/>
              <p:nvPr/>
            </p:nvSpPr>
            <p:spPr>
              <a:xfrm>
                <a:off x="2089" y="2753"/>
                <a:ext cx="105" cy="184"/>
              </a:xfrm>
              <a:custGeom>
                <a:avLst/>
                <a:gdLst/>
                <a:ahLst/>
                <a:cxnLst/>
                <a:pathLst>
                  <a:path w="121" h="319">
                    <a:moveTo>
                      <a:pt x="76" y="41"/>
                    </a:moveTo>
                    <a:lnTo>
                      <a:pt x="75" y="77"/>
                    </a:lnTo>
                    <a:lnTo>
                      <a:pt x="79" y="111"/>
                    </a:lnTo>
                    <a:lnTo>
                      <a:pt x="85" y="146"/>
                    </a:lnTo>
                    <a:lnTo>
                      <a:pt x="96" y="179"/>
                    </a:lnTo>
                    <a:lnTo>
                      <a:pt x="105" y="213"/>
                    </a:lnTo>
                    <a:lnTo>
                      <a:pt x="113" y="247"/>
                    </a:lnTo>
                    <a:lnTo>
                      <a:pt x="119" y="282"/>
                    </a:lnTo>
                    <a:lnTo>
                      <a:pt x="121" y="319"/>
                    </a:lnTo>
                    <a:lnTo>
                      <a:pt x="113" y="281"/>
                    </a:lnTo>
                    <a:lnTo>
                      <a:pt x="104" y="244"/>
                    </a:lnTo>
                    <a:lnTo>
                      <a:pt x="95" y="207"/>
                    </a:lnTo>
                    <a:lnTo>
                      <a:pt x="83" y="171"/>
                    </a:lnTo>
                    <a:lnTo>
                      <a:pt x="70" y="134"/>
                    </a:lnTo>
                    <a:lnTo>
                      <a:pt x="57" y="100"/>
                    </a:lnTo>
                    <a:lnTo>
                      <a:pt x="42" y="65"/>
                    </a:lnTo>
                    <a:lnTo>
                      <a:pt x="24" y="31"/>
                    </a:lnTo>
                    <a:lnTo>
                      <a:pt x="20" y="26"/>
                    </a:lnTo>
                    <a:lnTo>
                      <a:pt x="15" y="24"/>
                    </a:lnTo>
                    <a:lnTo>
                      <a:pt x="9" y="23"/>
                    </a:lnTo>
                    <a:lnTo>
                      <a:pt x="4" y="23"/>
                    </a:lnTo>
                    <a:lnTo>
                      <a:pt x="0" y="25"/>
                    </a:lnTo>
                    <a:lnTo>
                      <a:pt x="0" y="19"/>
                    </a:lnTo>
                    <a:lnTo>
                      <a:pt x="4" y="13"/>
                    </a:lnTo>
                    <a:lnTo>
                      <a:pt x="7" y="7"/>
                    </a:lnTo>
                    <a:lnTo>
                      <a:pt x="9" y="0"/>
                    </a:lnTo>
                    <a:lnTo>
                      <a:pt x="19" y="3"/>
                    </a:lnTo>
                    <a:lnTo>
                      <a:pt x="27" y="8"/>
                    </a:lnTo>
                    <a:lnTo>
                      <a:pt x="36" y="11"/>
                    </a:lnTo>
                    <a:lnTo>
                      <a:pt x="45" y="17"/>
                    </a:lnTo>
                    <a:lnTo>
                      <a:pt x="53" y="22"/>
                    </a:lnTo>
                    <a:lnTo>
                      <a:pt x="61" y="27"/>
                    </a:lnTo>
                    <a:lnTo>
                      <a:pt x="69" y="34"/>
                    </a:lnTo>
                    <a:lnTo>
                      <a:pt x="76" y="4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2" name="任意多边形 1001491"/>
              <p:cNvSpPr/>
              <p:nvPr/>
            </p:nvSpPr>
            <p:spPr>
              <a:xfrm>
                <a:off x="2990" y="2757"/>
                <a:ext cx="11" cy="5"/>
              </a:xfrm>
              <a:custGeom>
                <a:avLst/>
                <a:gdLst/>
                <a:ahLst/>
                <a:cxnLst/>
                <a:pathLst>
                  <a:path w="11" h="11">
                    <a:moveTo>
                      <a:pt x="11" y="3"/>
                    </a:moveTo>
                    <a:lnTo>
                      <a:pt x="11" y="5"/>
                    </a:lnTo>
                    <a:lnTo>
                      <a:pt x="10" y="6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1" y="11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7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3" name="任意多边形 1001492"/>
              <p:cNvSpPr/>
              <p:nvPr/>
            </p:nvSpPr>
            <p:spPr>
              <a:xfrm>
                <a:off x="2054" y="2810"/>
                <a:ext cx="101" cy="220"/>
              </a:xfrm>
              <a:custGeom>
                <a:avLst/>
                <a:gdLst/>
                <a:ahLst/>
                <a:cxnLst/>
                <a:pathLst>
                  <a:path w="115" h="383">
                    <a:moveTo>
                      <a:pt x="52" y="6"/>
                    </a:moveTo>
                    <a:lnTo>
                      <a:pt x="45" y="20"/>
                    </a:lnTo>
                    <a:lnTo>
                      <a:pt x="38" y="34"/>
                    </a:lnTo>
                    <a:lnTo>
                      <a:pt x="33" y="48"/>
                    </a:lnTo>
                    <a:lnTo>
                      <a:pt x="37" y="64"/>
                    </a:lnTo>
                    <a:lnTo>
                      <a:pt x="44" y="99"/>
                    </a:lnTo>
                    <a:lnTo>
                      <a:pt x="51" y="132"/>
                    </a:lnTo>
                    <a:lnTo>
                      <a:pt x="59" y="166"/>
                    </a:lnTo>
                    <a:lnTo>
                      <a:pt x="68" y="198"/>
                    </a:lnTo>
                    <a:lnTo>
                      <a:pt x="77" y="231"/>
                    </a:lnTo>
                    <a:lnTo>
                      <a:pt x="89" y="263"/>
                    </a:lnTo>
                    <a:lnTo>
                      <a:pt x="101" y="295"/>
                    </a:lnTo>
                    <a:lnTo>
                      <a:pt x="115" y="326"/>
                    </a:lnTo>
                    <a:lnTo>
                      <a:pt x="111" y="334"/>
                    </a:lnTo>
                    <a:lnTo>
                      <a:pt x="107" y="343"/>
                    </a:lnTo>
                    <a:lnTo>
                      <a:pt x="104" y="352"/>
                    </a:lnTo>
                    <a:lnTo>
                      <a:pt x="101" y="361"/>
                    </a:lnTo>
                    <a:lnTo>
                      <a:pt x="97" y="371"/>
                    </a:lnTo>
                    <a:lnTo>
                      <a:pt x="91" y="378"/>
                    </a:lnTo>
                    <a:lnTo>
                      <a:pt x="84" y="382"/>
                    </a:lnTo>
                    <a:lnTo>
                      <a:pt x="74" y="383"/>
                    </a:lnTo>
                    <a:lnTo>
                      <a:pt x="68" y="383"/>
                    </a:lnTo>
                    <a:lnTo>
                      <a:pt x="62" y="383"/>
                    </a:lnTo>
                    <a:lnTo>
                      <a:pt x="58" y="381"/>
                    </a:lnTo>
                    <a:lnTo>
                      <a:pt x="55" y="376"/>
                    </a:lnTo>
                    <a:lnTo>
                      <a:pt x="67" y="369"/>
                    </a:lnTo>
                    <a:lnTo>
                      <a:pt x="75" y="358"/>
                    </a:lnTo>
                    <a:lnTo>
                      <a:pt x="81" y="344"/>
                    </a:lnTo>
                    <a:lnTo>
                      <a:pt x="88" y="331"/>
                    </a:lnTo>
                    <a:lnTo>
                      <a:pt x="80" y="310"/>
                    </a:lnTo>
                    <a:lnTo>
                      <a:pt x="71" y="288"/>
                    </a:lnTo>
                    <a:lnTo>
                      <a:pt x="63" y="266"/>
                    </a:lnTo>
                    <a:lnTo>
                      <a:pt x="54" y="244"/>
                    </a:lnTo>
                    <a:lnTo>
                      <a:pt x="47" y="221"/>
                    </a:lnTo>
                    <a:lnTo>
                      <a:pt x="40" y="199"/>
                    </a:lnTo>
                    <a:lnTo>
                      <a:pt x="37" y="175"/>
                    </a:lnTo>
                    <a:lnTo>
                      <a:pt x="35" y="151"/>
                    </a:lnTo>
                    <a:lnTo>
                      <a:pt x="32" y="153"/>
                    </a:lnTo>
                    <a:lnTo>
                      <a:pt x="31" y="155"/>
                    </a:lnTo>
                    <a:lnTo>
                      <a:pt x="31" y="159"/>
                    </a:lnTo>
                    <a:lnTo>
                      <a:pt x="31" y="161"/>
                    </a:lnTo>
                    <a:lnTo>
                      <a:pt x="29" y="126"/>
                    </a:lnTo>
                    <a:lnTo>
                      <a:pt x="21" y="94"/>
                    </a:lnTo>
                    <a:lnTo>
                      <a:pt x="10" y="64"/>
                    </a:lnTo>
                    <a:lnTo>
                      <a:pt x="0" y="35"/>
                    </a:lnTo>
                    <a:lnTo>
                      <a:pt x="8" y="32"/>
                    </a:lnTo>
                    <a:lnTo>
                      <a:pt x="14" y="26"/>
                    </a:lnTo>
                    <a:lnTo>
                      <a:pt x="20" y="18"/>
                    </a:lnTo>
                    <a:lnTo>
                      <a:pt x="24" y="10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5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4" name="任意多边形 1001493"/>
              <p:cNvSpPr/>
              <p:nvPr/>
            </p:nvSpPr>
            <p:spPr>
              <a:xfrm>
                <a:off x="1686" y="2909"/>
                <a:ext cx="338" cy="312"/>
              </a:xfrm>
              <a:custGeom>
                <a:avLst/>
                <a:gdLst/>
                <a:ahLst/>
                <a:cxnLst/>
                <a:pathLst>
                  <a:path w="386" h="543">
                    <a:moveTo>
                      <a:pt x="305" y="41"/>
                    </a:moveTo>
                    <a:lnTo>
                      <a:pt x="299" y="87"/>
                    </a:lnTo>
                    <a:lnTo>
                      <a:pt x="291" y="133"/>
                    </a:lnTo>
                    <a:lnTo>
                      <a:pt x="280" y="178"/>
                    </a:lnTo>
                    <a:lnTo>
                      <a:pt x="268" y="223"/>
                    </a:lnTo>
                    <a:lnTo>
                      <a:pt x="257" y="268"/>
                    </a:lnTo>
                    <a:lnTo>
                      <a:pt x="246" y="313"/>
                    </a:lnTo>
                    <a:lnTo>
                      <a:pt x="237" y="357"/>
                    </a:lnTo>
                    <a:lnTo>
                      <a:pt x="232" y="402"/>
                    </a:lnTo>
                    <a:lnTo>
                      <a:pt x="227" y="415"/>
                    </a:lnTo>
                    <a:lnTo>
                      <a:pt x="220" y="423"/>
                    </a:lnTo>
                    <a:lnTo>
                      <a:pt x="210" y="431"/>
                    </a:lnTo>
                    <a:lnTo>
                      <a:pt x="202" y="440"/>
                    </a:lnTo>
                    <a:lnTo>
                      <a:pt x="206" y="457"/>
                    </a:lnTo>
                    <a:lnTo>
                      <a:pt x="212" y="470"/>
                    </a:lnTo>
                    <a:lnTo>
                      <a:pt x="219" y="484"/>
                    </a:lnTo>
                    <a:lnTo>
                      <a:pt x="227" y="498"/>
                    </a:lnTo>
                    <a:lnTo>
                      <a:pt x="235" y="484"/>
                    </a:lnTo>
                    <a:lnTo>
                      <a:pt x="242" y="469"/>
                    </a:lnTo>
                    <a:lnTo>
                      <a:pt x="247" y="454"/>
                    </a:lnTo>
                    <a:lnTo>
                      <a:pt x="252" y="439"/>
                    </a:lnTo>
                    <a:lnTo>
                      <a:pt x="257" y="424"/>
                    </a:lnTo>
                    <a:lnTo>
                      <a:pt x="261" y="409"/>
                    </a:lnTo>
                    <a:lnTo>
                      <a:pt x="266" y="394"/>
                    </a:lnTo>
                    <a:lnTo>
                      <a:pt x="272" y="378"/>
                    </a:lnTo>
                    <a:lnTo>
                      <a:pt x="278" y="362"/>
                    </a:lnTo>
                    <a:lnTo>
                      <a:pt x="285" y="345"/>
                    </a:lnTo>
                    <a:lnTo>
                      <a:pt x="292" y="328"/>
                    </a:lnTo>
                    <a:lnTo>
                      <a:pt x="298" y="310"/>
                    </a:lnTo>
                    <a:lnTo>
                      <a:pt x="304" y="292"/>
                    </a:lnTo>
                    <a:lnTo>
                      <a:pt x="308" y="275"/>
                    </a:lnTo>
                    <a:lnTo>
                      <a:pt x="312" y="256"/>
                    </a:lnTo>
                    <a:lnTo>
                      <a:pt x="315" y="239"/>
                    </a:lnTo>
                    <a:lnTo>
                      <a:pt x="321" y="235"/>
                    </a:lnTo>
                    <a:lnTo>
                      <a:pt x="327" y="233"/>
                    </a:lnTo>
                    <a:lnTo>
                      <a:pt x="334" y="231"/>
                    </a:lnTo>
                    <a:lnTo>
                      <a:pt x="339" y="228"/>
                    </a:lnTo>
                    <a:lnTo>
                      <a:pt x="342" y="233"/>
                    </a:lnTo>
                    <a:lnTo>
                      <a:pt x="345" y="238"/>
                    </a:lnTo>
                    <a:lnTo>
                      <a:pt x="348" y="243"/>
                    </a:lnTo>
                    <a:lnTo>
                      <a:pt x="344" y="250"/>
                    </a:lnTo>
                    <a:lnTo>
                      <a:pt x="335" y="279"/>
                    </a:lnTo>
                    <a:lnTo>
                      <a:pt x="326" y="307"/>
                    </a:lnTo>
                    <a:lnTo>
                      <a:pt x="314" y="334"/>
                    </a:lnTo>
                    <a:lnTo>
                      <a:pt x="304" y="362"/>
                    </a:lnTo>
                    <a:lnTo>
                      <a:pt x="293" y="391"/>
                    </a:lnTo>
                    <a:lnTo>
                      <a:pt x="285" y="419"/>
                    </a:lnTo>
                    <a:lnTo>
                      <a:pt x="278" y="447"/>
                    </a:lnTo>
                    <a:lnTo>
                      <a:pt x="274" y="476"/>
                    </a:lnTo>
                    <a:lnTo>
                      <a:pt x="289" y="453"/>
                    </a:lnTo>
                    <a:lnTo>
                      <a:pt x="303" y="430"/>
                    </a:lnTo>
                    <a:lnTo>
                      <a:pt x="315" y="406"/>
                    </a:lnTo>
                    <a:lnTo>
                      <a:pt x="328" y="383"/>
                    </a:lnTo>
                    <a:lnTo>
                      <a:pt x="341" y="359"/>
                    </a:lnTo>
                    <a:lnTo>
                      <a:pt x="354" y="336"/>
                    </a:lnTo>
                    <a:lnTo>
                      <a:pt x="369" y="315"/>
                    </a:lnTo>
                    <a:lnTo>
                      <a:pt x="386" y="294"/>
                    </a:lnTo>
                    <a:lnTo>
                      <a:pt x="380" y="315"/>
                    </a:lnTo>
                    <a:lnTo>
                      <a:pt x="372" y="336"/>
                    </a:lnTo>
                    <a:lnTo>
                      <a:pt x="362" y="355"/>
                    </a:lnTo>
                    <a:lnTo>
                      <a:pt x="353" y="375"/>
                    </a:lnTo>
                    <a:lnTo>
                      <a:pt x="343" y="393"/>
                    </a:lnTo>
                    <a:lnTo>
                      <a:pt x="333" y="413"/>
                    </a:lnTo>
                    <a:lnTo>
                      <a:pt x="323" y="431"/>
                    </a:lnTo>
                    <a:lnTo>
                      <a:pt x="315" y="450"/>
                    </a:lnTo>
                    <a:lnTo>
                      <a:pt x="307" y="459"/>
                    </a:lnTo>
                    <a:lnTo>
                      <a:pt x="301" y="469"/>
                    </a:lnTo>
                    <a:lnTo>
                      <a:pt x="296" y="480"/>
                    </a:lnTo>
                    <a:lnTo>
                      <a:pt x="290" y="491"/>
                    </a:lnTo>
                    <a:lnTo>
                      <a:pt x="284" y="503"/>
                    </a:lnTo>
                    <a:lnTo>
                      <a:pt x="277" y="512"/>
                    </a:lnTo>
                    <a:lnTo>
                      <a:pt x="269" y="520"/>
                    </a:lnTo>
                    <a:lnTo>
                      <a:pt x="259" y="525"/>
                    </a:lnTo>
                    <a:lnTo>
                      <a:pt x="255" y="522"/>
                    </a:lnTo>
                    <a:lnTo>
                      <a:pt x="251" y="521"/>
                    </a:lnTo>
                    <a:lnTo>
                      <a:pt x="246" y="521"/>
                    </a:lnTo>
                    <a:lnTo>
                      <a:pt x="242" y="522"/>
                    </a:lnTo>
                    <a:lnTo>
                      <a:pt x="237" y="523"/>
                    </a:lnTo>
                    <a:lnTo>
                      <a:pt x="232" y="525"/>
                    </a:lnTo>
                    <a:lnTo>
                      <a:pt x="228" y="526"/>
                    </a:lnTo>
                    <a:lnTo>
                      <a:pt x="223" y="528"/>
                    </a:lnTo>
                    <a:lnTo>
                      <a:pt x="220" y="535"/>
                    </a:lnTo>
                    <a:lnTo>
                      <a:pt x="214" y="540"/>
                    </a:lnTo>
                    <a:lnTo>
                      <a:pt x="208" y="542"/>
                    </a:lnTo>
                    <a:lnTo>
                      <a:pt x="202" y="543"/>
                    </a:lnTo>
                    <a:lnTo>
                      <a:pt x="196" y="542"/>
                    </a:lnTo>
                    <a:lnTo>
                      <a:pt x="187" y="541"/>
                    </a:lnTo>
                    <a:lnTo>
                      <a:pt x="182" y="540"/>
                    </a:lnTo>
                    <a:lnTo>
                      <a:pt x="175" y="537"/>
                    </a:lnTo>
                    <a:lnTo>
                      <a:pt x="164" y="534"/>
                    </a:lnTo>
                    <a:lnTo>
                      <a:pt x="158" y="528"/>
                    </a:lnTo>
                    <a:lnTo>
                      <a:pt x="152" y="521"/>
                    </a:lnTo>
                    <a:lnTo>
                      <a:pt x="147" y="513"/>
                    </a:lnTo>
                    <a:lnTo>
                      <a:pt x="141" y="505"/>
                    </a:lnTo>
                    <a:lnTo>
                      <a:pt x="136" y="497"/>
                    </a:lnTo>
                    <a:lnTo>
                      <a:pt x="129" y="491"/>
                    </a:lnTo>
                    <a:lnTo>
                      <a:pt x="118" y="487"/>
                    </a:lnTo>
                    <a:lnTo>
                      <a:pt x="118" y="474"/>
                    </a:lnTo>
                    <a:lnTo>
                      <a:pt x="106" y="463"/>
                    </a:lnTo>
                    <a:lnTo>
                      <a:pt x="92" y="453"/>
                    </a:lnTo>
                    <a:lnTo>
                      <a:pt x="77" y="444"/>
                    </a:lnTo>
                    <a:lnTo>
                      <a:pt x="63" y="436"/>
                    </a:lnTo>
                    <a:lnTo>
                      <a:pt x="47" y="429"/>
                    </a:lnTo>
                    <a:lnTo>
                      <a:pt x="32" y="422"/>
                    </a:lnTo>
                    <a:lnTo>
                      <a:pt x="17" y="415"/>
                    </a:lnTo>
                    <a:lnTo>
                      <a:pt x="1" y="408"/>
                    </a:lnTo>
                    <a:lnTo>
                      <a:pt x="0" y="384"/>
                    </a:lnTo>
                    <a:lnTo>
                      <a:pt x="4" y="359"/>
                    </a:lnTo>
                    <a:lnTo>
                      <a:pt x="11" y="333"/>
                    </a:lnTo>
                    <a:lnTo>
                      <a:pt x="17" y="307"/>
                    </a:lnTo>
                    <a:lnTo>
                      <a:pt x="25" y="291"/>
                    </a:lnTo>
                    <a:lnTo>
                      <a:pt x="32" y="273"/>
                    </a:lnTo>
                    <a:lnTo>
                      <a:pt x="37" y="256"/>
                    </a:lnTo>
                    <a:lnTo>
                      <a:pt x="41" y="238"/>
                    </a:lnTo>
                    <a:lnTo>
                      <a:pt x="46" y="220"/>
                    </a:lnTo>
                    <a:lnTo>
                      <a:pt x="53" y="203"/>
                    </a:lnTo>
                    <a:lnTo>
                      <a:pt x="61" y="186"/>
                    </a:lnTo>
                    <a:lnTo>
                      <a:pt x="71" y="171"/>
                    </a:lnTo>
                    <a:lnTo>
                      <a:pt x="85" y="171"/>
                    </a:lnTo>
                    <a:lnTo>
                      <a:pt x="86" y="179"/>
                    </a:lnTo>
                    <a:lnTo>
                      <a:pt x="82" y="187"/>
                    </a:lnTo>
                    <a:lnTo>
                      <a:pt x="77" y="194"/>
                    </a:lnTo>
                    <a:lnTo>
                      <a:pt x="83" y="202"/>
                    </a:lnTo>
                    <a:lnTo>
                      <a:pt x="78" y="226"/>
                    </a:lnTo>
                    <a:lnTo>
                      <a:pt x="71" y="249"/>
                    </a:lnTo>
                    <a:lnTo>
                      <a:pt x="64" y="272"/>
                    </a:lnTo>
                    <a:lnTo>
                      <a:pt x="56" y="295"/>
                    </a:lnTo>
                    <a:lnTo>
                      <a:pt x="48" y="318"/>
                    </a:lnTo>
                    <a:lnTo>
                      <a:pt x="41" y="341"/>
                    </a:lnTo>
                    <a:lnTo>
                      <a:pt x="34" y="364"/>
                    </a:lnTo>
                    <a:lnTo>
                      <a:pt x="30" y="389"/>
                    </a:lnTo>
                    <a:lnTo>
                      <a:pt x="44" y="399"/>
                    </a:lnTo>
                    <a:lnTo>
                      <a:pt x="60" y="409"/>
                    </a:lnTo>
                    <a:lnTo>
                      <a:pt x="76" y="417"/>
                    </a:lnTo>
                    <a:lnTo>
                      <a:pt x="92" y="427"/>
                    </a:lnTo>
                    <a:lnTo>
                      <a:pt x="108" y="436"/>
                    </a:lnTo>
                    <a:lnTo>
                      <a:pt x="122" y="447"/>
                    </a:lnTo>
                    <a:lnTo>
                      <a:pt x="133" y="460"/>
                    </a:lnTo>
                    <a:lnTo>
                      <a:pt x="143" y="476"/>
                    </a:lnTo>
                    <a:lnTo>
                      <a:pt x="151" y="480"/>
                    </a:lnTo>
                    <a:lnTo>
                      <a:pt x="159" y="487"/>
                    </a:lnTo>
                    <a:lnTo>
                      <a:pt x="164" y="493"/>
                    </a:lnTo>
                    <a:lnTo>
                      <a:pt x="170" y="502"/>
                    </a:lnTo>
                    <a:lnTo>
                      <a:pt x="176" y="508"/>
                    </a:lnTo>
                    <a:lnTo>
                      <a:pt x="183" y="513"/>
                    </a:lnTo>
                    <a:lnTo>
                      <a:pt x="191" y="515"/>
                    </a:lnTo>
                    <a:lnTo>
                      <a:pt x="200" y="513"/>
                    </a:lnTo>
                    <a:lnTo>
                      <a:pt x="191" y="492"/>
                    </a:lnTo>
                    <a:lnTo>
                      <a:pt x="183" y="469"/>
                    </a:lnTo>
                    <a:lnTo>
                      <a:pt x="179" y="446"/>
                    </a:lnTo>
                    <a:lnTo>
                      <a:pt x="182" y="421"/>
                    </a:lnTo>
                    <a:lnTo>
                      <a:pt x="174" y="416"/>
                    </a:lnTo>
                    <a:lnTo>
                      <a:pt x="163" y="412"/>
                    </a:lnTo>
                    <a:lnTo>
                      <a:pt x="156" y="406"/>
                    </a:lnTo>
                    <a:lnTo>
                      <a:pt x="158" y="397"/>
                    </a:lnTo>
                    <a:lnTo>
                      <a:pt x="163" y="389"/>
                    </a:lnTo>
                    <a:lnTo>
                      <a:pt x="169" y="387"/>
                    </a:lnTo>
                    <a:lnTo>
                      <a:pt x="176" y="390"/>
                    </a:lnTo>
                    <a:lnTo>
                      <a:pt x="183" y="393"/>
                    </a:lnTo>
                    <a:lnTo>
                      <a:pt x="190" y="398"/>
                    </a:lnTo>
                    <a:lnTo>
                      <a:pt x="197" y="399"/>
                    </a:lnTo>
                    <a:lnTo>
                      <a:pt x="201" y="394"/>
                    </a:lnTo>
                    <a:lnTo>
                      <a:pt x="206" y="383"/>
                    </a:lnTo>
                    <a:lnTo>
                      <a:pt x="215" y="336"/>
                    </a:lnTo>
                    <a:lnTo>
                      <a:pt x="225" y="287"/>
                    </a:lnTo>
                    <a:lnTo>
                      <a:pt x="236" y="240"/>
                    </a:lnTo>
                    <a:lnTo>
                      <a:pt x="246" y="193"/>
                    </a:lnTo>
                    <a:lnTo>
                      <a:pt x="257" y="145"/>
                    </a:lnTo>
                    <a:lnTo>
                      <a:pt x="267" y="98"/>
                    </a:lnTo>
                    <a:lnTo>
                      <a:pt x="277" y="51"/>
                    </a:lnTo>
                    <a:lnTo>
                      <a:pt x="286" y="3"/>
                    </a:lnTo>
                    <a:lnTo>
                      <a:pt x="303" y="0"/>
                    </a:lnTo>
                    <a:lnTo>
                      <a:pt x="308" y="11"/>
                    </a:lnTo>
                    <a:lnTo>
                      <a:pt x="307" y="28"/>
                    </a:lnTo>
                    <a:lnTo>
                      <a:pt x="305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5" name="任意多边形 1001494"/>
              <p:cNvSpPr/>
              <p:nvPr/>
            </p:nvSpPr>
            <p:spPr>
              <a:xfrm>
                <a:off x="1858" y="3122"/>
                <a:ext cx="283" cy="627"/>
              </a:xfrm>
              <a:custGeom>
                <a:avLst/>
                <a:gdLst/>
                <a:ahLst/>
                <a:cxnLst/>
                <a:pathLst>
                  <a:path w="323" h="1091">
                    <a:moveTo>
                      <a:pt x="258" y="25"/>
                    </a:moveTo>
                    <a:lnTo>
                      <a:pt x="256" y="109"/>
                    </a:lnTo>
                    <a:lnTo>
                      <a:pt x="258" y="195"/>
                    </a:lnTo>
                    <a:lnTo>
                      <a:pt x="256" y="282"/>
                    </a:lnTo>
                    <a:lnTo>
                      <a:pt x="250" y="366"/>
                    </a:lnTo>
                    <a:lnTo>
                      <a:pt x="235" y="373"/>
                    </a:lnTo>
                    <a:lnTo>
                      <a:pt x="220" y="376"/>
                    </a:lnTo>
                    <a:lnTo>
                      <a:pt x="206" y="377"/>
                    </a:lnTo>
                    <a:lnTo>
                      <a:pt x="191" y="375"/>
                    </a:lnTo>
                    <a:lnTo>
                      <a:pt x="176" y="373"/>
                    </a:lnTo>
                    <a:lnTo>
                      <a:pt x="161" y="370"/>
                    </a:lnTo>
                    <a:lnTo>
                      <a:pt x="145" y="369"/>
                    </a:lnTo>
                    <a:lnTo>
                      <a:pt x="129" y="369"/>
                    </a:lnTo>
                    <a:lnTo>
                      <a:pt x="122" y="411"/>
                    </a:lnTo>
                    <a:lnTo>
                      <a:pt x="117" y="453"/>
                    </a:lnTo>
                    <a:lnTo>
                      <a:pt x="111" y="496"/>
                    </a:lnTo>
                    <a:lnTo>
                      <a:pt x="107" y="540"/>
                    </a:lnTo>
                    <a:lnTo>
                      <a:pt x="102" y="582"/>
                    </a:lnTo>
                    <a:lnTo>
                      <a:pt x="96" y="626"/>
                    </a:lnTo>
                    <a:lnTo>
                      <a:pt x="91" y="669"/>
                    </a:lnTo>
                    <a:lnTo>
                      <a:pt x="84" y="710"/>
                    </a:lnTo>
                    <a:lnTo>
                      <a:pt x="72" y="774"/>
                    </a:lnTo>
                    <a:lnTo>
                      <a:pt x="64" y="838"/>
                    </a:lnTo>
                    <a:lnTo>
                      <a:pt x="58" y="903"/>
                    </a:lnTo>
                    <a:lnTo>
                      <a:pt x="53" y="967"/>
                    </a:lnTo>
                    <a:lnTo>
                      <a:pt x="56" y="983"/>
                    </a:lnTo>
                    <a:lnTo>
                      <a:pt x="58" y="1001"/>
                    </a:lnTo>
                    <a:lnTo>
                      <a:pt x="63" y="1016"/>
                    </a:lnTo>
                    <a:lnTo>
                      <a:pt x="71" y="1031"/>
                    </a:lnTo>
                    <a:lnTo>
                      <a:pt x="91" y="973"/>
                    </a:lnTo>
                    <a:lnTo>
                      <a:pt x="111" y="915"/>
                    </a:lnTo>
                    <a:lnTo>
                      <a:pt x="131" y="858"/>
                    </a:lnTo>
                    <a:lnTo>
                      <a:pt x="151" y="800"/>
                    </a:lnTo>
                    <a:lnTo>
                      <a:pt x="170" y="741"/>
                    </a:lnTo>
                    <a:lnTo>
                      <a:pt x="190" y="684"/>
                    </a:lnTo>
                    <a:lnTo>
                      <a:pt x="207" y="625"/>
                    </a:lnTo>
                    <a:lnTo>
                      <a:pt x="224" y="566"/>
                    </a:lnTo>
                    <a:lnTo>
                      <a:pt x="239" y="506"/>
                    </a:lnTo>
                    <a:lnTo>
                      <a:pt x="254" y="446"/>
                    </a:lnTo>
                    <a:lnTo>
                      <a:pt x="267" y="386"/>
                    </a:lnTo>
                    <a:lnTo>
                      <a:pt x="277" y="325"/>
                    </a:lnTo>
                    <a:lnTo>
                      <a:pt x="286" y="263"/>
                    </a:lnTo>
                    <a:lnTo>
                      <a:pt x="293" y="201"/>
                    </a:lnTo>
                    <a:lnTo>
                      <a:pt x="297" y="138"/>
                    </a:lnTo>
                    <a:lnTo>
                      <a:pt x="299" y="73"/>
                    </a:lnTo>
                    <a:lnTo>
                      <a:pt x="308" y="70"/>
                    </a:lnTo>
                    <a:lnTo>
                      <a:pt x="316" y="74"/>
                    </a:lnTo>
                    <a:lnTo>
                      <a:pt x="321" y="82"/>
                    </a:lnTo>
                    <a:lnTo>
                      <a:pt x="323" y="90"/>
                    </a:lnTo>
                    <a:lnTo>
                      <a:pt x="322" y="164"/>
                    </a:lnTo>
                    <a:lnTo>
                      <a:pt x="315" y="241"/>
                    </a:lnTo>
                    <a:lnTo>
                      <a:pt x="306" y="317"/>
                    </a:lnTo>
                    <a:lnTo>
                      <a:pt x="293" y="388"/>
                    </a:lnTo>
                    <a:lnTo>
                      <a:pt x="291" y="416"/>
                    </a:lnTo>
                    <a:lnTo>
                      <a:pt x="288" y="444"/>
                    </a:lnTo>
                    <a:lnTo>
                      <a:pt x="281" y="472"/>
                    </a:lnTo>
                    <a:lnTo>
                      <a:pt x="274" y="498"/>
                    </a:lnTo>
                    <a:lnTo>
                      <a:pt x="266" y="525"/>
                    </a:lnTo>
                    <a:lnTo>
                      <a:pt x="259" y="551"/>
                    </a:lnTo>
                    <a:lnTo>
                      <a:pt x="252" y="579"/>
                    </a:lnTo>
                    <a:lnTo>
                      <a:pt x="247" y="608"/>
                    </a:lnTo>
                    <a:lnTo>
                      <a:pt x="228" y="668"/>
                    </a:lnTo>
                    <a:lnTo>
                      <a:pt x="208" y="728"/>
                    </a:lnTo>
                    <a:lnTo>
                      <a:pt x="187" y="787"/>
                    </a:lnTo>
                    <a:lnTo>
                      <a:pt x="167" y="847"/>
                    </a:lnTo>
                    <a:lnTo>
                      <a:pt x="146" y="907"/>
                    </a:lnTo>
                    <a:lnTo>
                      <a:pt x="126" y="967"/>
                    </a:lnTo>
                    <a:lnTo>
                      <a:pt x="107" y="1026"/>
                    </a:lnTo>
                    <a:lnTo>
                      <a:pt x="89" y="1085"/>
                    </a:lnTo>
                    <a:lnTo>
                      <a:pt x="84" y="1089"/>
                    </a:lnTo>
                    <a:lnTo>
                      <a:pt x="78" y="1091"/>
                    </a:lnTo>
                    <a:lnTo>
                      <a:pt x="71" y="1089"/>
                    </a:lnTo>
                    <a:lnTo>
                      <a:pt x="63" y="1087"/>
                    </a:lnTo>
                    <a:lnTo>
                      <a:pt x="41" y="1050"/>
                    </a:lnTo>
                    <a:lnTo>
                      <a:pt x="28" y="1011"/>
                    </a:lnTo>
                    <a:lnTo>
                      <a:pt x="23" y="970"/>
                    </a:lnTo>
                    <a:lnTo>
                      <a:pt x="23" y="927"/>
                    </a:lnTo>
                    <a:lnTo>
                      <a:pt x="27" y="884"/>
                    </a:lnTo>
                    <a:lnTo>
                      <a:pt x="34" y="842"/>
                    </a:lnTo>
                    <a:lnTo>
                      <a:pt x="40" y="799"/>
                    </a:lnTo>
                    <a:lnTo>
                      <a:pt x="45" y="760"/>
                    </a:lnTo>
                    <a:lnTo>
                      <a:pt x="51" y="711"/>
                    </a:lnTo>
                    <a:lnTo>
                      <a:pt x="58" y="662"/>
                    </a:lnTo>
                    <a:lnTo>
                      <a:pt x="65" y="611"/>
                    </a:lnTo>
                    <a:lnTo>
                      <a:pt x="73" y="562"/>
                    </a:lnTo>
                    <a:lnTo>
                      <a:pt x="80" y="511"/>
                    </a:lnTo>
                    <a:lnTo>
                      <a:pt x="86" y="461"/>
                    </a:lnTo>
                    <a:lnTo>
                      <a:pt x="92" y="412"/>
                    </a:lnTo>
                    <a:lnTo>
                      <a:pt x="98" y="363"/>
                    </a:lnTo>
                    <a:lnTo>
                      <a:pt x="86" y="362"/>
                    </a:lnTo>
                    <a:lnTo>
                      <a:pt x="75" y="360"/>
                    </a:lnTo>
                    <a:lnTo>
                      <a:pt x="63" y="358"/>
                    </a:lnTo>
                    <a:lnTo>
                      <a:pt x="51" y="355"/>
                    </a:lnTo>
                    <a:lnTo>
                      <a:pt x="41" y="352"/>
                    </a:lnTo>
                    <a:lnTo>
                      <a:pt x="30" y="348"/>
                    </a:lnTo>
                    <a:lnTo>
                      <a:pt x="19" y="345"/>
                    </a:lnTo>
                    <a:lnTo>
                      <a:pt x="9" y="340"/>
                    </a:lnTo>
                    <a:lnTo>
                      <a:pt x="8" y="324"/>
                    </a:lnTo>
                    <a:lnTo>
                      <a:pt x="5" y="307"/>
                    </a:lnTo>
                    <a:lnTo>
                      <a:pt x="2" y="290"/>
                    </a:lnTo>
                    <a:lnTo>
                      <a:pt x="0" y="272"/>
                    </a:lnTo>
                    <a:lnTo>
                      <a:pt x="0" y="255"/>
                    </a:lnTo>
                    <a:lnTo>
                      <a:pt x="3" y="240"/>
                    </a:lnTo>
                    <a:lnTo>
                      <a:pt x="11" y="227"/>
                    </a:lnTo>
                    <a:lnTo>
                      <a:pt x="26" y="217"/>
                    </a:lnTo>
                    <a:lnTo>
                      <a:pt x="32" y="229"/>
                    </a:lnTo>
                    <a:lnTo>
                      <a:pt x="34" y="239"/>
                    </a:lnTo>
                    <a:lnTo>
                      <a:pt x="34" y="248"/>
                    </a:lnTo>
                    <a:lnTo>
                      <a:pt x="32" y="259"/>
                    </a:lnTo>
                    <a:lnTo>
                      <a:pt x="32" y="277"/>
                    </a:lnTo>
                    <a:lnTo>
                      <a:pt x="34" y="298"/>
                    </a:lnTo>
                    <a:lnTo>
                      <a:pt x="40" y="315"/>
                    </a:lnTo>
                    <a:lnTo>
                      <a:pt x="53" y="327"/>
                    </a:lnTo>
                    <a:lnTo>
                      <a:pt x="73" y="331"/>
                    </a:lnTo>
                    <a:lnTo>
                      <a:pt x="93" y="336"/>
                    </a:lnTo>
                    <a:lnTo>
                      <a:pt x="113" y="338"/>
                    </a:lnTo>
                    <a:lnTo>
                      <a:pt x="132" y="340"/>
                    </a:lnTo>
                    <a:lnTo>
                      <a:pt x="153" y="343"/>
                    </a:lnTo>
                    <a:lnTo>
                      <a:pt x="172" y="344"/>
                    </a:lnTo>
                    <a:lnTo>
                      <a:pt x="194" y="346"/>
                    </a:lnTo>
                    <a:lnTo>
                      <a:pt x="215" y="348"/>
                    </a:lnTo>
                    <a:lnTo>
                      <a:pt x="223" y="340"/>
                    </a:lnTo>
                    <a:lnTo>
                      <a:pt x="228" y="257"/>
                    </a:lnTo>
                    <a:lnTo>
                      <a:pt x="230" y="173"/>
                    </a:lnTo>
                    <a:lnTo>
                      <a:pt x="230" y="88"/>
                    </a:lnTo>
                    <a:lnTo>
                      <a:pt x="231" y="4"/>
                    </a:lnTo>
                    <a:lnTo>
                      <a:pt x="243" y="0"/>
                    </a:lnTo>
                    <a:lnTo>
                      <a:pt x="251" y="5"/>
                    </a:lnTo>
                    <a:lnTo>
                      <a:pt x="255" y="14"/>
                    </a:lnTo>
                    <a:lnTo>
                      <a:pt x="258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5256" name="直接连接符 1001495"/>
              <p:cNvSpPr/>
              <p:nvPr/>
            </p:nvSpPr>
            <p:spPr>
              <a:xfrm flipV="1">
                <a:off x="2595" y="2504"/>
                <a:ext cx="284" cy="13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1001497" name="文本框 1001496"/>
            <p:cNvSpPr txBox="1"/>
            <p:nvPr/>
          </p:nvSpPr>
          <p:spPr>
            <a:xfrm>
              <a:off x="975" y="73"/>
              <a:ext cx="1134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目的：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1001498" name="对象 1001497"/>
          <p:cNvGraphicFramePr>
            <a:graphicFrameLocks noChangeAspect="1"/>
          </p:cNvGraphicFramePr>
          <p:nvPr/>
        </p:nvGraphicFramePr>
        <p:xfrm>
          <a:off x="2771775" y="549275"/>
          <a:ext cx="5535613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" name="" r:id="rId1" imgW="5537200" imgH="1117600" progId="Equation.3">
                  <p:embed/>
                </p:oleObj>
              </mc:Choice>
              <mc:Fallback>
                <p:oleObj name="" r:id="rId1" imgW="5537200" imgH="1117600" progId="Equation.3">
                  <p:embed/>
                  <p:pic>
                    <p:nvPicPr>
                      <p:cNvPr id="0" name="图片 34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71775" y="549275"/>
                        <a:ext cx="5535613" cy="1117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1499" name="文本框 1001498"/>
          <p:cNvSpPr txBox="1"/>
          <p:nvPr/>
        </p:nvSpPr>
        <p:spPr>
          <a:xfrm>
            <a:off x="2555875" y="115888"/>
            <a:ext cx="360045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对给定的二次型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01500" name="文本框 1001499"/>
          <p:cNvSpPr txBox="1"/>
          <p:nvPr/>
        </p:nvSpPr>
        <p:spPr>
          <a:xfrm>
            <a:off x="107950" y="1628775"/>
            <a:ext cx="540067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找可逆的线性变换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坐标变换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01501" name="组合 1001500"/>
          <p:cNvGrpSpPr/>
          <p:nvPr/>
        </p:nvGrpSpPr>
        <p:grpSpPr>
          <a:xfrm>
            <a:off x="1042988" y="2284413"/>
            <a:ext cx="7747000" cy="1865312"/>
            <a:chOff x="704" y="1253"/>
            <a:chExt cx="4880" cy="1175"/>
          </a:xfrm>
        </p:grpSpPr>
        <p:graphicFrame>
          <p:nvGraphicFramePr>
            <p:cNvPr id="95262" name="对象 1001501"/>
            <p:cNvGraphicFramePr/>
            <p:nvPr/>
          </p:nvGraphicFramePr>
          <p:xfrm>
            <a:off x="704" y="1253"/>
            <a:ext cx="2810" cy="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2" name="" r:id="rId3" imgW="4953000" imgH="2070100" progId="Equation.3">
                    <p:embed/>
                  </p:oleObj>
                </mc:Choice>
                <mc:Fallback>
                  <p:oleObj name="" r:id="rId3" imgW="4953000" imgH="2070100" progId="Equation.3">
                    <p:embed/>
                    <p:pic>
                      <p:nvPicPr>
                        <p:cNvPr id="0" name="图片 343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04" y="1253"/>
                          <a:ext cx="2810" cy="1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263" name="对象 1001502"/>
            <p:cNvGraphicFramePr/>
            <p:nvPr/>
          </p:nvGraphicFramePr>
          <p:xfrm>
            <a:off x="3560" y="1677"/>
            <a:ext cx="2024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3" name="" r:id="rId5" imgW="3211830" imgH="495300" progId="Equation.3">
                    <p:embed/>
                  </p:oleObj>
                </mc:Choice>
                <mc:Fallback>
                  <p:oleObj name="" r:id="rId5" imgW="3211830" imgH="495300" progId="Equation.3">
                    <p:embed/>
                    <p:pic>
                      <p:nvPicPr>
                        <p:cNvPr id="0" name="图片 343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560" y="1677"/>
                          <a:ext cx="2024" cy="3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01504" name="文本框 1001503"/>
          <p:cNvSpPr txBox="1"/>
          <p:nvPr/>
        </p:nvSpPr>
        <p:spPr>
          <a:xfrm>
            <a:off x="106363" y="4365625"/>
            <a:ext cx="612140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代入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式，使之成为标准形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01505" name="对象 1001504"/>
          <p:cNvGraphicFramePr/>
          <p:nvPr/>
        </p:nvGraphicFramePr>
        <p:xfrm>
          <a:off x="1128713" y="5013325"/>
          <a:ext cx="43815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1" name="" r:id="rId7" imgW="4379595" imgH="533400" progId="Equation.3">
                  <p:embed/>
                </p:oleObj>
              </mc:Choice>
              <mc:Fallback>
                <p:oleObj name="" r:id="rId7" imgW="4379595" imgH="533400" progId="Equation.3">
                  <p:embed/>
                  <p:pic>
                    <p:nvPicPr>
                      <p:cNvPr id="0" name="图片 343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8713" y="5013325"/>
                        <a:ext cx="438150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1506" name="文本框 1001505"/>
          <p:cNvSpPr txBox="1"/>
          <p:nvPr/>
        </p:nvSpPr>
        <p:spPr>
          <a:xfrm>
            <a:off x="107950" y="5661025"/>
            <a:ext cx="734536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称上面过程为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化二次型为标准形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1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1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0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0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0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0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0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1499" grpId="0"/>
      <p:bldP spid="1001500" grpId="0"/>
      <p:bldP spid="1001504" grpId="0"/>
      <p:bldP spid="10015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7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02498" name="组合 1002497"/>
          <p:cNvGrpSpPr/>
          <p:nvPr/>
        </p:nvGrpSpPr>
        <p:grpSpPr>
          <a:xfrm>
            <a:off x="395288" y="269875"/>
            <a:ext cx="7129462" cy="1574800"/>
            <a:chOff x="158" y="73"/>
            <a:chExt cx="4491" cy="992"/>
          </a:xfrm>
        </p:grpSpPr>
        <p:grpSp>
          <p:nvGrpSpPr>
            <p:cNvPr id="96259" name="组合 1002498"/>
            <p:cNvGrpSpPr/>
            <p:nvPr/>
          </p:nvGrpSpPr>
          <p:grpSpPr>
            <a:xfrm>
              <a:off x="158" y="255"/>
              <a:ext cx="952" cy="810"/>
              <a:chOff x="1686" y="2504"/>
              <a:chExt cx="1315" cy="1245"/>
            </a:xfrm>
          </p:grpSpPr>
          <p:sp>
            <p:nvSpPr>
              <p:cNvPr id="96260" name="任意多边形 1002499"/>
              <p:cNvSpPr/>
              <p:nvPr/>
            </p:nvSpPr>
            <p:spPr>
              <a:xfrm>
                <a:off x="1896" y="3053"/>
                <a:ext cx="385" cy="678"/>
              </a:xfrm>
              <a:custGeom>
                <a:avLst/>
                <a:gdLst/>
                <a:ahLst/>
                <a:cxnLst/>
                <a:pathLst>
                  <a:path w="440" h="1177">
                    <a:moveTo>
                      <a:pt x="334" y="0"/>
                    </a:moveTo>
                    <a:lnTo>
                      <a:pt x="360" y="28"/>
                    </a:lnTo>
                    <a:lnTo>
                      <a:pt x="377" y="58"/>
                    </a:lnTo>
                    <a:lnTo>
                      <a:pt x="388" y="90"/>
                    </a:lnTo>
                    <a:lnTo>
                      <a:pt x="396" y="121"/>
                    </a:lnTo>
                    <a:lnTo>
                      <a:pt x="401" y="154"/>
                    </a:lnTo>
                    <a:lnTo>
                      <a:pt x="403" y="190"/>
                    </a:lnTo>
                    <a:lnTo>
                      <a:pt x="407" y="227"/>
                    </a:lnTo>
                    <a:lnTo>
                      <a:pt x="410" y="266"/>
                    </a:lnTo>
                    <a:lnTo>
                      <a:pt x="421" y="341"/>
                    </a:lnTo>
                    <a:lnTo>
                      <a:pt x="430" y="406"/>
                    </a:lnTo>
                    <a:lnTo>
                      <a:pt x="437" y="472"/>
                    </a:lnTo>
                    <a:lnTo>
                      <a:pt x="440" y="547"/>
                    </a:lnTo>
                    <a:lnTo>
                      <a:pt x="440" y="602"/>
                    </a:lnTo>
                    <a:lnTo>
                      <a:pt x="440" y="652"/>
                    </a:lnTo>
                    <a:lnTo>
                      <a:pt x="440" y="701"/>
                    </a:lnTo>
                    <a:lnTo>
                      <a:pt x="440" y="757"/>
                    </a:lnTo>
                    <a:lnTo>
                      <a:pt x="437" y="777"/>
                    </a:lnTo>
                    <a:lnTo>
                      <a:pt x="433" y="797"/>
                    </a:lnTo>
                    <a:lnTo>
                      <a:pt x="430" y="817"/>
                    </a:lnTo>
                    <a:lnTo>
                      <a:pt x="426" y="839"/>
                    </a:lnTo>
                    <a:lnTo>
                      <a:pt x="426" y="992"/>
                    </a:lnTo>
                    <a:lnTo>
                      <a:pt x="421" y="1036"/>
                    </a:lnTo>
                    <a:lnTo>
                      <a:pt x="417" y="1075"/>
                    </a:lnTo>
                    <a:lnTo>
                      <a:pt x="410" y="1113"/>
                    </a:lnTo>
                    <a:lnTo>
                      <a:pt x="399" y="1155"/>
                    </a:lnTo>
                    <a:lnTo>
                      <a:pt x="377" y="1142"/>
                    </a:lnTo>
                    <a:lnTo>
                      <a:pt x="360" y="1124"/>
                    </a:lnTo>
                    <a:lnTo>
                      <a:pt x="348" y="1104"/>
                    </a:lnTo>
                    <a:lnTo>
                      <a:pt x="340" y="1080"/>
                    </a:lnTo>
                    <a:lnTo>
                      <a:pt x="334" y="1056"/>
                    </a:lnTo>
                    <a:lnTo>
                      <a:pt x="330" y="1031"/>
                    </a:lnTo>
                    <a:lnTo>
                      <a:pt x="326" y="1003"/>
                    </a:lnTo>
                    <a:lnTo>
                      <a:pt x="323" y="976"/>
                    </a:lnTo>
                    <a:lnTo>
                      <a:pt x="312" y="909"/>
                    </a:lnTo>
                    <a:lnTo>
                      <a:pt x="304" y="850"/>
                    </a:lnTo>
                    <a:lnTo>
                      <a:pt x="296" y="791"/>
                    </a:lnTo>
                    <a:lnTo>
                      <a:pt x="290" y="724"/>
                    </a:lnTo>
                    <a:lnTo>
                      <a:pt x="288" y="690"/>
                    </a:lnTo>
                    <a:lnTo>
                      <a:pt x="287" y="658"/>
                    </a:lnTo>
                    <a:lnTo>
                      <a:pt x="286" y="628"/>
                    </a:lnTo>
                    <a:lnTo>
                      <a:pt x="284" y="599"/>
                    </a:lnTo>
                    <a:lnTo>
                      <a:pt x="279" y="570"/>
                    </a:lnTo>
                    <a:lnTo>
                      <a:pt x="272" y="541"/>
                    </a:lnTo>
                    <a:lnTo>
                      <a:pt x="262" y="512"/>
                    </a:lnTo>
                    <a:lnTo>
                      <a:pt x="247" y="484"/>
                    </a:lnTo>
                    <a:lnTo>
                      <a:pt x="44" y="1177"/>
                    </a:lnTo>
                    <a:lnTo>
                      <a:pt x="36" y="1169"/>
                    </a:lnTo>
                    <a:lnTo>
                      <a:pt x="29" y="1161"/>
                    </a:lnTo>
                    <a:lnTo>
                      <a:pt x="23" y="1154"/>
                    </a:lnTo>
                    <a:lnTo>
                      <a:pt x="19" y="1146"/>
                    </a:lnTo>
                    <a:lnTo>
                      <a:pt x="13" y="1139"/>
                    </a:lnTo>
                    <a:lnTo>
                      <a:pt x="8" y="1130"/>
                    </a:lnTo>
                    <a:lnTo>
                      <a:pt x="5" y="1122"/>
                    </a:lnTo>
                    <a:lnTo>
                      <a:pt x="0" y="1112"/>
                    </a:lnTo>
                    <a:lnTo>
                      <a:pt x="0" y="992"/>
                    </a:lnTo>
                    <a:lnTo>
                      <a:pt x="12" y="918"/>
                    </a:lnTo>
                    <a:lnTo>
                      <a:pt x="23" y="852"/>
                    </a:lnTo>
                    <a:lnTo>
                      <a:pt x="36" y="790"/>
                    </a:lnTo>
                    <a:lnTo>
                      <a:pt x="46" y="729"/>
                    </a:lnTo>
                    <a:lnTo>
                      <a:pt x="57" y="669"/>
                    </a:lnTo>
                    <a:lnTo>
                      <a:pt x="65" y="607"/>
                    </a:lnTo>
                    <a:lnTo>
                      <a:pt x="69" y="541"/>
                    </a:lnTo>
                    <a:lnTo>
                      <a:pt x="72" y="467"/>
                    </a:lnTo>
                    <a:lnTo>
                      <a:pt x="87" y="467"/>
                    </a:lnTo>
                    <a:lnTo>
                      <a:pt x="100" y="466"/>
                    </a:lnTo>
                    <a:lnTo>
                      <a:pt x="113" y="466"/>
                    </a:lnTo>
                    <a:lnTo>
                      <a:pt x="125" y="465"/>
                    </a:lnTo>
                    <a:lnTo>
                      <a:pt x="137" y="465"/>
                    </a:lnTo>
                    <a:lnTo>
                      <a:pt x="150" y="465"/>
                    </a:lnTo>
                    <a:lnTo>
                      <a:pt x="163" y="466"/>
                    </a:lnTo>
                    <a:lnTo>
                      <a:pt x="178" y="467"/>
                    </a:lnTo>
                    <a:lnTo>
                      <a:pt x="187" y="70"/>
                    </a:lnTo>
                    <a:lnTo>
                      <a:pt x="181" y="4"/>
                    </a:lnTo>
                    <a:lnTo>
                      <a:pt x="183" y="4"/>
                    </a:lnTo>
                    <a:lnTo>
                      <a:pt x="189" y="5"/>
                    </a:lnTo>
                    <a:lnTo>
                      <a:pt x="198" y="7"/>
                    </a:lnTo>
                    <a:lnTo>
                      <a:pt x="210" y="8"/>
                    </a:lnTo>
                    <a:lnTo>
                      <a:pt x="223" y="9"/>
                    </a:lnTo>
                    <a:lnTo>
                      <a:pt x="236" y="10"/>
                    </a:lnTo>
                    <a:lnTo>
                      <a:pt x="250" y="10"/>
                    </a:lnTo>
                    <a:lnTo>
                      <a:pt x="263" y="10"/>
                    </a:lnTo>
                    <a:lnTo>
                      <a:pt x="274" y="9"/>
                    </a:lnTo>
                    <a:lnTo>
                      <a:pt x="286" y="8"/>
                    </a:lnTo>
                    <a:lnTo>
                      <a:pt x="297" y="7"/>
                    </a:lnTo>
                    <a:lnTo>
                      <a:pt x="309" y="4"/>
                    </a:lnTo>
                    <a:lnTo>
                      <a:pt x="319" y="3"/>
                    </a:lnTo>
                    <a:lnTo>
                      <a:pt x="327" y="1"/>
                    </a:lnTo>
                    <a:lnTo>
                      <a:pt x="332" y="0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702B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1" name="任意多边形 1002500"/>
              <p:cNvSpPr/>
              <p:nvPr/>
            </p:nvSpPr>
            <p:spPr>
              <a:xfrm>
                <a:off x="1791" y="2769"/>
                <a:ext cx="278" cy="561"/>
              </a:xfrm>
              <a:custGeom>
                <a:avLst/>
                <a:gdLst/>
                <a:ahLst/>
                <a:cxnLst/>
                <a:pathLst>
                  <a:path w="319" h="975">
                    <a:moveTo>
                      <a:pt x="234" y="0"/>
                    </a:moveTo>
                    <a:lnTo>
                      <a:pt x="236" y="30"/>
                    </a:lnTo>
                    <a:lnTo>
                      <a:pt x="238" y="58"/>
                    </a:lnTo>
                    <a:lnTo>
                      <a:pt x="242" y="83"/>
                    </a:lnTo>
                    <a:lnTo>
                      <a:pt x="248" y="107"/>
                    </a:lnTo>
                    <a:lnTo>
                      <a:pt x="255" y="132"/>
                    </a:lnTo>
                    <a:lnTo>
                      <a:pt x="262" y="157"/>
                    </a:lnTo>
                    <a:lnTo>
                      <a:pt x="269" y="184"/>
                    </a:lnTo>
                    <a:lnTo>
                      <a:pt x="276" y="213"/>
                    </a:lnTo>
                    <a:lnTo>
                      <a:pt x="285" y="270"/>
                    </a:lnTo>
                    <a:lnTo>
                      <a:pt x="290" y="321"/>
                    </a:lnTo>
                    <a:lnTo>
                      <a:pt x="293" y="371"/>
                    </a:lnTo>
                    <a:lnTo>
                      <a:pt x="302" y="429"/>
                    </a:lnTo>
                    <a:lnTo>
                      <a:pt x="302" y="489"/>
                    </a:lnTo>
                    <a:lnTo>
                      <a:pt x="313" y="553"/>
                    </a:lnTo>
                    <a:lnTo>
                      <a:pt x="317" y="611"/>
                    </a:lnTo>
                    <a:lnTo>
                      <a:pt x="319" y="670"/>
                    </a:lnTo>
                    <a:lnTo>
                      <a:pt x="319" y="734"/>
                    </a:lnTo>
                    <a:lnTo>
                      <a:pt x="319" y="772"/>
                    </a:lnTo>
                    <a:lnTo>
                      <a:pt x="317" y="805"/>
                    </a:lnTo>
                    <a:lnTo>
                      <a:pt x="316" y="838"/>
                    </a:lnTo>
                    <a:lnTo>
                      <a:pt x="316" y="875"/>
                    </a:lnTo>
                    <a:lnTo>
                      <a:pt x="317" y="900"/>
                    </a:lnTo>
                    <a:lnTo>
                      <a:pt x="319" y="922"/>
                    </a:lnTo>
                    <a:lnTo>
                      <a:pt x="316" y="944"/>
                    </a:lnTo>
                    <a:lnTo>
                      <a:pt x="308" y="966"/>
                    </a:lnTo>
                    <a:lnTo>
                      <a:pt x="304" y="971"/>
                    </a:lnTo>
                    <a:lnTo>
                      <a:pt x="299" y="974"/>
                    </a:lnTo>
                    <a:lnTo>
                      <a:pt x="293" y="975"/>
                    </a:lnTo>
                    <a:lnTo>
                      <a:pt x="286" y="975"/>
                    </a:lnTo>
                    <a:lnTo>
                      <a:pt x="278" y="974"/>
                    </a:lnTo>
                    <a:lnTo>
                      <a:pt x="271" y="972"/>
                    </a:lnTo>
                    <a:lnTo>
                      <a:pt x="263" y="971"/>
                    </a:lnTo>
                    <a:lnTo>
                      <a:pt x="255" y="971"/>
                    </a:lnTo>
                    <a:lnTo>
                      <a:pt x="242" y="971"/>
                    </a:lnTo>
                    <a:lnTo>
                      <a:pt x="231" y="968"/>
                    </a:lnTo>
                    <a:lnTo>
                      <a:pt x="221" y="967"/>
                    </a:lnTo>
                    <a:lnTo>
                      <a:pt x="210" y="964"/>
                    </a:lnTo>
                    <a:lnTo>
                      <a:pt x="200" y="961"/>
                    </a:lnTo>
                    <a:lnTo>
                      <a:pt x="190" y="958"/>
                    </a:lnTo>
                    <a:lnTo>
                      <a:pt x="178" y="954"/>
                    </a:lnTo>
                    <a:lnTo>
                      <a:pt x="166" y="952"/>
                    </a:lnTo>
                    <a:lnTo>
                      <a:pt x="158" y="951"/>
                    </a:lnTo>
                    <a:lnTo>
                      <a:pt x="149" y="951"/>
                    </a:lnTo>
                    <a:lnTo>
                      <a:pt x="141" y="951"/>
                    </a:lnTo>
                    <a:lnTo>
                      <a:pt x="133" y="950"/>
                    </a:lnTo>
                    <a:lnTo>
                      <a:pt x="125" y="950"/>
                    </a:lnTo>
                    <a:lnTo>
                      <a:pt x="118" y="947"/>
                    </a:lnTo>
                    <a:lnTo>
                      <a:pt x="112" y="944"/>
                    </a:lnTo>
                    <a:lnTo>
                      <a:pt x="107" y="938"/>
                    </a:lnTo>
                    <a:lnTo>
                      <a:pt x="92" y="909"/>
                    </a:lnTo>
                    <a:lnTo>
                      <a:pt x="88" y="881"/>
                    </a:lnTo>
                    <a:lnTo>
                      <a:pt x="90" y="851"/>
                    </a:lnTo>
                    <a:lnTo>
                      <a:pt x="93" y="816"/>
                    </a:lnTo>
                    <a:lnTo>
                      <a:pt x="92" y="803"/>
                    </a:lnTo>
                    <a:lnTo>
                      <a:pt x="89" y="793"/>
                    </a:lnTo>
                    <a:lnTo>
                      <a:pt x="89" y="782"/>
                    </a:lnTo>
                    <a:lnTo>
                      <a:pt x="93" y="771"/>
                    </a:lnTo>
                    <a:lnTo>
                      <a:pt x="101" y="761"/>
                    </a:lnTo>
                    <a:lnTo>
                      <a:pt x="111" y="753"/>
                    </a:lnTo>
                    <a:lnTo>
                      <a:pt x="119" y="744"/>
                    </a:lnTo>
                    <a:lnTo>
                      <a:pt x="123" y="731"/>
                    </a:lnTo>
                    <a:lnTo>
                      <a:pt x="122" y="710"/>
                    </a:lnTo>
                    <a:lnTo>
                      <a:pt x="116" y="692"/>
                    </a:lnTo>
                    <a:lnTo>
                      <a:pt x="107" y="674"/>
                    </a:lnTo>
                    <a:lnTo>
                      <a:pt x="93" y="659"/>
                    </a:lnTo>
                    <a:lnTo>
                      <a:pt x="79" y="650"/>
                    </a:lnTo>
                    <a:lnTo>
                      <a:pt x="64" y="644"/>
                    </a:lnTo>
                    <a:lnTo>
                      <a:pt x="49" y="639"/>
                    </a:lnTo>
                    <a:lnTo>
                      <a:pt x="34" y="634"/>
                    </a:lnTo>
                    <a:lnTo>
                      <a:pt x="20" y="629"/>
                    </a:lnTo>
                    <a:lnTo>
                      <a:pt x="10" y="623"/>
                    </a:lnTo>
                    <a:lnTo>
                      <a:pt x="2" y="612"/>
                    </a:lnTo>
                    <a:lnTo>
                      <a:pt x="0" y="598"/>
                    </a:lnTo>
                    <a:lnTo>
                      <a:pt x="3" y="558"/>
                    </a:lnTo>
                    <a:lnTo>
                      <a:pt x="11" y="522"/>
                    </a:lnTo>
                    <a:lnTo>
                      <a:pt x="20" y="488"/>
                    </a:lnTo>
                    <a:lnTo>
                      <a:pt x="29" y="447"/>
                    </a:lnTo>
                    <a:lnTo>
                      <a:pt x="38" y="397"/>
                    </a:lnTo>
                    <a:lnTo>
                      <a:pt x="42" y="352"/>
                    </a:lnTo>
                    <a:lnTo>
                      <a:pt x="48" y="307"/>
                    </a:lnTo>
                    <a:lnTo>
                      <a:pt x="55" y="256"/>
                    </a:lnTo>
                    <a:lnTo>
                      <a:pt x="58" y="232"/>
                    </a:lnTo>
                    <a:lnTo>
                      <a:pt x="61" y="209"/>
                    </a:lnTo>
                    <a:lnTo>
                      <a:pt x="62" y="187"/>
                    </a:lnTo>
                    <a:lnTo>
                      <a:pt x="65" y="165"/>
                    </a:lnTo>
                    <a:lnTo>
                      <a:pt x="70" y="145"/>
                    </a:lnTo>
                    <a:lnTo>
                      <a:pt x="78" y="126"/>
                    </a:lnTo>
                    <a:lnTo>
                      <a:pt x="90" y="109"/>
                    </a:lnTo>
                    <a:lnTo>
                      <a:pt x="107" y="92"/>
                    </a:lnTo>
                    <a:lnTo>
                      <a:pt x="115" y="87"/>
                    </a:lnTo>
                    <a:lnTo>
                      <a:pt x="122" y="83"/>
                    </a:lnTo>
                    <a:lnTo>
                      <a:pt x="130" y="80"/>
                    </a:lnTo>
                    <a:lnTo>
                      <a:pt x="138" y="76"/>
                    </a:lnTo>
                    <a:lnTo>
                      <a:pt x="145" y="73"/>
                    </a:lnTo>
                    <a:lnTo>
                      <a:pt x="152" y="68"/>
                    </a:lnTo>
                    <a:lnTo>
                      <a:pt x="157" y="63"/>
                    </a:lnTo>
                    <a:lnTo>
                      <a:pt x="163" y="54"/>
                    </a:lnTo>
                    <a:lnTo>
                      <a:pt x="170" y="44"/>
                    </a:lnTo>
                    <a:lnTo>
                      <a:pt x="177" y="34"/>
                    </a:lnTo>
                    <a:lnTo>
                      <a:pt x="184" y="24"/>
                    </a:lnTo>
                    <a:lnTo>
                      <a:pt x="192" y="16"/>
                    </a:lnTo>
                    <a:lnTo>
                      <a:pt x="201" y="10"/>
                    </a:lnTo>
                    <a:lnTo>
                      <a:pt x="211" y="5"/>
                    </a:lnTo>
                    <a:lnTo>
                      <a:pt x="222" y="1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2" name="任意多边形 1002501"/>
              <p:cNvSpPr/>
              <p:nvPr/>
            </p:nvSpPr>
            <p:spPr>
              <a:xfrm>
                <a:off x="1919" y="3066"/>
                <a:ext cx="101" cy="122"/>
              </a:xfrm>
              <a:custGeom>
                <a:avLst/>
                <a:gdLst/>
                <a:ahLst/>
                <a:cxnLst/>
                <a:pathLst>
                  <a:path w="115" h="212">
                    <a:moveTo>
                      <a:pt x="98" y="4"/>
                    </a:moveTo>
                    <a:lnTo>
                      <a:pt x="82" y="36"/>
                    </a:lnTo>
                    <a:lnTo>
                      <a:pt x="90" y="34"/>
                    </a:lnTo>
                    <a:lnTo>
                      <a:pt x="98" y="30"/>
                    </a:lnTo>
                    <a:lnTo>
                      <a:pt x="106" y="28"/>
                    </a:lnTo>
                    <a:lnTo>
                      <a:pt x="115" y="26"/>
                    </a:lnTo>
                    <a:lnTo>
                      <a:pt x="106" y="44"/>
                    </a:lnTo>
                    <a:lnTo>
                      <a:pt x="99" y="60"/>
                    </a:lnTo>
                    <a:lnTo>
                      <a:pt x="92" y="76"/>
                    </a:lnTo>
                    <a:lnTo>
                      <a:pt x="85" y="91"/>
                    </a:lnTo>
                    <a:lnTo>
                      <a:pt x="78" y="106"/>
                    </a:lnTo>
                    <a:lnTo>
                      <a:pt x="70" y="120"/>
                    </a:lnTo>
                    <a:lnTo>
                      <a:pt x="61" y="134"/>
                    </a:lnTo>
                    <a:lnTo>
                      <a:pt x="49" y="148"/>
                    </a:lnTo>
                    <a:lnTo>
                      <a:pt x="40" y="157"/>
                    </a:lnTo>
                    <a:lnTo>
                      <a:pt x="33" y="165"/>
                    </a:lnTo>
                    <a:lnTo>
                      <a:pt x="28" y="172"/>
                    </a:lnTo>
                    <a:lnTo>
                      <a:pt x="22" y="178"/>
                    </a:lnTo>
                    <a:lnTo>
                      <a:pt x="17" y="185"/>
                    </a:lnTo>
                    <a:lnTo>
                      <a:pt x="11" y="193"/>
                    </a:lnTo>
                    <a:lnTo>
                      <a:pt x="7" y="202"/>
                    </a:lnTo>
                    <a:lnTo>
                      <a:pt x="0" y="212"/>
                    </a:lnTo>
                    <a:lnTo>
                      <a:pt x="3" y="181"/>
                    </a:lnTo>
                    <a:lnTo>
                      <a:pt x="9" y="155"/>
                    </a:lnTo>
                    <a:lnTo>
                      <a:pt x="17" y="128"/>
                    </a:lnTo>
                    <a:lnTo>
                      <a:pt x="28" y="99"/>
                    </a:lnTo>
                    <a:lnTo>
                      <a:pt x="34" y="80"/>
                    </a:lnTo>
                    <a:lnTo>
                      <a:pt x="40" y="63"/>
                    </a:lnTo>
                    <a:lnTo>
                      <a:pt x="46" y="45"/>
                    </a:lnTo>
                    <a:lnTo>
                      <a:pt x="55" y="26"/>
                    </a:lnTo>
                    <a:lnTo>
                      <a:pt x="57" y="18"/>
                    </a:lnTo>
                    <a:lnTo>
                      <a:pt x="59" y="11"/>
                    </a:lnTo>
                    <a:lnTo>
                      <a:pt x="61" y="5"/>
                    </a:lnTo>
                    <a:lnTo>
                      <a:pt x="66" y="2"/>
                    </a:lnTo>
                    <a:lnTo>
                      <a:pt x="74" y="0"/>
                    </a:lnTo>
                    <a:lnTo>
                      <a:pt x="82" y="2"/>
                    </a:lnTo>
                    <a:lnTo>
                      <a:pt x="90" y="3"/>
                    </a:lnTo>
                    <a:lnTo>
                      <a:pt x="98" y="4"/>
                    </a:lnTo>
                    <a:close/>
                  </a:path>
                </a:pathLst>
              </a:custGeom>
              <a:solidFill>
                <a:srgbClr val="91A8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3" name="任意多边形 1002502"/>
              <p:cNvSpPr/>
              <p:nvPr/>
            </p:nvSpPr>
            <p:spPr>
              <a:xfrm>
                <a:off x="1698" y="3009"/>
                <a:ext cx="111" cy="166"/>
              </a:xfrm>
              <a:custGeom>
                <a:avLst/>
                <a:gdLst/>
                <a:ahLst/>
                <a:cxnLst/>
                <a:pathLst>
                  <a:path w="125" h="290">
                    <a:moveTo>
                      <a:pt x="125" y="19"/>
                    </a:moveTo>
                    <a:lnTo>
                      <a:pt x="118" y="15"/>
                    </a:lnTo>
                    <a:lnTo>
                      <a:pt x="111" y="12"/>
                    </a:lnTo>
                    <a:lnTo>
                      <a:pt x="106" y="8"/>
                    </a:lnTo>
                    <a:lnTo>
                      <a:pt x="99" y="6"/>
                    </a:lnTo>
                    <a:lnTo>
                      <a:pt x="92" y="4"/>
                    </a:lnTo>
                    <a:lnTo>
                      <a:pt x="86" y="1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59" y="5"/>
                    </a:lnTo>
                    <a:lnTo>
                      <a:pt x="55" y="15"/>
                    </a:lnTo>
                    <a:lnTo>
                      <a:pt x="53" y="29"/>
                    </a:lnTo>
                    <a:lnTo>
                      <a:pt x="51" y="44"/>
                    </a:lnTo>
                    <a:lnTo>
                      <a:pt x="49" y="63"/>
                    </a:lnTo>
                    <a:lnTo>
                      <a:pt x="46" y="81"/>
                    </a:lnTo>
                    <a:lnTo>
                      <a:pt x="41" y="98"/>
                    </a:lnTo>
                    <a:lnTo>
                      <a:pt x="35" y="118"/>
                    </a:lnTo>
                    <a:lnTo>
                      <a:pt x="31" y="131"/>
                    </a:lnTo>
                    <a:lnTo>
                      <a:pt x="25" y="144"/>
                    </a:lnTo>
                    <a:lnTo>
                      <a:pt x="18" y="156"/>
                    </a:lnTo>
                    <a:lnTo>
                      <a:pt x="12" y="166"/>
                    </a:lnTo>
                    <a:lnTo>
                      <a:pt x="8" y="178"/>
                    </a:lnTo>
                    <a:lnTo>
                      <a:pt x="3" y="189"/>
                    </a:lnTo>
                    <a:lnTo>
                      <a:pt x="1" y="202"/>
                    </a:lnTo>
                    <a:lnTo>
                      <a:pt x="0" y="216"/>
                    </a:lnTo>
                    <a:lnTo>
                      <a:pt x="1" y="221"/>
                    </a:lnTo>
                    <a:lnTo>
                      <a:pt x="3" y="226"/>
                    </a:lnTo>
                    <a:lnTo>
                      <a:pt x="6" y="229"/>
                    </a:lnTo>
                    <a:lnTo>
                      <a:pt x="12" y="232"/>
                    </a:lnTo>
                    <a:lnTo>
                      <a:pt x="17" y="234"/>
                    </a:lnTo>
                    <a:lnTo>
                      <a:pt x="24" y="236"/>
                    </a:lnTo>
                    <a:lnTo>
                      <a:pt x="30" y="240"/>
                    </a:lnTo>
                    <a:lnTo>
                      <a:pt x="35" y="242"/>
                    </a:lnTo>
                    <a:lnTo>
                      <a:pt x="46" y="247"/>
                    </a:lnTo>
                    <a:lnTo>
                      <a:pt x="55" y="251"/>
                    </a:lnTo>
                    <a:lnTo>
                      <a:pt x="64" y="256"/>
                    </a:lnTo>
                    <a:lnTo>
                      <a:pt x="73" y="261"/>
                    </a:lnTo>
                    <a:lnTo>
                      <a:pt x="81" y="266"/>
                    </a:lnTo>
                    <a:lnTo>
                      <a:pt x="89" y="272"/>
                    </a:lnTo>
                    <a:lnTo>
                      <a:pt x="97" y="279"/>
                    </a:lnTo>
                    <a:lnTo>
                      <a:pt x="106" y="288"/>
                    </a:lnTo>
                    <a:lnTo>
                      <a:pt x="119" y="290"/>
                    </a:lnTo>
                    <a:lnTo>
                      <a:pt x="117" y="269"/>
                    </a:lnTo>
                    <a:lnTo>
                      <a:pt x="118" y="249"/>
                    </a:lnTo>
                    <a:lnTo>
                      <a:pt x="118" y="229"/>
                    </a:lnTo>
                    <a:lnTo>
                      <a:pt x="119" y="208"/>
                    </a:lnTo>
                    <a:lnTo>
                      <a:pt x="118" y="201"/>
                    </a:lnTo>
                    <a:lnTo>
                      <a:pt x="116" y="195"/>
                    </a:lnTo>
                    <a:lnTo>
                      <a:pt x="114" y="189"/>
                    </a:lnTo>
                    <a:lnTo>
                      <a:pt x="111" y="183"/>
                    </a:lnTo>
                    <a:lnTo>
                      <a:pt x="125" y="19"/>
                    </a:lnTo>
                    <a:close/>
                  </a:path>
                </a:pathLst>
              </a:custGeom>
              <a:solidFill>
                <a:srgbClr val="D1AA38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4" name="任意多边形 1002503"/>
              <p:cNvSpPr/>
              <p:nvPr/>
            </p:nvSpPr>
            <p:spPr>
              <a:xfrm>
                <a:off x="1845" y="3030"/>
                <a:ext cx="125" cy="172"/>
              </a:xfrm>
              <a:custGeom>
                <a:avLst/>
                <a:gdLst/>
                <a:ahLst/>
                <a:cxnLst/>
                <a:pathLst>
                  <a:path w="141" h="300">
                    <a:moveTo>
                      <a:pt x="78" y="0"/>
                    </a:moveTo>
                    <a:lnTo>
                      <a:pt x="89" y="5"/>
                    </a:lnTo>
                    <a:lnTo>
                      <a:pt x="99" y="9"/>
                    </a:lnTo>
                    <a:lnTo>
                      <a:pt x="109" y="13"/>
                    </a:lnTo>
                    <a:lnTo>
                      <a:pt x="120" y="16"/>
                    </a:lnTo>
                    <a:lnTo>
                      <a:pt x="128" y="21"/>
                    </a:lnTo>
                    <a:lnTo>
                      <a:pt x="136" y="27"/>
                    </a:lnTo>
                    <a:lnTo>
                      <a:pt x="140" y="34"/>
                    </a:lnTo>
                    <a:lnTo>
                      <a:pt x="141" y="44"/>
                    </a:lnTo>
                    <a:lnTo>
                      <a:pt x="140" y="60"/>
                    </a:lnTo>
                    <a:lnTo>
                      <a:pt x="137" y="75"/>
                    </a:lnTo>
                    <a:lnTo>
                      <a:pt x="132" y="89"/>
                    </a:lnTo>
                    <a:lnTo>
                      <a:pt x="128" y="102"/>
                    </a:lnTo>
                    <a:lnTo>
                      <a:pt x="121" y="115"/>
                    </a:lnTo>
                    <a:lnTo>
                      <a:pt x="115" y="128"/>
                    </a:lnTo>
                    <a:lnTo>
                      <a:pt x="109" y="143"/>
                    </a:lnTo>
                    <a:lnTo>
                      <a:pt x="103" y="159"/>
                    </a:lnTo>
                    <a:lnTo>
                      <a:pt x="98" y="179"/>
                    </a:lnTo>
                    <a:lnTo>
                      <a:pt x="94" y="197"/>
                    </a:lnTo>
                    <a:lnTo>
                      <a:pt x="90" y="214"/>
                    </a:lnTo>
                    <a:lnTo>
                      <a:pt x="86" y="231"/>
                    </a:lnTo>
                    <a:lnTo>
                      <a:pt x="82" y="248"/>
                    </a:lnTo>
                    <a:lnTo>
                      <a:pt x="75" y="265"/>
                    </a:lnTo>
                    <a:lnTo>
                      <a:pt x="67" y="282"/>
                    </a:lnTo>
                    <a:lnTo>
                      <a:pt x="56" y="300"/>
                    </a:lnTo>
                    <a:lnTo>
                      <a:pt x="49" y="296"/>
                    </a:lnTo>
                    <a:lnTo>
                      <a:pt x="44" y="292"/>
                    </a:lnTo>
                    <a:lnTo>
                      <a:pt x="39" y="287"/>
                    </a:lnTo>
                    <a:lnTo>
                      <a:pt x="34" y="281"/>
                    </a:lnTo>
                    <a:lnTo>
                      <a:pt x="30" y="276"/>
                    </a:lnTo>
                    <a:lnTo>
                      <a:pt x="26" y="270"/>
                    </a:lnTo>
                    <a:lnTo>
                      <a:pt x="23" y="263"/>
                    </a:lnTo>
                    <a:lnTo>
                      <a:pt x="18" y="256"/>
                    </a:lnTo>
                    <a:lnTo>
                      <a:pt x="13" y="248"/>
                    </a:lnTo>
                    <a:lnTo>
                      <a:pt x="7" y="240"/>
                    </a:lnTo>
                    <a:lnTo>
                      <a:pt x="2" y="232"/>
                    </a:lnTo>
                    <a:lnTo>
                      <a:pt x="0" y="223"/>
                    </a:lnTo>
                    <a:lnTo>
                      <a:pt x="4" y="212"/>
                    </a:lnTo>
                    <a:lnTo>
                      <a:pt x="14" y="206"/>
                    </a:lnTo>
                    <a:lnTo>
                      <a:pt x="24" y="199"/>
                    </a:lnTo>
                    <a:lnTo>
                      <a:pt x="32" y="190"/>
                    </a:lnTo>
                    <a:lnTo>
                      <a:pt x="41" y="167"/>
                    </a:lnTo>
                    <a:lnTo>
                      <a:pt x="48" y="144"/>
                    </a:lnTo>
                    <a:lnTo>
                      <a:pt x="52" y="121"/>
                    </a:lnTo>
                    <a:lnTo>
                      <a:pt x="55" y="98"/>
                    </a:lnTo>
                    <a:lnTo>
                      <a:pt x="57" y="74"/>
                    </a:lnTo>
                    <a:lnTo>
                      <a:pt x="62" y="50"/>
                    </a:lnTo>
                    <a:lnTo>
                      <a:pt x="68" y="25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D1AA38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5" name="任意多边形 1002504"/>
              <p:cNvSpPr/>
              <p:nvPr/>
            </p:nvSpPr>
            <p:spPr>
              <a:xfrm>
                <a:off x="1793" y="3124"/>
                <a:ext cx="79" cy="87"/>
              </a:xfrm>
              <a:custGeom>
                <a:avLst/>
                <a:gdLst/>
                <a:ahLst/>
                <a:cxnLst/>
                <a:pathLst>
                  <a:path w="90" h="152">
                    <a:moveTo>
                      <a:pt x="68" y="37"/>
                    </a:moveTo>
                    <a:lnTo>
                      <a:pt x="60" y="31"/>
                    </a:lnTo>
                    <a:lnTo>
                      <a:pt x="53" y="26"/>
                    </a:lnTo>
                    <a:lnTo>
                      <a:pt x="46" y="22"/>
                    </a:lnTo>
                    <a:lnTo>
                      <a:pt x="39" y="17"/>
                    </a:lnTo>
                    <a:lnTo>
                      <a:pt x="32" y="12"/>
                    </a:lnTo>
                    <a:lnTo>
                      <a:pt x="25" y="8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0" y="14"/>
                    </a:lnTo>
                    <a:lnTo>
                      <a:pt x="0" y="84"/>
                    </a:lnTo>
                    <a:lnTo>
                      <a:pt x="3" y="97"/>
                    </a:lnTo>
                    <a:lnTo>
                      <a:pt x="9" y="109"/>
                    </a:lnTo>
                    <a:lnTo>
                      <a:pt x="15" y="121"/>
                    </a:lnTo>
                    <a:lnTo>
                      <a:pt x="23" y="131"/>
                    </a:lnTo>
                    <a:lnTo>
                      <a:pt x="32" y="140"/>
                    </a:lnTo>
                    <a:lnTo>
                      <a:pt x="43" y="146"/>
                    </a:lnTo>
                    <a:lnTo>
                      <a:pt x="54" y="151"/>
                    </a:lnTo>
                    <a:lnTo>
                      <a:pt x="68" y="152"/>
                    </a:lnTo>
                    <a:lnTo>
                      <a:pt x="75" y="151"/>
                    </a:lnTo>
                    <a:lnTo>
                      <a:pt x="83" y="148"/>
                    </a:lnTo>
                    <a:lnTo>
                      <a:pt x="87" y="144"/>
                    </a:lnTo>
                    <a:lnTo>
                      <a:pt x="90" y="138"/>
                    </a:lnTo>
                    <a:lnTo>
                      <a:pt x="86" y="118"/>
                    </a:lnTo>
                    <a:lnTo>
                      <a:pt x="79" y="102"/>
                    </a:lnTo>
                    <a:lnTo>
                      <a:pt x="71" y="86"/>
                    </a:lnTo>
                    <a:lnTo>
                      <a:pt x="68" y="67"/>
                    </a:lnTo>
                    <a:lnTo>
                      <a:pt x="68" y="57"/>
                    </a:lnTo>
                    <a:lnTo>
                      <a:pt x="68" y="52"/>
                    </a:lnTo>
                    <a:lnTo>
                      <a:pt x="68" y="46"/>
                    </a:lnTo>
                    <a:lnTo>
                      <a:pt x="68" y="37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6" name="任意多边形 1002505"/>
              <p:cNvSpPr/>
              <p:nvPr/>
            </p:nvSpPr>
            <p:spPr>
              <a:xfrm>
                <a:off x="1984" y="2765"/>
                <a:ext cx="201" cy="298"/>
              </a:xfrm>
              <a:custGeom>
                <a:avLst/>
                <a:gdLst/>
                <a:ahLst/>
                <a:cxnLst/>
                <a:pathLst>
                  <a:path w="229" h="519">
                    <a:moveTo>
                      <a:pt x="115" y="11"/>
                    </a:moveTo>
                    <a:lnTo>
                      <a:pt x="81" y="27"/>
                    </a:lnTo>
                    <a:lnTo>
                      <a:pt x="70" y="24"/>
                    </a:lnTo>
                    <a:lnTo>
                      <a:pt x="59" y="22"/>
                    </a:lnTo>
                    <a:lnTo>
                      <a:pt x="49" y="20"/>
                    </a:lnTo>
                    <a:lnTo>
                      <a:pt x="40" y="16"/>
                    </a:lnTo>
                    <a:lnTo>
                      <a:pt x="31" y="13"/>
                    </a:lnTo>
                    <a:lnTo>
                      <a:pt x="21" y="9"/>
                    </a:lnTo>
                    <a:lnTo>
                      <a:pt x="12" y="5"/>
                    </a:lnTo>
                    <a:lnTo>
                      <a:pt x="2" y="0"/>
                    </a:lnTo>
                    <a:lnTo>
                      <a:pt x="2" y="6"/>
                    </a:lnTo>
                    <a:lnTo>
                      <a:pt x="1" y="11"/>
                    </a:lnTo>
                    <a:lnTo>
                      <a:pt x="0" y="16"/>
                    </a:lnTo>
                    <a:lnTo>
                      <a:pt x="0" y="22"/>
                    </a:lnTo>
                    <a:lnTo>
                      <a:pt x="2" y="43"/>
                    </a:lnTo>
                    <a:lnTo>
                      <a:pt x="8" y="61"/>
                    </a:lnTo>
                    <a:lnTo>
                      <a:pt x="16" y="79"/>
                    </a:lnTo>
                    <a:lnTo>
                      <a:pt x="27" y="98"/>
                    </a:lnTo>
                    <a:lnTo>
                      <a:pt x="38" y="92"/>
                    </a:lnTo>
                    <a:lnTo>
                      <a:pt x="42" y="82"/>
                    </a:lnTo>
                    <a:lnTo>
                      <a:pt x="42" y="95"/>
                    </a:lnTo>
                    <a:lnTo>
                      <a:pt x="42" y="106"/>
                    </a:lnTo>
                    <a:lnTo>
                      <a:pt x="42" y="118"/>
                    </a:lnTo>
                    <a:lnTo>
                      <a:pt x="42" y="130"/>
                    </a:lnTo>
                    <a:lnTo>
                      <a:pt x="45" y="165"/>
                    </a:lnTo>
                    <a:lnTo>
                      <a:pt x="51" y="195"/>
                    </a:lnTo>
                    <a:lnTo>
                      <a:pt x="61" y="225"/>
                    </a:lnTo>
                    <a:lnTo>
                      <a:pt x="71" y="259"/>
                    </a:lnTo>
                    <a:lnTo>
                      <a:pt x="71" y="330"/>
                    </a:lnTo>
                    <a:lnTo>
                      <a:pt x="76" y="362"/>
                    </a:lnTo>
                    <a:lnTo>
                      <a:pt x="79" y="391"/>
                    </a:lnTo>
                    <a:lnTo>
                      <a:pt x="81" y="420"/>
                    </a:lnTo>
                    <a:lnTo>
                      <a:pt x="87" y="453"/>
                    </a:lnTo>
                    <a:lnTo>
                      <a:pt x="88" y="468"/>
                    </a:lnTo>
                    <a:lnTo>
                      <a:pt x="86" y="482"/>
                    </a:lnTo>
                    <a:lnTo>
                      <a:pt x="85" y="495"/>
                    </a:lnTo>
                    <a:lnTo>
                      <a:pt x="89" y="507"/>
                    </a:lnTo>
                    <a:lnTo>
                      <a:pt x="94" y="512"/>
                    </a:lnTo>
                    <a:lnTo>
                      <a:pt x="99" y="515"/>
                    </a:lnTo>
                    <a:lnTo>
                      <a:pt x="104" y="518"/>
                    </a:lnTo>
                    <a:lnTo>
                      <a:pt x="110" y="519"/>
                    </a:lnTo>
                    <a:lnTo>
                      <a:pt x="116" y="519"/>
                    </a:lnTo>
                    <a:lnTo>
                      <a:pt x="123" y="519"/>
                    </a:lnTo>
                    <a:lnTo>
                      <a:pt x="130" y="519"/>
                    </a:lnTo>
                    <a:lnTo>
                      <a:pt x="137" y="519"/>
                    </a:lnTo>
                    <a:lnTo>
                      <a:pt x="152" y="519"/>
                    </a:lnTo>
                    <a:lnTo>
                      <a:pt x="168" y="518"/>
                    </a:lnTo>
                    <a:lnTo>
                      <a:pt x="184" y="516"/>
                    </a:lnTo>
                    <a:lnTo>
                      <a:pt x="199" y="513"/>
                    </a:lnTo>
                    <a:lnTo>
                      <a:pt x="212" y="508"/>
                    </a:lnTo>
                    <a:lnTo>
                      <a:pt x="221" y="501"/>
                    </a:lnTo>
                    <a:lnTo>
                      <a:pt x="228" y="491"/>
                    </a:lnTo>
                    <a:lnTo>
                      <a:pt x="229" y="478"/>
                    </a:lnTo>
                    <a:lnTo>
                      <a:pt x="228" y="421"/>
                    </a:lnTo>
                    <a:lnTo>
                      <a:pt x="228" y="357"/>
                    </a:lnTo>
                    <a:lnTo>
                      <a:pt x="222" y="325"/>
                    </a:lnTo>
                    <a:lnTo>
                      <a:pt x="217" y="296"/>
                    </a:lnTo>
                    <a:lnTo>
                      <a:pt x="212" y="269"/>
                    </a:lnTo>
                    <a:lnTo>
                      <a:pt x="206" y="243"/>
                    </a:lnTo>
                    <a:lnTo>
                      <a:pt x="199" y="217"/>
                    </a:lnTo>
                    <a:lnTo>
                      <a:pt x="191" y="190"/>
                    </a:lnTo>
                    <a:lnTo>
                      <a:pt x="180" y="164"/>
                    </a:lnTo>
                    <a:lnTo>
                      <a:pt x="167" y="134"/>
                    </a:lnTo>
                    <a:lnTo>
                      <a:pt x="160" y="118"/>
                    </a:lnTo>
                    <a:lnTo>
                      <a:pt x="153" y="102"/>
                    </a:lnTo>
                    <a:lnTo>
                      <a:pt x="147" y="87"/>
                    </a:lnTo>
                    <a:lnTo>
                      <a:pt x="142" y="71"/>
                    </a:lnTo>
                    <a:lnTo>
                      <a:pt x="137" y="56"/>
                    </a:lnTo>
                    <a:lnTo>
                      <a:pt x="131" y="41"/>
                    </a:lnTo>
                    <a:lnTo>
                      <a:pt x="124" y="26"/>
                    </a:lnTo>
                    <a:lnTo>
                      <a:pt x="115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7" name="任意多边形 1002506"/>
              <p:cNvSpPr/>
              <p:nvPr/>
            </p:nvSpPr>
            <p:spPr>
              <a:xfrm>
                <a:off x="2029" y="2795"/>
                <a:ext cx="114" cy="235"/>
              </a:xfrm>
              <a:custGeom>
                <a:avLst/>
                <a:gdLst/>
                <a:ahLst/>
                <a:cxnLst/>
                <a:pathLst>
                  <a:path w="129" h="409">
                    <a:moveTo>
                      <a:pt x="68" y="32"/>
                    </a:moveTo>
                    <a:lnTo>
                      <a:pt x="65" y="25"/>
                    </a:lnTo>
                    <a:lnTo>
                      <a:pt x="60" y="20"/>
                    </a:lnTo>
                    <a:lnTo>
                      <a:pt x="57" y="15"/>
                    </a:lnTo>
                    <a:lnTo>
                      <a:pt x="52" y="9"/>
                    </a:lnTo>
                    <a:lnTo>
                      <a:pt x="48" y="6"/>
                    </a:lnTo>
                    <a:lnTo>
                      <a:pt x="42" y="2"/>
                    </a:lnTo>
                    <a:lnTo>
                      <a:pt x="35" y="1"/>
                    </a:lnTo>
                    <a:lnTo>
                      <a:pt x="28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3" y="16"/>
                    </a:lnTo>
                    <a:lnTo>
                      <a:pt x="0" y="27"/>
                    </a:lnTo>
                    <a:lnTo>
                      <a:pt x="3" y="36"/>
                    </a:lnTo>
                    <a:lnTo>
                      <a:pt x="10" y="43"/>
                    </a:lnTo>
                    <a:lnTo>
                      <a:pt x="17" y="48"/>
                    </a:lnTo>
                    <a:lnTo>
                      <a:pt x="22" y="57"/>
                    </a:lnTo>
                    <a:lnTo>
                      <a:pt x="30" y="88"/>
                    </a:lnTo>
                    <a:lnTo>
                      <a:pt x="35" y="116"/>
                    </a:lnTo>
                    <a:lnTo>
                      <a:pt x="38" y="145"/>
                    </a:lnTo>
                    <a:lnTo>
                      <a:pt x="47" y="178"/>
                    </a:lnTo>
                    <a:lnTo>
                      <a:pt x="47" y="270"/>
                    </a:lnTo>
                    <a:lnTo>
                      <a:pt x="50" y="297"/>
                    </a:lnTo>
                    <a:lnTo>
                      <a:pt x="50" y="323"/>
                    </a:lnTo>
                    <a:lnTo>
                      <a:pt x="51" y="349"/>
                    </a:lnTo>
                    <a:lnTo>
                      <a:pt x="56" y="377"/>
                    </a:lnTo>
                    <a:lnTo>
                      <a:pt x="60" y="387"/>
                    </a:lnTo>
                    <a:lnTo>
                      <a:pt x="68" y="394"/>
                    </a:lnTo>
                    <a:lnTo>
                      <a:pt x="78" y="401"/>
                    </a:lnTo>
                    <a:lnTo>
                      <a:pt x="86" y="409"/>
                    </a:lnTo>
                    <a:lnTo>
                      <a:pt x="94" y="405"/>
                    </a:lnTo>
                    <a:lnTo>
                      <a:pt x="102" y="400"/>
                    </a:lnTo>
                    <a:lnTo>
                      <a:pt x="109" y="394"/>
                    </a:lnTo>
                    <a:lnTo>
                      <a:pt x="116" y="388"/>
                    </a:lnTo>
                    <a:lnTo>
                      <a:pt x="121" y="381"/>
                    </a:lnTo>
                    <a:lnTo>
                      <a:pt x="126" y="375"/>
                    </a:lnTo>
                    <a:lnTo>
                      <a:pt x="128" y="367"/>
                    </a:lnTo>
                    <a:lnTo>
                      <a:pt x="129" y="357"/>
                    </a:lnTo>
                    <a:lnTo>
                      <a:pt x="128" y="341"/>
                    </a:lnTo>
                    <a:lnTo>
                      <a:pt x="125" y="327"/>
                    </a:lnTo>
                    <a:lnTo>
                      <a:pt x="121" y="313"/>
                    </a:lnTo>
                    <a:lnTo>
                      <a:pt x="116" y="301"/>
                    </a:lnTo>
                    <a:lnTo>
                      <a:pt x="109" y="289"/>
                    </a:lnTo>
                    <a:lnTo>
                      <a:pt x="102" y="277"/>
                    </a:lnTo>
                    <a:lnTo>
                      <a:pt x="95" y="263"/>
                    </a:lnTo>
                    <a:lnTo>
                      <a:pt x="88" y="248"/>
                    </a:lnTo>
                    <a:lnTo>
                      <a:pt x="81" y="225"/>
                    </a:lnTo>
                    <a:lnTo>
                      <a:pt x="79" y="204"/>
                    </a:lnTo>
                    <a:lnTo>
                      <a:pt x="76" y="183"/>
                    </a:lnTo>
                    <a:lnTo>
                      <a:pt x="72" y="160"/>
                    </a:lnTo>
                    <a:lnTo>
                      <a:pt x="61" y="136"/>
                    </a:lnTo>
                    <a:lnTo>
                      <a:pt x="51" y="115"/>
                    </a:lnTo>
                    <a:lnTo>
                      <a:pt x="42" y="93"/>
                    </a:lnTo>
                    <a:lnTo>
                      <a:pt x="38" y="68"/>
                    </a:lnTo>
                    <a:lnTo>
                      <a:pt x="42" y="58"/>
                    </a:lnTo>
                    <a:lnTo>
                      <a:pt x="51" y="50"/>
                    </a:lnTo>
                    <a:lnTo>
                      <a:pt x="60" y="42"/>
                    </a:lnTo>
                    <a:lnTo>
                      <a:pt x="68" y="32"/>
                    </a:lnTo>
                    <a:close/>
                  </a:path>
                </a:pathLst>
              </a:custGeom>
              <a:solidFill>
                <a:srgbClr val="66007C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8" name="任意多边形 1002507"/>
              <p:cNvSpPr/>
              <p:nvPr/>
            </p:nvSpPr>
            <p:spPr>
              <a:xfrm>
                <a:off x="2497" y="2636"/>
                <a:ext cx="106" cy="86"/>
              </a:xfrm>
              <a:custGeom>
                <a:avLst/>
                <a:gdLst/>
                <a:ahLst/>
                <a:cxnLst/>
                <a:pathLst>
                  <a:path w="121" h="150">
                    <a:moveTo>
                      <a:pt x="4" y="73"/>
                    </a:moveTo>
                    <a:lnTo>
                      <a:pt x="8" y="57"/>
                    </a:lnTo>
                    <a:lnTo>
                      <a:pt x="14" y="41"/>
                    </a:lnTo>
                    <a:lnTo>
                      <a:pt x="20" y="27"/>
                    </a:lnTo>
                    <a:lnTo>
                      <a:pt x="32" y="16"/>
                    </a:lnTo>
                    <a:lnTo>
                      <a:pt x="42" y="10"/>
                    </a:lnTo>
                    <a:lnTo>
                      <a:pt x="53" y="6"/>
                    </a:lnTo>
                    <a:lnTo>
                      <a:pt x="63" y="4"/>
                    </a:lnTo>
                    <a:lnTo>
                      <a:pt x="75" y="4"/>
                    </a:lnTo>
                    <a:lnTo>
                      <a:pt x="85" y="4"/>
                    </a:lnTo>
                    <a:lnTo>
                      <a:pt x="96" y="4"/>
                    </a:lnTo>
                    <a:lnTo>
                      <a:pt x="108" y="2"/>
                    </a:lnTo>
                    <a:lnTo>
                      <a:pt x="121" y="0"/>
                    </a:lnTo>
                    <a:lnTo>
                      <a:pt x="121" y="11"/>
                    </a:lnTo>
                    <a:lnTo>
                      <a:pt x="121" y="20"/>
                    </a:lnTo>
                    <a:lnTo>
                      <a:pt x="121" y="29"/>
                    </a:lnTo>
                    <a:lnTo>
                      <a:pt x="121" y="41"/>
                    </a:lnTo>
                    <a:lnTo>
                      <a:pt x="118" y="62"/>
                    </a:lnTo>
                    <a:lnTo>
                      <a:pt x="110" y="79"/>
                    </a:lnTo>
                    <a:lnTo>
                      <a:pt x="99" y="94"/>
                    </a:lnTo>
                    <a:lnTo>
                      <a:pt x="85" y="107"/>
                    </a:lnTo>
                    <a:lnTo>
                      <a:pt x="68" y="118"/>
                    </a:lnTo>
                    <a:lnTo>
                      <a:pt x="49" y="129"/>
                    </a:lnTo>
                    <a:lnTo>
                      <a:pt x="30" y="139"/>
                    </a:lnTo>
                    <a:lnTo>
                      <a:pt x="10" y="150"/>
                    </a:lnTo>
                    <a:lnTo>
                      <a:pt x="0" y="145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69" name="任意多边形 1002508"/>
              <p:cNvSpPr/>
              <p:nvPr/>
            </p:nvSpPr>
            <p:spPr>
              <a:xfrm>
                <a:off x="1950" y="2628"/>
                <a:ext cx="137" cy="147"/>
              </a:xfrm>
              <a:custGeom>
                <a:avLst/>
                <a:gdLst/>
                <a:ahLst/>
                <a:cxnLst/>
                <a:pathLst>
                  <a:path w="155" h="257">
                    <a:moveTo>
                      <a:pt x="155" y="124"/>
                    </a:moveTo>
                    <a:lnTo>
                      <a:pt x="155" y="146"/>
                    </a:lnTo>
                    <a:lnTo>
                      <a:pt x="154" y="169"/>
                    </a:lnTo>
                    <a:lnTo>
                      <a:pt x="152" y="191"/>
                    </a:lnTo>
                    <a:lnTo>
                      <a:pt x="147" y="212"/>
                    </a:lnTo>
                    <a:lnTo>
                      <a:pt x="140" y="230"/>
                    </a:lnTo>
                    <a:lnTo>
                      <a:pt x="130" y="244"/>
                    </a:lnTo>
                    <a:lnTo>
                      <a:pt x="116" y="253"/>
                    </a:lnTo>
                    <a:lnTo>
                      <a:pt x="97" y="257"/>
                    </a:lnTo>
                    <a:lnTo>
                      <a:pt x="74" y="253"/>
                    </a:lnTo>
                    <a:lnTo>
                      <a:pt x="54" y="244"/>
                    </a:lnTo>
                    <a:lnTo>
                      <a:pt x="38" y="229"/>
                    </a:lnTo>
                    <a:lnTo>
                      <a:pt x="24" y="211"/>
                    </a:lnTo>
                    <a:lnTo>
                      <a:pt x="13" y="189"/>
                    </a:lnTo>
                    <a:lnTo>
                      <a:pt x="5" y="166"/>
                    </a:lnTo>
                    <a:lnTo>
                      <a:pt x="1" y="140"/>
                    </a:lnTo>
                    <a:lnTo>
                      <a:pt x="0" y="115"/>
                    </a:lnTo>
                    <a:lnTo>
                      <a:pt x="1" y="94"/>
                    </a:lnTo>
                    <a:lnTo>
                      <a:pt x="4" y="75"/>
                    </a:lnTo>
                    <a:lnTo>
                      <a:pt x="10" y="55"/>
                    </a:lnTo>
                    <a:lnTo>
                      <a:pt x="19" y="37"/>
                    </a:lnTo>
                    <a:lnTo>
                      <a:pt x="30" y="22"/>
                    </a:lnTo>
                    <a:lnTo>
                      <a:pt x="43" y="10"/>
                    </a:lnTo>
                    <a:lnTo>
                      <a:pt x="59" y="2"/>
                    </a:lnTo>
                    <a:lnTo>
                      <a:pt x="79" y="0"/>
                    </a:lnTo>
                    <a:lnTo>
                      <a:pt x="99" y="3"/>
                    </a:lnTo>
                    <a:lnTo>
                      <a:pt x="115" y="11"/>
                    </a:lnTo>
                    <a:lnTo>
                      <a:pt x="127" y="24"/>
                    </a:lnTo>
                    <a:lnTo>
                      <a:pt x="138" y="41"/>
                    </a:lnTo>
                    <a:lnTo>
                      <a:pt x="146" y="60"/>
                    </a:lnTo>
                    <a:lnTo>
                      <a:pt x="152" y="80"/>
                    </a:lnTo>
                    <a:lnTo>
                      <a:pt x="154" y="102"/>
                    </a:lnTo>
                    <a:lnTo>
                      <a:pt x="155" y="124"/>
                    </a:lnTo>
                    <a:close/>
                  </a:path>
                </a:pathLst>
              </a:custGeom>
              <a:solidFill>
                <a:srgbClr val="8C19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0" name="任意多边形 1002509"/>
              <p:cNvSpPr/>
              <p:nvPr/>
            </p:nvSpPr>
            <p:spPr>
              <a:xfrm>
                <a:off x="2059" y="2661"/>
                <a:ext cx="47" cy="33"/>
              </a:xfrm>
              <a:custGeom>
                <a:avLst/>
                <a:gdLst/>
                <a:ahLst/>
                <a:cxnLst/>
                <a:pathLst>
                  <a:path w="54" h="56">
                    <a:moveTo>
                      <a:pt x="0" y="28"/>
                    </a:moveTo>
                    <a:lnTo>
                      <a:pt x="2" y="18"/>
                    </a:lnTo>
                    <a:lnTo>
                      <a:pt x="8" y="9"/>
                    </a:lnTo>
                    <a:lnTo>
                      <a:pt x="16" y="3"/>
                    </a:lnTo>
                    <a:lnTo>
                      <a:pt x="26" y="0"/>
                    </a:lnTo>
                    <a:lnTo>
                      <a:pt x="37" y="3"/>
                    </a:lnTo>
                    <a:lnTo>
                      <a:pt x="46" y="9"/>
                    </a:lnTo>
                    <a:lnTo>
                      <a:pt x="52" y="18"/>
                    </a:lnTo>
                    <a:lnTo>
                      <a:pt x="54" y="28"/>
                    </a:lnTo>
                    <a:lnTo>
                      <a:pt x="52" y="38"/>
                    </a:lnTo>
                    <a:lnTo>
                      <a:pt x="46" y="48"/>
                    </a:lnTo>
                    <a:lnTo>
                      <a:pt x="37" y="53"/>
                    </a:lnTo>
                    <a:lnTo>
                      <a:pt x="26" y="56"/>
                    </a:lnTo>
                    <a:lnTo>
                      <a:pt x="16" y="53"/>
                    </a:lnTo>
                    <a:lnTo>
                      <a:pt x="8" y="48"/>
                    </a:lnTo>
                    <a:lnTo>
                      <a:pt x="2" y="38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1" name="任意多边形 1002510"/>
              <p:cNvSpPr/>
              <p:nvPr/>
            </p:nvSpPr>
            <p:spPr>
              <a:xfrm>
                <a:off x="2001" y="2671"/>
                <a:ext cx="53" cy="34"/>
              </a:xfrm>
              <a:custGeom>
                <a:avLst/>
                <a:gdLst/>
                <a:ahLst/>
                <a:cxnLst/>
                <a:pathLst>
                  <a:path w="60" h="62">
                    <a:moveTo>
                      <a:pt x="0" y="30"/>
                    </a:moveTo>
                    <a:lnTo>
                      <a:pt x="2" y="19"/>
                    </a:lnTo>
                    <a:lnTo>
                      <a:pt x="8" y="10"/>
                    </a:lnTo>
                    <a:lnTo>
                      <a:pt x="19" y="3"/>
                    </a:lnTo>
                    <a:lnTo>
                      <a:pt x="30" y="0"/>
                    </a:lnTo>
                    <a:lnTo>
                      <a:pt x="42" y="3"/>
                    </a:lnTo>
                    <a:lnTo>
                      <a:pt x="51" y="10"/>
                    </a:lnTo>
                    <a:lnTo>
                      <a:pt x="58" y="19"/>
                    </a:lnTo>
                    <a:lnTo>
                      <a:pt x="60" y="30"/>
                    </a:lnTo>
                    <a:lnTo>
                      <a:pt x="58" y="43"/>
                    </a:lnTo>
                    <a:lnTo>
                      <a:pt x="51" y="52"/>
                    </a:lnTo>
                    <a:lnTo>
                      <a:pt x="42" y="59"/>
                    </a:lnTo>
                    <a:lnTo>
                      <a:pt x="30" y="62"/>
                    </a:lnTo>
                    <a:lnTo>
                      <a:pt x="19" y="59"/>
                    </a:lnTo>
                    <a:lnTo>
                      <a:pt x="8" y="52"/>
                    </a:lnTo>
                    <a:lnTo>
                      <a:pt x="2" y="4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2" name="任意多边形 1002511"/>
              <p:cNvSpPr/>
              <p:nvPr/>
            </p:nvSpPr>
            <p:spPr>
              <a:xfrm>
                <a:off x="1952" y="2618"/>
                <a:ext cx="124" cy="56"/>
              </a:xfrm>
              <a:custGeom>
                <a:avLst/>
                <a:gdLst/>
                <a:ahLst/>
                <a:cxnLst/>
                <a:pathLst>
                  <a:path w="142" h="99">
                    <a:moveTo>
                      <a:pt x="142" y="36"/>
                    </a:moveTo>
                    <a:lnTo>
                      <a:pt x="140" y="45"/>
                    </a:lnTo>
                    <a:lnTo>
                      <a:pt x="137" y="52"/>
                    </a:lnTo>
                    <a:lnTo>
                      <a:pt x="129" y="54"/>
                    </a:lnTo>
                    <a:lnTo>
                      <a:pt x="121" y="51"/>
                    </a:lnTo>
                    <a:lnTo>
                      <a:pt x="117" y="43"/>
                    </a:lnTo>
                    <a:lnTo>
                      <a:pt x="112" y="36"/>
                    </a:lnTo>
                    <a:lnTo>
                      <a:pt x="105" y="30"/>
                    </a:lnTo>
                    <a:lnTo>
                      <a:pt x="98" y="26"/>
                    </a:lnTo>
                    <a:lnTo>
                      <a:pt x="90" y="23"/>
                    </a:lnTo>
                    <a:lnTo>
                      <a:pt x="81" y="23"/>
                    </a:lnTo>
                    <a:lnTo>
                      <a:pt x="72" y="24"/>
                    </a:lnTo>
                    <a:lnTo>
                      <a:pt x="64" y="27"/>
                    </a:lnTo>
                    <a:lnTo>
                      <a:pt x="57" y="31"/>
                    </a:lnTo>
                    <a:lnTo>
                      <a:pt x="51" y="36"/>
                    </a:lnTo>
                    <a:lnTo>
                      <a:pt x="45" y="41"/>
                    </a:lnTo>
                    <a:lnTo>
                      <a:pt x="39" y="46"/>
                    </a:lnTo>
                    <a:lnTo>
                      <a:pt x="32" y="52"/>
                    </a:lnTo>
                    <a:lnTo>
                      <a:pt x="29" y="62"/>
                    </a:lnTo>
                    <a:lnTo>
                      <a:pt x="26" y="74"/>
                    </a:lnTo>
                    <a:lnTo>
                      <a:pt x="25" y="84"/>
                    </a:lnTo>
                    <a:lnTo>
                      <a:pt x="23" y="94"/>
                    </a:lnTo>
                    <a:lnTo>
                      <a:pt x="18" y="99"/>
                    </a:lnTo>
                    <a:lnTo>
                      <a:pt x="11" y="99"/>
                    </a:lnTo>
                    <a:lnTo>
                      <a:pt x="0" y="91"/>
                    </a:lnTo>
                    <a:lnTo>
                      <a:pt x="0" y="77"/>
                    </a:lnTo>
                    <a:lnTo>
                      <a:pt x="2" y="65"/>
                    </a:lnTo>
                    <a:lnTo>
                      <a:pt x="7" y="52"/>
                    </a:lnTo>
                    <a:lnTo>
                      <a:pt x="14" y="41"/>
                    </a:lnTo>
                    <a:lnTo>
                      <a:pt x="22" y="30"/>
                    </a:lnTo>
                    <a:lnTo>
                      <a:pt x="31" y="20"/>
                    </a:lnTo>
                    <a:lnTo>
                      <a:pt x="41" y="11"/>
                    </a:lnTo>
                    <a:lnTo>
                      <a:pt x="53" y="1"/>
                    </a:lnTo>
                    <a:lnTo>
                      <a:pt x="66" y="0"/>
                    </a:lnTo>
                    <a:lnTo>
                      <a:pt x="78" y="0"/>
                    </a:lnTo>
                    <a:lnTo>
                      <a:pt x="91" y="1"/>
                    </a:lnTo>
                    <a:lnTo>
                      <a:pt x="104" y="4"/>
                    </a:lnTo>
                    <a:lnTo>
                      <a:pt x="115" y="8"/>
                    </a:lnTo>
                    <a:lnTo>
                      <a:pt x="125" y="15"/>
                    </a:lnTo>
                    <a:lnTo>
                      <a:pt x="135" y="24"/>
                    </a:lnTo>
                    <a:lnTo>
                      <a:pt x="142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3" name="任意多边形 1002512"/>
              <p:cNvSpPr/>
              <p:nvPr/>
            </p:nvSpPr>
            <p:spPr>
              <a:xfrm>
                <a:off x="2001" y="2665"/>
                <a:ext cx="114" cy="49"/>
              </a:xfrm>
              <a:custGeom>
                <a:avLst/>
                <a:gdLst/>
                <a:ahLst/>
                <a:cxnLst/>
                <a:pathLst>
                  <a:path w="129" h="87">
                    <a:moveTo>
                      <a:pt x="129" y="23"/>
                    </a:moveTo>
                    <a:lnTo>
                      <a:pt x="129" y="34"/>
                    </a:lnTo>
                    <a:lnTo>
                      <a:pt x="127" y="43"/>
                    </a:lnTo>
                    <a:lnTo>
                      <a:pt x="123" y="50"/>
                    </a:lnTo>
                    <a:lnTo>
                      <a:pt x="119" y="57"/>
                    </a:lnTo>
                    <a:lnTo>
                      <a:pt x="112" y="61"/>
                    </a:lnTo>
                    <a:lnTo>
                      <a:pt x="105" y="66"/>
                    </a:lnTo>
                    <a:lnTo>
                      <a:pt x="97" y="69"/>
                    </a:lnTo>
                    <a:lnTo>
                      <a:pt x="89" y="73"/>
                    </a:lnTo>
                    <a:lnTo>
                      <a:pt x="80" y="69"/>
                    </a:lnTo>
                    <a:lnTo>
                      <a:pt x="74" y="64"/>
                    </a:lnTo>
                    <a:lnTo>
                      <a:pt x="67" y="57"/>
                    </a:lnTo>
                    <a:lnTo>
                      <a:pt x="60" y="54"/>
                    </a:lnTo>
                    <a:lnTo>
                      <a:pt x="54" y="65"/>
                    </a:lnTo>
                    <a:lnTo>
                      <a:pt x="49" y="74"/>
                    </a:lnTo>
                    <a:lnTo>
                      <a:pt x="40" y="81"/>
                    </a:lnTo>
                    <a:lnTo>
                      <a:pt x="29" y="87"/>
                    </a:lnTo>
                    <a:lnTo>
                      <a:pt x="19" y="83"/>
                    </a:lnTo>
                    <a:lnTo>
                      <a:pt x="11" y="76"/>
                    </a:lnTo>
                    <a:lnTo>
                      <a:pt x="5" y="67"/>
                    </a:lnTo>
                    <a:lnTo>
                      <a:pt x="0" y="58"/>
                    </a:lnTo>
                    <a:lnTo>
                      <a:pt x="0" y="53"/>
                    </a:lnTo>
                    <a:lnTo>
                      <a:pt x="0" y="47"/>
                    </a:lnTo>
                    <a:lnTo>
                      <a:pt x="1" y="43"/>
                    </a:lnTo>
                    <a:lnTo>
                      <a:pt x="4" y="39"/>
                    </a:lnTo>
                    <a:lnTo>
                      <a:pt x="12" y="43"/>
                    </a:lnTo>
                    <a:lnTo>
                      <a:pt x="16" y="50"/>
                    </a:lnTo>
                    <a:lnTo>
                      <a:pt x="21" y="57"/>
                    </a:lnTo>
                    <a:lnTo>
                      <a:pt x="29" y="60"/>
                    </a:lnTo>
                    <a:lnTo>
                      <a:pt x="36" y="51"/>
                    </a:lnTo>
                    <a:lnTo>
                      <a:pt x="37" y="41"/>
                    </a:lnTo>
                    <a:lnTo>
                      <a:pt x="38" y="29"/>
                    </a:lnTo>
                    <a:lnTo>
                      <a:pt x="45" y="21"/>
                    </a:lnTo>
                    <a:lnTo>
                      <a:pt x="54" y="27"/>
                    </a:lnTo>
                    <a:lnTo>
                      <a:pt x="60" y="36"/>
                    </a:lnTo>
                    <a:lnTo>
                      <a:pt x="66" y="43"/>
                    </a:lnTo>
                    <a:lnTo>
                      <a:pt x="76" y="42"/>
                    </a:lnTo>
                    <a:lnTo>
                      <a:pt x="81" y="44"/>
                    </a:lnTo>
                    <a:lnTo>
                      <a:pt x="85" y="46"/>
                    </a:lnTo>
                    <a:lnTo>
                      <a:pt x="90" y="47"/>
                    </a:lnTo>
                    <a:lnTo>
                      <a:pt x="95" y="47"/>
                    </a:lnTo>
                    <a:lnTo>
                      <a:pt x="103" y="42"/>
                    </a:lnTo>
                    <a:lnTo>
                      <a:pt x="105" y="34"/>
                    </a:lnTo>
                    <a:lnTo>
                      <a:pt x="105" y="26"/>
                    </a:lnTo>
                    <a:lnTo>
                      <a:pt x="102" y="16"/>
                    </a:lnTo>
                    <a:lnTo>
                      <a:pt x="99" y="9"/>
                    </a:lnTo>
                    <a:lnTo>
                      <a:pt x="100" y="4"/>
                    </a:lnTo>
                    <a:lnTo>
                      <a:pt x="105" y="0"/>
                    </a:lnTo>
                    <a:lnTo>
                      <a:pt x="115" y="0"/>
                    </a:lnTo>
                    <a:lnTo>
                      <a:pt x="129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4" name="任意多边形 1002513"/>
              <p:cNvSpPr/>
              <p:nvPr/>
            </p:nvSpPr>
            <p:spPr>
              <a:xfrm>
                <a:off x="2152" y="2669"/>
                <a:ext cx="336" cy="237"/>
              </a:xfrm>
              <a:custGeom>
                <a:avLst/>
                <a:gdLst/>
                <a:ahLst/>
                <a:cxnLst/>
                <a:pathLst>
                  <a:path w="382" h="412">
                    <a:moveTo>
                      <a:pt x="371" y="0"/>
                    </a:moveTo>
                    <a:lnTo>
                      <a:pt x="374" y="15"/>
                    </a:lnTo>
                    <a:lnTo>
                      <a:pt x="379" y="31"/>
                    </a:lnTo>
                    <a:lnTo>
                      <a:pt x="382" y="48"/>
                    </a:lnTo>
                    <a:lnTo>
                      <a:pt x="381" y="65"/>
                    </a:lnTo>
                    <a:lnTo>
                      <a:pt x="370" y="71"/>
                    </a:lnTo>
                    <a:lnTo>
                      <a:pt x="356" y="79"/>
                    </a:lnTo>
                    <a:lnTo>
                      <a:pt x="342" y="86"/>
                    </a:lnTo>
                    <a:lnTo>
                      <a:pt x="328" y="94"/>
                    </a:lnTo>
                    <a:lnTo>
                      <a:pt x="314" y="102"/>
                    </a:lnTo>
                    <a:lnTo>
                      <a:pt x="304" y="109"/>
                    </a:lnTo>
                    <a:lnTo>
                      <a:pt x="297" y="114"/>
                    </a:lnTo>
                    <a:lnTo>
                      <a:pt x="295" y="118"/>
                    </a:lnTo>
                    <a:lnTo>
                      <a:pt x="282" y="128"/>
                    </a:lnTo>
                    <a:lnTo>
                      <a:pt x="268" y="137"/>
                    </a:lnTo>
                    <a:lnTo>
                      <a:pt x="253" y="147"/>
                    </a:lnTo>
                    <a:lnTo>
                      <a:pt x="238" y="156"/>
                    </a:lnTo>
                    <a:lnTo>
                      <a:pt x="223" y="165"/>
                    </a:lnTo>
                    <a:lnTo>
                      <a:pt x="208" y="173"/>
                    </a:lnTo>
                    <a:lnTo>
                      <a:pt x="193" y="182"/>
                    </a:lnTo>
                    <a:lnTo>
                      <a:pt x="180" y="192"/>
                    </a:lnTo>
                    <a:lnTo>
                      <a:pt x="165" y="201"/>
                    </a:lnTo>
                    <a:lnTo>
                      <a:pt x="151" y="211"/>
                    </a:lnTo>
                    <a:lnTo>
                      <a:pt x="138" y="223"/>
                    </a:lnTo>
                    <a:lnTo>
                      <a:pt x="127" y="234"/>
                    </a:lnTo>
                    <a:lnTo>
                      <a:pt x="116" y="247"/>
                    </a:lnTo>
                    <a:lnTo>
                      <a:pt x="107" y="261"/>
                    </a:lnTo>
                    <a:lnTo>
                      <a:pt x="100" y="276"/>
                    </a:lnTo>
                    <a:lnTo>
                      <a:pt x="94" y="293"/>
                    </a:lnTo>
                    <a:lnTo>
                      <a:pt x="90" y="324"/>
                    </a:lnTo>
                    <a:lnTo>
                      <a:pt x="87" y="355"/>
                    </a:lnTo>
                    <a:lnTo>
                      <a:pt x="85" y="384"/>
                    </a:lnTo>
                    <a:lnTo>
                      <a:pt x="76" y="412"/>
                    </a:lnTo>
                    <a:lnTo>
                      <a:pt x="71" y="405"/>
                    </a:lnTo>
                    <a:lnTo>
                      <a:pt x="69" y="392"/>
                    </a:lnTo>
                    <a:lnTo>
                      <a:pt x="68" y="379"/>
                    </a:lnTo>
                    <a:lnTo>
                      <a:pt x="66" y="367"/>
                    </a:lnTo>
                    <a:lnTo>
                      <a:pt x="60" y="345"/>
                    </a:lnTo>
                    <a:lnTo>
                      <a:pt x="54" y="322"/>
                    </a:lnTo>
                    <a:lnTo>
                      <a:pt x="47" y="298"/>
                    </a:lnTo>
                    <a:lnTo>
                      <a:pt x="41" y="275"/>
                    </a:lnTo>
                    <a:lnTo>
                      <a:pt x="36" y="250"/>
                    </a:lnTo>
                    <a:lnTo>
                      <a:pt x="32" y="226"/>
                    </a:lnTo>
                    <a:lnTo>
                      <a:pt x="30" y="202"/>
                    </a:lnTo>
                    <a:lnTo>
                      <a:pt x="31" y="178"/>
                    </a:lnTo>
                    <a:lnTo>
                      <a:pt x="26" y="169"/>
                    </a:lnTo>
                    <a:lnTo>
                      <a:pt x="18" y="160"/>
                    </a:lnTo>
                    <a:lnTo>
                      <a:pt x="9" y="154"/>
                    </a:lnTo>
                    <a:lnTo>
                      <a:pt x="0" y="147"/>
                    </a:lnTo>
                    <a:lnTo>
                      <a:pt x="17" y="134"/>
                    </a:lnTo>
                    <a:lnTo>
                      <a:pt x="37" y="122"/>
                    </a:lnTo>
                    <a:lnTo>
                      <a:pt x="59" y="111"/>
                    </a:lnTo>
                    <a:lnTo>
                      <a:pt x="82" y="99"/>
                    </a:lnTo>
                    <a:lnTo>
                      <a:pt x="106" y="89"/>
                    </a:lnTo>
                    <a:lnTo>
                      <a:pt x="131" y="80"/>
                    </a:lnTo>
                    <a:lnTo>
                      <a:pt x="155" y="71"/>
                    </a:lnTo>
                    <a:lnTo>
                      <a:pt x="180" y="63"/>
                    </a:lnTo>
                    <a:lnTo>
                      <a:pt x="203" y="54"/>
                    </a:lnTo>
                    <a:lnTo>
                      <a:pt x="224" y="48"/>
                    </a:lnTo>
                    <a:lnTo>
                      <a:pt x="244" y="42"/>
                    </a:lnTo>
                    <a:lnTo>
                      <a:pt x="260" y="37"/>
                    </a:lnTo>
                    <a:lnTo>
                      <a:pt x="275" y="34"/>
                    </a:lnTo>
                    <a:lnTo>
                      <a:pt x="286" y="30"/>
                    </a:lnTo>
                    <a:lnTo>
                      <a:pt x="292" y="29"/>
                    </a:lnTo>
                    <a:lnTo>
                      <a:pt x="295" y="28"/>
                    </a:lnTo>
                    <a:lnTo>
                      <a:pt x="297" y="26"/>
                    </a:lnTo>
                    <a:lnTo>
                      <a:pt x="306" y="23"/>
                    </a:lnTo>
                    <a:lnTo>
                      <a:pt x="314" y="20"/>
                    </a:lnTo>
                    <a:lnTo>
                      <a:pt x="324" y="16"/>
                    </a:lnTo>
                    <a:lnTo>
                      <a:pt x="333" y="12"/>
                    </a:lnTo>
                    <a:lnTo>
                      <a:pt x="342" y="8"/>
                    </a:lnTo>
                    <a:lnTo>
                      <a:pt x="351" y="5"/>
                    </a:lnTo>
                    <a:lnTo>
                      <a:pt x="360" y="1"/>
                    </a:lnTo>
                    <a:lnTo>
                      <a:pt x="37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5" name="任意多边形 1002514"/>
              <p:cNvSpPr/>
              <p:nvPr/>
            </p:nvSpPr>
            <p:spPr>
              <a:xfrm>
                <a:off x="2089" y="2753"/>
                <a:ext cx="105" cy="184"/>
              </a:xfrm>
              <a:custGeom>
                <a:avLst/>
                <a:gdLst/>
                <a:ahLst/>
                <a:cxnLst/>
                <a:pathLst>
                  <a:path w="121" h="319">
                    <a:moveTo>
                      <a:pt x="76" y="41"/>
                    </a:moveTo>
                    <a:lnTo>
                      <a:pt x="75" y="77"/>
                    </a:lnTo>
                    <a:lnTo>
                      <a:pt x="79" y="111"/>
                    </a:lnTo>
                    <a:lnTo>
                      <a:pt x="85" y="146"/>
                    </a:lnTo>
                    <a:lnTo>
                      <a:pt x="96" y="179"/>
                    </a:lnTo>
                    <a:lnTo>
                      <a:pt x="105" y="213"/>
                    </a:lnTo>
                    <a:lnTo>
                      <a:pt x="113" y="247"/>
                    </a:lnTo>
                    <a:lnTo>
                      <a:pt x="119" y="282"/>
                    </a:lnTo>
                    <a:lnTo>
                      <a:pt x="121" y="319"/>
                    </a:lnTo>
                    <a:lnTo>
                      <a:pt x="113" y="281"/>
                    </a:lnTo>
                    <a:lnTo>
                      <a:pt x="104" y="244"/>
                    </a:lnTo>
                    <a:lnTo>
                      <a:pt x="95" y="207"/>
                    </a:lnTo>
                    <a:lnTo>
                      <a:pt x="83" y="171"/>
                    </a:lnTo>
                    <a:lnTo>
                      <a:pt x="70" y="134"/>
                    </a:lnTo>
                    <a:lnTo>
                      <a:pt x="57" y="100"/>
                    </a:lnTo>
                    <a:lnTo>
                      <a:pt x="42" y="65"/>
                    </a:lnTo>
                    <a:lnTo>
                      <a:pt x="24" y="31"/>
                    </a:lnTo>
                    <a:lnTo>
                      <a:pt x="20" y="26"/>
                    </a:lnTo>
                    <a:lnTo>
                      <a:pt x="15" y="24"/>
                    </a:lnTo>
                    <a:lnTo>
                      <a:pt x="9" y="23"/>
                    </a:lnTo>
                    <a:lnTo>
                      <a:pt x="4" y="23"/>
                    </a:lnTo>
                    <a:lnTo>
                      <a:pt x="0" y="25"/>
                    </a:lnTo>
                    <a:lnTo>
                      <a:pt x="0" y="19"/>
                    </a:lnTo>
                    <a:lnTo>
                      <a:pt x="4" y="13"/>
                    </a:lnTo>
                    <a:lnTo>
                      <a:pt x="7" y="7"/>
                    </a:lnTo>
                    <a:lnTo>
                      <a:pt x="9" y="0"/>
                    </a:lnTo>
                    <a:lnTo>
                      <a:pt x="19" y="3"/>
                    </a:lnTo>
                    <a:lnTo>
                      <a:pt x="27" y="8"/>
                    </a:lnTo>
                    <a:lnTo>
                      <a:pt x="36" y="11"/>
                    </a:lnTo>
                    <a:lnTo>
                      <a:pt x="45" y="17"/>
                    </a:lnTo>
                    <a:lnTo>
                      <a:pt x="53" y="22"/>
                    </a:lnTo>
                    <a:lnTo>
                      <a:pt x="61" y="27"/>
                    </a:lnTo>
                    <a:lnTo>
                      <a:pt x="69" y="34"/>
                    </a:lnTo>
                    <a:lnTo>
                      <a:pt x="76" y="41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6" name="任意多边形 1002515"/>
              <p:cNvSpPr/>
              <p:nvPr/>
            </p:nvSpPr>
            <p:spPr>
              <a:xfrm>
                <a:off x="2990" y="2757"/>
                <a:ext cx="11" cy="5"/>
              </a:xfrm>
              <a:custGeom>
                <a:avLst/>
                <a:gdLst/>
                <a:ahLst/>
                <a:cxnLst/>
                <a:pathLst>
                  <a:path w="11" h="11">
                    <a:moveTo>
                      <a:pt x="11" y="3"/>
                    </a:moveTo>
                    <a:lnTo>
                      <a:pt x="11" y="5"/>
                    </a:lnTo>
                    <a:lnTo>
                      <a:pt x="10" y="6"/>
                    </a:lnTo>
                    <a:lnTo>
                      <a:pt x="8" y="8"/>
                    </a:lnTo>
                    <a:lnTo>
                      <a:pt x="6" y="11"/>
                    </a:lnTo>
                    <a:lnTo>
                      <a:pt x="1" y="11"/>
                    </a:lnTo>
                    <a:lnTo>
                      <a:pt x="0" y="5"/>
                    </a:lnTo>
                    <a:lnTo>
                      <a:pt x="2" y="2"/>
                    </a:lnTo>
                    <a:lnTo>
                      <a:pt x="7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7" name="任意多边形 1002516"/>
              <p:cNvSpPr/>
              <p:nvPr/>
            </p:nvSpPr>
            <p:spPr>
              <a:xfrm>
                <a:off x="2054" y="2810"/>
                <a:ext cx="101" cy="220"/>
              </a:xfrm>
              <a:custGeom>
                <a:avLst/>
                <a:gdLst/>
                <a:ahLst/>
                <a:cxnLst/>
                <a:pathLst>
                  <a:path w="115" h="383">
                    <a:moveTo>
                      <a:pt x="52" y="6"/>
                    </a:moveTo>
                    <a:lnTo>
                      <a:pt x="45" y="20"/>
                    </a:lnTo>
                    <a:lnTo>
                      <a:pt x="38" y="34"/>
                    </a:lnTo>
                    <a:lnTo>
                      <a:pt x="33" y="48"/>
                    </a:lnTo>
                    <a:lnTo>
                      <a:pt x="37" y="64"/>
                    </a:lnTo>
                    <a:lnTo>
                      <a:pt x="44" y="99"/>
                    </a:lnTo>
                    <a:lnTo>
                      <a:pt x="51" y="132"/>
                    </a:lnTo>
                    <a:lnTo>
                      <a:pt x="59" y="166"/>
                    </a:lnTo>
                    <a:lnTo>
                      <a:pt x="68" y="198"/>
                    </a:lnTo>
                    <a:lnTo>
                      <a:pt x="77" y="231"/>
                    </a:lnTo>
                    <a:lnTo>
                      <a:pt x="89" y="263"/>
                    </a:lnTo>
                    <a:lnTo>
                      <a:pt x="101" y="295"/>
                    </a:lnTo>
                    <a:lnTo>
                      <a:pt x="115" y="326"/>
                    </a:lnTo>
                    <a:lnTo>
                      <a:pt x="111" y="334"/>
                    </a:lnTo>
                    <a:lnTo>
                      <a:pt x="107" y="343"/>
                    </a:lnTo>
                    <a:lnTo>
                      <a:pt x="104" y="352"/>
                    </a:lnTo>
                    <a:lnTo>
                      <a:pt x="101" y="361"/>
                    </a:lnTo>
                    <a:lnTo>
                      <a:pt x="97" y="371"/>
                    </a:lnTo>
                    <a:lnTo>
                      <a:pt x="91" y="378"/>
                    </a:lnTo>
                    <a:lnTo>
                      <a:pt x="84" y="382"/>
                    </a:lnTo>
                    <a:lnTo>
                      <a:pt x="74" y="383"/>
                    </a:lnTo>
                    <a:lnTo>
                      <a:pt x="68" y="383"/>
                    </a:lnTo>
                    <a:lnTo>
                      <a:pt x="62" y="383"/>
                    </a:lnTo>
                    <a:lnTo>
                      <a:pt x="58" y="381"/>
                    </a:lnTo>
                    <a:lnTo>
                      <a:pt x="55" y="376"/>
                    </a:lnTo>
                    <a:lnTo>
                      <a:pt x="67" y="369"/>
                    </a:lnTo>
                    <a:lnTo>
                      <a:pt x="75" y="358"/>
                    </a:lnTo>
                    <a:lnTo>
                      <a:pt x="81" y="344"/>
                    </a:lnTo>
                    <a:lnTo>
                      <a:pt x="88" y="331"/>
                    </a:lnTo>
                    <a:lnTo>
                      <a:pt x="80" y="310"/>
                    </a:lnTo>
                    <a:lnTo>
                      <a:pt x="71" y="288"/>
                    </a:lnTo>
                    <a:lnTo>
                      <a:pt x="63" y="266"/>
                    </a:lnTo>
                    <a:lnTo>
                      <a:pt x="54" y="244"/>
                    </a:lnTo>
                    <a:lnTo>
                      <a:pt x="47" y="221"/>
                    </a:lnTo>
                    <a:lnTo>
                      <a:pt x="40" y="199"/>
                    </a:lnTo>
                    <a:lnTo>
                      <a:pt x="37" y="175"/>
                    </a:lnTo>
                    <a:lnTo>
                      <a:pt x="35" y="151"/>
                    </a:lnTo>
                    <a:lnTo>
                      <a:pt x="32" y="153"/>
                    </a:lnTo>
                    <a:lnTo>
                      <a:pt x="31" y="155"/>
                    </a:lnTo>
                    <a:lnTo>
                      <a:pt x="31" y="159"/>
                    </a:lnTo>
                    <a:lnTo>
                      <a:pt x="31" y="161"/>
                    </a:lnTo>
                    <a:lnTo>
                      <a:pt x="29" y="126"/>
                    </a:lnTo>
                    <a:lnTo>
                      <a:pt x="21" y="94"/>
                    </a:lnTo>
                    <a:lnTo>
                      <a:pt x="10" y="64"/>
                    </a:lnTo>
                    <a:lnTo>
                      <a:pt x="0" y="35"/>
                    </a:lnTo>
                    <a:lnTo>
                      <a:pt x="8" y="32"/>
                    </a:lnTo>
                    <a:lnTo>
                      <a:pt x="14" y="26"/>
                    </a:lnTo>
                    <a:lnTo>
                      <a:pt x="20" y="18"/>
                    </a:lnTo>
                    <a:lnTo>
                      <a:pt x="24" y="10"/>
                    </a:lnTo>
                    <a:lnTo>
                      <a:pt x="30" y="3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52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8" name="任意多边形 1002517"/>
              <p:cNvSpPr/>
              <p:nvPr/>
            </p:nvSpPr>
            <p:spPr>
              <a:xfrm>
                <a:off x="1686" y="2909"/>
                <a:ext cx="338" cy="312"/>
              </a:xfrm>
              <a:custGeom>
                <a:avLst/>
                <a:gdLst/>
                <a:ahLst/>
                <a:cxnLst/>
                <a:pathLst>
                  <a:path w="386" h="543">
                    <a:moveTo>
                      <a:pt x="305" y="41"/>
                    </a:moveTo>
                    <a:lnTo>
                      <a:pt x="299" y="87"/>
                    </a:lnTo>
                    <a:lnTo>
                      <a:pt x="291" y="133"/>
                    </a:lnTo>
                    <a:lnTo>
                      <a:pt x="280" y="178"/>
                    </a:lnTo>
                    <a:lnTo>
                      <a:pt x="268" y="223"/>
                    </a:lnTo>
                    <a:lnTo>
                      <a:pt x="257" y="268"/>
                    </a:lnTo>
                    <a:lnTo>
                      <a:pt x="246" y="313"/>
                    </a:lnTo>
                    <a:lnTo>
                      <a:pt x="237" y="357"/>
                    </a:lnTo>
                    <a:lnTo>
                      <a:pt x="232" y="402"/>
                    </a:lnTo>
                    <a:lnTo>
                      <a:pt x="227" y="415"/>
                    </a:lnTo>
                    <a:lnTo>
                      <a:pt x="220" y="423"/>
                    </a:lnTo>
                    <a:lnTo>
                      <a:pt x="210" y="431"/>
                    </a:lnTo>
                    <a:lnTo>
                      <a:pt x="202" y="440"/>
                    </a:lnTo>
                    <a:lnTo>
                      <a:pt x="206" y="457"/>
                    </a:lnTo>
                    <a:lnTo>
                      <a:pt x="212" y="470"/>
                    </a:lnTo>
                    <a:lnTo>
                      <a:pt x="219" y="484"/>
                    </a:lnTo>
                    <a:lnTo>
                      <a:pt x="227" y="498"/>
                    </a:lnTo>
                    <a:lnTo>
                      <a:pt x="235" y="484"/>
                    </a:lnTo>
                    <a:lnTo>
                      <a:pt x="242" y="469"/>
                    </a:lnTo>
                    <a:lnTo>
                      <a:pt x="247" y="454"/>
                    </a:lnTo>
                    <a:lnTo>
                      <a:pt x="252" y="439"/>
                    </a:lnTo>
                    <a:lnTo>
                      <a:pt x="257" y="424"/>
                    </a:lnTo>
                    <a:lnTo>
                      <a:pt x="261" y="409"/>
                    </a:lnTo>
                    <a:lnTo>
                      <a:pt x="266" y="394"/>
                    </a:lnTo>
                    <a:lnTo>
                      <a:pt x="272" y="378"/>
                    </a:lnTo>
                    <a:lnTo>
                      <a:pt x="278" y="362"/>
                    </a:lnTo>
                    <a:lnTo>
                      <a:pt x="285" y="345"/>
                    </a:lnTo>
                    <a:lnTo>
                      <a:pt x="292" y="328"/>
                    </a:lnTo>
                    <a:lnTo>
                      <a:pt x="298" y="310"/>
                    </a:lnTo>
                    <a:lnTo>
                      <a:pt x="304" y="292"/>
                    </a:lnTo>
                    <a:lnTo>
                      <a:pt x="308" y="275"/>
                    </a:lnTo>
                    <a:lnTo>
                      <a:pt x="312" y="256"/>
                    </a:lnTo>
                    <a:lnTo>
                      <a:pt x="315" y="239"/>
                    </a:lnTo>
                    <a:lnTo>
                      <a:pt x="321" y="235"/>
                    </a:lnTo>
                    <a:lnTo>
                      <a:pt x="327" y="233"/>
                    </a:lnTo>
                    <a:lnTo>
                      <a:pt x="334" y="231"/>
                    </a:lnTo>
                    <a:lnTo>
                      <a:pt x="339" y="228"/>
                    </a:lnTo>
                    <a:lnTo>
                      <a:pt x="342" y="233"/>
                    </a:lnTo>
                    <a:lnTo>
                      <a:pt x="345" y="238"/>
                    </a:lnTo>
                    <a:lnTo>
                      <a:pt x="348" y="243"/>
                    </a:lnTo>
                    <a:lnTo>
                      <a:pt x="344" y="250"/>
                    </a:lnTo>
                    <a:lnTo>
                      <a:pt x="335" y="279"/>
                    </a:lnTo>
                    <a:lnTo>
                      <a:pt x="326" y="307"/>
                    </a:lnTo>
                    <a:lnTo>
                      <a:pt x="314" y="334"/>
                    </a:lnTo>
                    <a:lnTo>
                      <a:pt x="304" y="362"/>
                    </a:lnTo>
                    <a:lnTo>
                      <a:pt x="293" y="391"/>
                    </a:lnTo>
                    <a:lnTo>
                      <a:pt x="285" y="419"/>
                    </a:lnTo>
                    <a:lnTo>
                      <a:pt x="278" y="447"/>
                    </a:lnTo>
                    <a:lnTo>
                      <a:pt x="274" y="476"/>
                    </a:lnTo>
                    <a:lnTo>
                      <a:pt x="289" y="453"/>
                    </a:lnTo>
                    <a:lnTo>
                      <a:pt x="303" y="430"/>
                    </a:lnTo>
                    <a:lnTo>
                      <a:pt x="315" y="406"/>
                    </a:lnTo>
                    <a:lnTo>
                      <a:pt x="328" y="383"/>
                    </a:lnTo>
                    <a:lnTo>
                      <a:pt x="341" y="359"/>
                    </a:lnTo>
                    <a:lnTo>
                      <a:pt x="354" y="336"/>
                    </a:lnTo>
                    <a:lnTo>
                      <a:pt x="369" y="315"/>
                    </a:lnTo>
                    <a:lnTo>
                      <a:pt x="386" y="294"/>
                    </a:lnTo>
                    <a:lnTo>
                      <a:pt x="380" y="315"/>
                    </a:lnTo>
                    <a:lnTo>
                      <a:pt x="372" y="336"/>
                    </a:lnTo>
                    <a:lnTo>
                      <a:pt x="362" y="355"/>
                    </a:lnTo>
                    <a:lnTo>
                      <a:pt x="353" y="375"/>
                    </a:lnTo>
                    <a:lnTo>
                      <a:pt x="343" y="393"/>
                    </a:lnTo>
                    <a:lnTo>
                      <a:pt x="333" y="413"/>
                    </a:lnTo>
                    <a:lnTo>
                      <a:pt x="323" y="431"/>
                    </a:lnTo>
                    <a:lnTo>
                      <a:pt x="315" y="450"/>
                    </a:lnTo>
                    <a:lnTo>
                      <a:pt x="307" y="459"/>
                    </a:lnTo>
                    <a:lnTo>
                      <a:pt x="301" y="469"/>
                    </a:lnTo>
                    <a:lnTo>
                      <a:pt x="296" y="480"/>
                    </a:lnTo>
                    <a:lnTo>
                      <a:pt x="290" y="491"/>
                    </a:lnTo>
                    <a:lnTo>
                      <a:pt x="284" y="503"/>
                    </a:lnTo>
                    <a:lnTo>
                      <a:pt x="277" y="512"/>
                    </a:lnTo>
                    <a:lnTo>
                      <a:pt x="269" y="520"/>
                    </a:lnTo>
                    <a:lnTo>
                      <a:pt x="259" y="525"/>
                    </a:lnTo>
                    <a:lnTo>
                      <a:pt x="255" y="522"/>
                    </a:lnTo>
                    <a:lnTo>
                      <a:pt x="251" y="521"/>
                    </a:lnTo>
                    <a:lnTo>
                      <a:pt x="246" y="521"/>
                    </a:lnTo>
                    <a:lnTo>
                      <a:pt x="242" y="522"/>
                    </a:lnTo>
                    <a:lnTo>
                      <a:pt x="237" y="523"/>
                    </a:lnTo>
                    <a:lnTo>
                      <a:pt x="232" y="525"/>
                    </a:lnTo>
                    <a:lnTo>
                      <a:pt x="228" y="526"/>
                    </a:lnTo>
                    <a:lnTo>
                      <a:pt x="223" y="528"/>
                    </a:lnTo>
                    <a:lnTo>
                      <a:pt x="220" y="535"/>
                    </a:lnTo>
                    <a:lnTo>
                      <a:pt x="214" y="540"/>
                    </a:lnTo>
                    <a:lnTo>
                      <a:pt x="208" y="542"/>
                    </a:lnTo>
                    <a:lnTo>
                      <a:pt x="202" y="543"/>
                    </a:lnTo>
                    <a:lnTo>
                      <a:pt x="196" y="542"/>
                    </a:lnTo>
                    <a:lnTo>
                      <a:pt x="187" y="541"/>
                    </a:lnTo>
                    <a:lnTo>
                      <a:pt x="182" y="540"/>
                    </a:lnTo>
                    <a:lnTo>
                      <a:pt x="175" y="537"/>
                    </a:lnTo>
                    <a:lnTo>
                      <a:pt x="164" y="534"/>
                    </a:lnTo>
                    <a:lnTo>
                      <a:pt x="158" y="528"/>
                    </a:lnTo>
                    <a:lnTo>
                      <a:pt x="152" y="521"/>
                    </a:lnTo>
                    <a:lnTo>
                      <a:pt x="147" y="513"/>
                    </a:lnTo>
                    <a:lnTo>
                      <a:pt x="141" y="505"/>
                    </a:lnTo>
                    <a:lnTo>
                      <a:pt x="136" y="497"/>
                    </a:lnTo>
                    <a:lnTo>
                      <a:pt x="129" y="491"/>
                    </a:lnTo>
                    <a:lnTo>
                      <a:pt x="118" y="487"/>
                    </a:lnTo>
                    <a:lnTo>
                      <a:pt x="118" y="474"/>
                    </a:lnTo>
                    <a:lnTo>
                      <a:pt x="106" y="463"/>
                    </a:lnTo>
                    <a:lnTo>
                      <a:pt x="92" y="453"/>
                    </a:lnTo>
                    <a:lnTo>
                      <a:pt x="77" y="444"/>
                    </a:lnTo>
                    <a:lnTo>
                      <a:pt x="63" y="436"/>
                    </a:lnTo>
                    <a:lnTo>
                      <a:pt x="47" y="429"/>
                    </a:lnTo>
                    <a:lnTo>
                      <a:pt x="32" y="422"/>
                    </a:lnTo>
                    <a:lnTo>
                      <a:pt x="17" y="415"/>
                    </a:lnTo>
                    <a:lnTo>
                      <a:pt x="1" y="408"/>
                    </a:lnTo>
                    <a:lnTo>
                      <a:pt x="0" y="384"/>
                    </a:lnTo>
                    <a:lnTo>
                      <a:pt x="4" y="359"/>
                    </a:lnTo>
                    <a:lnTo>
                      <a:pt x="11" y="333"/>
                    </a:lnTo>
                    <a:lnTo>
                      <a:pt x="17" y="307"/>
                    </a:lnTo>
                    <a:lnTo>
                      <a:pt x="25" y="291"/>
                    </a:lnTo>
                    <a:lnTo>
                      <a:pt x="32" y="273"/>
                    </a:lnTo>
                    <a:lnTo>
                      <a:pt x="37" y="256"/>
                    </a:lnTo>
                    <a:lnTo>
                      <a:pt x="41" y="238"/>
                    </a:lnTo>
                    <a:lnTo>
                      <a:pt x="46" y="220"/>
                    </a:lnTo>
                    <a:lnTo>
                      <a:pt x="53" y="203"/>
                    </a:lnTo>
                    <a:lnTo>
                      <a:pt x="61" y="186"/>
                    </a:lnTo>
                    <a:lnTo>
                      <a:pt x="71" y="171"/>
                    </a:lnTo>
                    <a:lnTo>
                      <a:pt x="85" y="171"/>
                    </a:lnTo>
                    <a:lnTo>
                      <a:pt x="86" y="179"/>
                    </a:lnTo>
                    <a:lnTo>
                      <a:pt x="82" y="187"/>
                    </a:lnTo>
                    <a:lnTo>
                      <a:pt x="77" y="194"/>
                    </a:lnTo>
                    <a:lnTo>
                      <a:pt x="83" y="202"/>
                    </a:lnTo>
                    <a:lnTo>
                      <a:pt x="78" y="226"/>
                    </a:lnTo>
                    <a:lnTo>
                      <a:pt x="71" y="249"/>
                    </a:lnTo>
                    <a:lnTo>
                      <a:pt x="64" y="272"/>
                    </a:lnTo>
                    <a:lnTo>
                      <a:pt x="56" y="295"/>
                    </a:lnTo>
                    <a:lnTo>
                      <a:pt x="48" y="318"/>
                    </a:lnTo>
                    <a:lnTo>
                      <a:pt x="41" y="341"/>
                    </a:lnTo>
                    <a:lnTo>
                      <a:pt x="34" y="364"/>
                    </a:lnTo>
                    <a:lnTo>
                      <a:pt x="30" y="389"/>
                    </a:lnTo>
                    <a:lnTo>
                      <a:pt x="44" y="399"/>
                    </a:lnTo>
                    <a:lnTo>
                      <a:pt x="60" y="409"/>
                    </a:lnTo>
                    <a:lnTo>
                      <a:pt x="76" y="417"/>
                    </a:lnTo>
                    <a:lnTo>
                      <a:pt x="92" y="427"/>
                    </a:lnTo>
                    <a:lnTo>
                      <a:pt x="108" y="436"/>
                    </a:lnTo>
                    <a:lnTo>
                      <a:pt x="122" y="447"/>
                    </a:lnTo>
                    <a:lnTo>
                      <a:pt x="133" y="460"/>
                    </a:lnTo>
                    <a:lnTo>
                      <a:pt x="143" y="476"/>
                    </a:lnTo>
                    <a:lnTo>
                      <a:pt x="151" y="480"/>
                    </a:lnTo>
                    <a:lnTo>
                      <a:pt x="159" y="487"/>
                    </a:lnTo>
                    <a:lnTo>
                      <a:pt x="164" y="493"/>
                    </a:lnTo>
                    <a:lnTo>
                      <a:pt x="170" y="502"/>
                    </a:lnTo>
                    <a:lnTo>
                      <a:pt x="176" y="508"/>
                    </a:lnTo>
                    <a:lnTo>
                      <a:pt x="183" y="513"/>
                    </a:lnTo>
                    <a:lnTo>
                      <a:pt x="191" y="515"/>
                    </a:lnTo>
                    <a:lnTo>
                      <a:pt x="200" y="513"/>
                    </a:lnTo>
                    <a:lnTo>
                      <a:pt x="191" y="492"/>
                    </a:lnTo>
                    <a:lnTo>
                      <a:pt x="183" y="469"/>
                    </a:lnTo>
                    <a:lnTo>
                      <a:pt x="179" y="446"/>
                    </a:lnTo>
                    <a:lnTo>
                      <a:pt x="182" y="421"/>
                    </a:lnTo>
                    <a:lnTo>
                      <a:pt x="174" y="416"/>
                    </a:lnTo>
                    <a:lnTo>
                      <a:pt x="163" y="412"/>
                    </a:lnTo>
                    <a:lnTo>
                      <a:pt x="156" y="406"/>
                    </a:lnTo>
                    <a:lnTo>
                      <a:pt x="158" y="397"/>
                    </a:lnTo>
                    <a:lnTo>
                      <a:pt x="163" y="389"/>
                    </a:lnTo>
                    <a:lnTo>
                      <a:pt x="169" y="387"/>
                    </a:lnTo>
                    <a:lnTo>
                      <a:pt x="176" y="390"/>
                    </a:lnTo>
                    <a:lnTo>
                      <a:pt x="183" y="393"/>
                    </a:lnTo>
                    <a:lnTo>
                      <a:pt x="190" y="398"/>
                    </a:lnTo>
                    <a:lnTo>
                      <a:pt x="197" y="399"/>
                    </a:lnTo>
                    <a:lnTo>
                      <a:pt x="201" y="394"/>
                    </a:lnTo>
                    <a:lnTo>
                      <a:pt x="206" y="383"/>
                    </a:lnTo>
                    <a:lnTo>
                      <a:pt x="215" y="336"/>
                    </a:lnTo>
                    <a:lnTo>
                      <a:pt x="225" y="287"/>
                    </a:lnTo>
                    <a:lnTo>
                      <a:pt x="236" y="240"/>
                    </a:lnTo>
                    <a:lnTo>
                      <a:pt x="246" y="193"/>
                    </a:lnTo>
                    <a:lnTo>
                      <a:pt x="257" y="145"/>
                    </a:lnTo>
                    <a:lnTo>
                      <a:pt x="267" y="98"/>
                    </a:lnTo>
                    <a:lnTo>
                      <a:pt x="277" y="51"/>
                    </a:lnTo>
                    <a:lnTo>
                      <a:pt x="286" y="3"/>
                    </a:lnTo>
                    <a:lnTo>
                      <a:pt x="303" y="0"/>
                    </a:lnTo>
                    <a:lnTo>
                      <a:pt x="308" y="11"/>
                    </a:lnTo>
                    <a:lnTo>
                      <a:pt x="307" y="28"/>
                    </a:lnTo>
                    <a:lnTo>
                      <a:pt x="305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79" name="任意多边形 1002518"/>
              <p:cNvSpPr/>
              <p:nvPr/>
            </p:nvSpPr>
            <p:spPr>
              <a:xfrm>
                <a:off x="1858" y="3122"/>
                <a:ext cx="283" cy="627"/>
              </a:xfrm>
              <a:custGeom>
                <a:avLst/>
                <a:gdLst/>
                <a:ahLst/>
                <a:cxnLst/>
                <a:pathLst>
                  <a:path w="323" h="1091">
                    <a:moveTo>
                      <a:pt x="258" y="25"/>
                    </a:moveTo>
                    <a:lnTo>
                      <a:pt x="256" y="109"/>
                    </a:lnTo>
                    <a:lnTo>
                      <a:pt x="258" y="195"/>
                    </a:lnTo>
                    <a:lnTo>
                      <a:pt x="256" y="282"/>
                    </a:lnTo>
                    <a:lnTo>
                      <a:pt x="250" y="366"/>
                    </a:lnTo>
                    <a:lnTo>
                      <a:pt x="235" y="373"/>
                    </a:lnTo>
                    <a:lnTo>
                      <a:pt x="220" y="376"/>
                    </a:lnTo>
                    <a:lnTo>
                      <a:pt x="206" y="377"/>
                    </a:lnTo>
                    <a:lnTo>
                      <a:pt x="191" y="375"/>
                    </a:lnTo>
                    <a:lnTo>
                      <a:pt x="176" y="373"/>
                    </a:lnTo>
                    <a:lnTo>
                      <a:pt x="161" y="370"/>
                    </a:lnTo>
                    <a:lnTo>
                      <a:pt x="145" y="369"/>
                    </a:lnTo>
                    <a:lnTo>
                      <a:pt x="129" y="369"/>
                    </a:lnTo>
                    <a:lnTo>
                      <a:pt x="122" y="411"/>
                    </a:lnTo>
                    <a:lnTo>
                      <a:pt x="117" y="453"/>
                    </a:lnTo>
                    <a:lnTo>
                      <a:pt x="111" y="496"/>
                    </a:lnTo>
                    <a:lnTo>
                      <a:pt x="107" y="540"/>
                    </a:lnTo>
                    <a:lnTo>
                      <a:pt x="102" y="582"/>
                    </a:lnTo>
                    <a:lnTo>
                      <a:pt x="96" y="626"/>
                    </a:lnTo>
                    <a:lnTo>
                      <a:pt x="91" y="669"/>
                    </a:lnTo>
                    <a:lnTo>
                      <a:pt x="84" y="710"/>
                    </a:lnTo>
                    <a:lnTo>
                      <a:pt x="72" y="774"/>
                    </a:lnTo>
                    <a:lnTo>
                      <a:pt x="64" y="838"/>
                    </a:lnTo>
                    <a:lnTo>
                      <a:pt x="58" y="903"/>
                    </a:lnTo>
                    <a:lnTo>
                      <a:pt x="53" y="967"/>
                    </a:lnTo>
                    <a:lnTo>
                      <a:pt x="56" y="983"/>
                    </a:lnTo>
                    <a:lnTo>
                      <a:pt x="58" y="1001"/>
                    </a:lnTo>
                    <a:lnTo>
                      <a:pt x="63" y="1016"/>
                    </a:lnTo>
                    <a:lnTo>
                      <a:pt x="71" y="1031"/>
                    </a:lnTo>
                    <a:lnTo>
                      <a:pt x="91" y="973"/>
                    </a:lnTo>
                    <a:lnTo>
                      <a:pt x="111" y="915"/>
                    </a:lnTo>
                    <a:lnTo>
                      <a:pt x="131" y="858"/>
                    </a:lnTo>
                    <a:lnTo>
                      <a:pt x="151" y="800"/>
                    </a:lnTo>
                    <a:lnTo>
                      <a:pt x="170" y="741"/>
                    </a:lnTo>
                    <a:lnTo>
                      <a:pt x="190" y="684"/>
                    </a:lnTo>
                    <a:lnTo>
                      <a:pt x="207" y="625"/>
                    </a:lnTo>
                    <a:lnTo>
                      <a:pt x="224" y="566"/>
                    </a:lnTo>
                    <a:lnTo>
                      <a:pt x="239" y="506"/>
                    </a:lnTo>
                    <a:lnTo>
                      <a:pt x="254" y="446"/>
                    </a:lnTo>
                    <a:lnTo>
                      <a:pt x="267" y="386"/>
                    </a:lnTo>
                    <a:lnTo>
                      <a:pt x="277" y="325"/>
                    </a:lnTo>
                    <a:lnTo>
                      <a:pt x="286" y="263"/>
                    </a:lnTo>
                    <a:lnTo>
                      <a:pt x="293" y="201"/>
                    </a:lnTo>
                    <a:lnTo>
                      <a:pt x="297" y="138"/>
                    </a:lnTo>
                    <a:lnTo>
                      <a:pt x="299" y="73"/>
                    </a:lnTo>
                    <a:lnTo>
                      <a:pt x="308" y="70"/>
                    </a:lnTo>
                    <a:lnTo>
                      <a:pt x="316" y="74"/>
                    </a:lnTo>
                    <a:lnTo>
                      <a:pt x="321" y="82"/>
                    </a:lnTo>
                    <a:lnTo>
                      <a:pt x="323" y="90"/>
                    </a:lnTo>
                    <a:lnTo>
                      <a:pt x="322" y="164"/>
                    </a:lnTo>
                    <a:lnTo>
                      <a:pt x="315" y="241"/>
                    </a:lnTo>
                    <a:lnTo>
                      <a:pt x="306" y="317"/>
                    </a:lnTo>
                    <a:lnTo>
                      <a:pt x="293" y="388"/>
                    </a:lnTo>
                    <a:lnTo>
                      <a:pt x="291" y="416"/>
                    </a:lnTo>
                    <a:lnTo>
                      <a:pt x="288" y="444"/>
                    </a:lnTo>
                    <a:lnTo>
                      <a:pt x="281" y="472"/>
                    </a:lnTo>
                    <a:lnTo>
                      <a:pt x="274" y="498"/>
                    </a:lnTo>
                    <a:lnTo>
                      <a:pt x="266" y="525"/>
                    </a:lnTo>
                    <a:lnTo>
                      <a:pt x="259" y="551"/>
                    </a:lnTo>
                    <a:lnTo>
                      <a:pt x="252" y="579"/>
                    </a:lnTo>
                    <a:lnTo>
                      <a:pt x="247" y="608"/>
                    </a:lnTo>
                    <a:lnTo>
                      <a:pt x="228" y="668"/>
                    </a:lnTo>
                    <a:lnTo>
                      <a:pt x="208" y="728"/>
                    </a:lnTo>
                    <a:lnTo>
                      <a:pt x="187" y="787"/>
                    </a:lnTo>
                    <a:lnTo>
                      <a:pt x="167" y="847"/>
                    </a:lnTo>
                    <a:lnTo>
                      <a:pt x="146" y="907"/>
                    </a:lnTo>
                    <a:lnTo>
                      <a:pt x="126" y="967"/>
                    </a:lnTo>
                    <a:lnTo>
                      <a:pt x="107" y="1026"/>
                    </a:lnTo>
                    <a:lnTo>
                      <a:pt x="89" y="1085"/>
                    </a:lnTo>
                    <a:lnTo>
                      <a:pt x="84" y="1089"/>
                    </a:lnTo>
                    <a:lnTo>
                      <a:pt x="78" y="1091"/>
                    </a:lnTo>
                    <a:lnTo>
                      <a:pt x="71" y="1089"/>
                    </a:lnTo>
                    <a:lnTo>
                      <a:pt x="63" y="1087"/>
                    </a:lnTo>
                    <a:lnTo>
                      <a:pt x="41" y="1050"/>
                    </a:lnTo>
                    <a:lnTo>
                      <a:pt x="28" y="1011"/>
                    </a:lnTo>
                    <a:lnTo>
                      <a:pt x="23" y="970"/>
                    </a:lnTo>
                    <a:lnTo>
                      <a:pt x="23" y="927"/>
                    </a:lnTo>
                    <a:lnTo>
                      <a:pt x="27" y="884"/>
                    </a:lnTo>
                    <a:lnTo>
                      <a:pt x="34" y="842"/>
                    </a:lnTo>
                    <a:lnTo>
                      <a:pt x="40" y="799"/>
                    </a:lnTo>
                    <a:lnTo>
                      <a:pt x="45" y="760"/>
                    </a:lnTo>
                    <a:lnTo>
                      <a:pt x="51" y="711"/>
                    </a:lnTo>
                    <a:lnTo>
                      <a:pt x="58" y="662"/>
                    </a:lnTo>
                    <a:lnTo>
                      <a:pt x="65" y="611"/>
                    </a:lnTo>
                    <a:lnTo>
                      <a:pt x="73" y="562"/>
                    </a:lnTo>
                    <a:lnTo>
                      <a:pt x="80" y="511"/>
                    </a:lnTo>
                    <a:lnTo>
                      <a:pt x="86" y="461"/>
                    </a:lnTo>
                    <a:lnTo>
                      <a:pt x="92" y="412"/>
                    </a:lnTo>
                    <a:lnTo>
                      <a:pt x="98" y="363"/>
                    </a:lnTo>
                    <a:lnTo>
                      <a:pt x="86" y="362"/>
                    </a:lnTo>
                    <a:lnTo>
                      <a:pt x="75" y="360"/>
                    </a:lnTo>
                    <a:lnTo>
                      <a:pt x="63" y="358"/>
                    </a:lnTo>
                    <a:lnTo>
                      <a:pt x="51" y="355"/>
                    </a:lnTo>
                    <a:lnTo>
                      <a:pt x="41" y="352"/>
                    </a:lnTo>
                    <a:lnTo>
                      <a:pt x="30" y="348"/>
                    </a:lnTo>
                    <a:lnTo>
                      <a:pt x="19" y="345"/>
                    </a:lnTo>
                    <a:lnTo>
                      <a:pt x="9" y="340"/>
                    </a:lnTo>
                    <a:lnTo>
                      <a:pt x="8" y="324"/>
                    </a:lnTo>
                    <a:lnTo>
                      <a:pt x="5" y="307"/>
                    </a:lnTo>
                    <a:lnTo>
                      <a:pt x="2" y="290"/>
                    </a:lnTo>
                    <a:lnTo>
                      <a:pt x="0" y="272"/>
                    </a:lnTo>
                    <a:lnTo>
                      <a:pt x="0" y="255"/>
                    </a:lnTo>
                    <a:lnTo>
                      <a:pt x="3" y="240"/>
                    </a:lnTo>
                    <a:lnTo>
                      <a:pt x="11" y="227"/>
                    </a:lnTo>
                    <a:lnTo>
                      <a:pt x="26" y="217"/>
                    </a:lnTo>
                    <a:lnTo>
                      <a:pt x="32" y="229"/>
                    </a:lnTo>
                    <a:lnTo>
                      <a:pt x="34" y="239"/>
                    </a:lnTo>
                    <a:lnTo>
                      <a:pt x="34" y="248"/>
                    </a:lnTo>
                    <a:lnTo>
                      <a:pt x="32" y="259"/>
                    </a:lnTo>
                    <a:lnTo>
                      <a:pt x="32" y="277"/>
                    </a:lnTo>
                    <a:lnTo>
                      <a:pt x="34" y="298"/>
                    </a:lnTo>
                    <a:lnTo>
                      <a:pt x="40" y="315"/>
                    </a:lnTo>
                    <a:lnTo>
                      <a:pt x="53" y="327"/>
                    </a:lnTo>
                    <a:lnTo>
                      <a:pt x="73" y="331"/>
                    </a:lnTo>
                    <a:lnTo>
                      <a:pt x="93" y="336"/>
                    </a:lnTo>
                    <a:lnTo>
                      <a:pt x="113" y="338"/>
                    </a:lnTo>
                    <a:lnTo>
                      <a:pt x="132" y="340"/>
                    </a:lnTo>
                    <a:lnTo>
                      <a:pt x="153" y="343"/>
                    </a:lnTo>
                    <a:lnTo>
                      <a:pt x="172" y="344"/>
                    </a:lnTo>
                    <a:lnTo>
                      <a:pt x="194" y="346"/>
                    </a:lnTo>
                    <a:lnTo>
                      <a:pt x="215" y="348"/>
                    </a:lnTo>
                    <a:lnTo>
                      <a:pt x="223" y="340"/>
                    </a:lnTo>
                    <a:lnTo>
                      <a:pt x="228" y="257"/>
                    </a:lnTo>
                    <a:lnTo>
                      <a:pt x="230" y="173"/>
                    </a:lnTo>
                    <a:lnTo>
                      <a:pt x="230" y="88"/>
                    </a:lnTo>
                    <a:lnTo>
                      <a:pt x="231" y="4"/>
                    </a:lnTo>
                    <a:lnTo>
                      <a:pt x="243" y="0"/>
                    </a:lnTo>
                    <a:lnTo>
                      <a:pt x="251" y="5"/>
                    </a:lnTo>
                    <a:lnTo>
                      <a:pt x="255" y="14"/>
                    </a:lnTo>
                    <a:lnTo>
                      <a:pt x="258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6280" name="直接连接符 1002519"/>
              <p:cNvSpPr/>
              <p:nvPr/>
            </p:nvSpPr>
            <p:spPr>
              <a:xfrm flipV="1">
                <a:off x="2595" y="2504"/>
                <a:ext cx="284" cy="137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1002521" name="文本框 1002520"/>
            <p:cNvSpPr txBox="1"/>
            <p:nvPr/>
          </p:nvSpPr>
          <p:spPr>
            <a:xfrm>
              <a:off x="975" y="73"/>
              <a:ext cx="3674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noProof="1" dirty="0">
                  <a:solidFill>
                    <a:srgbClr val="0000FF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用矩阵书写</a:t>
              </a: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化二次型为标准形</a:t>
              </a:r>
              <a:r>
                <a:rPr lang="zh-CN" altLang="en-US" noProof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：</a:t>
              </a:r>
              <a:endParaRPr lang="zh-CN" altLang="en-US" noProof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1002522" name="对象 1002521"/>
          <p:cNvGraphicFramePr/>
          <p:nvPr/>
        </p:nvGraphicFramePr>
        <p:xfrm>
          <a:off x="1649413" y="1108075"/>
          <a:ext cx="2044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5" name="" r:id="rId1" imgW="2044065" imgH="520700" progId="Equation.3">
                  <p:embed/>
                </p:oleObj>
              </mc:Choice>
              <mc:Fallback>
                <p:oleObj name="" r:id="rId1" imgW="2044065" imgH="520700" progId="Equation.3">
                  <p:embed/>
                  <p:pic>
                    <p:nvPicPr>
                      <p:cNvPr id="0" name="图片 343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49413" y="1108075"/>
                        <a:ext cx="20447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2523" name="组合 1002522"/>
          <p:cNvGrpSpPr/>
          <p:nvPr/>
        </p:nvGrpSpPr>
        <p:grpSpPr>
          <a:xfrm>
            <a:off x="3810000" y="954088"/>
            <a:ext cx="1223963" cy="962025"/>
            <a:chOff x="2245" y="710"/>
            <a:chExt cx="771" cy="606"/>
          </a:xfrm>
        </p:grpSpPr>
        <p:sp>
          <p:nvSpPr>
            <p:cNvPr id="96284" name="直接连接符 1002523"/>
            <p:cNvSpPr/>
            <p:nvPr/>
          </p:nvSpPr>
          <p:spPr>
            <a:xfrm>
              <a:off x="2245" y="981"/>
              <a:ext cx="77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aphicFrame>
          <p:nvGraphicFramePr>
            <p:cNvPr id="96285" name="对象 1002524"/>
            <p:cNvGraphicFramePr/>
            <p:nvPr/>
          </p:nvGraphicFramePr>
          <p:xfrm>
            <a:off x="2290" y="710"/>
            <a:ext cx="580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6" name="" r:id="rId3" imgW="1015365" imgH="393700" progId="Equation.3">
                    <p:embed/>
                  </p:oleObj>
                </mc:Choice>
                <mc:Fallback>
                  <p:oleObj name="" r:id="rId3" imgW="1015365" imgH="393700" progId="Equation.3">
                    <p:embed/>
                    <p:pic>
                      <p:nvPicPr>
                        <p:cNvPr id="0" name="图片 343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290" y="710"/>
                          <a:ext cx="580" cy="2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286" name="对象 1002525"/>
            <p:cNvGraphicFramePr/>
            <p:nvPr/>
          </p:nvGraphicFramePr>
          <p:xfrm>
            <a:off x="2336" y="1071"/>
            <a:ext cx="61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4" name="" r:id="rId5" imgW="1078865" imgH="431800" progId="Equation.3">
                    <p:embed/>
                  </p:oleObj>
                </mc:Choice>
                <mc:Fallback>
                  <p:oleObj name="" r:id="rId5" imgW="1078865" imgH="431800" progId="Equation.3">
                    <p:embed/>
                    <p:pic>
                      <p:nvPicPr>
                        <p:cNvPr id="0" name="图片 343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336" y="1071"/>
                          <a:ext cx="612" cy="2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287" name="直接连接符 1002526"/>
            <p:cNvSpPr/>
            <p:nvPr/>
          </p:nvSpPr>
          <p:spPr>
            <a:xfrm>
              <a:off x="2245" y="1026"/>
              <a:ext cx="771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aphicFrame>
        <p:nvGraphicFramePr>
          <p:cNvPr id="1002528" name="对象 1002527"/>
          <p:cNvGraphicFramePr/>
          <p:nvPr/>
        </p:nvGraphicFramePr>
        <p:xfrm>
          <a:off x="5178425" y="1108075"/>
          <a:ext cx="1841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7" name="" r:id="rId7" imgW="1840865" imgH="520700" progId="Equation.3">
                  <p:embed/>
                </p:oleObj>
              </mc:Choice>
              <mc:Fallback>
                <p:oleObj name="" r:id="rId7" imgW="1840865" imgH="520700" progId="Equation.3">
                  <p:embed/>
                  <p:pic>
                    <p:nvPicPr>
                      <p:cNvPr id="0" name="图片 344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78425" y="1108075"/>
                        <a:ext cx="18415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2529" name="对象 1002528"/>
          <p:cNvGraphicFramePr/>
          <p:nvPr/>
        </p:nvGraphicFramePr>
        <p:xfrm>
          <a:off x="1765300" y="2133600"/>
          <a:ext cx="2273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8" name="" r:id="rId9" imgW="2272030" imgH="520700" progId="Equation.3">
                  <p:embed/>
                </p:oleObj>
              </mc:Choice>
              <mc:Fallback>
                <p:oleObj name="" r:id="rId9" imgW="2272030" imgH="520700" progId="Equation.3">
                  <p:embed/>
                  <p:pic>
                    <p:nvPicPr>
                      <p:cNvPr id="0" name="图片 344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5300" y="2133600"/>
                        <a:ext cx="22733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2530" name="组合 1002529"/>
          <p:cNvGrpSpPr/>
          <p:nvPr/>
        </p:nvGrpSpPr>
        <p:grpSpPr>
          <a:xfrm>
            <a:off x="4068763" y="2133600"/>
            <a:ext cx="4824412" cy="520700"/>
            <a:chOff x="2381" y="1434"/>
            <a:chExt cx="3039" cy="328"/>
          </a:xfrm>
        </p:grpSpPr>
        <p:graphicFrame>
          <p:nvGraphicFramePr>
            <p:cNvPr id="96291" name="对象 1002530"/>
            <p:cNvGraphicFramePr/>
            <p:nvPr/>
          </p:nvGraphicFramePr>
          <p:xfrm>
            <a:off x="2381" y="1434"/>
            <a:ext cx="760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4" name="" r:id="rId11" imgW="1205865" imgH="520700" progId="Equation.3">
                    <p:embed/>
                  </p:oleObj>
                </mc:Choice>
                <mc:Fallback>
                  <p:oleObj name="" r:id="rId11" imgW="1205865" imgH="520700" progId="Equation.3">
                    <p:embed/>
                    <p:pic>
                      <p:nvPicPr>
                        <p:cNvPr id="0" name="图片 3443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381" y="1434"/>
                          <a:ext cx="760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6292" name="文本框 1002531"/>
            <p:cNvSpPr txBox="1"/>
            <p:nvPr/>
          </p:nvSpPr>
          <p:spPr>
            <a:xfrm>
              <a:off x="3198" y="1434"/>
              <a:ext cx="222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其中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为对角矩阵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02533" name="组合 1002532"/>
          <p:cNvGrpSpPr/>
          <p:nvPr/>
        </p:nvGrpSpPr>
        <p:grpSpPr>
          <a:xfrm>
            <a:off x="250825" y="2774950"/>
            <a:ext cx="8713788" cy="1374775"/>
            <a:chOff x="158" y="1933"/>
            <a:chExt cx="5489" cy="866"/>
          </a:xfrm>
        </p:grpSpPr>
        <p:sp>
          <p:nvSpPr>
            <p:cNvPr id="96294" name="文本框 1002533"/>
            <p:cNvSpPr txBox="1"/>
            <p:nvPr/>
          </p:nvSpPr>
          <p:spPr>
            <a:xfrm>
              <a:off x="158" y="1933"/>
              <a:ext cx="5489" cy="866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注意到              与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都是对称矩阵，而二次型与对称矩阵是一一对应关系，故“化二次型为标准形”又等价于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6295" name="对象 1002534"/>
            <p:cNvGraphicFramePr/>
            <p:nvPr/>
          </p:nvGraphicFramePr>
          <p:xfrm>
            <a:off x="975" y="2024"/>
            <a:ext cx="664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7" name="" r:id="rId13" imgW="1053465" imgH="444500" progId="Equation.3">
                    <p:embed/>
                  </p:oleObj>
                </mc:Choice>
                <mc:Fallback>
                  <p:oleObj name="" r:id="rId13" imgW="1053465" imgH="444500" progId="Equation.3">
                    <p:embed/>
                    <p:pic>
                      <p:nvPicPr>
                        <p:cNvPr id="0" name="图片 3436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975" y="2024"/>
                          <a:ext cx="664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02536" name="文本框 1002535"/>
          <p:cNvSpPr txBox="1"/>
          <p:nvPr/>
        </p:nvSpPr>
        <p:spPr>
          <a:xfrm>
            <a:off x="898525" y="4276725"/>
            <a:ext cx="712946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对给定的对称矩阵</a:t>
            </a:r>
            <a:r>
              <a:rPr lang="en-US" altLang="zh-CN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，找可逆矩阵</a:t>
            </a:r>
            <a:r>
              <a:rPr lang="en-US" altLang="zh-CN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，使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02537" name="对象 1002536"/>
          <p:cNvGraphicFramePr/>
          <p:nvPr/>
        </p:nvGraphicFramePr>
        <p:xfrm>
          <a:off x="2484438" y="4868863"/>
          <a:ext cx="3657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" name="" r:id="rId15" imgW="3656330" imgH="520700" progId="Equation.3">
                  <p:embed/>
                </p:oleObj>
              </mc:Choice>
              <mc:Fallback>
                <p:oleObj name="" r:id="rId15" imgW="3656330" imgH="520700" progId="Equation.3">
                  <p:embed/>
                  <p:pic>
                    <p:nvPicPr>
                      <p:cNvPr id="0" name="图片 3440"/>
                      <p:cNvPicPr/>
                      <p:nvPr/>
                    </p:nvPicPr>
                    <p:blipFill>
                      <a:blip r:embed="rId16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484438" y="4868863"/>
                        <a:ext cx="36576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2538" name="文本框 1002537"/>
          <p:cNvSpPr txBox="1"/>
          <p:nvPr/>
        </p:nvSpPr>
        <p:spPr>
          <a:xfrm>
            <a:off x="323850" y="5516563"/>
            <a:ext cx="662463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问</a:t>
            </a:r>
            <a:r>
              <a:rPr lang="zh-CN" altLang="en-US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：这件事情能够做到吗？以前学过吗？</a:t>
            </a:r>
            <a:endParaRPr lang="zh-CN" altLang="en-US" noProof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2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2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0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0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0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0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0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100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0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0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0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536" grpId="0"/>
      <p:bldP spid="10025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1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7282" name="组合 1003521"/>
          <p:cNvGrpSpPr/>
          <p:nvPr/>
        </p:nvGrpSpPr>
        <p:grpSpPr>
          <a:xfrm>
            <a:off x="612775" y="606425"/>
            <a:ext cx="2808288" cy="576263"/>
            <a:chOff x="113" y="164"/>
            <a:chExt cx="1769" cy="363"/>
          </a:xfrm>
        </p:grpSpPr>
        <p:sp>
          <p:nvSpPr>
            <p:cNvPr id="97283" name="圆角矩形 1003522"/>
            <p:cNvSpPr/>
            <p:nvPr/>
          </p:nvSpPr>
          <p:spPr>
            <a:xfrm>
              <a:off x="113" y="164"/>
              <a:ext cx="1588" cy="363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03524" name="文本框 1003523"/>
            <p:cNvSpPr txBox="1"/>
            <p:nvPr/>
          </p:nvSpPr>
          <p:spPr>
            <a:xfrm>
              <a:off x="657" y="164"/>
              <a:ext cx="122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noProof="1" dirty="0"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  <a:cs typeface="+mn-cs"/>
                </a:rPr>
                <a:t>主轴定理</a:t>
              </a:r>
              <a:endParaRPr lang="zh-CN" altLang="en-US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  <p:grpSp>
          <p:nvGrpSpPr>
            <p:cNvPr id="97285" name="组合 1003524"/>
            <p:cNvGrpSpPr/>
            <p:nvPr/>
          </p:nvGrpSpPr>
          <p:grpSpPr>
            <a:xfrm>
              <a:off x="134" y="180"/>
              <a:ext cx="523" cy="317"/>
              <a:chOff x="603" y="1715"/>
              <a:chExt cx="735" cy="400"/>
            </a:xfrm>
          </p:grpSpPr>
          <p:sp>
            <p:nvSpPr>
              <p:cNvPr id="97286" name="圆角矩形 1003525"/>
              <p:cNvSpPr/>
              <p:nvPr/>
            </p:nvSpPr>
            <p:spPr>
              <a:xfrm>
                <a:off x="603" y="1715"/>
                <a:ext cx="735" cy="40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34925">
                <a:noFill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pic>
            <p:nvPicPr>
              <p:cNvPr id="97287" name="图片 1003526" descr="pic01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703" y="1752"/>
                <a:ext cx="528" cy="346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</p:grpSp>
      <p:graphicFrame>
        <p:nvGraphicFramePr>
          <p:cNvPr id="97288" name="对象 1003528"/>
          <p:cNvGraphicFramePr/>
          <p:nvPr/>
        </p:nvGraphicFramePr>
        <p:xfrm>
          <a:off x="1285875" y="1471613"/>
          <a:ext cx="6526213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9" name="" r:id="rId2" imgW="6527800" imgH="1117600" progId="Equation.3">
                  <p:embed/>
                </p:oleObj>
              </mc:Choice>
              <mc:Fallback>
                <p:oleObj name="" r:id="rId2" imgW="6527800" imgH="1117600" progId="Equation.3">
                  <p:embed/>
                  <p:pic>
                    <p:nvPicPr>
                      <p:cNvPr id="0" name="图片 343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85875" y="1471613"/>
                        <a:ext cx="6526213" cy="1117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对象 1003529"/>
          <p:cNvGraphicFramePr/>
          <p:nvPr/>
        </p:nvGraphicFramePr>
        <p:xfrm>
          <a:off x="2411413" y="3675063"/>
          <a:ext cx="44069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" name="" r:id="rId4" imgW="4404995" imgH="533400" progId="Equation.3">
                  <p:embed/>
                </p:oleObj>
              </mc:Choice>
              <mc:Fallback>
                <p:oleObj name="" r:id="rId4" imgW="4404995" imgH="533400" progId="Equation.3">
                  <p:embed/>
                  <p:pic>
                    <p:nvPicPr>
                      <p:cNvPr id="0" name="图片 343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11413" y="3675063"/>
                        <a:ext cx="4406900" cy="531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对象 1003530"/>
          <p:cNvGraphicFramePr/>
          <p:nvPr/>
        </p:nvGraphicFramePr>
        <p:xfrm>
          <a:off x="635000" y="4783138"/>
          <a:ext cx="73215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2" name="" r:id="rId6" imgW="7175500" imgH="508000" progId="Equation.3">
                  <p:embed/>
                </p:oleObj>
              </mc:Choice>
              <mc:Fallback>
                <p:oleObj name="" r:id="rId6" imgW="7175500" imgH="508000" progId="Equation.3">
                  <p:embed/>
                  <p:pic>
                    <p:nvPicPr>
                      <p:cNvPr id="0" name="图片 344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5000" y="4783138"/>
                        <a:ext cx="7321550" cy="517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1" name="对象 1003531"/>
          <p:cNvGraphicFramePr/>
          <p:nvPr/>
        </p:nvGraphicFramePr>
        <p:xfrm>
          <a:off x="376238" y="2832100"/>
          <a:ext cx="5689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3" name="" r:id="rId8" imgW="5687060" imgH="431800" progId="Equation.3">
                  <p:embed/>
                </p:oleObj>
              </mc:Choice>
              <mc:Fallback>
                <p:oleObj name="" r:id="rId8" imgW="5687060" imgH="431800" progId="Equation.3">
                  <p:embed/>
                  <p:pic>
                    <p:nvPicPr>
                      <p:cNvPr id="0" name="图片 344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6238" y="2832100"/>
                        <a:ext cx="56896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5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8306" name="矩形 1004545"/>
          <p:cNvSpPr/>
          <p:nvPr/>
        </p:nvSpPr>
        <p:spPr>
          <a:xfrm>
            <a:off x="452438" y="777875"/>
            <a:ext cx="6781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用正交变换化二次型为标准形的步骤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1004547" name="对象 1004546"/>
          <p:cNvGraphicFramePr/>
          <p:nvPr/>
        </p:nvGraphicFramePr>
        <p:xfrm>
          <a:off x="1211263" y="1612900"/>
          <a:ext cx="63547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" name="" r:id="rId1" imgW="6182360" imgH="431800" progId="Equation.3">
                  <p:embed/>
                </p:oleObj>
              </mc:Choice>
              <mc:Fallback>
                <p:oleObj name="" r:id="rId1" imgW="6182360" imgH="431800" progId="Equation.3">
                  <p:embed/>
                  <p:pic>
                    <p:nvPicPr>
                      <p:cNvPr id="0" name="图片 344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11263" y="1612900"/>
                        <a:ext cx="6354762" cy="423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48" name="对象 1004547"/>
          <p:cNvGraphicFramePr/>
          <p:nvPr/>
        </p:nvGraphicFramePr>
        <p:xfrm>
          <a:off x="1204913" y="2146300"/>
          <a:ext cx="7112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8" name="" r:id="rId3" imgW="7112000" imgH="1079500" progId="Equation.3">
                  <p:embed/>
                </p:oleObj>
              </mc:Choice>
              <mc:Fallback>
                <p:oleObj name="" r:id="rId3" imgW="7112000" imgH="1079500" progId="Equation.3">
                  <p:embed/>
                  <p:pic>
                    <p:nvPicPr>
                      <p:cNvPr id="0" name="图片 343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4913" y="2146300"/>
                        <a:ext cx="7112000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49" name="对象 1004548"/>
          <p:cNvGraphicFramePr/>
          <p:nvPr/>
        </p:nvGraphicFramePr>
        <p:xfrm>
          <a:off x="1177925" y="3441700"/>
          <a:ext cx="67548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6" name="" r:id="rId5" imgW="6362700" imgH="1079500" progId="Equation.3">
                  <p:embed/>
                </p:oleObj>
              </mc:Choice>
              <mc:Fallback>
                <p:oleObj name="" r:id="rId5" imgW="6362700" imgH="1079500" progId="Equation.3">
                  <p:embed/>
                  <p:pic>
                    <p:nvPicPr>
                      <p:cNvPr id="0" name="图片 344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7925" y="3441700"/>
                        <a:ext cx="6754813" cy="1066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29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9330" name="组合 1005569"/>
          <p:cNvGrpSpPr/>
          <p:nvPr/>
        </p:nvGrpSpPr>
        <p:grpSpPr>
          <a:xfrm>
            <a:off x="303213" y="390525"/>
            <a:ext cx="1008062" cy="935038"/>
            <a:chOff x="3742" y="1888"/>
            <a:chExt cx="635" cy="589"/>
          </a:xfrm>
        </p:grpSpPr>
        <p:grpSp>
          <p:nvGrpSpPr>
            <p:cNvPr id="99331" name="组合 1005570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99332" name="任意多边形 1005571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9333" name="矩形 1005572"/>
              <p:cNvSpPr/>
              <p:nvPr/>
            </p:nvSpPr>
            <p:spPr>
              <a:xfrm rot="1079493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9334" name="矩形 1005573"/>
              <p:cNvSpPr/>
              <p:nvPr/>
            </p:nvSpPr>
            <p:spPr>
              <a:xfrm rot="1079493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9335" name="矩形 1005574"/>
              <p:cNvSpPr/>
              <p:nvPr/>
            </p:nvSpPr>
            <p:spPr>
              <a:xfrm rot="1079493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99336" name="文本框 1005575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2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1005577" name="文本框 1005576"/>
          <p:cNvSpPr txBox="1"/>
          <p:nvPr/>
        </p:nvSpPr>
        <p:spPr>
          <a:xfrm>
            <a:off x="179388" y="2205038"/>
            <a:ext cx="5349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0"/>
              </a:spcBef>
            </a:pPr>
            <a:r>
              <a:rPr lang="zh-CN" altLang="en-US" noProof="1">
                <a:solidFill>
                  <a:schemeClr val="accent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解</a:t>
            </a:r>
            <a:endParaRPr lang="zh-CN" altLang="en-US" noProof="1">
              <a:solidFill>
                <a:schemeClr val="accent2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99338" name="对象 1005577"/>
          <p:cNvGraphicFramePr/>
          <p:nvPr/>
        </p:nvGraphicFramePr>
        <p:xfrm>
          <a:off x="1449388" y="606425"/>
          <a:ext cx="57658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" name="" r:id="rId1" imgW="5763260" imgH="431800" progId="Equation.3">
                  <p:embed/>
                </p:oleObj>
              </mc:Choice>
              <mc:Fallback>
                <p:oleObj name="" r:id="rId1" imgW="5763260" imgH="431800" progId="Equation.3">
                  <p:embed/>
                  <p:pic>
                    <p:nvPicPr>
                      <p:cNvPr id="0" name="图片 345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49388" y="606425"/>
                        <a:ext cx="5765800" cy="430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对象 1005578"/>
          <p:cNvGraphicFramePr>
            <a:graphicFrameLocks noChangeAspect="1"/>
          </p:cNvGraphicFramePr>
          <p:nvPr/>
        </p:nvGraphicFramePr>
        <p:xfrm>
          <a:off x="2981325" y="2236788"/>
          <a:ext cx="3462338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0" name="" r:id="rId3" imgW="3848100" imgH="2044700" progId="Equation.3">
                  <p:embed/>
                </p:oleObj>
              </mc:Choice>
              <mc:Fallback>
                <p:oleObj name="" r:id="rId3" imgW="3848100" imgH="2044700" progId="Equation.3">
                  <p:embed/>
                  <p:pic>
                    <p:nvPicPr>
                      <p:cNvPr id="0" name="图片 345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1325" y="2236788"/>
                        <a:ext cx="3462338" cy="1839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对象 1005579"/>
          <p:cNvGraphicFramePr/>
          <p:nvPr/>
        </p:nvGraphicFramePr>
        <p:xfrm>
          <a:off x="1454150" y="1254125"/>
          <a:ext cx="6718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9" name="" r:id="rId5" imgW="6715125" imgH="431800" progId="Equation.3">
                  <p:embed/>
                </p:oleObj>
              </mc:Choice>
              <mc:Fallback>
                <p:oleObj name="" r:id="rId5" imgW="6715125" imgH="431800" progId="Equation.3">
                  <p:embed/>
                  <p:pic>
                    <p:nvPicPr>
                      <p:cNvPr id="0" name="图片 345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54150" y="1254125"/>
                        <a:ext cx="67183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1" name="文本框 1005580"/>
          <p:cNvSpPr txBox="1"/>
          <p:nvPr/>
        </p:nvSpPr>
        <p:spPr>
          <a:xfrm>
            <a:off x="303213" y="1757363"/>
            <a:ext cx="392430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化为标准形。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99342" name="对象 1005581"/>
          <p:cNvGraphicFramePr/>
          <p:nvPr/>
        </p:nvGraphicFramePr>
        <p:xfrm>
          <a:off x="717550" y="4437063"/>
          <a:ext cx="344805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6" name="" r:id="rId7" imgW="4305300" imgH="2044700" progId="Equation.3">
                  <p:embed/>
                </p:oleObj>
              </mc:Choice>
              <mc:Fallback>
                <p:oleObj name="" r:id="rId7" imgW="4305300" imgH="2044700" progId="Equation.3">
                  <p:embed/>
                  <p:pic>
                    <p:nvPicPr>
                      <p:cNvPr id="0" name="图片 345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7550" y="4437063"/>
                        <a:ext cx="3448050" cy="1638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3" name="对象 1005582"/>
          <p:cNvGraphicFramePr/>
          <p:nvPr/>
        </p:nvGraphicFramePr>
        <p:xfrm>
          <a:off x="5673725" y="4437063"/>
          <a:ext cx="2786063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7" name="" r:id="rId9" imgW="3479800" imgH="2044700" progId="Equation.3">
                  <p:embed/>
                </p:oleObj>
              </mc:Choice>
              <mc:Fallback>
                <p:oleObj name="" r:id="rId9" imgW="3479800" imgH="2044700" progId="Equation.3">
                  <p:embed/>
                  <p:pic>
                    <p:nvPicPr>
                      <p:cNvPr id="0" name="图片 345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73725" y="4437063"/>
                        <a:ext cx="2786063" cy="1636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44" name="组合 1005583"/>
          <p:cNvGrpSpPr/>
          <p:nvPr/>
        </p:nvGrpSpPr>
        <p:grpSpPr>
          <a:xfrm>
            <a:off x="4281488" y="4795838"/>
            <a:ext cx="1296987" cy="850900"/>
            <a:chOff x="2517" y="3612"/>
            <a:chExt cx="817" cy="536"/>
          </a:xfrm>
        </p:grpSpPr>
        <p:grpSp>
          <p:nvGrpSpPr>
            <p:cNvPr id="99345" name="组合 1005584"/>
            <p:cNvGrpSpPr/>
            <p:nvPr/>
          </p:nvGrpSpPr>
          <p:grpSpPr>
            <a:xfrm>
              <a:off x="2517" y="3884"/>
              <a:ext cx="817" cy="45"/>
              <a:chOff x="2517" y="3884"/>
              <a:chExt cx="817" cy="45"/>
            </a:xfrm>
          </p:grpSpPr>
          <p:sp>
            <p:nvSpPr>
              <p:cNvPr id="99346" name="直接连接符 1005585"/>
              <p:cNvSpPr/>
              <p:nvPr/>
            </p:nvSpPr>
            <p:spPr>
              <a:xfrm>
                <a:off x="2517" y="3884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99347" name="直接连接符 1005586"/>
              <p:cNvSpPr/>
              <p:nvPr/>
            </p:nvSpPr>
            <p:spPr>
              <a:xfrm>
                <a:off x="2517" y="3929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99348" name="对象 1005587"/>
            <p:cNvGraphicFramePr/>
            <p:nvPr/>
          </p:nvGraphicFramePr>
          <p:xfrm>
            <a:off x="2665" y="3612"/>
            <a:ext cx="487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2" name="" r:id="rId11" imgW="964565" imgH="431800" progId="Equation.3">
                    <p:embed/>
                  </p:oleObj>
                </mc:Choice>
                <mc:Fallback>
                  <p:oleObj name="" r:id="rId11" imgW="964565" imgH="431800" progId="Equation.3">
                    <p:embed/>
                    <p:pic>
                      <p:nvPicPr>
                        <p:cNvPr id="0" name="图片 346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665" y="3612"/>
                          <a:ext cx="487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349" name="对象 1005588"/>
            <p:cNvGraphicFramePr/>
            <p:nvPr/>
          </p:nvGraphicFramePr>
          <p:xfrm>
            <a:off x="2615" y="3962"/>
            <a:ext cx="628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8" name="" r:id="rId13" imgW="1244600" imgH="368300" progId="Equation.3">
                    <p:embed/>
                  </p:oleObj>
                </mc:Choice>
                <mc:Fallback>
                  <p:oleObj name="" r:id="rId13" imgW="1244600" imgH="368300" progId="Equation.3">
                    <p:embed/>
                    <p:pic>
                      <p:nvPicPr>
                        <p:cNvPr id="0" name="图片 3457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615" y="3962"/>
                          <a:ext cx="628" cy="18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05590" name="文本框 1005589"/>
          <p:cNvSpPr txBox="1"/>
          <p:nvPr/>
        </p:nvSpPr>
        <p:spPr>
          <a:xfrm>
            <a:off x="107950" y="3573463"/>
            <a:ext cx="244792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求</a:t>
            </a:r>
            <a:r>
              <a:rPr lang="en-US" altLang="zh-CN" i="1" noProof="1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</a:t>
            </a: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的特征值</a:t>
            </a:r>
            <a:endParaRPr lang="zh-CN" altLang="en-US" noProof="1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05591" name="文本框 1005590"/>
          <p:cNvSpPr txBox="1"/>
          <p:nvPr/>
        </p:nvSpPr>
        <p:spPr>
          <a:xfrm>
            <a:off x="107950" y="2852738"/>
            <a:ext cx="331311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求二次型的矩阵</a:t>
            </a:r>
            <a:endParaRPr lang="zh-CN" altLang="en-US" noProof="1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3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0354" name="对象 1006593"/>
          <p:cNvGraphicFramePr/>
          <p:nvPr/>
        </p:nvGraphicFramePr>
        <p:xfrm>
          <a:off x="1239838" y="496888"/>
          <a:ext cx="3519487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" name="" r:id="rId1" imgW="4394200" imgH="2044700" progId="Equation.3">
                  <p:embed/>
                </p:oleObj>
              </mc:Choice>
              <mc:Fallback>
                <p:oleObj name="" r:id="rId1" imgW="4394200" imgH="2044700" progId="Equation.3">
                  <p:embed/>
                  <p:pic>
                    <p:nvPicPr>
                      <p:cNvPr id="0" name="图片 346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39838" y="496888"/>
                        <a:ext cx="3519487" cy="1636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5" name="对象 1006594"/>
          <p:cNvGraphicFramePr/>
          <p:nvPr/>
        </p:nvGraphicFramePr>
        <p:xfrm>
          <a:off x="5983288" y="712788"/>
          <a:ext cx="2836862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" name="" r:id="rId3" imgW="3543300" imgH="1511300" progId="Equation.3">
                  <p:embed/>
                </p:oleObj>
              </mc:Choice>
              <mc:Fallback>
                <p:oleObj name="" r:id="rId3" imgW="3543300" imgH="1511300" progId="Equation.3">
                  <p:embed/>
                  <p:pic>
                    <p:nvPicPr>
                      <p:cNvPr id="0" name="图片 346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3288" y="712788"/>
                        <a:ext cx="2836862" cy="1209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356" name="组合 1006595"/>
          <p:cNvGrpSpPr/>
          <p:nvPr/>
        </p:nvGrpSpPr>
        <p:grpSpPr>
          <a:xfrm>
            <a:off x="293688" y="857250"/>
            <a:ext cx="1009650" cy="850900"/>
            <a:chOff x="2063" y="1525"/>
            <a:chExt cx="636" cy="536"/>
          </a:xfrm>
        </p:grpSpPr>
        <p:grpSp>
          <p:nvGrpSpPr>
            <p:cNvPr id="100357" name="组合 1006596"/>
            <p:cNvGrpSpPr/>
            <p:nvPr/>
          </p:nvGrpSpPr>
          <p:grpSpPr>
            <a:xfrm>
              <a:off x="2063" y="1797"/>
              <a:ext cx="590" cy="45"/>
              <a:chOff x="2517" y="3884"/>
              <a:chExt cx="817" cy="45"/>
            </a:xfrm>
          </p:grpSpPr>
          <p:sp>
            <p:nvSpPr>
              <p:cNvPr id="100358" name="直接连接符 1006597"/>
              <p:cNvSpPr/>
              <p:nvPr/>
            </p:nvSpPr>
            <p:spPr>
              <a:xfrm>
                <a:off x="2517" y="3884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0359" name="直接连接符 1006598"/>
              <p:cNvSpPr/>
              <p:nvPr/>
            </p:nvSpPr>
            <p:spPr>
              <a:xfrm>
                <a:off x="2517" y="3929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100360" name="对象 1006599"/>
            <p:cNvGraphicFramePr/>
            <p:nvPr/>
          </p:nvGraphicFramePr>
          <p:xfrm>
            <a:off x="2147" y="1525"/>
            <a:ext cx="435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49" name="" r:id="rId5" imgW="862965" imgH="431800" progId="Equation.3">
                    <p:embed/>
                  </p:oleObj>
                </mc:Choice>
                <mc:Fallback>
                  <p:oleObj name="" r:id="rId5" imgW="862965" imgH="431800" progId="Equation.3">
                    <p:embed/>
                    <p:pic>
                      <p:nvPicPr>
                        <p:cNvPr id="0" name="图片 344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47" y="1525"/>
                          <a:ext cx="435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361" name="对象 1006600"/>
            <p:cNvGraphicFramePr/>
            <p:nvPr/>
          </p:nvGraphicFramePr>
          <p:xfrm>
            <a:off x="2071" y="1875"/>
            <a:ext cx="628" cy="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0" name="" r:id="rId7" imgW="1244600" imgH="368300" progId="Equation.3">
                    <p:embed/>
                  </p:oleObj>
                </mc:Choice>
                <mc:Fallback>
                  <p:oleObj name="" r:id="rId7" imgW="1244600" imgH="368300" progId="Equation.3">
                    <p:embed/>
                    <p:pic>
                      <p:nvPicPr>
                        <p:cNvPr id="0" name="图片 344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71" y="1875"/>
                          <a:ext cx="628" cy="18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0362" name="组合 1006601"/>
          <p:cNvGrpSpPr/>
          <p:nvPr/>
        </p:nvGrpSpPr>
        <p:grpSpPr>
          <a:xfrm>
            <a:off x="4824413" y="882650"/>
            <a:ext cx="1087437" cy="477838"/>
            <a:chOff x="3061" y="362"/>
            <a:chExt cx="685" cy="301"/>
          </a:xfrm>
        </p:grpSpPr>
        <p:grpSp>
          <p:nvGrpSpPr>
            <p:cNvPr id="100363" name="组合 1006602"/>
            <p:cNvGrpSpPr/>
            <p:nvPr/>
          </p:nvGrpSpPr>
          <p:grpSpPr>
            <a:xfrm>
              <a:off x="3106" y="618"/>
              <a:ext cx="636" cy="45"/>
              <a:chOff x="2517" y="3884"/>
              <a:chExt cx="817" cy="45"/>
            </a:xfrm>
          </p:grpSpPr>
          <p:sp>
            <p:nvSpPr>
              <p:cNvPr id="100364" name="直接连接符 1006603"/>
              <p:cNvSpPr/>
              <p:nvPr/>
            </p:nvSpPr>
            <p:spPr>
              <a:xfrm>
                <a:off x="2517" y="3884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0365" name="直接连接符 1006604"/>
              <p:cNvSpPr/>
              <p:nvPr/>
            </p:nvSpPr>
            <p:spPr>
              <a:xfrm>
                <a:off x="2517" y="3929"/>
                <a:ext cx="817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100366" name="对象 1006605"/>
            <p:cNvGraphicFramePr/>
            <p:nvPr/>
          </p:nvGraphicFramePr>
          <p:xfrm>
            <a:off x="3061" y="362"/>
            <a:ext cx="685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1" name="" r:id="rId9" imgW="1358265" imgH="431800" progId="Equation.3">
                    <p:embed/>
                  </p:oleObj>
                </mc:Choice>
                <mc:Fallback>
                  <p:oleObj name="" r:id="rId9" imgW="1358265" imgH="431800" progId="Equation.3">
                    <p:embed/>
                    <p:pic>
                      <p:nvPicPr>
                        <p:cNvPr id="0" name="图片 345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61" y="362"/>
                          <a:ext cx="685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0367" name="对象 1006606"/>
          <p:cNvGraphicFramePr/>
          <p:nvPr/>
        </p:nvGraphicFramePr>
        <p:xfrm>
          <a:off x="179388" y="2276475"/>
          <a:ext cx="46799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2" name="" r:id="rId11" imgW="5842000" imgH="977900" progId="Equation.3">
                  <p:embed/>
                </p:oleObj>
              </mc:Choice>
              <mc:Fallback>
                <p:oleObj name="" r:id="rId11" imgW="5842000" imgH="977900" progId="Equation.3">
                  <p:embed/>
                  <p:pic>
                    <p:nvPicPr>
                      <p:cNvPr id="0" name="图片 345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9388" y="2276475"/>
                        <a:ext cx="4679950" cy="7826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6608" name="文本框 1006607"/>
          <p:cNvSpPr txBox="1"/>
          <p:nvPr/>
        </p:nvSpPr>
        <p:spPr>
          <a:xfrm>
            <a:off x="34925" y="3573463"/>
            <a:ext cx="482441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求</a:t>
            </a:r>
            <a:r>
              <a:rPr lang="en-US" altLang="zh-CN" i="1" noProof="1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</a:t>
            </a: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的规范正交的特征向量</a:t>
            </a:r>
            <a:endParaRPr lang="zh-CN" altLang="en-US" noProof="1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00369" name="对象 1006608"/>
          <p:cNvGraphicFramePr/>
          <p:nvPr/>
        </p:nvGraphicFramePr>
        <p:xfrm>
          <a:off x="3014663" y="3141663"/>
          <a:ext cx="3644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3" name="" r:id="rId13" imgW="3643630" imgH="431800" progId="Equation.3">
                  <p:embed/>
                </p:oleObj>
              </mc:Choice>
              <mc:Fallback>
                <p:oleObj name="" r:id="rId13" imgW="3643630" imgH="431800" progId="Equation.3">
                  <p:embed/>
                  <p:pic>
                    <p:nvPicPr>
                      <p:cNvPr id="0" name="图片 345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14663" y="3141663"/>
                        <a:ext cx="36449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70" name="对象 1006609"/>
          <p:cNvGraphicFramePr/>
          <p:nvPr/>
        </p:nvGraphicFramePr>
        <p:xfrm>
          <a:off x="773113" y="4292600"/>
          <a:ext cx="7543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" name="" r:id="rId15" imgW="7540625" imgH="431800" progId="Equation.3">
                  <p:embed/>
                </p:oleObj>
              </mc:Choice>
              <mc:Fallback>
                <p:oleObj name="" r:id="rId15" imgW="7540625" imgH="431800" progId="Equation.3">
                  <p:embed/>
                  <p:pic>
                    <p:nvPicPr>
                      <p:cNvPr id="0" name="图片 345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73113" y="4292600"/>
                        <a:ext cx="7543800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0371" name="组合 1006610"/>
          <p:cNvGrpSpPr/>
          <p:nvPr/>
        </p:nvGrpSpPr>
        <p:grpSpPr>
          <a:xfrm>
            <a:off x="2552700" y="4941888"/>
            <a:ext cx="4035425" cy="1638300"/>
            <a:chOff x="521" y="3203"/>
            <a:chExt cx="2542" cy="1032"/>
          </a:xfrm>
        </p:grpSpPr>
        <p:graphicFrame>
          <p:nvGraphicFramePr>
            <p:cNvPr id="100372" name="对象 1006611"/>
            <p:cNvGraphicFramePr>
              <a:graphicFrameLocks noChangeAspect="1"/>
            </p:cNvGraphicFramePr>
            <p:nvPr/>
          </p:nvGraphicFramePr>
          <p:xfrm>
            <a:off x="521" y="3203"/>
            <a:ext cx="744" cy="1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6" name="" r:id="rId17" imgW="1473200" imgH="2044700" progId="Equation.3">
                    <p:embed/>
                  </p:oleObj>
                </mc:Choice>
                <mc:Fallback>
                  <p:oleObj name="" r:id="rId17" imgW="1473200" imgH="2044700" progId="Equation.3">
                    <p:embed/>
                    <p:pic>
                      <p:nvPicPr>
                        <p:cNvPr id="0" name="图片 3465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521" y="3203"/>
                          <a:ext cx="744" cy="10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0373" name="文本框 1006612"/>
            <p:cNvSpPr txBox="1"/>
            <p:nvPr/>
          </p:nvSpPr>
          <p:spPr>
            <a:xfrm>
              <a:off x="1338" y="3557"/>
              <a:ext cx="127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单位化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0374" name="对象 1006613"/>
            <p:cNvGraphicFramePr>
              <a:graphicFrameLocks noChangeAspect="1"/>
            </p:cNvGraphicFramePr>
            <p:nvPr/>
          </p:nvGraphicFramePr>
          <p:xfrm>
            <a:off x="2171" y="3203"/>
            <a:ext cx="892" cy="1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1" name="" r:id="rId19" imgW="1765300" imgH="2044700" progId="Equation.3">
                    <p:embed/>
                  </p:oleObj>
                </mc:Choice>
                <mc:Fallback>
                  <p:oleObj name="" r:id="rId19" imgW="1765300" imgH="2044700" progId="Equation.3">
                    <p:embed/>
                    <p:pic>
                      <p:nvPicPr>
                        <p:cNvPr id="0" name="图片 3470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2171" y="3203"/>
                          <a:ext cx="892" cy="10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7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1378" name="对象 1007617"/>
          <p:cNvGraphicFramePr/>
          <p:nvPr/>
        </p:nvGraphicFramePr>
        <p:xfrm>
          <a:off x="903288" y="619125"/>
          <a:ext cx="6477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7" name="" r:id="rId1" imgW="6474460" imgH="444500" progId="Equation.3">
                  <p:embed/>
                </p:oleObj>
              </mc:Choice>
              <mc:Fallback>
                <p:oleObj name="" r:id="rId1" imgW="6474460" imgH="444500" progId="Equation.3">
                  <p:embed/>
                  <p:pic>
                    <p:nvPicPr>
                      <p:cNvPr id="0" name="图片 346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3288" y="619125"/>
                        <a:ext cx="6477000" cy="444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379" name="组合 1007618"/>
          <p:cNvGrpSpPr/>
          <p:nvPr/>
        </p:nvGrpSpPr>
        <p:grpSpPr>
          <a:xfrm>
            <a:off x="179388" y="1287463"/>
            <a:ext cx="6553200" cy="1636712"/>
            <a:chOff x="113" y="498"/>
            <a:chExt cx="4128" cy="1031"/>
          </a:xfrm>
        </p:grpSpPr>
        <p:graphicFrame>
          <p:nvGraphicFramePr>
            <p:cNvPr id="101380" name="对象 1007619"/>
            <p:cNvGraphicFramePr/>
            <p:nvPr/>
          </p:nvGraphicFramePr>
          <p:xfrm>
            <a:off x="2024" y="498"/>
            <a:ext cx="2217" cy="10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5" name="" r:id="rId3" imgW="4394200" imgH="2044700" progId="Equation.3">
                    <p:embed/>
                  </p:oleObj>
                </mc:Choice>
                <mc:Fallback>
                  <p:oleObj name="" r:id="rId3" imgW="4394200" imgH="2044700" progId="Equation.3">
                    <p:embed/>
                    <p:pic>
                      <p:nvPicPr>
                        <p:cNvPr id="0" name="图片 346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24" y="498"/>
                          <a:ext cx="2217" cy="10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81" name="文本框 1007620"/>
            <p:cNvSpPr txBox="1"/>
            <p:nvPr/>
          </p:nvSpPr>
          <p:spPr>
            <a:xfrm>
              <a:off x="113" y="845"/>
              <a:ext cx="381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得正交的基础解系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1382" name="组合 1007621"/>
          <p:cNvGrpSpPr/>
          <p:nvPr/>
        </p:nvGrpSpPr>
        <p:grpSpPr>
          <a:xfrm>
            <a:off x="179388" y="2982913"/>
            <a:ext cx="7653337" cy="1636712"/>
            <a:chOff x="68" y="1888"/>
            <a:chExt cx="4821" cy="1031"/>
          </a:xfrm>
        </p:grpSpPr>
        <p:graphicFrame>
          <p:nvGraphicFramePr>
            <p:cNvPr id="101383" name="对象 1007622"/>
            <p:cNvGraphicFramePr/>
            <p:nvPr/>
          </p:nvGraphicFramePr>
          <p:xfrm>
            <a:off x="1973" y="1888"/>
            <a:ext cx="2916" cy="10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8" name="" r:id="rId5" imgW="5778500" imgH="2044700" progId="Equation.3">
                    <p:embed/>
                  </p:oleObj>
                </mc:Choice>
                <mc:Fallback>
                  <p:oleObj name="" r:id="rId5" imgW="5778500" imgH="2044700" progId="Equation.3">
                    <p:embed/>
                    <p:pic>
                      <p:nvPicPr>
                        <p:cNvPr id="0" name="图片 346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73" y="1888"/>
                          <a:ext cx="2916" cy="10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384" name="文本框 1007623"/>
            <p:cNvSpPr txBox="1"/>
            <p:nvPr/>
          </p:nvSpPr>
          <p:spPr>
            <a:xfrm>
              <a:off x="68" y="2251"/>
              <a:ext cx="1055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单位化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07625" name="文本框 1007624"/>
          <p:cNvSpPr txBox="1"/>
          <p:nvPr/>
        </p:nvSpPr>
        <p:spPr>
          <a:xfrm>
            <a:off x="179388" y="4494213"/>
            <a:ext cx="331311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求正交变换矩阵</a:t>
            </a:r>
            <a:endParaRPr lang="zh-CN" altLang="en-US" noProof="1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01386" name="对象 1007625"/>
          <p:cNvGraphicFramePr/>
          <p:nvPr/>
        </p:nvGraphicFramePr>
        <p:xfrm>
          <a:off x="1463675" y="4868863"/>
          <a:ext cx="5586413" cy="165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9" name="" r:id="rId7" imgW="6985000" imgH="2070100" progId="Equation.3">
                  <p:embed/>
                </p:oleObj>
              </mc:Choice>
              <mc:Fallback>
                <p:oleObj name="" r:id="rId7" imgW="6985000" imgH="2070100" progId="Equation.3">
                  <p:embed/>
                  <p:pic>
                    <p:nvPicPr>
                      <p:cNvPr id="0" name="图片 346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63675" y="4868863"/>
                        <a:ext cx="5586413" cy="1655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1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08642" name="文本框 1008641"/>
          <p:cNvSpPr txBox="1"/>
          <p:nvPr/>
        </p:nvSpPr>
        <p:spPr>
          <a:xfrm>
            <a:off x="395288" y="1239838"/>
            <a:ext cx="460851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rgbClr val="008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写出二次型的标准形</a:t>
            </a:r>
            <a:endParaRPr lang="zh-CN" altLang="en-US" noProof="1" dirty="0">
              <a:solidFill>
                <a:srgbClr val="008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aphicFrame>
        <p:nvGraphicFramePr>
          <p:cNvPr id="102403" name="对象 1008642"/>
          <p:cNvGraphicFramePr/>
          <p:nvPr/>
        </p:nvGraphicFramePr>
        <p:xfrm>
          <a:off x="2843213" y="2608263"/>
          <a:ext cx="3695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0" name="" r:id="rId1" imgW="3693795" imgH="533400" progId="Equation.3">
                  <p:embed/>
                </p:oleObj>
              </mc:Choice>
              <mc:Fallback>
                <p:oleObj name="" r:id="rId1" imgW="3693795" imgH="533400" progId="Equation.3">
                  <p:embed/>
                  <p:pic>
                    <p:nvPicPr>
                      <p:cNvPr id="0" name="图片 346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43213" y="2608263"/>
                        <a:ext cx="3695700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04" name="组合 1008643"/>
          <p:cNvGrpSpPr/>
          <p:nvPr/>
        </p:nvGrpSpPr>
        <p:grpSpPr>
          <a:xfrm>
            <a:off x="1116013" y="1958975"/>
            <a:ext cx="7559675" cy="519113"/>
            <a:chOff x="295" y="1525"/>
            <a:chExt cx="4762" cy="327"/>
          </a:xfrm>
        </p:grpSpPr>
        <p:graphicFrame>
          <p:nvGraphicFramePr>
            <p:cNvPr id="102405" name="对象 1008644"/>
            <p:cNvGraphicFramePr/>
            <p:nvPr/>
          </p:nvGraphicFramePr>
          <p:xfrm>
            <a:off x="1565" y="1570"/>
            <a:ext cx="68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4" name="" r:id="rId3" imgW="1091565" imgH="381000" progId="Equation.3">
                    <p:embed/>
                  </p:oleObj>
                </mc:Choice>
                <mc:Fallback>
                  <p:oleObj name="" r:id="rId3" imgW="1091565" imgH="381000" progId="Equation.3">
                    <p:embed/>
                    <p:pic>
                      <p:nvPicPr>
                        <p:cNvPr id="0" name="图片 346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65" y="1570"/>
                          <a:ext cx="688" cy="2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406" name="文本框 1008645"/>
            <p:cNvSpPr txBox="1"/>
            <p:nvPr/>
          </p:nvSpPr>
          <p:spPr>
            <a:xfrm>
              <a:off x="295" y="1525"/>
              <a:ext cx="476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用正交变换               ，二次型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化为标准形为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5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3426" name="组合 1009665"/>
          <p:cNvGrpSpPr/>
          <p:nvPr/>
        </p:nvGrpSpPr>
        <p:grpSpPr>
          <a:xfrm>
            <a:off x="250825" y="260350"/>
            <a:ext cx="1008063" cy="935038"/>
            <a:chOff x="3742" y="1888"/>
            <a:chExt cx="635" cy="589"/>
          </a:xfrm>
        </p:grpSpPr>
        <p:grpSp>
          <p:nvGrpSpPr>
            <p:cNvPr id="103427" name="组合 1009666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103428" name="任意多边形 1009667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3429" name="矩形 1009668"/>
              <p:cNvSpPr/>
              <p:nvPr/>
            </p:nvSpPr>
            <p:spPr>
              <a:xfrm rot="1079493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430" name="矩形 1009669"/>
              <p:cNvSpPr/>
              <p:nvPr/>
            </p:nvSpPr>
            <p:spPr>
              <a:xfrm rot="1079493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431" name="矩形 1009670"/>
              <p:cNvSpPr/>
              <p:nvPr/>
            </p:nvSpPr>
            <p:spPr>
              <a:xfrm rot="1079493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3432" name="文本框 1009671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3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103433" name="矩形 1009672"/>
          <p:cNvSpPr/>
          <p:nvPr/>
        </p:nvSpPr>
        <p:spPr>
          <a:xfrm>
            <a:off x="0" y="28670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434" name="矩形 1009673"/>
          <p:cNvSpPr/>
          <p:nvPr/>
        </p:nvSpPr>
        <p:spPr>
          <a:xfrm>
            <a:off x="0" y="2895600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435" name="矩形 1009674"/>
          <p:cNvSpPr/>
          <p:nvPr/>
        </p:nvSpPr>
        <p:spPr>
          <a:xfrm>
            <a:off x="0" y="28670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3436" name="组合 1009675"/>
          <p:cNvGrpSpPr/>
          <p:nvPr/>
        </p:nvGrpSpPr>
        <p:grpSpPr>
          <a:xfrm>
            <a:off x="179388" y="315913"/>
            <a:ext cx="8296275" cy="2535237"/>
            <a:chOff x="68" y="164"/>
            <a:chExt cx="5226" cy="1597"/>
          </a:xfrm>
        </p:grpSpPr>
        <p:graphicFrame>
          <p:nvGraphicFramePr>
            <p:cNvPr id="103437" name="对象 1009676"/>
            <p:cNvGraphicFramePr/>
            <p:nvPr/>
          </p:nvGraphicFramePr>
          <p:xfrm>
            <a:off x="839" y="527"/>
            <a:ext cx="4189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9" name="" r:id="rId1" imgW="6638925" imgH="546100" progId="Equation.3">
                    <p:embed/>
                  </p:oleObj>
                </mc:Choice>
                <mc:Fallback>
                  <p:oleObj name="" r:id="rId1" imgW="6638925" imgH="546100" progId="Equation.3">
                    <p:embed/>
                    <p:pic>
                      <p:nvPicPr>
                        <p:cNvPr id="0" name="图片 347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39" y="527"/>
                          <a:ext cx="4189" cy="34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38" name="文本框 1009677"/>
            <p:cNvSpPr txBox="1"/>
            <p:nvPr/>
          </p:nvSpPr>
          <p:spPr>
            <a:xfrm>
              <a:off x="793" y="164"/>
              <a:ext cx="145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设二次型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03439" name="组合 1009678"/>
            <p:cNvGrpSpPr/>
            <p:nvPr/>
          </p:nvGrpSpPr>
          <p:grpSpPr>
            <a:xfrm>
              <a:off x="113" y="981"/>
              <a:ext cx="5181" cy="372"/>
              <a:chOff x="113" y="981"/>
              <a:chExt cx="5181" cy="372"/>
            </a:xfrm>
          </p:grpSpPr>
          <p:sp>
            <p:nvSpPr>
              <p:cNvPr id="103440" name="文本框 1009679"/>
              <p:cNvSpPr txBox="1"/>
              <p:nvPr/>
            </p:nvSpPr>
            <p:spPr>
              <a:xfrm>
                <a:off x="113" y="1026"/>
                <a:ext cx="4491" cy="327"/>
              </a:xfrm>
              <a:prstGeom prst="rect">
                <a:avLst/>
              </a:prstGeom>
              <a:noFill/>
              <a:ln w="34925">
                <a:noFill/>
              </a:ln>
            </p:spPr>
            <p:txBody>
              <a:bodyPr lIns="90000" tIns="46800" rIns="90000" bIns="46800" anchor="t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经正交变换              化为标准形</a:t>
                </a:r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graphicFrame>
            <p:nvGraphicFramePr>
              <p:cNvPr id="103441" name="对象 1009680"/>
              <p:cNvGraphicFramePr/>
              <p:nvPr/>
            </p:nvGraphicFramePr>
            <p:xfrm>
              <a:off x="1367" y="1071"/>
              <a:ext cx="684" cy="2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75" name="" r:id="rId3" imgW="1091565" imgH="393700" progId="Equation.3">
                      <p:embed/>
                    </p:oleObj>
                  </mc:Choice>
                  <mc:Fallback>
                    <p:oleObj name="" r:id="rId3" imgW="1091565" imgH="393700" progId="Equation.3">
                      <p:embed/>
                      <p:pic>
                        <p:nvPicPr>
                          <p:cNvPr id="0" name="图片 3474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367" y="1071"/>
                            <a:ext cx="684" cy="24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42" name="对象 1009681"/>
              <p:cNvGraphicFramePr/>
              <p:nvPr/>
            </p:nvGraphicFramePr>
            <p:xfrm>
              <a:off x="3243" y="981"/>
              <a:ext cx="2051" cy="3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474" name="" r:id="rId5" imgW="3262630" imgH="546100" progId="Equation.3">
                      <p:embed/>
                    </p:oleObj>
                  </mc:Choice>
                  <mc:Fallback>
                    <p:oleObj name="" r:id="rId5" imgW="3262630" imgH="546100" progId="Equation.3">
                      <p:embed/>
                      <p:pic>
                        <p:nvPicPr>
                          <p:cNvPr id="0" name="图片 3473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243" y="981"/>
                            <a:ext cx="2051" cy="349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443" name="文本框 1009682"/>
            <p:cNvSpPr txBox="1"/>
            <p:nvPr/>
          </p:nvSpPr>
          <p:spPr>
            <a:xfrm>
              <a:off x="68" y="1434"/>
              <a:ext cx="394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求 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(1) 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,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b 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;    (2)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正交变换矩阵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Q .</a:t>
              </a:r>
              <a:endPara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3444" name="矩形 1009683"/>
          <p:cNvSpPr/>
          <p:nvPr/>
        </p:nvSpPr>
        <p:spPr>
          <a:xfrm>
            <a:off x="0" y="26384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445" name="矩形 1009684"/>
          <p:cNvSpPr/>
          <p:nvPr/>
        </p:nvSpPr>
        <p:spPr>
          <a:xfrm>
            <a:off x="0" y="26384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3446" name="对象 1009685"/>
          <p:cNvGraphicFramePr/>
          <p:nvPr/>
        </p:nvGraphicFramePr>
        <p:xfrm>
          <a:off x="2338388" y="4375150"/>
          <a:ext cx="4033837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" name="" r:id="rId7" imgW="5041900" imgH="1511300" progId="Equation.3">
                  <p:embed/>
                </p:oleObj>
              </mc:Choice>
              <mc:Fallback>
                <p:oleObj name="" r:id="rId7" imgW="5041900" imgH="1511300" progId="Equation.3">
                  <p:embed/>
                  <p:pic>
                    <p:nvPicPr>
                      <p:cNvPr id="0" name="图片 347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8388" y="4375150"/>
                        <a:ext cx="4033837" cy="1212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9687" name="文本框 1009686"/>
          <p:cNvSpPr txBox="1"/>
          <p:nvPr/>
        </p:nvSpPr>
        <p:spPr>
          <a:xfrm>
            <a:off x="323850" y="3325813"/>
            <a:ext cx="100806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chemeClr val="accent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解</a:t>
            </a:r>
            <a:endParaRPr lang="zh-CN" altLang="en-US" noProof="1" dirty="0">
              <a:solidFill>
                <a:schemeClr val="accent2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103448" name="组合 1009687"/>
          <p:cNvGrpSpPr/>
          <p:nvPr/>
        </p:nvGrpSpPr>
        <p:grpSpPr>
          <a:xfrm>
            <a:off x="900113" y="2981325"/>
            <a:ext cx="5111750" cy="1214438"/>
            <a:chOff x="567" y="1888"/>
            <a:chExt cx="3220" cy="765"/>
          </a:xfrm>
        </p:grpSpPr>
        <p:graphicFrame>
          <p:nvGraphicFramePr>
            <p:cNvPr id="103449" name="对象 1009688"/>
            <p:cNvGraphicFramePr/>
            <p:nvPr/>
          </p:nvGraphicFramePr>
          <p:xfrm>
            <a:off x="2277" y="1888"/>
            <a:ext cx="1510" cy="7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" name="" r:id="rId9" imgW="2997200" imgH="1511300" progId="Equation.3">
                    <p:embed/>
                  </p:oleObj>
                </mc:Choice>
                <mc:Fallback>
                  <p:oleObj name="" r:id="rId9" imgW="2997200" imgH="1511300" progId="Equation.3">
                    <p:embed/>
                    <p:pic>
                      <p:nvPicPr>
                        <p:cNvPr id="0" name="图片 348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277" y="1888"/>
                          <a:ext cx="1510" cy="76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50" name="文本框 1009689"/>
            <p:cNvSpPr txBox="1"/>
            <p:nvPr/>
          </p:nvSpPr>
          <p:spPr>
            <a:xfrm>
              <a:off x="567" y="2105"/>
              <a:ext cx="2540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二次型的矩阵为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3451" name="文本框 1009690"/>
          <p:cNvSpPr txBox="1"/>
          <p:nvPr/>
        </p:nvSpPr>
        <p:spPr>
          <a:xfrm>
            <a:off x="250825" y="4205288"/>
            <a:ext cx="2017713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由题意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3452" name="组合 1009691"/>
          <p:cNvGrpSpPr/>
          <p:nvPr/>
        </p:nvGrpSpPr>
        <p:grpSpPr>
          <a:xfrm>
            <a:off x="250825" y="5572125"/>
            <a:ext cx="8281988" cy="519113"/>
            <a:chOff x="158" y="3612"/>
            <a:chExt cx="5217" cy="327"/>
          </a:xfrm>
        </p:grpSpPr>
        <p:sp>
          <p:nvSpPr>
            <p:cNvPr id="103453" name="文本框 1009692"/>
            <p:cNvSpPr txBox="1"/>
            <p:nvPr/>
          </p:nvSpPr>
          <p:spPr>
            <a:xfrm>
              <a:off x="158" y="3612"/>
              <a:ext cx="5217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由相似矩阵的性质得                                        ，从而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3454" name="对象 1009693"/>
            <p:cNvGraphicFramePr/>
            <p:nvPr/>
          </p:nvGraphicFramePr>
          <p:xfrm>
            <a:off x="2350" y="3657"/>
            <a:ext cx="2072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7" name="" r:id="rId11" imgW="3288030" imgH="444500" progId="Equation.3">
                    <p:embed/>
                  </p:oleObj>
                </mc:Choice>
                <mc:Fallback>
                  <p:oleObj name="" r:id="rId11" imgW="3288030" imgH="444500" progId="Equation.3">
                    <p:embed/>
                    <p:pic>
                      <p:nvPicPr>
                        <p:cNvPr id="0" name="图片 347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350" y="3657"/>
                          <a:ext cx="2072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6017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18" name="矩形 992257"/>
          <p:cNvSpPr/>
          <p:nvPr/>
        </p:nvSpPr>
        <p:spPr>
          <a:xfrm>
            <a:off x="1547813" y="260350"/>
            <a:ext cx="5976937" cy="701675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0"/>
              </a:spcBef>
            </a:pPr>
            <a:r>
              <a:rPr lang="zh-CN" altLang="en-US" sz="3600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</a:rPr>
              <a:t>§</a:t>
            </a:r>
            <a:r>
              <a:rPr lang="en-US" altLang="zh-CN" sz="3600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</a:rPr>
              <a:t>5.5   </a:t>
            </a:r>
            <a:r>
              <a:rPr lang="zh-CN" altLang="en-US" sz="4000" dirty="0">
                <a:solidFill>
                  <a:srgbClr val="0000CC"/>
                </a:solidFill>
                <a:latin typeface="Times New Roman" panose="02020603050405020304" pitchFamily="18" charset="0"/>
                <a:ea typeface="华文行楷" pitchFamily="2" charset="-122"/>
              </a:rPr>
              <a:t>二次型其次标准形</a:t>
            </a:r>
            <a:endParaRPr lang="zh-CN" altLang="en-US" sz="4000" dirty="0">
              <a:solidFill>
                <a:srgbClr val="0000CC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grpSp>
        <p:nvGrpSpPr>
          <p:cNvPr id="86019" name="组合 992258"/>
          <p:cNvGrpSpPr/>
          <p:nvPr/>
        </p:nvGrpSpPr>
        <p:grpSpPr>
          <a:xfrm>
            <a:off x="395288" y="1052513"/>
            <a:ext cx="1152525" cy="563562"/>
            <a:chOff x="2880" y="2795"/>
            <a:chExt cx="726" cy="355"/>
          </a:xfrm>
        </p:grpSpPr>
        <p:pic>
          <p:nvPicPr>
            <p:cNvPr id="86020" name="图片 992259" descr="BAN_S031"/>
            <p:cNvPicPr>
              <a:picLocks noChangeAspect="1"/>
            </p:cNvPicPr>
            <p:nvPr/>
          </p:nvPicPr>
          <p:blipFill>
            <a:blip r:embed="rId1">
              <a:lum bright="12000"/>
            </a:blip>
            <a:stretch>
              <a:fillRect/>
            </a:stretch>
          </p:blipFill>
          <p:spPr>
            <a:xfrm>
              <a:off x="2880" y="2832"/>
              <a:ext cx="680" cy="31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6021" name="文本框 992260"/>
            <p:cNvSpPr txBox="1"/>
            <p:nvPr/>
          </p:nvSpPr>
          <p:spPr>
            <a:xfrm>
              <a:off x="2925" y="2795"/>
              <a:ext cx="68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rgbClr val="0000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引言</a:t>
              </a:r>
              <a:endParaRPr lang="zh-CN" altLang="en-US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86022" name="文本框 992261"/>
          <p:cNvSpPr txBox="1"/>
          <p:nvPr/>
        </p:nvSpPr>
        <p:spPr>
          <a:xfrm>
            <a:off x="1619250" y="1052513"/>
            <a:ext cx="5616575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判别下面方程的几何图形是什么？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86023" name="对象 992262"/>
          <p:cNvGraphicFramePr/>
          <p:nvPr/>
        </p:nvGraphicFramePr>
        <p:xfrm>
          <a:off x="2265363" y="1700213"/>
          <a:ext cx="3924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" r:id="rId2" imgW="3922395" imgH="520700" progId="Equation.3">
                  <p:embed/>
                </p:oleObj>
              </mc:Choice>
              <mc:Fallback>
                <p:oleObj name="" r:id="rId2" imgW="3922395" imgH="520700" progId="Equation.3">
                  <p:embed/>
                  <p:pic>
                    <p:nvPicPr>
                      <p:cNvPr id="0" name="图片 339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65363" y="1700213"/>
                        <a:ext cx="39243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对象 992263"/>
          <p:cNvGraphicFramePr/>
          <p:nvPr/>
        </p:nvGraphicFramePr>
        <p:xfrm>
          <a:off x="2482850" y="2932113"/>
          <a:ext cx="5257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" name="" r:id="rId4" imgW="5257800" imgH="977900" progId="Equation.3">
                  <p:embed/>
                </p:oleObj>
              </mc:Choice>
              <mc:Fallback>
                <p:oleObj name="" r:id="rId4" imgW="5257800" imgH="977900" progId="Equation.3">
                  <p:embed/>
                  <p:pic>
                    <p:nvPicPr>
                      <p:cNvPr id="0" name="图片 339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82850" y="2932113"/>
                        <a:ext cx="5257800" cy="977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5" name="文本框 992264"/>
          <p:cNvSpPr txBox="1"/>
          <p:nvPr/>
        </p:nvSpPr>
        <p:spPr>
          <a:xfrm>
            <a:off x="298450" y="2349500"/>
            <a:ext cx="338455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作旋转变换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6026" name="文本框 992265"/>
          <p:cNvSpPr txBox="1"/>
          <p:nvPr/>
        </p:nvSpPr>
        <p:spPr>
          <a:xfrm>
            <a:off x="285750" y="4189413"/>
            <a:ext cx="4535488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代入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左边，化为：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86027" name="对象 992266"/>
          <p:cNvGraphicFramePr/>
          <p:nvPr/>
        </p:nvGraphicFramePr>
        <p:xfrm>
          <a:off x="2030413" y="4865688"/>
          <a:ext cx="4724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" name="" r:id="rId6" imgW="4724400" imgH="939800" progId="Equation.3">
                  <p:embed/>
                </p:oleObj>
              </mc:Choice>
              <mc:Fallback>
                <p:oleObj name="" r:id="rId6" imgW="4724400" imgH="939800" progId="Equation.3">
                  <p:embed/>
                  <p:pic>
                    <p:nvPicPr>
                      <p:cNvPr id="0" name="图片 339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0413" y="4865688"/>
                        <a:ext cx="4724400" cy="939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8" name="文本框 992267"/>
          <p:cNvSpPr txBox="1"/>
          <p:nvPr/>
        </p:nvSpPr>
        <p:spPr>
          <a:xfrm>
            <a:off x="250825" y="5661025"/>
            <a:ext cx="201612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见下图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49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450" name="矩形 1010689"/>
          <p:cNvSpPr/>
          <p:nvPr/>
        </p:nvSpPr>
        <p:spPr>
          <a:xfrm>
            <a:off x="0" y="34893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4451" name="对象 1010690"/>
          <p:cNvGraphicFramePr/>
          <p:nvPr/>
        </p:nvGraphicFramePr>
        <p:xfrm>
          <a:off x="1187450" y="609600"/>
          <a:ext cx="29972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8" name="" r:id="rId1" imgW="2997200" imgH="977900" progId="Equation.3">
                  <p:embed/>
                </p:oleObj>
              </mc:Choice>
              <mc:Fallback>
                <p:oleObj name="" r:id="rId1" imgW="2997200" imgH="977900" progId="Equation.3">
                  <p:embed/>
                  <p:pic>
                    <p:nvPicPr>
                      <p:cNvPr id="0" name="图片 34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609600"/>
                        <a:ext cx="2997200" cy="977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2" name="矩形 1010691"/>
          <p:cNvSpPr/>
          <p:nvPr/>
        </p:nvSpPr>
        <p:spPr>
          <a:xfrm>
            <a:off x="0" y="3617913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4453" name="组合 1010692"/>
          <p:cNvGrpSpPr/>
          <p:nvPr/>
        </p:nvGrpSpPr>
        <p:grpSpPr>
          <a:xfrm>
            <a:off x="4356100" y="822325"/>
            <a:ext cx="2727325" cy="519113"/>
            <a:chOff x="2064" y="336"/>
            <a:chExt cx="1718" cy="327"/>
          </a:xfrm>
        </p:grpSpPr>
        <p:graphicFrame>
          <p:nvGraphicFramePr>
            <p:cNvPr id="104454" name="对象 1010693"/>
            <p:cNvGraphicFramePr/>
            <p:nvPr/>
          </p:nvGraphicFramePr>
          <p:xfrm>
            <a:off x="2658" y="385"/>
            <a:ext cx="1124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6" name="" r:id="rId3" imgW="1778000" imgH="368300" progId="Equation.3">
                    <p:embed/>
                  </p:oleObj>
                </mc:Choice>
                <mc:Fallback>
                  <p:oleObj name="" r:id="rId3" imgW="1778000" imgH="368300" progId="Equation.3">
                    <p:embed/>
                    <p:pic>
                      <p:nvPicPr>
                        <p:cNvPr id="0" name="图片 347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658" y="385"/>
                          <a:ext cx="1124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455" name="文本框 1010694"/>
            <p:cNvSpPr txBox="1"/>
            <p:nvPr/>
          </p:nvSpPr>
          <p:spPr>
            <a:xfrm>
              <a:off x="2064" y="336"/>
              <a:ext cx="952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解得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4456" name="文本框 1010695"/>
          <p:cNvSpPr txBox="1"/>
          <p:nvPr/>
        </p:nvSpPr>
        <p:spPr>
          <a:xfrm>
            <a:off x="179388" y="1701800"/>
            <a:ext cx="5688012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有相同的特征值，分别为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4457" name="矩形 1010696"/>
          <p:cNvSpPr/>
          <p:nvPr/>
        </p:nvSpPr>
        <p:spPr>
          <a:xfrm>
            <a:off x="0" y="36036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04458" name="对象 1010697"/>
          <p:cNvGraphicFramePr/>
          <p:nvPr/>
        </p:nvGraphicFramePr>
        <p:xfrm>
          <a:off x="2579688" y="2278063"/>
          <a:ext cx="32162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" name="" r:id="rId5" imgW="3199130" imgH="431800" progId="Equation.3">
                  <p:embed/>
                </p:oleObj>
              </mc:Choice>
              <mc:Fallback>
                <p:oleObj name="" r:id="rId5" imgW="3199130" imgH="431800" progId="Equation.3">
                  <p:embed/>
                  <p:pic>
                    <p:nvPicPr>
                      <p:cNvPr id="0" name="图片 34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79688" y="2278063"/>
                        <a:ext cx="3216275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9" name="矩形 1010698"/>
          <p:cNvSpPr/>
          <p:nvPr/>
        </p:nvSpPr>
        <p:spPr>
          <a:xfrm>
            <a:off x="0" y="36036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460" name="矩形 1010699"/>
          <p:cNvSpPr/>
          <p:nvPr/>
        </p:nvSpPr>
        <p:spPr>
          <a:xfrm>
            <a:off x="0" y="360362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461" name="矩形 1010700"/>
          <p:cNvSpPr/>
          <p:nvPr/>
        </p:nvSpPr>
        <p:spPr>
          <a:xfrm>
            <a:off x="0" y="3594100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4462" name="组合 1010701"/>
          <p:cNvGrpSpPr/>
          <p:nvPr/>
        </p:nvGrpSpPr>
        <p:grpSpPr>
          <a:xfrm>
            <a:off x="1187450" y="3470275"/>
            <a:ext cx="7200900" cy="534988"/>
            <a:chOff x="748" y="2160"/>
            <a:chExt cx="4536" cy="337"/>
          </a:xfrm>
        </p:grpSpPr>
        <p:graphicFrame>
          <p:nvGraphicFramePr>
            <p:cNvPr id="104463" name="对象 1010702"/>
            <p:cNvGraphicFramePr/>
            <p:nvPr/>
          </p:nvGraphicFramePr>
          <p:xfrm>
            <a:off x="748" y="2160"/>
            <a:ext cx="1480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2" name="" r:id="rId7" imgW="2348230" imgH="520700" progId="Equation.3">
                    <p:embed/>
                  </p:oleObj>
                </mc:Choice>
                <mc:Fallback>
                  <p:oleObj name="" r:id="rId7" imgW="2348230" imgH="520700" progId="Equation.3">
                    <p:embed/>
                    <p:pic>
                      <p:nvPicPr>
                        <p:cNvPr id="0" name="图片 347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48" y="2160"/>
                          <a:ext cx="1480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64" name="对象 1010703"/>
            <p:cNvGraphicFramePr/>
            <p:nvPr/>
          </p:nvGraphicFramePr>
          <p:xfrm>
            <a:off x="3932" y="2160"/>
            <a:ext cx="1352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3" name="" r:id="rId9" imgW="2145665" imgH="533400" progId="Equation.3">
                    <p:embed/>
                  </p:oleObj>
                </mc:Choice>
                <mc:Fallback>
                  <p:oleObj name="" r:id="rId9" imgW="2145665" imgH="533400" progId="Equation.3">
                    <p:embed/>
                    <p:pic>
                      <p:nvPicPr>
                        <p:cNvPr id="0" name="图片 3472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932" y="2160"/>
                          <a:ext cx="1352" cy="3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465" name="对象 1010704"/>
            <p:cNvGraphicFramePr/>
            <p:nvPr/>
          </p:nvGraphicFramePr>
          <p:xfrm>
            <a:off x="2482" y="2160"/>
            <a:ext cx="1214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7" name="" r:id="rId11" imgW="1942465" imgH="520700" progId="Equation.3">
                    <p:embed/>
                  </p:oleObj>
                </mc:Choice>
                <mc:Fallback>
                  <p:oleObj name="" r:id="rId11" imgW="1942465" imgH="520700" progId="Equation.3">
                    <p:embed/>
                    <p:pic>
                      <p:nvPicPr>
                        <p:cNvPr id="0" name="图片 348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482" y="2160"/>
                          <a:ext cx="1214" cy="3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4466" name="文本框 1010705"/>
          <p:cNvSpPr txBox="1"/>
          <p:nvPr/>
        </p:nvSpPr>
        <p:spPr>
          <a:xfrm>
            <a:off x="179388" y="2838450"/>
            <a:ext cx="669607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求得它们对应的特征向量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正交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4467" name="文本框 1010706"/>
          <p:cNvSpPr txBox="1"/>
          <p:nvPr/>
        </p:nvSpPr>
        <p:spPr>
          <a:xfrm>
            <a:off x="323850" y="4206875"/>
            <a:ext cx="7561263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再单位化并排成矩阵即得所求的正交变换矩阵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4468" name="对象 1010707"/>
          <p:cNvGraphicFramePr/>
          <p:nvPr/>
        </p:nvGraphicFramePr>
        <p:xfrm>
          <a:off x="2627313" y="4870450"/>
          <a:ext cx="29718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" name="" r:id="rId13" imgW="2971800" imgH="1511300" progId="Equation.3">
                  <p:embed/>
                </p:oleObj>
              </mc:Choice>
              <mc:Fallback>
                <p:oleObj name="" r:id="rId13" imgW="2971800" imgH="1511300" progId="Equation.3">
                  <p:embed/>
                  <p:pic>
                    <p:nvPicPr>
                      <p:cNvPr id="0" name="图片 348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27313" y="4870450"/>
                        <a:ext cx="2971800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3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5474" name="组合 1011713"/>
          <p:cNvGrpSpPr/>
          <p:nvPr/>
        </p:nvGrpSpPr>
        <p:grpSpPr>
          <a:xfrm>
            <a:off x="252413" y="495300"/>
            <a:ext cx="1066800" cy="614363"/>
            <a:chOff x="720" y="2733"/>
            <a:chExt cx="672" cy="387"/>
          </a:xfrm>
        </p:grpSpPr>
        <p:pic>
          <p:nvPicPr>
            <p:cNvPr id="105475" name="图片 1011714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11716" name="文本框 1011715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  <a:cs typeface="+mn-cs"/>
                </a:rPr>
                <a:t>定义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105477" name="文本框 1011716"/>
          <p:cNvSpPr txBox="1"/>
          <p:nvPr/>
        </p:nvSpPr>
        <p:spPr>
          <a:xfrm>
            <a:off x="1260475" y="533400"/>
            <a:ext cx="748823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阶矩阵，若有可逆矩阵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，使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5478" name="对象 1011717"/>
          <p:cNvGraphicFramePr/>
          <p:nvPr/>
        </p:nvGraphicFramePr>
        <p:xfrm>
          <a:off x="3421063" y="1181100"/>
          <a:ext cx="1676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" name="" r:id="rId2" imgW="1675765" imgH="444500" progId="Equation.3">
                  <p:embed/>
                </p:oleObj>
              </mc:Choice>
              <mc:Fallback>
                <p:oleObj name="" r:id="rId2" imgW="1675765" imgH="444500" progId="Equation.3">
                  <p:embed/>
                  <p:pic>
                    <p:nvPicPr>
                      <p:cNvPr id="0" name="图片 348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21063" y="1181100"/>
                        <a:ext cx="1676400" cy="444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9" name="文本框 1011718"/>
          <p:cNvSpPr txBox="1"/>
          <p:nvPr/>
        </p:nvSpPr>
        <p:spPr>
          <a:xfrm>
            <a:off x="252413" y="1685925"/>
            <a:ext cx="295275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则称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合同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5480" name="组合 1011719"/>
          <p:cNvGrpSpPr/>
          <p:nvPr/>
        </p:nvGrpSpPr>
        <p:grpSpPr>
          <a:xfrm>
            <a:off x="338138" y="2309813"/>
            <a:ext cx="1066800" cy="614362"/>
            <a:chOff x="720" y="2733"/>
            <a:chExt cx="672" cy="387"/>
          </a:xfrm>
        </p:grpSpPr>
        <p:pic>
          <p:nvPicPr>
            <p:cNvPr id="105481" name="图片 1011720" descr="WB02282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11722" name="文本框 1011721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  <a:cs typeface="+mn-cs"/>
                </a:rPr>
                <a:t>性质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105483" name="文本框 1011722"/>
          <p:cNvSpPr txBox="1"/>
          <p:nvPr/>
        </p:nvSpPr>
        <p:spPr>
          <a:xfrm>
            <a:off x="1549400" y="2347913"/>
            <a:ext cx="5832475" cy="18018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合同关系是一种等价关系；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合同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则 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 = r(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);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(3)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与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合同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对称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则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对称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5484" name="文本框 1011723"/>
          <p:cNvSpPr txBox="1"/>
          <p:nvPr/>
        </p:nvSpPr>
        <p:spPr>
          <a:xfrm>
            <a:off x="323850" y="4213225"/>
            <a:ext cx="8424863" cy="116046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二次型化标准形又相当于把一个对称矩阵合同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变换为对角矩阵。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5485" name="文本框 1011724"/>
          <p:cNvSpPr txBox="1"/>
          <p:nvPr/>
        </p:nvSpPr>
        <p:spPr>
          <a:xfrm>
            <a:off x="396875" y="5437188"/>
            <a:ext cx="7920038" cy="116046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阶对称矩阵集合中，矩阵的合同等价相当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于二次型可以互化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也称二次型等价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7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6498" name="圆角矩形 1012737"/>
          <p:cNvSpPr/>
          <p:nvPr/>
        </p:nvSpPr>
        <p:spPr>
          <a:xfrm>
            <a:off x="179388" y="455613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12739" name="文本框 1012738"/>
          <p:cNvSpPr txBox="1"/>
          <p:nvPr/>
        </p:nvSpPr>
        <p:spPr>
          <a:xfrm>
            <a:off x="1042988" y="455613"/>
            <a:ext cx="19446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spcBef>
                <a:spcPct val="0"/>
              </a:spcBef>
            </a:pPr>
            <a:r>
              <a:rPr lang="zh-CN" altLang="en-US" noProof="1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  <a:cs typeface="+mn-cs"/>
              </a:rPr>
              <a:t>定理</a:t>
            </a:r>
            <a:endParaRPr lang="zh-CN" altLang="en-US" noProof="1" dirty="0">
              <a:solidFill>
                <a:schemeClr val="bg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grpSp>
        <p:nvGrpSpPr>
          <p:cNvPr id="106500" name="组合 1012739"/>
          <p:cNvGrpSpPr/>
          <p:nvPr/>
        </p:nvGrpSpPr>
        <p:grpSpPr>
          <a:xfrm>
            <a:off x="212725" y="481013"/>
            <a:ext cx="830263" cy="503237"/>
            <a:chOff x="603" y="1715"/>
            <a:chExt cx="735" cy="400"/>
          </a:xfrm>
        </p:grpSpPr>
        <p:sp>
          <p:nvSpPr>
            <p:cNvPr id="106501" name="圆角矩形 1012740"/>
            <p:cNvSpPr/>
            <p:nvPr/>
          </p:nvSpPr>
          <p:spPr>
            <a:xfrm>
              <a:off x="603" y="1715"/>
              <a:ext cx="735" cy="4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4925">
              <a:noFill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pic>
          <p:nvPicPr>
            <p:cNvPr id="106502" name="图片 1012741" descr="pic01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03" y="1752"/>
              <a:ext cx="528" cy="34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6503" name="文本框 1012742"/>
          <p:cNvSpPr txBox="1"/>
          <p:nvPr/>
        </p:nvSpPr>
        <p:spPr>
          <a:xfrm>
            <a:off x="2124075" y="488950"/>
            <a:ext cx="648017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二次型必可化为规范形。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12744" name="文本框 1012743"/>
          <p:cNvSpPr txBox="1"/>
          <p:nvPr/>
        </p:nvSpPr>
        <p:spPr>
          <a:xfrm>
            <a:off x="250825" y="1231900"/>
            <a:ext cx="849788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证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设二次型 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 = 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baseline="30000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Ax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 r(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)=r 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经正交变换化为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i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12745" name="对象 1012744"/>
          <p:cNvGraphicFramePr/>
          <p:nvPr/>
        </p:nvGraphicFramePr>
        <p:xfrm>
          <a:off x="1123950" y="1946275"/>
          <a:ext cx="71199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" name="" r:id="rId2" imgW="7908925" imgH="584200" progId="Equation.3">
                  <p:embed/>
                </p:oleObj>
              </mc:Choice>
              <mc:Fallback>
                <p:oleObj name="" r:id="rId2" imgW="7908925" imgH="584200" progId="Equation.3">
                  <p:embed/>
                  <p:pic>
                    <p:nvPicPr>
                      <p:cNvPr id="0" name="图片 348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3950" y="1946275"/>
                        <a:ext cx="7119938" cy="525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2746" name="文本框 1012745"/>
          <p:cNvSpPr txBox="1"/>
          <p:nvPr/>
        </p:nvSpPr>
        <p:spPr>
          <a:xfrm>
            <a:off x="2051050" y="2662238"/>
            <a:ext cx="5616575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思考为什么一定可化为上面形式？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12747" name="文本框 1012746"/>
          <p:cNvSpPr txBox="1"/>
          <p:nvPr/>
        </p:nvSpPr>
        <p:spPr>
          <a:xfrm>
            <a:off x="250825" y="3176588"/>
            <a:ext cx="4968875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再做一次可逆的线性变换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12748" name="对象 1012747"/>
          <p:cNvGraphicFramePr/>
          <p:nvPr/>
        </p:nvGraphicFramePr>
        <p:xfrm>
          <a:off x="1258888" y="3767138"/>
          <a:ext cx="421640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" name="" r:id="rId4" imgW="4216400" imgH="1917700" progId="Equation.3">
                  <p:embed/>
                </p:oleObj>
              </mc:Choice>
              <mc:Fallback>
                <p:oleObj name="" r:id="rId4" imgW="4216400" imgH="1917700" progId="Equation.3">
                  <p:embed/>
                  <p:pic>
                    <p:nvPicPr>
                      <p:cNvPr id="0" name="图片 348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58888" y="3767138"/>
                        <a:ext cx="4216400" cy="1917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2749" name="组合 1012748"/>
          <p:cNvGrpSpPr/>
          <p:nvPr/>
        </p:nvGrpSpPr>
        <p:grpSpPr>
          <a:xfrm>
            <a:off x="323850" y="5856288"/>
            <a:ext cx="5900738" cy="525462"/>
            <a:chOff x="204" y="3643"/>
            <a:chExt cx="3717" cy="331"/>
          </a:xfrm>
        </p:grpSpPr>
        <p:sp>
          <p:nvSpPr>
            <p:cNvPr id="106510" name="文本框 1012749"/>
            <p:cNvSpPr txBox="1"/>
            <p:nvPr/>
          </p:nvSpPr>
          <p:spPr>
            <a:xfrm>
              <a:off x="204" y="3643"/>
              <a:ext cx="1723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则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化为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6511" name="对象 1012750"/>
            <p:cNvGraphicFramePr/>
            <p:nvPr/>
          </p:nvGraphicFramePr>
          <p:xfrm>
            <a:off x="1156" y="3643"/>
            <a:ext cx="2765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" name="" r:id="rId6" imgW="4874895" imgH="584200" progId="Equation.3">
                    <p:embed/>
                  </p:oleObj>
                </mc:Choice>
                <mc:Fallback>
                  <p:oleObj name="" r:id="rId6" imgW="4874895" imgH="584200" progId="Equation.3">
                    <p:embed/>
                    <p:pic>
                      <p:nvPicPr>
                        <p:cNvPr id="0" name="图片 348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156" y="3643"/>
                          <a:ext cx="2765" cy="3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12752" name="文本框 1012751"/>
          <p:cNvSpPr txBox="1"/>
          <p:nvPr/>
        </p:nvSpPr>
        <p:spPr>
          <a:xfrm>
            <a:off x="5292725" y="3335338"/>
            <a:ext cx="3708400" cy="1844675"/>
          </a:xfrm>
          <a:prstGeom prst="rect">
            <a:avLst/>
          </a:prstGeom>
          <a:solidFill>
            <a:srgbClr val="3366FF"/>
          </a:solidFill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思考：在可互化的二次型中最简单的是什么？在对称矩阵合同等价类中最简单的矩阵是什么？</a:t>
            </a:r>
            <a:endParaRPr lang="zh-CN" altLang="en-US" sz="24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1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12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1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1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12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01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744" grpId="0"/>
      <p:bldP spid="1012746" grpId="0"/>
      <p:bldP spid="1012747" grpId="0"/>
      <p:bldP spid="101275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1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7522" name="组合 1013761"/>
          <p:cNvGrpSpPr/>
          <p:nvPr/>
        </p:nvGrpSpPr>
        <p:grpSpPr>
          <a:xfrm>
            <a:off x="358775" y="498475"/>
            <a:ext cx="3527425" cy="647700"/>
            <a:chOff x="521" y="1253"/>
            <a:chExt cx="2222" cy="408"/>
          </a:xfrm>
        </p:grpSpPr>
        <p:sp>
          <p:nvSpPr>
            <p:cNvPr id="1013763" name="文本框 1013762"/>
            <p:cNvSpPr txBox="1"/>
            <p:nvPr/>
          </p:nvSpPr>
          <p:spPr>
            <a:xfrm>
              <a:off x="1020" y="1298"/>
              <a:ext cx="1723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思考并回答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pic>
          <p:nvPicPr>
            <p:cNvPr id="107524" name="图片 1013763" descr="PE02604_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1" y="1253"/>
              <a:ext cx="499" cy="40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7525" name="文本框 1013764"/>
          <p:cNvSpPr txBox="1"/>
          <p:nvPr/>
        </p:nvSpPr>
        <p:spPr>
          <a:xfrm>
            <a:off x="1204913" y="1347788"/>
            <a:ext cx="5688012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(1)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二次型的标准形唯一吗？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26" name="文本框 1013765"/>
          <p:cNvSpPr txBox="1"/>
          <p:nvPr/>
        </p:nvSpPr>
        <p:spPr>
          <a:xfrm>
            <a:off x="511175" y="1866900"/>
            <a:ext cx="8280400" cy="175895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(2)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二次型的标准形中平方项的个数与二次型的秩有何关系？与二次型矩阵的非零特征值的个数有何关系？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27" name="文本框 1013766"/>
          <p:cNvSpPr txBox="1"/>
          <p:nvPr/>
        </p:nvSpPr>
        <p:spPr>
          <a:xfrm>
            <a:off x="503238" y="3543300"/>
            <a:ext cx="8424862" cy="1203325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(3)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baseline="4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AC = D 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可逆，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是对角阵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的对角元是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的特征值吗？如果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是正交矩阵又如何？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7528" name="矩形 1013767"/>
          <p:cNvSpPr/>
          <p:nvPr/>
        </p:nvSpPr>
        <p:spPr>
          <a:xfrm>
            <a:off x="34925" y="3548063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29" name="矩形 1013768"/>
          <p:cNvSpPr/>
          <p:nvPr/>
        </p:nvSpPr>
        <p:spPr>
          <a:xfrm>
            <a:off x="34925" y="467677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30" name="矩形 1013769"/>
          <p:cNvSpPr/>
          <p:nvPr/>
        </p:nvSpPr>
        <p:spPr>
          <a:xfrm>
            <a:off x="34925" y="4914900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7531" name="文本框 1013770"/>
          <p:cNvSpPr txBox="1"/>
          <p:nvPr/>
        </p:nvSpPr>
        <p:spPr>
          <a:xfrm>
            <a:off x="498475" y="4746625"/>
            <a:ext cx="8353425" cy="1203325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(4)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阶对称矩阵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的特征值为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2, 2, -3 ,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的二次型的规范形是什么？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1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7042" name="组合 993281"/>
          <p:cNvGrpSpPr/>
          <p:nvPr/>
        </p:nvGrpSpPr>
        <p:grpSpPr>
          <a:xfrm>
            <a:off x="2195513" y="1270000"/>
            <a:ext cx="4176712" cy="4175125"/>
            <a:chOff x="1202" y="437"/>
            <a:chExt cx="2631" cy="2630"/>
          </a:xfrm>
        </p:grpSpPr>
        <p:grpSp>
          <p:nvGrpSpPr>
            <p:cNvPr id="87043" name="组合 993282"/>
            <p:cNvGrpSpPr/>
            <p:nvPr/>
          </p:nvGrpSpPr>
          <p:grpSpPr>
            <a:xfrm>
              <a:off x="1383" y="437"/>
              <a:ext cx="2404" cy="2630"/>
              <a:chOff x="1383" y="437"/>
              <a:chExt cx="2404" cy="2630"/>
            </a:xfrm>
          </p:grpSpPr>
          <p:sp>
            <p:nvSpPr>
              <p:cNvPr id="87044" name="直接连接符 993283"/>
              <p:cNvSpPr/>
              <p:nvPr/>
            </p:nvSpPr>
            <p:spPr>
              <a:xfrm rot="1800000" flipV="1">
                <a:off x="1383" y="1746"/>
                <a:ext cx="2404" cy="46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87045" name="直接连接符 993284"/>
              <p:cNvSpPr/>
              <p:nvPr/>
            </p:nvSpPr>
            <p:spPr>
              <a:xfrm rot="1800000" flipV="1">
                <a:off x="2517" y="437"/>
                <a:ext cx="0" cy="2630"/>
              </a:xfrm>
              <a:prstGeom prst="line">
                <a:avLst/>
              </a:prstGeom>
              <a:ln w="12700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  <p:sp>
          <p:nvSpPr>
            <p:cNvPr id="87046" name="椭圆 993285"/>
            <p:cNvSpPr/>
            <p:nvPr/>
          </p:nvSpPr>
          <p:spPr>
            <a:xfrm rot="1800000">
              <a:off x="2218" y="816"/>
              <a:ext cx="635" cy="1814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87047" name="组合 993286"/>
            <p:cNvGrpSpPr/>
            <p:nvPr/>
          </p:nvGrpSpPr>
          <p:grpSpPr>
            <a:xfrm>
              <a:off x="1202" y="482"/>
              <a:ext cx="2631" cy="2449"/>
              <a:chOff x="1202" y="482"/>
              <a:chExt cx="2631" cy="2449"/>
            </a:xfrm>
          </p:grpSpPr>
          <p:sp>
            <p:nvSpPr>
              <p:cNvPr id="87048" name="直接连接符 993287"/>
              <p:cNvSpPr/>
              <p:nvPr/>
            </p:nvSpPr>
            <p:spPr>
              <a:xfrm>
                <a:off x="1202" y="1722"/>
                <a:ext cx="2631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87049" name="直接连接符 993288"/>
              <p:cNvSpPr/>
              <p:nvPr/>
            </p:nvSpPr>
            <p:spPr>
              <a:xfrm flipV="1">
                <a:off x="2517" y="482"/>
                <a:ext cx="0" cy="2449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graphicFrame>
        <p:nvGraphicFramePr>
          <p:cNvPr id="87050" name="对象 993289"/>
          <p:cNvGraphicFramePr/>
          <p:nvPr/>
        </p:nvGraphicFramePr>
        <p:xfrm>
          <a:off x="6515100" y="3213100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" name="" r:id="rId1" imgW="254000" imgH="241300" progId="Equation.3">
                  <p:embed/>
                </p:oleObj>
              </mc:Choice>
              <mc:Fallback>
                <p:oleObj name="" r:id="rId1" imgW="254000" imgH="241300" progId="Equation.3">
                  <p:embed/>
                  <p:pic>
                    <p:nvPicPr>
                      <p:cNvPr id="0" name="图片 33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515100" y="3213100"/>
                        <a:ext cx="254000" cy="24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1" name="对象 993290"/>
          <p:cNvGraphicFramePr/>
          <p:nvPr/>
        </p:nvGraphicFramePr>
        <p:xfrm>
          <a:off x="4138613" y="981075"/>
          <a:ext cx="254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7" name="" r:id="rId3" imgW="254000" imgH="317500" progId="Equation.3">
                  <p:embed/>
                </p:oleObj>
              </mc:Choice>
              <mc:Fallback>
                <p:oleObj name="" r:id="rId3" imgW="254000" imgH="317500" progId="Equation.3">
                  <p:embed/>
                  <p:pic>
                    <p:nvPicPr>
                      <p:cNvPr id="0" name="图片 339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38613" y="981075"/>
                        <a:ext cx="254000" cy="31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2" name="对象 993291"/>
          <p:cNvGraphicFramePr/>
          <p:nvPr/>
        </p:nvGraphicFramePr>
        <p:xfrm>
          <a:off x="6154738" y="4221163"/>
          <a:ext cx="266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" name="" r:id="rId5" imgW="266065" imgH="304165" progId="Equation.3">
                  <p:embed/>
                </p:oleObj>
              </mc:Choice>
              <mc:Fallback>
                <p:oleObj name="" r:id="rId5" imgW="266065" imgH="304165" progId="Equation.3">
                  <p:embed/>
                  <p:pic>
                    <p:nvPicPr>
                      <p:cNvPr id="0" name="图片 339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54738" y="4221163"/>
                        <a:ext cx="266700" cy="304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3" name="对象 993292"/>
          <p:cNvGraphicFramePr/>
          <p:nvPr/>
        </p:nvGraphicFramePr>
        <p:xfrm>
          <a:off x="5364163" y="1125538"/>
          <a:ext cx="266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" r:id="rId7" imgW="266065" imgH="380365" progId="Equation.3">
                  <p:embed/>
                </p:oleObj>
              </mc:Choice>
              <mc:Fallback>
                <p:oleObj name="" r:id="rId7" imgW="266065" imgH="380365" progId="Equation.3">
                  <p:embed/>
                  <p:pic>
                    <p:nvPicPr>
                      <p:cNvPr id="0" name="图片 339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64163" y="1125538"/>
                        <a:ext cx="266700" cy="381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5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88066" name="对象 994305"/>
          <p:cNvGraphicFramePr>
            <a:graphicFrameLocks noChangeAspect="1"/>
          </p:cNvGraphicFramePr>
          <p:nvPr/>
        </p:nvGraphicFramePr>
        <p:xfrm>
          <a:off x="971550" y="4652963"/>
          <a:ext cx="7337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" name="" r:id="rId1" imgW="7340600" imgH="1079500" progId="Equation.3">
                  <p:embed/>
                </p:oleObj>
              </mc:Choice>
              <mc:Fallback>
                <p:oleObj name="" r:id="rId1" imgW="7340600" imgH="1079500" progId="Equation.3">
                  <p:embed/>
                  <p:pic>
                    <p:nvPicPr>
                      <p:cNvPr id="0" name="图片 340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1550" y="4652963"/>
                        <a:ext cx="7337425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67" name="矩形 994306"/>
          <p:cNvSpPr/>
          <p:nvPr/>
        </p:nvSpPr>
        <p:spPr>
          <a:xfrm>
            <a:off x="174625" y="2405063"/>
            <a:ext cx="4105275" cy="519112"/>
          </a:xfrm>
          <a:prstGeom prst="rect">
            <a:avLst/>
          </a:prstGeom>
          <a:noFill/>
          <a:ln w="34925">
            <a:noFill/>
          </a:ln>
        </p:spPr>
        <p:txBody>
          <a:bodyPr wrap="none"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称为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维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元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zh-CN" altLang="en-US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88068" name="组合 994307"/>
          <p:cNvGrpSpPr/>
          <p:nvPr/>
        </p:nvGrpSpPr>
        <p:grpSpPr>
          <a:xfrm>
            <a:off x="396875" y="511175"/>
            <a:ext cx="1066800" cy="614363"/>
            <a:chOff x="720" y="2733"/>
            <a:chExt cx="672" cy="387"/>
          </a:xfrm>
        </p:grpSpPr>
        <p:pic>
          <p:nvPicPr>
            <p:cNvPr id="88069" name="图片 994308" descr="WB02282_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2" y="2736"/>
              <a:ext cx="574" cy="3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94310" name="文本框 994309"/>
            <p:cNvSpPr txBox="1"/>
            <p:nvPr/>
          </p:nvSpPr>
          <p:spPr>
            <a:xfrm>
              <a:off x="720" y="2733"/>
              <a:ext cx="67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楷体_GB2312" panose="02010609030101010101" pitchFamily="49" charset="-122"/>
                  <a:cs typeface="+mn-cs"/>
                </a:rPr>
                <a:t>定义</a:t>
              </a:r>
              <a:endPara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grpSp>
        <p:nvGrpSpPr>
          <p:cNvPr id="88071" name="组合 994310"/>
          <p:cNvGrpSpPr/>
          <p:nvPr/>
        </p:nvGrpSpPr>
        <p:grpSpPr>
          <a:xfrm>
            <a:off x="1333500" y="549275"/>
            <a:ext cx="7199313" cy="519113"/>
            <a:chOff x="930" y="482"/>
            <a:chExt cx="4535" cy="327"/>
          </a:xfrm>
        </p:grpSpPr>
        <p:graphicFrame>
          <p:nvGraphicFramePr>
            <p:cNvPr id="88072" name="对象 994311"/>
            <p:cNvGraphicFramePr/>
            <p:nvPr/>
          </p:nvGraphicFramePr>
          <p:xfrm>
            <a:off x="2281" y="498"/>
            <a:ext cx="121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6" name="" r:id="rId4" imgW="1840865" imgH="431800" progId="Equation.3">
                    <p:embed/>
                  </p:oleObj>
                </mc:Choice>
                <mc:Fallback>
                  <p:oleObj name="" r:id="rId4" imgW="1840865" imgH="431800" progId="Equation.3">
                    <p:embed/>
                    <p:pic>
                      <p:nvPicPr>
                        <p:cNvPr id="0" name="图片 3405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281" y="498"/>
                          <a:ext cx="1218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8073" name="文本框 994312"/>
            <p:cNvSpPr txBox="1"/>
            <p:nvPr/>
          </p:nvSpPr>
          <p:spPr>
            <a:xfrm>
              <a:off x="930" y="482"/>
              <a:ext cx="4535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含有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个变量                       的二次齐次函数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8074" name="组合 994313"/>
          <p:cNvGrpSpPr/>
          <p:nvPr/>
        </p:nvGrpSpPr>
        <p:grpSpPr>
          <a:xfrm>
            <a:off x="1042988" y="1231900"/>
            <a:ext cx="6121400" cy="1117600"/>
            <a:chOff x="748" y="754"/>
            <a:chExt cx="3856" cy="704"/>
          </a:xfrm>
        </p:grpSpPr>
        <p:graphicFrame>
          <p:nvGraphicFramePr>
            <p:cNvPr id="88075" name="对象 994314"/>
            <p:cNvGraphicFramePr/>
            <p:nvPr/>
          </p:nvGraphicFramePr>
          <p:xfrm>
            <a:off x="3668" y="951"/>
            <a:ext cx="936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4" name="" r:id="rId6" imgW="1485265" imgH="482600" progId="Equation.3">
                    <p:embed/>
                  </p:oleObj>
                </mc:Choice>
                <mc:Fallback>
                  <p:oleObj name="" r:id="rId6" imgW="1485265" imgH="482600" progId="Equation.3">
                    <p:embed/>
                    <p:pic>
                      <p:nvPicPr>
                        <p:cNvPr id="0" name="图片 340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668" y="951"/>
                          <a:ext cx="936" cy="3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8076" name="对象 994315"/>
            <p:cNvGraphicFramePr>
              <a:graphicFrameLocks noChangeAspect="1"/>
            </p:cNvGraphicFramePr>
            <p:nvPr/>
          </p:nvGraphicFramePr>
          <p:xfrm>
            <a:off x="748" y="754"/>
            <a:ext cx="2807" cy="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0" name="" r:id="rId8" imgW="4457700" imgH="1117600" progId="Equation.3">
                    <p:embed/>
                  </p:oleObj>
                </mc:Choice>
                <mc:Fallback>
                  <p:oleObj name="" r:id="rId8" imgW="4457700" imgH="1117600" progId="Equation.3">
                    <p:embed/>
                    <p:pic>
                      <p:nvPicPr>
                        <p:cNvPr id="0" name="图片 3409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48" y="754"/>
                          <a:ext cx="2807" cy="7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8077" name="文本框 994316"/>
          <p:cNvSpPr txBox="1"/>
          <p:nvPr/>
        </p:nvSpPr>
        <p:spPr>
          <a:xfrm>
            <a:off x="900113" y="3860800"/>
            <a:ext cx="3529012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三维的二次型为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8078" name="文本框 994317"/>
          <p:cNvSpPr txBox="1"/>
          <p:nvPr/>
        </p:nvSpPr>
        <p:spPr>
          <a:xfrm>
            <a:off x="971550" y="5876925"/>
            <a:ext cx="180022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再改写：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94319" name="文本框 994318"/>
          <p:cNvSpPr txBox="1"/>
          <p:nvPr/>
        </p:nvSpPr>
        <p:spPr>
          <a:xfrm>
            <a:off x="827088" y="3054350"/>
            <a:ext cx="792162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>
            <a:spAutoFit/>
          </a:bodyPr>
          <a:p>
            <a:pPr>
              <a:spcBef>
                <a:spcPct val="50000"/>
              </a:spcBef>
            </a:pPr>
            <a:r>
              <a:rPr lang="zh-CN" altLang="en-US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关于二次型的讨论永远</a:t>
            </a:r>
            <a:r>
              <a:rPr lang="zh-CN" altLang="en-US" noProof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约定</a:t>
            </a:r>
            <a:r>
              <a:rPr lang="zh-CN" altLang="en-US" noProof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在实数范围内进行！</a:t>
            </a:r>
            <a:endParaRPr lang="zh-CN" altLang="en-US" noProof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89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89090" name="组合 995329"/>
          <p:cNvGrpSpPr/>
          <p:nvPr/>
        </p:nvGrpSpPr>
        <p:grpSpPr>
          <a:xfrm>
            <a:off x="760413" y="431800"/>
            <a:ext cx="6332537" cy="1125538"/>
            <a:chOff x="491" y="589"/>
            <a:chExt cx="3989" cy="709"/>
          </a:xfrm>
        </p:grpSpPr>
        <p:graphicFrame>
          <p:nvGraphicFramePr>
            <p:cNvPr id="89091" name="对象 995330"/>
            <p:cNvGraphicFramePr>
              <a:graphicFrameLocks noChangeAspect="1"/>
            </p:cNvGraphicFramePr>
            <p:nvPr/>
          </p:nvGraphicFramePr>
          <p:xfrm>
            <a:off x="491" y="589"/>
            <a:ext cx="2503" cy="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9" name="" r:id="rId1" imgW="3975100" imgH="1117600" progId="Equation.3">
                    <p:embed/>
                  </p:oleObj>
                </mc:Choice>
                <mc:Fallback>
                  <p:oleObj name="" r:id="rId1" imgW="3975100" imgH="1117600" progId="Equation.3">
                    <p:embed/>
                    <p:pic>
                      <p:nvPicPr>
                        <p:cNvPr id="0" name="图片 339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91" y="589"/>
                          <a:ext cx="2503" cy="7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092" name="对象 995331"/>
            <p:cNvGraphicFramePr/>
            <p:nvPr/>
          </p:nvGraphicFramePr>
          <p:xfrm>
            <a:off x="3016" y="594"/>
            <a:ext cx="1464" cy="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7" name="" r:id="rId3" imgW="2324100" imgH="1117600" progId="Equation.3">
                    <p:embed/>
                  </p:oleObj>
                </mc:Choice>
                <mc:Fallback>
                  <p:oleObj name="" r:id="rId3" imgW="2324100" imgH="1117600" progId="Equation.3">
                    <p:embed/>
                    <p:pic>
                      <p:nvPicPr>
                        <p:cNvPr id="0" name="图片 340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16" y="594"/>
                          <a:ext cx="1464" cy="7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9093" name="对象 995332"/>
          <p:cNvGraphicFramePr/>
          <p:nvPr/>
        </p:nvGraphicFramePr>
        <p:xfrm>
          <a:off x="2268538" y="1582738"/>
          <a:ext cx="45339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" name="" r:id="rId5" imgW="4533900" imgH="1054100" progId="Equation.3">
                  <p:embed/>
                </p:oleObj>
              </mc:Choice>
              <mc:Fallback>
                <p:oleObj name="" r:id="rId5" imgW="4533900" imgH="1054100" progId="Equation.3">
                  <p:embed/>
                  <p:pic>
                    <p:nvPicPr>
                      <p:cNvPr id="0" name="图片 339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68538" y="1582738"/>
                        <a:ext cx="4533900" cy="1054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对象 995333"/>
          <p:cNvGraphicFramePr/>
          <p:nvPr/>
        </p:nvGraphicFramePr>
        <p:xfrm>
          <a:off x="2268538" y="2540000"/>
          <a:ext cx="55753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8" name="" r:id="rId7" imgW="5575300" imgH="1536700" progId="Equation.3">
                  <p:embed/>
                </p:oleObj>
              </mc:Choice>
              <mc:Fallback>
                <p:oleObj name="" r:id="rId7" imgW="5575300" imgH="1536700" progId="Equation.3">
                  <p:embed/>
                  <p:pic>
                    <p:nvPicPr>
                      <p:cNvPr id="0" name="图片 340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68538" y="2540000"/>
                        <a:ext cx="55753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5" name="对象 995334"/>
          <p:cNvGraphicFramePr/>
          <p:nvPr/>
        </p:nvGraphicFramePr>
        <p:xfrm>
          <a:off x="2282825" y="4221163"/>
          <a:ext cx="51689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" name="" r:id="rId9" imgW="5168900" imgH="1536700" progId="Equation.3">
                  <p:embed/>
                </p:oleObj>
              </mc:Choice>
              <mc:Fallback>
                <p:oleObj name="" r:id="rId9" imgW="5168900" imgH="1536700" progId="Equation.3">
                  <p:embed/>
                  <p:pic>
                    <p:nvPicPr>
                      <p:cNvPr id="0" name="图片 339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82825" y="4221163"/>
                        <a:ext cx="51689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096" name="组合 995335"/>
          <p:cNvGrpSpPr/>
          <p:nvPr/>
        </p:nvGrpSpPr>
        <p:grpSpPr>
          <a:xfrm>
            <a:off x="4356100" y="5805488"/>
            <a:ext cx="2232025" cy="744537"/>
            <a:chOff x="2744" y="3657"/>
            <a:chExt cx="1406" cy="469"/>
          </a:xfrm>
        </p:grpSpPr>
        <p:sp>
          <p:nvSpPr>
            <p:cNvPr id="89097" name="左大括号 995336"/>
            <p:cNvSpPr/>
            <p:nvPr/>
          </p:nvSpPr>
          <p:spPr>
            <a:xfrm rot="-5400000">
              <a:off x="3355" y="3043"/>
              <a:ext cx="181" cy="1406"/>
            </a:xfrm>
            <a:prstGeom prst="leftBrace">
              <a:avLst>
                <a:gd name="adj1" fmla="val 64697"/>
                <a:gd name="adj2" fmla="val 50000"/>
              </a:avLst>
            </a:prstGeom>
            <a:noFill/>
            <a:ln w="349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9098" name="文本框 995337"/>
            <p:cNvSpPr txBox="1"/>
            <p:nvPr/>
          </p:nvSpPr>
          <p:spPr>
            <a:xfrm>
              <a:off x="3198" y="3838"/>
              <a:ext cx="726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对称</a:t>
              </a:r>
              <a:endPara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3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0114" name="文本框 996353"/>
          <p:cNvSpPr txBox="1"/>
          <p:nvPr/>
        </p:nvSpPr>
        <p:spPr>
          <a:xfrm>
            <a:off x="539750" y="533400"/>
            <a:ext cx="6192838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一般地，对于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维的二次型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0115" name="组合 996354"/>
          <p:cNvGrpSpPr/>
          <p:nvPr/>
        </p:nvGrpSpPr>
        <p:grpSpPr>
          <a:xfrm>
            <a:off x="1071563" y="1087438"/>
            <a:ext cx="7461250" cy="1117600"/>
            <a:chOff x="522" y="399"/>
            <a:chExt cx="4700" cy="704"/>
          </a:xfrm>
        </p:grpSpPr>
        <p:graphicFrame>
          <p:nvGraphicFramePr>
            <p:cNvPr id="90116" name="对象 996355"/>
            <p:cNvGraphicFramePr/>
            <p:nvPr/>
          </p:nvGraphicFramePr>
          <p:xfrm>
            <a:off x="4286" y="572"/>
            <a:ext cx="936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1" name="" r:id="rId1" imgW="1485265" imgH="482600" progId="Equation.3">
                    <p:embed/>
                  </p:oleObj>
                </mc:Choice>
                <mc:Fallback>
                  <p:oleObj name="" r:id="rId1" imgW="1485265" imgH="482600" progId="Equation.3">
                    <p:embed/>
                    <p:pic>
                      <p:nvPicPr>
                        <p:cNvPr id="0" name="图片 340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286" y="572"/>
                          <a:ext cx="936" cy="3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17" name="对象 996356"/>
            <p:cNvGraphicFramePr>
              <a:graphicFrameLocks noChangeAspect="1"/>
            </p:cNvGraphicFramePr>
            <p:nvPr/>
          </p:nvGraphicFramePr>
          <p:xfrm>
            <a:off x="522" y="399"/>
            <a:ext cx="2807" cy="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2" name="" r:id="rId3" imgW="4457700" imgH="1117600" progId="Equation.3">
                    <p:embed/>
                  </p:oleObj>
                </mc:Choice>
                <mc:Fallback>
                  <p:oleObj name="" r:id="rId3" imgW="4457700" imgH="1117600" progId="Equation.3">
                    <p:embed/>
                    <p:pic>
                      <p:nvPicPr>
                        <p:cNvPr id="0" name="图片 340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2" y="399"/>
                          <a:ext cx="2807" cy="70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18" name="对象 996357"/>
            <p:cNvGraphicFramePr>
              <a:graphicFrameLocks noChangeAspect="1"/>
            </p:cNvGraphicFramePr>
            <p:nvPr/>
          </p:nvGraphicFramePr>
          <p:xfrm>
            <a:off x="3375" y="533"/>
            <a:ext cx="775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3" name="" r:id="rId5" imgW="1231265" imgH="444500" progId="Equation.3">
                    <p:embed/>
                  </p:oleObj>
                </mc:Choice>
                <mc:Fallback>
                  <p:oleObj name="" r:id="rId5" imgW="1231265" imgH="444500" progId="Equation.3">
                    <p:embed/>
                    <p:pic>
                      <p:nvPicPr>
                        <p:cNvPr id="0" name="图片 340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375" y="533"/>
                          <a:ext cx="775" cy="28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119" name="文本框 996358"/>
          <p:cNvSpPr txBox="1"/>
          <p:nvPr/>
        </p:nvSpPr>
        <p:spPr>
          <a:xfrm>
            <a:off x="0" y="4581525"/>
            <a:ext cx="6372225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上式称为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二次型的矩阵表示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。也常记为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0120" name="组合 996359"/>
          <p:cNvGrpSpPr/>
          <p:nvPr/>
        </p:nvGrpSpPr>
        <p:grpSpPr>
          <a:xfrm>
            <a:off x="1403350" y="2493963"/>
            <a:ext cx="6394450" cy="1871662"/>
            <a:chOff x="204" y="1752"/>
            <a:chExt cx="4028" cy="1179"/>
          </a:xfrm>
        </p:grpSpPr>
        <p:graphicFrame>
          <p:nvGraphicFramePr>
            <p:cNvPr id="90121" name="对象 996360"/>
            <p:cNvGraphicFramePr/>
            <p:nvPr/>
          </p:nvGraphicFramePr>
          <p:xfrm>
            <a:off x="713" y="1752"/>
            <a:ext cx="3519" cy="11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05" name="" r:id="rId7" imgW="6388100" imgH="2070100" progId="Equation.3">
                    <p:embed/>
                  </p:oleObj>
                </mc:Choice>
                <mc:Fallback>
                  <p:oleObj name="" r:id="rId7" imgW="6388100" imgH="2070100" progId="Equation.3">
                    <p:embed/>
                    <p:pic>
                      <p:nvPicPr>
                        <p:cNvPr id="0" name="图片 340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713" y="1752"/>
                          <a:ext cx="3519" cy="11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22" name="文本框 996361"/>
            <p:cNvSpPr txBox="1"/>
            <p:nvPr/>
          </p:nvSpPr>
          <p:spPr>
            <a:xfrm>
              <a:off x="2789" y="2190"/>
              <a:ext cx="1179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对称</a:t>
              </a:r>
              <a:r>
                <a:rPr lang="en-US" altLang="zh-CN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endPara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0123" name="文本框 996362"/>
            <p:cNvSpPr txBox="1"/>
            <p:nvPr/>
          </p:nvSpPr>
          <p:spPr>
            <a:xfrm>
              <a:off x="204" y="2192"/>
              <a:ext cx="635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其中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90124" name="对象 996363"/>
          <p:cNvGraphicFramePr/>
          <p:nvPr/>
        </p:nvGraphicFramePr>
        <p:xfrm>
          <a:off x="2484438" y="5589588"/>
          <a:ext cx="4089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" name="" r:id="rId9" imgW="4087495" imgH="520700" progId="Equation.3">
                  <p:embed/>
                </p:oleObj>
              </mc:Choice>
              <mc:Fallback>
                <p:oleObj name="" r:id="rId9" imgW="4087495" imgH="520700" progId="Equation.3">
                  <p:embed/>
                  <p:pic>
                    <p:nvPicPr>
                      <p:cNvPr id="0" name="图片 34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84438" y="5589588"/>
                        <a:ext cx="40894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7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1138" name="组合 997377"/>
          <p:cNvGrpSpPr/>
          <p:nvPr/>
        </p:nvGrpSpPr>
        <p:grpSpPr>
          <a:xfrm>
            <a:off x="165100" y="460375"/>
            <a:ext cx="8240713" cy="1168400"/>
            <a:chOff x="104" y="63"/>
            <a:chExt cx="5191" cy="736"/>
          </a:xfrm>
        </p:grpSpPr>
        <p:sp>
          <p:nvSpPr>
            <p:cNvPr id="91139" name="矩形 997378"/>
            <p:cNvSpPr/>
            <p:nvPr/>
          </p:nvSpPr>
          <p:spPr>
            <a:xfrm>
              <a:off x="104" y="68"/>
              <a:ext cx="5191" cy="731"/>
            </a:xfrm>
            <a:prstGeom prst="rect">
              <a:avLst/>
            </a:prstGeom>
            <a:noFill/>
            <a:ln w="34925">
              <a:noFill/>
            </a:ln>
          </p:spPr>
          <p:txBody>
            <a:bodyPr wrap="none"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任给一个对称矩阵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，令                        可唯一地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确定一个二次型．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1140" name="对象 997379"/>
            <p:cNvGraphicFramePr/>
            <p:nvPr/>
          </p:nvGraphicFramePr>
          <p:xfrm>
            <a:off x="3016" y="63"/>
            <a:ext cx="1352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2" name="" r:id="rId1" imgW="2145665" imgH="520700" progId="Equation.3">
                    <p:embed/>
                  </p:oleObj>
                </mc:Choice>
                <mc:Fallback>
                  <p:oleObj name="" r:id="rId1" imgW="2145665" imgH="520700" progId="Equation.3">
                    <p:embed/>
                    <p:pic>
                      <p:nvPicPr>
                        <p:cNvPr id="0" name="图片 341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016" y="63"/>
                          <a:ext cx="1352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1141" name="组合 997380"/>
          <p:cNvGrpSpPr/>
          <p:nvPr/>
        </p:nvGrpSpPr>
        <p:grpSpPr>
          <a:xfrm>
            <a:off x="142875" y="1468438"/>
            <a:ext cx="8532813" cy="1384300"/>
            <a:chOff x="90" y="799"/>
            <a:chExt cx="5375" cy="872"/>
          </a:xfrm>
        </p:grpSpPr>
        <p:graphicFrame>
          <p:nvGraphicFramePr>
            <p:cNvPr id="91142" name="对象 997381"/>
            <p:cNvGraphicFramePr/>
            <p:nvPr/>
          </p:nvGraphicFramePr>
          <p:xfrm>
            <a:off x="204" y="1298"/>
            <a:ext cx="1352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3" name="" r:id="rId3" imgW="2145665" imgH="520700" progId="Equation.3">
                    <p:embed/>
                  </p:oleObj>
                </mc:Choice>
                <mc:Fallback>
                  <p:oleObj name="" r:id="rId3" imgW="2145665" imgH="520700" progId="Equation.3">
                    <p:embed/>
                    <p:pic>
                      <p:nvPicPr>
                        <p:cNvPr id="0" name="图片 341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04" y="1298"/>
                          <a:ext cx="1352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43" name="矩形 997382"/>
            <p:cNvSpPr/>
            <p:nvPr/>
          </p:nvSpPr>
          <p:spPr>
            <a:xfrm>
              <a:off x="90" y="799"/>
              <a:ext cx="5375" cy="462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反之，任给一个二次型 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可找到对称矩阵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使得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1144" name="文本框 997383"/>
            <p:cNvSpPr txBox="1"/>
            <p:nvPr/>
          </p:nvSpPr>
          <p:spPr>
            <a:xfrm>
              <a:off x="1565" y="1344"/>
              <a:ext cx="3356" cy="327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. 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而且对称矩阵</a:t>
              </a:r>
              <a:r>
                <a:rPr lang="en-US" altLang="zh-CN" i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是唯一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.</a:t>
              </a:r>
              <a:endPara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91145" name="文本框 997384"/>
          <p:cNvSpPr txBox="1"/>
          <p:nvPr/>
        </p:nvSpPr>
        <p:spPr>
          <a:xfrm>
            <a:off x="900113" y="2900363"/>
            <a:ext cx="7848600" cy="457200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因为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 </a:t>
            </a:r>
            <a:r>
              <a:rPr lang="en-US" altLang="zh-CN" sz="2400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400" baseline="30000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400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Ax = x</a:t>
            </a:r>
            <a:r>
              <a:rPr lang="en-US" altLang="zh-CN" sz="2400" baseline="30000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zh-CN" sz="2400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Bx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en-US" altLang="zh-CN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都是对称矩阵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),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即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以三维为例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91146" name="对象 997385"/>
          <p:cNvGraphicFramePr>
            <a:graphicFrameLocks noChangeAspect="1"/>
          </p:cNvGraphicFramePr>
          <p:nvPr/>
        </p:nvGraphicFramePr>
        <p:xfrm>
          <a:off x="942975" y="3429000"/>
          <a:ext cx="69421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" r:id="rId5" imgW="8644890" imgH="533400" progId="Equation.3">
                  <p:embed/>
                </p:oleObj>
              </mc:Choice>
              <mc:Fallback>
                <p:oleObj name="" r:id="rId5" imgW="8644890" imgH="533400" progId="Equation.3">
                  <p:embed/>
                  <p:pic>
                    <p:nvPicPr>
                      <p:cNvPr id="0" name="图片 34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2975" y="3429000"/>
                        <a:ext cx="6942138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7" name="对象 997386"/>
          <p:cNvGraphicFramePr>
            <a:graphicFrameLocks noChangeAspect="1"/>
          </p:cNvGraphicFramePr>
          <p:nvPr/>
        </p:nvGraphicFramePr>
        <p:xfrm>
          <a:off x="755650" y="4152900"/>
          <a:ext cx="70754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6" name="" r:id="rId7" imgW="8809990" imgH="533400" progId="Equation.3">
                  <p:embed/>
                </p:oleObj>
              </mc:Choice>
              <mc:Fallback>
                <p:oleObj name="" r:id="rId7" imgW="8809990" imgH="533400" progId="Equation.3">
                  <p:embed/>
                  <p:pic>
                    <p:nvPicPr>
                      <p:cNvPr id="0" name="图片 34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" y="4152900"/>
                        <a:ext cx="7075488" cy="428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1148" name="组合 997387"/>
          <p:cNvGrpSpPr/>
          <p:nvPr/>
        </p:nvGrpSpPr>
        <p:grpSpPr>
          <a:xfrm>
            <a:off x="879475" y="4772025"/>
            <a:ext cx="6716713" cy="457200"/>
            <a:chOff x="204" y="2840"/>
            <a:chExt cx="4231" cy="288"/>
          </a:xfrm>
        </p:grpSpPr>
        <p:sp>
          <p:nvSpPr>
            <p:cNvPr id="91149" name="文本框 997388"/>
            <p:cNvSpPr txBox="1"/>
            <p:nvPr/>
          </p:nvSpPr>
          <p:spPr>
            <a:xfrm>
              <a:off x="204" y="2840"/>
              <a:ext cx="3311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令                                        类似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1150" name="对象 997389"/>
            <p:cNvGraphicFramePr/>
            <p:nvPr/>
          </p:nvGraphicFramePr>
          <p:xfrm>
            <a:off x="476" y="2840"/>
            <a:ext cx="1862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7" name="" r:id="rId9" imgW="3681095" imgH="520700" progId="Equation.3">
                    <p:embed/>
                  </p:oleObj>
                </mc:Choice>
                <mc:Fallback>
                  <p:oleObj name="" r:id="rId9" imgW="3681095" imgH="520700" progId="Equation.3">
                    <p:embed/>
                    <p:pic>
                      <p:nvPicPr>
                        <p:cNvPr id="0" name="图片 34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76" y="2840"/>
                          <a:ext cx="1862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1151" name="对象 997390"/>
            <p:cNvGraphicFramePr/>
            <p:nvPr/>
          </p:nvGraphicFramePr>
          <p:xfrm>
            <a:off x="2789" y="2886"/>
            <a:ext cx="1646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9" name="" r:id="rId11" imgW="3262630" imgH="431800" progId="Equation.3">
                    <p:embed/>
                  </p:oleObj>
                </mc:Choice>
                <mc:Fallback>
                  <p:oleObj name="" r:id="rId11" imgW="3262630" imgH="431800" progId="Equation.3">
                    <p:embed/>
                    <p:pic>
                      <p:nvPicPr>
                        <p:cNvPr id="0" name="图片 341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789" y="2886"/>
                          <a:ext cx="1646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1152" name="组合 997391"/>
          <p:cNvGrpSpPr/>
          <p:nvPr/>
        </p:nvGrpSpPr>
        <p:grpSpPr>
          <a:xfrm>
            <a:off x="895350" y="5373688"/>
            <a:ext cx="7708900" cy="457200"/>
            <a:chOff x="431" y="3158"/>
            <a:chExt cx="4856" cy="288"/>
          </a:xfrm>
        </p:grpSpPr>
        <p:sp>
          <p:nvSpPr>
            <p:cNvPr id="91153" name="文本框 997392"/>
            <p:cNvSpPr txBox="1"/>
            <p:nvPr/>
          </p:nvSpPr>
          <p:spPr>
            <a:xfrm>
              <a:off x="431" y="3158"/>
              <a:ext cx="408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令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1154" name="对象 997393"/>
            <p:cNvGraphicFramePr/>
            <p:nvPr/>
          </p:nvGraphicFramePr>
          <p:xfrm>
            <a:off x="709" y="3158"/>
            <a:ext cx="4578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4" name="" r:id="rId13" imgW="9051290" imgH="520700" progId="Equation.3">
                    <p:embed/>
                  </p:oleObj>
                </mc:Choice>
                <mc:Fallback>
                  <p:oleObj name="" r:id="rId13" imgW="9051290" imgH="520700" progId="Equation.3">
                    <p:embed/>
                    <p:pic>
                      <p:nvPicPr>
                        <p:cNvPr id="0" name="图片 3413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09" y="3158"/>
                          <a:ext cx="4578" cy="2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1155" name="组合 997394"/>
          <p:cNvGrpSpPr/>
          <p:nvPr/>
        </p:nvGrpSpPr>
        <p:grpSpPr>
          <a:xfrm>
            <a:off x="900113" y="5876925"/>
            <a:ext cx="3384550" cy="457200"/>
            <a:chOff x="204" y="3657"/>
            <a:chExt cx="2132" cy="288"/>
          </a:xfrm>
        </p:grpSpPr>
        <p:graphicFrame>
          <p:nvGraphicFramePr>
            <p:cNvPr id="91156" name="对象 997395"/>
            <p:cNvGraphicFramePr/>
            <p:nvPr/>
          </p:nvGraphicFramePr>
          <p:xfrm>
            <a:off x="703" y="3711"/>
            <a:ext cx="1633" cy="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11" name="" r:id="rId15" imgW="3237230" imgH="431800" progId="Equation.3">
                    <p:embed/>
                  </p:oleObj>
                </mc:Choice>
                <mc:Fallback>
                  <p:oleObj name="" r:id="rId15" imgW="3237230" imgH="431800" progId="Equation.3">
                    <p:embed/>
                    <p:pic>
                      <p:nvPicPr>
                        <p:cNvPr id="0" name="图片 3410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03" y="3711"/>
                          <a:ext cx="1633" cy="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157" name="文本框 997396"/>
            <p:cNvSpPr txBox="1"/>
            <p:nvPr/>
          </p:nvSpPr>
          <p:spPr>
            <a:xfrm>
              <a:off x="204" y="3657"/>
              <a:ext cx="771" cy="288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类似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61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62" name="文本框 998401"/>
          <p:cNvSpPr txBox="1"/>
          <p:nvPr/>
        </p:nvSpPr>
        <p:spPr>
          <a:xfrm>
            <a:off x="1208088" y="3198813"/>
            <a:ext cx="6408737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对称矩阵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 </a:t>
            </a:r>
            <a:r>
              <a:rPr lang="en-US" altLang="zh-CN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 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的矩阵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63" name="文本框 998402"/>
          <p:cNvSpPr txBox="1"/>
          <p:nvPr/>
        </p:nvSpPr>
        <p:spPr>
          <a:xfrm>
            <a:off x="1279525" y="4133850"/>
            <a:ext cx="612140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对称矩阵</a:t>
            </a:r>
            <a:r>
              <a:rPr lang="en-US" altLang="zh-CN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的二次型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;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64" name="文本框 998403"/>
          <p:cNvSpPr txBox="1"/>
          <p:nvPr/>
        </p:nvSpPr>
        <p:spPr>
          <a:xfrm>
            <a:off x="1208088" y="5070475"/>
            <a:ext cx="7200900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对称矩阵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的秩叫做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 </a:t>
            </a:r>
            <a:r>
              <a:rPr lang="en-US" altLang="zh-CN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的秩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记作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).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65" name="矩形 998404"/>
          <p:cNvSpPr/>
          <p:nvPr/>
        </p:nvSpPr>
        <p:spPr>
          <a:xfrm>
            <a:off x="1208088" y="1254125"/>
            <a:ext cx="7324725" cy="733425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二次型与对称矩阵之间存在一一对应的关系．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66" name="矩形 998405"/>
          <p:cNvSpPr/>
          <p:nvPr/>
        </p:nvSpPr>
        <p:spPr>
          <a:xfrm>
            <a:off x="487363" y="534988"/>
            <a:ext cx="1909762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这说明：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92167" name="对象 998406"/>
          <p:cNvGraphicFramePr/>
          <p:nvPr/>
        </p:nvGraphicFramePr>
        <p:xfrm>
          <a:off x="3295650" y="2190750"/>
          <a:ext cx="2044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" name="" r:id="rId1" imgW="2044065" imgH="520700" progId="Equation.3">
                  <p:embed/>
                </p:oleObj>
              </mc:Choice>
              <mc:Fallback>
                <p:oleObj name="" r:id="rId1" imgW="2044065" imgH="520700" progId="Equation.3">
                  <p:embed/>
                  <p:pic>
                    <p:nvPicPr>
                      <p:cNvPr id="0" name="图片 34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95650" y="2190750"/>
                        <a:ext cx="20447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5" name="灯片编号占位符 1"/>
          <p:cNvSpPr/>
          <p:nvPr>
            <p:ph type="sldNum" sz="quarter" idx="12"/>
          </p:nvPr>
        </p:nvSpPr>
        <p:spPr>
          <a:ln/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3186" name="矩形 999425"/>
          <p:cNvSpPr/>
          <p:nvPr/>
        </p:nvSpPr>
        <p:spPr>
          <a:xfrm>
            <a:off x="0" y="3076575"/>
            <a:ext cx="9144000" cy="0"/>
          </a:xfrm>
          <a:prstGeom prst="rect">
            <a:avLst/>
          </a:prstGeom>
          <a:noFill/>
          <a:ln w="349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3187" name="组合 999426"/>
          <p:cNvGrpSpPr/>
          <p:nvPr/>
        </p:nvGrpSpPr>
        <p:grpSpPr>
          <a:xfrm>
            <a:off x="107950" y="406400"/>
            <a:ext cx="1008063" cy="935038"/>
            <a:chOff x="3742" y="1888"/>
            <a:chExt cx="635" cy="589"/>
          </a:xfrm>
        </p:grpSpPr>
        <p:grpSp>
          <p:nvGrpSpPr>
            <p:cNvPr id="93188" name="组合 999427"/>
            <p:cNvGrpSpPr/>
            <p:nvPr/>
          </p:nvGrpSpPr>
          <p:grpSpPr>
            <a:xfrm>
              <a:off x="3742" y="1888"/>
              <a:ext cx="635" cy="589"/>
              <a:chOff x="432" y="1197"/>
              <a:chExt cx="672" cy="672"/>
            </a:xfrm>
          </p:grpSpPr>
          <p:sp>
            <p:nvSpPr>
              <p:cNvPr id="93189" name="任意多边形 999428"/>
              <p:cNvSpPr/>
              <p:nvPr/>
            </p:nvSpPr>
            <p:spPr>
              <a:xfrm>
                <a:off x="432" y="1197"/>
                <a:ext cx="672" cy="672"/>
              </a:xfrm>
              <a:custGeom>
                <a:avLst/>
                <a:gdLst/>
                <a:ahLst/>
                <a:cxnLst/>
                <a:pathLst>
                  <a:path w="672" h="672">
                    <a:moveTo>
                      <a:pt x="0" y="0"/>
                    </a:moveTo>
                    <a:lnTo>
                      <a:pt x="0" y="672"/>
                    </a:lnTo>
                    <a:lnTo>
                      <a:pt x="672" y="672"/>
                    </a:lnTo>
                    <a:lnTo>
                      <a:pt x="672" y="96"/>
                    </a:lnTo>
                    <a:lnTo>
                      <a:pt x="5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99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3190" name="矩形 999429"/>
              <p:cNvSpPr/>
              <p:nvPr/>
            </p:nvSpPr>
            <p:spPr>
              <a:xfrm rot="10794935">
                <a:off x="480" y="1439"/>
                <a:ext cx="576" cy="384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3191" name="矩形 999430"/>
              <p:cNvSpPr/>
              <p:nvPr/>
            </p:nvSpPr>
            <p:spPr>
              <a:xfrm rot="10794935">
                <a:off x="623" y="1200"/>
                <a:ext cx="288" cy="192"/>
              </a:xfrm>
              <a:prstGeom prst="rect">
                <a:avLst/>
              </a:prstGeom>
              <a:solidFill>
                <a:schemeClr val="fol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3192" name="矩形 999431"/>
              <p:cNvSpPr/>
              <p:nvPr/>
            </p:nvSpPr>
            <p:spPr>
              <a:xfrm rot="10794935">
                <a:off x="815" y="1199"/>
                <a:ext cx="96" cy="192"/>
              </a:xfrm>
              <a:prstGeom prst="rect">
                <a:avLst/>
              </a:prstGeom>
              <a:solidFill>
                <a:schemeClr val="tx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93193" name="文本框 999432"/>
            <p:cNvSpPr txBox="1"/>
            <p:nvPr/>
          </p:nvSpPr>
          <p:spPr>
            <a:xfrm>
              <a:off x="3781" y="2115"/>
              <a:ext cx="5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eaLnBrk="0" hangingPunct="0">
                <a:spcBef>
                  <a:spcPct val="0"/>
                </a:spcBef>
              </a:pPr>
              <a:r>
                <a: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例</a:t>
              </a:r>
              <a:r>
                <a: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ea typeface="楷体_GB2312" panose="02010609030101010101" pitchFamily="49" charset="-122"/>
                </a:rPr>
                <a:t>1</a:t>
              </a:r>
              <a:endParaRPr lang="en-US" altLang="zh-CN" sz="80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pitchFamily="49" charset="-122"/>
              </a:endParaRPr>
            </a:p>
          </p:txBody>
        </p:sp>
      </p:grpSp>
      <p:sp>
        <p:nvSpPr>
          <p:cNvPr id="93194" name="文本框 999433"/>
          <p:cNvSpPr txBox="1"/>
          <p:nvPr/>
        </p:nvSpPr>
        <p:spPr>
          <a:xfrm>
            <a:off x="1116013" y="549275"/>
            <a:ext cx="7993062" cy="519113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写出下面二次型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的矩阵表示，并求 </a:t>
            </a:r>
            <a:r>
              <a:rPr lang="en-US" altLang="zh-CN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 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的秩</a:t>
            </a:r>
            <a:r>
              <a:rPr lang="en-US" altLang="zh-CN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r(</a:t>
            </a:r>
            <a:r>
              <a:rPr lang="en-US" altLang="zh-CN" i="1" err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3195" name="文本框 999434"/>
          <p:cNvSpPr txBox="1"/>
          <p:nvPr/>
        </p:nvSpPr>
        <p:spPr>
          <a:xfrm>
            <a:off x="36513" y="2598738"/>
            <a:ext cx="863600" cy="519112"/>
          </a:xfrm>
          <a:prstGeom prst="rect">
            <a:avLst/>
          </a:prstGeom>
          <a:noFill/>
          <a:ln w="34925">
            <a:noFill/>
          </a:ln>
        </p:spPr>
        <p:txBody>
          <a:bodyPr lIns="90000" tIns="46800" rIns="90000" bIns="4680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999436" name="对象 999435"/>
          <p:cNvGraphicFramePr/>
          <p:nvPr/>
        </p:nvGraphicFramePr>
        <p:xfrm>
          <a:off x="1042988" y="2565400"/>
          <a:ext cx="7099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9" name="" r:id="rId1" imgW="7096125" imgH="533400" progId="Equation.3">
                  <p:embed/>
                </p:oleObj>
              </mc:Choice>
              <mc:Fallback>
                <p:oleObj name="" r:id="rId1" imgW="7096125" imgH="533400" progId="Equation.3">
                  <p:embed/>
                  <p:pic>
                    <p:nvPicPr>
                      <p:cNvPr id="0" name="图片 342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2988" y="2565400"/>
                        <a:ext cx="7099300" cy="533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9437" name="对象 999436"/>
          <p:cNvGraphicFramePr/>
          <p:nvPr/>
        </p:nvGraphicFramePr>
        <p:xfrm>
          <a:off x="1042988" y="3284538"/>
          <a:ext cx="54610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7" name="" r:id="rId3" imgW="5461000" imgH="1536700" progId="Equation.3">
                  <p:embed/>
                </p:oleObj>
              </mc:Choice>
              <mc:Fallback>
                <p:oleObj name="" r:id="rId3" imgW="5461000" imgH="1536700" progId="Equation.3">
                  <p:embed/>
                  <p:pic>
                    <p:nvPicPr>
                      <p:cNvPr id="0" name="图片 34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2988" y="3284538"/>
                        <a:ext cx="54610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8" name="对象 999437"/>
          <p:cNvGraphicFramePr/>
          <p:nvPr/>
        </p:nvGraphicFramePr>
        <p:xfrm>
          <a:off x="900113" y="1100138"/>
          <a:ext cx="74803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2" name="" r:id="rId5" imgW="7480300" imgH="1536700" progId="Equation.3">
                  <p:embed/>
                </p:oleObj>
              </mc:Choice>
              <mc:Fallback>
                <p:oleObj name="" r:id="rId5" imgW="7480300" imgH="1536700" progId="Equation.3">
                  <p:embed/>
                  <p:pic>
                    <p:nvPicPr>
                      <p:cNvPr id="0" name="图片 342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0113" y="1100138"/>
                        <a:ext cx="74803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9439" name="对象 999438"/>
          <p:cNvGraphicFramePr/>
          <p:nvPr/>
        </p:nvGraphicFramePr>
        <p:xfrm>
          <a:off x="1003300" y="5084763"/>
          <a:ext cx="227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8" name="" r:id="rId7" imgW="2272030" imgH="393700" progId="Equation.3">
                  <p:embed/>
                </p:oleObj>
              </mc:Choice>
              <mc:Fallback>
                <p:oleObj name="" r:id="rId7" imgW="2272030" imgH="393700" progId="Equation.3">
                  <p:embed/>
                  <p:pic>
                    <p:nvPicPr>
                      <p:cNvPr id="0" name="图片 342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03300" y="5084763"/>
                        <a:ext cx="22733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9440" name="组合 999439"/>
          <p:cNvGrpSpPr/>
          <p:nvPr/>
        </p:nvGrpSpPr>
        <p:grpSpPr>
          <a:xfrm>
            <a:off x="25400" y="5445125"/>
            <a:ext cx="9083675" cy="733425"/>
            <a:chOff x="152" y="3648"/>
            <a:chExt cx="5722" cy="462"/>
          </a:xfrm>
        </p:grpSpPr>
        <p:sp>
          <p:nvSpPr>
            <p:cNvPr id="999441" name="文本框 999440"/>
            <p:cNvSpPr txBox="1"/>
            <p:nvPr/>
          </p:nvSpPr>
          <p:spPr>
            <a:xfrm>
              <a:off x="152" y="3648"/>
              <a:ext cx="5722" cy="462"/>
            </a:xfrm>
            <a:prstGeom prst="rect">
              <a:avLst/>
            </a:prstGeom>
            <a:noFill/>
            <a:ln w="34925">
              <a:noFill/>
            </a:ln>
          </p:spPr>
          <p:txBody>
            <a:bodyPr lIns="90000" tIns="46800" rIns="90000" bIns="46800">
              <a:spAutoFit/>
            </a:bodyPr>
            <a:p>
              <a:pPr>
                <a:lnSpc>
                  <a:spcPct val="150000"/>
                </a:lnSpc>
                <a:spcBef>
                  <a:spcPct val="50000"/>
                </a:spcBef>
              </a:pPr>
              <a:r>
                <a:rPr lang="zh-CN" altLang="en-US" noProof="1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问</a:t>
              </a:r>
              <a:r>
                <a:rPr lang="zh-CN" altLang="en-US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：  在二次型                   中</a:t>
              </a:r>
              <a:r>
                <a:rPr lang="en-US" altLang="zh-CN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,</a:t>
              </a:r>
              <a:r>
                <a:rPr lang="zh-CN" altLang="en-US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如不限制 </a:t>
              </a:r>
              <a:r>
                <a:rPr lang="en-US" altLang="zh-CN" i="1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A</a:t>
              </a:r>
              <a:r>
                <a:rPr lang="zh-CN" altLang="en-US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对称</a:t>
              </a:r>
              <a:r>
                <a:rPr lang="en-US" altLang="zh-CN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, </a:t>
              </a:r>
              <a:r>
                <a:rPr lang="en-US" altLang="zh-CN" i="1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A</a:t>
              </a:r>
              <a:r>
                <a:rPr lang="zh-CN" altLang="en-US" noProof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唯一吗</a:t>
              </a:r>
              <a:r>
                <a:rPr lang="en-US" altLang="zh-CN" noProof="1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?</a:t>
              </a:r>
              <a:endParaRPr lang="en-US" altLang="zh-CN" noProof="1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93202" name="对象 999441"/>
            <p:cNvGraphicFramePr/>
            <p:nvPr/>
          </p:nvGraphicFramePr>
          <p:xfrm>
            <a:off x="1701" y="3744"/>
            <a:ext cx="1012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6" name="" r:id="rId9" imgW="1574165" imgH="520700" progId="Equation.3">
                    <p:embed/>
                  </p:oleObj>
                </mc:Choice>
                <mc:Fallback>
                  <p:oleObj name="" r:id="rId9" imgW="1574165" imgH="520700" progId="Equation.3">
                    <p:embed/>
                    <p:pic>
                      <p:nvPicPr>
                        <p:cNvPr id="0" name="图片 342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701" y="3744"/>
                          <a:ext cx="1012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3203" name="直接连接符 999442"/>
          <p:cNvSpPr/>
          <p:nvPr/>
        </p:nvSpPr>
        <p:spPr>
          <a:xfrm>
            <a:off x="827088" y="1268413"/>
            <a:ext cx="0" cy="5518150"/>
          </a:xfrm>
          <a:prstGeom prst="line">
            <a:avLst/>
          </a:prstGeom>
          <a:ln w="12700" cap="flat" cmpd="sng">
            <a:solidFill>
              <a:srgbClr val="3366FF"/>
            </a:solidFill>
            <a:prstDash val="sysDot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1761</Words>
  <Application>WPS 演示</Application>
  <PresentationFormat>在屏幕上显示</PresentationFormat>
  <Paragraphs>258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98</vt:i4>
      </vt:variant>
      <vt:variant>
        <vt:lpstr>幻灯片标题</vt:lpstr>
      </vt:variant>
      <vt:variant>
        <vt:i4>23</vt:i4>
      </vt:variant>
    </vt:vector>
  </HeadingPairs>
  <TitlesOfParts>
    <vt:vector size="136" baseType="lpstr">
      <vt:lpstr>Arial</vt:lpstr>
      <vt:lpstr>宋体</vt:lpstr>
      <vt:lpstr>Wingdings</vt:lpstr>
      <vt:lpstr>Times New Roman</vt:lpstr>
      <vt:lpstr>黑体</vt:lpstr>
      <vt:lpstr>楷体_GB2312</vt:lpstr>
      <vt:lpstr>华文行楷</vt:lpstr>
      <vt:lpstr>微软雅黑</vt:lpstr>
      <vt:lpstr>华文楷体</vt:lpstr>
      <vt:lpstr>华文细黑</vt:lpstr>
      <vt:lpstr>Symbol</vt:lpstr>
      <vt:lpstr>Arial Unicode MS</vt:lpstr>
      <vt:lpstr>Verdana</vt:lpstr>
      <vt:lpstr>仿宋_GB2312</vt:lpstr>
      <vt:lpstr>古瓶荷花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西安通信学院数学教研室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第一节    二阶与三阶行列式</dc:title>
  <dc:creator/>
  <cp:lastModifiedBy>泊源</cp:lastModifiedBy>
  <cp:revision>149</cp:revision>
  <dcterms:created xsi:type="dcterms:W3CDTF">2000-09-19T09:57:13Z</dcterms:created>
  <dcterms:modified xsi:type="dcterms:W3CDTF">2020-08-25T13:17:11Z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2052-11.3.0.9221</vt:lpwstr>
  </property>
</Properties>
</file>