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815" r:id="rId3"/>
    <p:sldId id="816" r:id="rId4"/>
    <p:sldId id="817" r:id="rId5"/>
    <p:sldId id="818" r:id="rId6"/>
    <p:sldId id="819" r:id="rId7"/>
    <p:sldId id="820" r:id="rId8"/>
    <p:sldId id="821" r:id="rId9"/>
    <p:sldId id="822" r:id="rId10"/>
    <p:sldId id="823" r:id="rId11"/>
    <p:sldId id="824" r:id="rId12"/>
    <p:sldId id="825" r:id="rId13"/>
    <p:sldId id="826" r:id="rId14"/>
    <p:sldId id="827" r:id="rId15"/>
    <p:sldId id="828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008000"/>
    <a:srgbClr val="66FFFF"/>
    <a:srgbClr val="FFFF00"/>
    <a:srgbClr val="0000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09"/>
    <p:restoredTop sz="94634"/>
  </p:normalViewPr>
  <p:slideViewPr>
    <p:cSldViewPr snapToObjects="1" showGuides="1">
      <p:cViewPr varScale="1">
        <p:scale>
          <a:sx n="73" d="100"/>
          <a:sy n="73" d="100"/>
        </p:scale>
        <p:origin x="-1158" y="-102"/>
      </p:cViewPr>
      <p:guideLst>
        <p:guide orient="horz" pos="3312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9" Type="http://schemas.openxmlformats.org/officeDocument/2006/relationships/image" Target="../media/image68.wmf"/><Relationship Id="rId8" Type="http://schemas.openxmlformats.org/officeDocument/2006/relationships/image" Target="../media/image67.wmf"/><Relationship Id="rId7" Type="http://schemas.openxmlformats.org/officeDocument/2006/relationships/image" Target="../media/image66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30.wmf"/><Relationship Id="rId8" Type="http://schemas.openxmlformats.org/officeDocument/2006/relationships/image" Target="../media/image29.wmf"/><Relationship Id="rId7" Type="http://schemas.openxmlformats.org/officeDocument/2006/relationships/image" Target="../media/image28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1" Type="http://schemas.openxmlformats.org/officeDocument/2006/relationships/image" Target="../media/image32.wmf"/><Relationship Id="rId10" Type="http://schemas.openxmlformats.org/officeDocument/2006/relationships/image" Target="../media/image31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36.wmf"/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5954" name="页眉占位符 12595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5" name="日期占位符 12595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25956" name="页脚占位符 12595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7" name="灯片编号占位符 12595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8370" name="页眉占位符 583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1" name="日期占位符 58370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4340" name="幻灯片图像占位符 58371"/>
          <p:cNvSpPr>
            <a:spLocks noTextEdit="1"/>
          </p:cNvSpPr>
          <p:nvPr>
            <p:ph type="sldImg"/>
          </p:nvPr>
        </p:nvSpPr>
        <p:spPr>
          <a:xfrm>
            <a:off x="1125538" y="611188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文本占位符 58372"/>
          <p:cNvSpPr>
            <a:spLocks noGrp="1"/>
          </p:cNvSpPr>
          <p:nvPr>
            <p:ph type="body" sz="quarter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8374" name="页脚占位符 58373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5" name="灯片编号占位符 58374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646150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文本框 646151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052" name="文本框 646152"/>
          <p:cNvSpPr txBox="1"/>
          <p:nvPr userDrawn="1"/>
        </p:nvSpPr>
        <p:spPr>
          <a:xfrm>
            <a:off x="7794625" y="115888"/>
            <a:ext cx="1187450" cy="366712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郑州大学</a:t>
            </a:r>
            <a:endParaRPr lang="zh-CN" altLang="en-US" sz="1800" dirty="0">
              <a:solidFill>
                <a:schemeClr val="tx1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646146" name="标题 646145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646147" name="副标题 646146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646148" name="日期占位符 646147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46149" name="页脚占位符 646148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646150" name="灯片编号占位符 646149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1981200"/>
            <a:ext cx="8540750" cy="38862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404813"/>
            <a:ext cx="2135981" cy="546258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404813"/>
            <a:ext cx="6284119" cy="546258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" Target="../slides/slide1.xml"/><Relationship Id="rId15" Type="http://schemas.openxmlformats.org/officeDocument/2006/relationships/image" Target="../media/image6.png"/><Relationship Id="rId14" Type="http://schemas.openxmlformats.org/officeDocument/2006/relationships/image" Target="../media/image5.png"/><Relationship Id="rId13" Type="http://schemas.openxmlformats.org/officeDocument/2006/relationships/image" Target="../media/image4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45126" name="灯片编号占位符 64512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1027" name="矩形 645126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文本框 645127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pic>
        <p:nvPicPr>
          <p:cNvPr id="1029" name="图片 1" descr="2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800225" cy="622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Picture 9"/>
          <p:cNvPicPr>
            <a:picLocks noChangeAspect="1"/>
          </p:cNvPicPr>
          <p:nvPr userDrawn="1"/>
        </p:nvPicPr>
        <p:blipFill>
          <a:blip r:embed="rId14">
            <a:lum bright="41992"/>
          </a:blip>
          <a:stretch>
            <a:fillRect/>
          </a:stretch>
        </p:blipFill>
        <p:spPr>
          <a:xfrm>
            <a:off x="6427788" y="5454650"/>
            <a:ext cx="2716212" cy="927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1" name="Picture 1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381750"/>
            <a:ext cx="9144000" cy="458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4" name="Text Box 44"/>
          <p:cNvSpPr txBox="1">
            <a:spLocks noChangeArrowheads="1"/>
          </p:cNvSpPr>
          <p:nvPr userDrawn="1"/>
        </p:nvSpPr>
        <p:spPr bwMode="auto">
          <a:xfrm>
            <a:off x="4983163" y="6461125"/>
            <a:ext cx="1938338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4562-307D-454F-AEF1-820426C986D4}" type="datetime3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Text Box 15"/>
          <p:cNvSpPr txBox="1"/>
          <p:nvPr userDrawn="1"/>
        </p:nvSpPr>
        <p:spPr>
          <a:xfrm>
            <a:off x="8742363" y="6453188"/>
            <a:ext cx="582612" cy="336550"/>
          </a:xfrm>
          <a:prstGeom prst="rect">
            <a:avLst/>
          </a:prstGeom>
          <a:noFill/>
          <a:ln w="9525">
            <a:noFill/>
          </a:ln>
        </p:spPr>
        <p:txBody>
          <a:bodyPr lIns="91418" tIns="45709" rIns="91418" bIns="45709" anchor="t">
            <a:spAutoFit/>
          </a:bodyPr>
          <a:p>
            <a:pPr lvl="0"/>
            <a:fld id="{9A0DB2DC-4C9A-4742-B13C-FB6460FD3503}" type="slidenum">
              <a:rPr lang="en-US" altLang="zh-CN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</a:fld>
            <a:endParaRPr lang="en-US" altLang="zh-CN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62" name="AutoShape 2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027988" y="6524625"/>
            <a:ext cx="215900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3" name="AutoShape 2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740650" y="6524625"/>
            <a:ext cx="2159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4" name="AutoShape 24">
            <a:hlinkClick r:id="rId16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316913" y="6524625"/>
            <a:ext cx="215900" cy="2159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1.bin"/><Relationship Id="rId8" Type="http://schemas.openxmlformats.org/officeDocument/2006/relationships/image" Target="../media/image48.wmf"/><Relationship Id="rId7" Type="http://schemas.openxmlformats.org/officeDocument/2006/relationships/oleObject" Target="../embeddings/oleObject40.bin"/><Relationship Id="rId6" Type="http://schemas.openxmlformats.org/officeDocument/2006/relationships/image" Target="../media/image47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6.wmf"/><Relationship Id="rId3" Type="http://schemas.openxmlformats.org/officeDocument/2006/relationships/oleObject" Target="../embeddings/oleObject38.bin"/><Relationship Id="rId2" Type="http://schemas.openxmlformats.org/officeDocument/2006/relationships/image" Target="../media/image45.wmf"/><Relationship Id="rId12" Type="http://schemas.openxmlformats.org/officeDocument/2006/relationships/vmlDrawing" Target="../drawings/vmlDrawing9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49.wmf"/><Relationship Id="rId1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6.bin"/><Relationship Id="rId8" Type="http://schemas.openxmlformats.org/officeDocument/2006/relationships/image" Target="../media/image53.wmf"/><Relationship Id="rId7" Type="http://schemas.openxmlformats.org/officeDocument/2006/relationships/oleObject" Target="../embeddings/oleObject45.bin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51.wmf"/><Relationship Id="rId3" Type="http://schemas.openxmlformats.org/officeDocument/2006/relationships/oleObject" Target="../embeddings/oleObject43.bin"/><Relationship Id="rId2" Type="http://schemas.openxmlformats.org/officeDocument/2006/relationships/image" Target="../media/image50.wmf"/><Relationship Id="rId12" Type="http://schemas.openxmlformats.org/officeDocument/2006/relationships/vmlDrawing" Target="../drawings/vmlDrawing10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54.wmf"/><Relationship Id="rId1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1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6.wmf"/><Relationship Id="rId3" Type="http://schemas.openxmlformats.org/officeDocument/2006/relationships/oleObject" Target="../embeddings/oleObject48.bin"/><Relationship Id="rId2" Type="http://schemas.openxmlformats.org/officeDocument/2006/relationships/image" Target="../media/image55.wmf"/><Relationship Id="rId1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9.wmf"/><Relationship Id="rId3" Type="http://schemas.openxmlformats.org/officeDocument/2006/relationships/oleObject" Target="../embeddings/oleObject51.bin"/><Relationship Id="rId2" Type="http://schemas.openxmlformats.org/officeDocument/2006/relationships/image" Target="../media/image58.wmf"/><Relationship Id="rId1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6.bin"/><Relationship Id="rId8" Type="http://schemas.openxmlformats.org/officeDocument/2006/relationships/image" Target="../media/image63.wmf"/><Relationship Id="rId7" Type="http://schemas.openxmlformats.org/officeDocument/2006/relationships/oleObject" Target="../embeddings/oleObject55.bin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61.wmf"/><Relationship Id="rId3" Type="http://schemas.openxmlformats.org/officeDocument/2006/relationships/oleObject" Target="../embeddings/oleObject53.bin"/><Relationship Id="rId20" Type="http://schemas.openxmlformats.org/officeDocument/2006/relationships/vmlDrawing" Target="../drawings/vmlDrawing13.vml"/><Relationship Id="rId2" Type="http://schemas.openxmlformats.org/officeDocument/2006/relationships/image" Target="../media/image60.wmf"/><Relationship Id="rId19" Type="http://schemas.openxmlformats.org/officeDocument/2006/relationships/slideLayout" Target="../slideLayouts/slideLayout7.xml"/><Relationship Id="rId18" Type="http://schemas.openxmlformats.org/officeDocument/2006/relationships/image" Target="../media/image68.wmf"/><Relationship Id="rId17" Type="http://schemas.openxmlformats.org/officeDocument/2006/relationships/oleObject" Target="../embeddings/oleObject60.bin"/><Relationship Id="rId16" Type="http://schemas.openxmlformats.org/officeDocument/2006/relationships/image" Target="../media/image67.wmf"/><Relationship Id="rId15" Type="http://schemas.openxmlformats.org/officeDocument/2006/relationships/oleObject" Target="../embeddings/oleObject59.bin"/><Relationship Id="rId14" Type="http://schemas.openxmlformats.org/officeDocument/2006/relationships/image" Target="../media/image66.wmf"/><Relationship Id="rId13" Type="http://schemas.openxmlformats.org/officeDocument/2006/relationships/oleObject" Target="../embeddings/oleObject58.bin"/><Relationship Id="rId12" Type="http://schemas.openxmlformats.org/officeDocument/2006/relationships/image" Target="../media/image65.wmf"/><Relationship Id="rId11" Type="http://schemas.openxmlformats.org/officeDocument/2006/relationships/oleObject" Target="../embeddings/oleObject57.bin"/><Relationship Id="rId10" Type="http://schemas.openxmlformats.org/officeDocument/2006/relationships/image" Target="../media/image64.wmf"/><Relationship Id="rId1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1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8.wmf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5.w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2.wmf"/><Relationship Id="rId10" Type="http://schemas.openxmlformats.org/officeDocument/2006/relationships/vmlDrawing" Target="../drawings/vmlDrawing2.vml"/><Relationship Id="rId1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wmf"/><Relationship Id="rId2" Type="http://schemas.openxmlformats.org/officeDocument/2006/relationships/oleObject" Target="../embeddings/oleObject9.bin"/><Relationship Id="rId1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22.wmf"/><Relationship Id="rId8" Type="http://schemas.openxmlformats.org/officeDocument/2006/relationships/oleObject" Target="../embeddings/oleObject13.bin"/><Relationship Id="rId7" Type="http://schemas.openxmlformats.org/officeDocument/2006/relationships/image" Target="../media/image21.wmf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1.bin"/><Relationship Id="rId3" Type="http://schemas.openxmlformats.org/officeDocument/2006/relationships/image" Target="../media/image19.wmf"/><Relationship Id="rId2" Type="http://schemas.openxmlformats.org/officeDocument/2006/relationships/oleObject" Target="../embeddings/oleObject10.bin"/><Relationship Id="rId11" Type="http://schemas.openxmlformats.org/officeDocument/2006/relationships/vmlDrawing" Target="../drawings/vmlDrawing4.v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25.wmf"/><Relationship Id="rId8" Type="http://schemas.openxmlformats.org/officeDocument/2006/relationships/oleObject" Target="../embeddings/oleObject17.bin"/><Relationship Id="rId7" Type="http://schemas.openxmlformats.org/officeDocument/2006/relationships/image" Target="../media/image24.wmf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Relationship Id="rId3" Type="http://schemas.openxmlformats.org/officeDocument/2006/relationships/image" Target="../media/image21.wmf"/><Relationship Id="rId25" Type="http://schemas.openxmlformats.org/officeDocument/2006/relationships/vmlDrawing" Target="../drawings/vmlDrawing5.vml"/><Relationship Id="rId24" Type="http://schemas.openxmlformats.org/officeDocument/2006/relationships/slideLayout" Target="../slideLayouts/slideLayout7.xml"/><Relationship Id="rId23" Type="http://schemas.openxmlformats.org/officeDocument/2006/relationships/image" Target="../media/image32.wmf"/><Relationship Id="rId22" Type="http://schemas.openxmlformats.org/officeDocument/2006/relationships/oleObject" Target="../embeddings/oleObject24.bin"/><Relationship Id="rId21" Type="http://schemas.openxmlformats.org/officeDocument/2006/relationships/image" Target="../media/image31.wmf"/><Relationship Id="rId20" Type="http://schemas.openxmlformats.org/officeDocument/2006/relationships/oleObject" Target="../embeddings/oleObject23.bin"/><Relationship Id="rId2" Type="http://schemas.openxmlformats.org/officeDocument/2006/relationships/oleObject" Target="../embeddings/oleObject14.bin"/><Relationship Id="rId19" Type="http://schemas.openxmlformats.org/officeDocument/2006/relationships/image" Target="../media/image30.wmf"/><Relationship Id="rId18" Type="http://schemas.openxmlformats.org/officeDocument/2006/relationships/oleObject" Target="../embeddings/oleObject22.bin"/><Relationship Id="rId17" Type="http://schemas.openxmlformats.org/officeDocument/2006/relationships/image" Target="../media/image29.wmf"/><Relationship Id="rId16" Type="http://schemas.openxmlformats.org/officeDocument/2006/relationships/oleObject" Target="../embeddings/oleObject21.bin"/><Relationship Id="rId15" Type="http://schemas.openxmlformats.org/officeDocument/2006/relationships/image" Target="../media/image28.wmf"/><Relationship Id="rId14" Type="http://schemas.openxmlformats.org/officeDocument/2006/relationships/oleObject" Target="../embeddings/oleObject20.bin"/><Relationship Id="rId13" Type="http://schemas.openxmlformats.org/officeDocument/2006/relationships/image" Target="../media/image27.wmf"/><Relationship Id="rId12" Type="http://schemas.openxmlformats.org/officeDocument/2006/relationships/oleObject" Target="../embeddings/oleObject19.bin"/><Relationship Id="rId11" Type="http://schemas.openxmlformats.org/officeDocument/2006/relationships/image" Target="../media/image26.wmf"/><Relationship Id="rId10" Type="http://schemas.openxmlformats.org/officeDocument/2006/relationships/oleObject" Target="../embeddings/oleObject18.bin"/><Relationship Id="rId1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GIF"/><Relationship Id="rId8" Type="http://schemas.openxmlformats.org/officeDocument/2006/relationships/image" Target="../media/image36.wmf"/><Relationship Id="rId7" Type="http://schemas.openxmlformats.org/officeDocument/2006/relationships/oleObject" Target="../embeddings/oleObject28.bin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4.wmf"/><Relationship Id="rId3" Type="http://schemas.openxmlformats.org/officeDocument/2006/relationships/oleObject" Target="../embeddings/oleObject26.bin"/><Relationship Id="rId2" Type="http://schemas.openxmlformats.org/officeDocument/2006/relationships/image" Target="../media/image33.wmf"/><Relationship Id="rId11" Type="http://schemas.openxmlformats.org/officeDocument/2006/relationships/vmlDrawing" Target="../drawings/vmlDrawing6.vml"/><Relationship Id="rId10" Type="http://schemas.openxmlformats.org/officeDocument/2006/relationships/slideLayout" Target="../slideLayouts/slideLayout7.xml"/><Relationship Id="rId1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3.bin"/><Relationship Id="rId8" Type="http://schemas.openxmlformats.org/officeDocument/2006/relationships/image" Target="../media/image40.wmf"/><Relationship Id="rId7" Type="http://schemas.openxmlformats.org/officeDocument/2006/relationships/oleObject" Target="../embeddings/oleObject32.bin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8.wmf"/><Relationship Id="rId3" Type="http://schemas.openxmlformats.org/officeDocument/2006/relationships/oleObject" Target="../embeddings/oleObject30.bin"/><Relationship Id="rId2" Type="http://schemas.openxmlformats.org/officeDocument/2006/relationships/image" Target="../media/image37.wmf"/><Relationship Id="rId12" Type="http://schemas.openxmlformats.org/officeDocument/2006/relationships/vmlDrawing" Target="../drawings/vmlDrawing7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41.wmf"/><Relationship Id="rId1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35.bin"/><Relationship Id="rId2" Type="http://schemas.openxmlformats.org/officeDocument/2006/relationships/image" Target="../media/image42.wmf"/><Relationship Id="rId1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7761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002" name="矩形 1024001"/>
          <p:cNvSpPr/>
          <p:nvPr/>
        </p:nvSpPr>
        <p:spPr>
          <a:xfrm>
            <a:off x="3567113" y="-28575"/>
            <a:ext cx="2009775" cy="8239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algn="ctr" fontAlgn="base">
              <a:spcBef>
                <a:spcPct val="0"/>
              </a:spcBef>
            </a:pPr>
            <a:r>
              <a:rPr lang="zh-CN" altLang="en-US" sz="4800" strike="noStrike" noProof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第五章</a:t>
            </a:r>
            <a:endParaRPr lang="zh-CN" altLang="en-US" sz="4800" strike="noStrike" noProof="1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1024003" name="矩形 1024002"/>
          <p:cNvSpPr/>
          <p:nvPr/>
        </p:nvSpPr>
        <p:spPr>
          <a:xfrm>
            <a:off x="2195513" y="795338"/>
            <a:ext cx="5688013" cy="823913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z="4800" strike="noStrike" noProof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相似矩阵及二次型</a:t>
            </a:r>
            <a:r>
              <a:rPr lang="zh-CN" altLang="en-US" sz="3600" strike="noStrike" noProof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 </a:t>
            </a:r>
            <a:endParaRPr lang="zh-CN" altLang="en-US" sz="3600" strike="noStrike" noProof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1024004" name="矩形 1024003"/>
          <p:cNvSpPr/>
          <p:nvPr/>
        </p:nvSpPr>
        <p:spPr>
          <a:xfrm>
            <a:off x="1476375" y="3725863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5.4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对称矩阵的对角化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24005" name="矩形 1024004"/>
          <p:cNvSpPr/>
          <p:nvPr/>
        </p:nvSpPr>
        <p:spPr>
          <a:xfrm>
            <a:off x="1476375" y="2855913"/>
            <a:ext cx="26701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5.3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相似矩阵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24006" name="矩形 1024005"/>
          <p:cNvSpPr/>
          <p:nvPr/>
        </p:nvSpPr>
        <p:spPr>
          <a:xfrm>
            <a:off x="1476375" y="2187575"/>
            <a:ext cx="51593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5.2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方阵的特征值与特征向量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24007" name="矩形 1024006"/>
          <p:cNvSpPr/>
          <p:nvPr/>
        </p:nvSpPr>
        <p:spPr>
          <a:xfrm>
            <a:off x="1476375" y="1681163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5.1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向量的内积、长度及正交性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24008" name="矩形 1024007"/>
          <p:cNvSpPr/>
          <p:nvPr/>
        </p:nvSpPr>
        <p:spPr>
          <a:xfrm>
            <a:off x="1476375" y="4445000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5.5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二次型及其标准形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17769" name="直接连接符 1024008"/>
          <p:cNvSpPr/>
          <p:nvPr/>
        </p:nvSpPr>
        <p:spPr>
          <a:xfrm>
            <a:off x="611188" y="795338"/>
            <a:ext cx="7561262" cy="0"/>
          </a:xfrm>
          <a:prstGeom prst="line">
            <a:avLst/>
          </a:prstGeom>
          <a:ln w="38100" cap="flat" cmpd="dbl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4010" name="矩形 1024009"/>
          <p:cNvSpPr/>
          <p:nvPr/>
        </p:nvSpPr>
        <p:spPr>
          <a:xfrm>
            <a:off x="1477963" y="5172075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5.6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用配方法化二次型成标准形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24011" name="矩形 1024010"/>
          <p:cNvSpPr/>
          <p:nvPr/>
        </p:nvSpPr>
        <p:spPr>
          <a:xfrm>
            <a:off x="1477963" y="5892800"/>
            <a:ext cx="30257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5.7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正定二次型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pic>
        <p:nvPicPr>
          <p:cNvPr id="117772" name="图片 1024011" descr="e2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0613" y="5954713"/>
            <a:ext cx="385762" cy="3857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6977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6978" name="矩形 1033217"/>
          <p:cNvSpPr/>
          <p:nvPr/>
        </p:nvSpPr>
        <p:spPr>
          <a:xfrm>
            <a:off x="3348038" y="596900"/>
            <a:ext cx="19621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判别二次型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26979" name="对象 1033218"/>
          <p:cNvGraphicFramePr/>
          <p:nvPr/>
        </p:nvGraphicFramePr>
        <p:xfrm>
          <a:off x="2339975" y="1195388"/>
          <a:ext cx="50180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" name="" r:id="rId1" imgW="5014595" imgH="495300" progId="Equation.3">
                  <p:embed/>
                </p:oleObj>
              </mc:Choice>
              <mc:Fallback>
                <p:oleObj name="" r:id="rId1" imgW="5014595" imgH="495300" progId="Equation.3">
                  <p:embed/>
                  <p:pic>
                    <p:nvPicPr>
                      <p:cNvPr id="0" name="图片 372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39975" y="1195388"/>
                        <a:ext cx="5018088" cy="4937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矩形 1033219"/>
          <p:cNvSpPr/>
          <p:nvPr/>
        </p:nvSpPr>
        <p:spPr>
          <a:xfrm>
            <a:off x="252413" y="1771650"/>
            <a:ext cx="1695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的正定性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26981" name="组合 1033220"/>
          <p:cNvGrpSpPr/>
          <p:nvPr/>
        </p:nvGrpSpPr>
        <p:grpSpPr>
          <a:xfrm>
            <a:off x="1638300" y="4579938"/>
            <a:ext cx="6678613" cy="444500"/>
            <a:chOff x="340" y="2880"/>
            <a:chExt cx="4207" cy="280"/>
          </a:xfrm>
        </p:grpSpPr>
        <p:graphicFrame>
          <p:nvGraphicFramePr>
            <p:cNvPr id="126982" name="对象 1033221"/>
            <p:cNvGraphicFramePr/>
            <p:nvPr/>
          </p:nvGraphicFramePr>
          <p:xfrm>
            <a:off x="340" y="2886"/>
            <a:ext cx="1135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5" name="" r:id="rId3" imgW="1803400" imgH="419100" progId="Equation.3">
                    <p:embed/>
                  </p:oleObj>
                </mc:Choice>
                <mc:Fallback>
                  <p:oleObj name="" r:id="rId3" imgW="1803400" imgH="419100" progId="Equation.3">
                    <p:embed/>
                    <p:pic>
                      <p:nvPicPr>
                        <p:cNvPr id="0" name="图片 372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0" y="2886"/>
                          <a:ext cx="1135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6983" name="对象 1033222"/>
            <p:cNvGraphicFramePr/>
            <p:nvPr/>
          </p:nvGraphicFramePr>
          <p:xfrm>
            <a:off x="1565" y="2886"/>
            <a:ext cx="113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31" name="" r:id="rId5" imgW="1803400" imgH="419100" progId="Equation.3">
                    <p:embed/>
                  </p:oleObj>
                </mc:Choice>
                <mc:Fallback>
                  <p:oleObj name="" r:id="rId5" imgW="1803400" imgH="419100" progId="Equation.3">
                    <p:embed/>
                    <p:pic>
                      <p:nvPicPr>
                        <p:cNvPr id="0" name="图片 373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565" y="2886"/>
                          <a:ext cx="1136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6984" name="对象 1033223"/>
            <p:cNvGraphicFramePr/>
            <p:nvPr/>
          </p:nvGraphicFramePr>
          <p:xfrm>
            <a:off x="2835" y="2880"/>
            <a:ext cx="171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6" name="" r:id="rId7" imgW="2716530" imgH="444500" progId="Equation.3">
                    <p:embed/>
                  </p:oleObj>
                </mc:Choice>
                <mc:Fallback>
                  <p:oleObj name="" r:id="rId7" imgW="2716530" imgH="444500" progId="Equation.3">
                    <p:embed/>
                    <p:pic>
                      <p:nvPicPr>
                        <p:cNvPr id="0" name="图片 372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835" y="2880"/>
                          <a:ext cx="1712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6985" name="组合 1033224"/>
          <p:cNvGrpSpPr/>
          <p:nvPr/>
        </p:nvGrpSpPr>
        <p:grpSpPr>
          <a:xfrm>
            <a:off x="323850" y="260350"/>
            <a:ext cx="1008063" cy="935038"/>
            <a:chOff x="3742" y="1888"/>
            <a:chExt cx="635" cy="589"/>
          </a:xfrm>
        </p:grpSpPr>
        <p:grpSp>
          <p:nvGrpSpPr>
            <p:cNvPr id="126986" name="组合 1033225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126987" name="任意多边形 1033226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988" name="矩形 1033227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6989" name="矩形 1033228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6990" name="矩形 1033229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6991" name="文本框 1033230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3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126992" name="文本框 1033232"/>
          <p:cNvSpPr txBox="1"/>
          <p:nvPr/>
        </p:nvSpPr>
        <p:spPr>
          <a:xfrm>
            <a:off x="395288" y="2492375"/>
            <a:ext cx="8636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26993" name="组合 1033233"/>
          <p:cNvGrpSpPr/>
          <p:nvPr/>
        </p:nvGrpSpPr>
        <p:grpSpPr>
          <a:xfrm>
            <a:off x="1262063" y="2203450"/>
            <a:ext cx="5399087" cy="1511300"/>
            <a:chOff x="704" y="1298"/>
            <a:chExt cx="3401" cy="952"/>
          </a:xfrm>
        </p:grpSpPr>
        <p:graphicFrame>
          <p:nvGraphicFramePr>
            <p:cNvPr id="126994" name="对象 1033234"/>
            <p:cNvGraphicFramePr/>
            <p:nvPr/>
          </p:nvGraphicFramePr>
          <p:xfrm>
            <a:off x="2153" y="1298"/>
            <a:ext cx="1952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32" name="" r:id="rId9" imgW="3098800" imgH="1511300" progId="Equation.3">
                    <p:embed/>
                  </p:oleObj>
                </mc:Choice>
                <mc:Fallback>
                  <p:oleObj name="" r:id="rId9" imgW="3098800" imgH="1511300" progId="Equation.3">
                    <p:embed/>
                    <p:pic>
                      <p:nvPicPr>
                        <p:cNvPr id="0" name="图片 373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153" y="1298"/>
                          <a:ext cx="1952" cy="9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6995" name="文本框 1033235"/>
            <p:cNvSpPr txBox="1"/>
            <p:nvPr/>
          </p:nvSpPr>
          <p:spPr>
            <a:xfrm>
              <a:off x="704" y="1586"/>
              <a:ext cx="199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二次型的矩阵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6996" name="文本框 1033236"/>
          <p:cNvSpPr txBox="1"/>
          <p:nvPr/>
        </p:nvSpPr>
        <p:spPr>
          <a:xfrm>
            <a:off x="323850" y="3787775"/>
            <a:ext cx="33845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它的各阶顺序主子式</a:t>
            </a:r>
            <a:endParaRPr lang="zh-CN" altLang="en-US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6997" name="文本框 1033237"/>
          <p:cNvSpPr txBox="1"/>
          <p:nvPr/>
        </p:nvSpPr>
        <p:spPr>
          <a:xfrm>
            <a:off x="468313" y="5227638"/>
            <a:ext cx="6408737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是负定矩阵，二次型是负定二次型。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6998" name="文本框 1033238"/>
          <p:cNvSpPr txBox="1"/>
          <p:nvPr/>
        </p:nvSpPr>
        <p:spPr>
          <a:xfrm>
            <a:off x="1044575" y="5876925"/>
            <a:ext cx="56896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或者，判别 －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Ａ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为正定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8001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28002" name="组合 1034241"/>
          <p:cNvGrpSpPr/>
          <p:nvPr/>
        </p:nvGrpSpPr>
        <p:grpSpPr>
          <a:xfrm>
            <a:off x="468313" y="406400"/>
            <a:ext cx="1008062" cy="935038"/>
            <a:chOff x="3742" y="1888"/>
            <a:chExt cx="635" cy="589"/>
          </a:xfrm>
        </p:grpSpPr>
        <p:grpSp>
          <p:nvGrpSpPr>
            <p:cNvPr id="128003" name="组合 1034242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128004" name="任意多边形 1034243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8005" name="矩形 1034244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8006" name="矩形 1034245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8007" name="矩形 1034246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8008" name="文本框 1034247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4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128009" name="组合 1034248"/>
          <p:cNvGrpSpPr/>
          <p:nvPr/>
        </p:nvGrpSpPr>
        <p:grpSpPr>
          <a:xfrm>
            <a:off x="1547813" y="261938"/>
            <a:ext cx="6911975" cy="1511300"/>
            <a:chOff x="975" y="119"/>
            <a:chExt cx="4354" cy="952"/>
          </a:xfrm>
        </p:grpSpPr>
        <p:sp>
          <p:nvSpPr>
            <p:cNvPr id="128010" name="文本框 1034249"/>
            <p:cNvSpPr txBox="1"/>
            <p:nvPr/>
          </p:nvSpPr>
          <p:spPr>
            <a:xfrm>
              <a:off x="975" y="436"/>
              <a:ext cx="435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与矩阵                           合同的矩阵是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    )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28011" name="对象 1034250"/>
            <p:cNvGraphicFramePr/>
            <p:nvPr/>
          </p:nvGraphicFramePr>
          <p:xfrm>
            <a:off x="1746" y="119"/>
            <a:ext cx="1360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34" name="" r:id="rId1" imgW="2159000" imgH="1511300" progId="Equation.3">
                    <p:embed/>
                  </p:oleObj>
                </mc:Choice>
                <mc:Fallback>
                  <p:oleObj name="" r:id="rId1" imgW="2159000" imgH="1511300" progId="Equation.3">
                    <p:embed/>
                    <p:pic>
                      <p:nvPicPr>
                        <p:cNvPr id="0" name="图片 373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746" y="119"/>
                          <a:ext cx="1360" cy="9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8012" name="对象 1034251"/>
          <p:cNvGraphicFramePr/>
          <p:nvPr/>
        </p:nvGraphicFramePr>
        <p:xfrm>
          <a:off x="1498600" y="2060575"/>
          <a:ext cx="2095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0" name="" r:id="rId3" imgW="2095500" imgH="1511300" progId="Equation.3">
                  <p:embed/>
                </p:oleObj>
              </mc:Choice>
              <mc:Fallback>
                <p:oleObj name="" r:id="rId3" imgW="2095500" imgH="1511300" progId="Equation.3">
                  <p:embed/>
                  <p:pic>
                    <p:nvPicPr>
                      <p:cNvPr id="0" name="图片 373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8600" y="2060575"/>
                        <a:ext cx="20955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3" name="对象 1034252"/>
          <p:cNvGraphicFramePr/>
          <p:nvPr/>
        </p:nvGraphicFramePr>
        <p:xfrm>
          <a:off x="4738688" y="2060575"/>
          <a:ext cx="23241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" name="" r:id="rId5" imgW="2324100" imgH="1511300" progId="Equation.3">
                  <p:embed/>
                </p:oleObj>
              </mc:Choice>
              <mc:Fallback>
                <p:oleObj name="" r:id="rId5" imgW="2324100" imgH="1511300" progId="Equation.3">
                  <p:embed/>
                  <p:pic>
                    <p:nvPicPr>
                      <p:cNvPr id="0" name="图片 373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8688" y="2060575"/>
                        <a:ext cx="23241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4" name="对象 1034253"/>
          <p:cNvGraphicFramePr/>
          <p:nvPr/>
        </p:nvGraphicFramePr>
        <p:xfrm>
          <a:off x="1536700" y="3860800"/>
          <a:ext cx="25908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" name="" r:id="rId7" imgW="2590800" imgH="1511300" progId="Equation.3">
                  <p:embed/>
                </p:oleObj>
              </mc:Choice>
              <mc:Fallback>
                <p:oleObj name="" r:id="rId7" imgW="2590800" imgH="1511300" progId="Equation.3">
                  <p:embed/>
                  <p:pic>
                    <p:nvPicPr>
                      <p:cNvPr id="0" name="图片 373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6700" y="3860800"/>
                        <a:ext cx="25908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5" name="对象 1034254"/>
          <p:cNvGraphicFramePr/>
          <p:nvPr/>
        </p:nvGraphicFramePr>
        <p:xfrm>
          <a:off x="4738688" y="3862388"/>
          <a:ext cx="2857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3" name="" r:id="rId9" imgW="2857500" imgH="1511300" progId="Equation.3">
                  <p:embed/>
                </p:oleObj>
              </mc:Choice>
              <mc:Fallback>
                <p:oleObj name="" r:id="rId9" imgW="2857500" imgH="1511300" progId="Equation.3">
                  <p:embed/>
                  <p:pic>
                    <p:nvPicPr>
                      <p:cNvPr id="0" name="图片 373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38688" y="3862388"/>
                        <a:ext cx="28575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16" name="文本框 1034255"/>
          <p:cNvSpPr txBox="1"/>
          <p:nvPr/>
        </p:nvSpPr>
        <p:spPr>
          <a:xfrm>
            <a:off x="900113" y="5516563"/>
            <a:ext cx="4968875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特征值是两正一负。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9025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29026" name="组合 1035265"/>
          <p:cNvGrpSpPr/>
          <p:nvPr/>
        </p:nvGrpSpPr>
        <p:grpSpPr>
          <a:xfrm>
            <a:off x="438150" y="738188"/>
            <a:ext cx="1008063" cy="935037"/>
            <a:chOff x="3742" y="1888"/>
            <a:chExt cx="635" cy="589"/>
          </a:xfrm>
        </p:grpSpPr>
        <p:grpSp>
          <p:nvGrpSpPr>
            <p:cNvPr id="129027" name="组合 1035266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129028" name="任意多边形 1035267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9029" name="矩形 1035268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9030" name="矩形 1035269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9031" name="矩形 1035270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9032" name="文本框 1035271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5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129033" name="组合 1035272"/>
          <p:cNvGrpSpPr/>
          <p:nvPr/>
        </p:nvGrpSpPr>
        <p:grpSpPr>
          <a:xfrm>
            <a:off x="1662113" y="1096963"/>
            <a:ext cx="5646737" cy="554037"/>
            <a:chOff x="884" y="346"/>
            <a:chExt cx="3557" cy="349"/>
          </a:xfrm>
        </p:grpSpPr>
        <p:sp>
          <p:nvSpPr>
            <p:cNvPr id="129034" name="文本框 1035273"/>
            <p:cNvSpPr txBox="1"/>
            <p:nvPr/>
          </p:nvSpPr>
          <p:spPr>
            <a:xfrm>
              <a:off x="884" y="346"/>
              <a:ext cx="335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设                 是正定矩阵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证明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29035" name="对象 1035274"/>
            <p:cNvGraphicFramePr/>
            <p:nvPr/>
          </p:nvGraphicFramePr>
          <p:xfrm>
            <a:off x="1247" y="391"/>
            <a:ext cx="816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35" name="" r:id="rId1" imgW="1294765" imgH="482600" progId="Equation.3">
                    <p:embed/>
                  </p:oleObj>
                </mc:Choice>
                <mc:Fallback>
                  <p:oleObj name="" r:id="rId1" imgW="1294765" imgH="482600" progId="Equation.3">
                    <p:embed/>
                    <p:pic>
                      <p:nvPicPr>
                        <p:cNvPr id="0" name="图片 3734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247" y="391"/>
                          <a:ext cx="816" cy="3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9036" name="对象 1035275"/>
            <p:cNvGraphicFramePr/>
            <p:nvPr/>
          </p:nvGraphicFramePr>
          <p:xfrm>
            <a:off x="3833" y="346"/>
            <a:ext cx="6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36" name="" r:id="rId3" imgW="964565" imgH="431800" progId="Equation.3">
                    <p:embed/>
                  </p:oleObj>
                </mc:Choice>
                <mc:Fallback>
                  <p:oleObj name="" r:id="rId3" imgW="964565" imgH="431800" progId="Equation.3">
                    <p:embed/>
                    <p:pic>
                      <p:nvPicPr>
                        <p:cNvPr id="0" name="图片 373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833" y="346"/>
                          <a:ext cx="60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9037" name="文本框 1035276"/>
          <p:cNvSpPr txBox="1"/>
          <p:nvPr/>
        </p:nvSpPr>
        <p:spPr>
          <a:xfrm>
            <a:off x="1735138" y="1889125"/>
            <a:ext cx="4465637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以前的思考题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29038" name="对象 1035277"/>
          <p:cNvGraphicFramePr/>
          <p:nvPr/>
        </p:nvGraphicFramePr>
        <p:xfrm>
          <a:off x="1951038" y="2824163"/>
          <a:ext cx="2286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9" name="" r:id="rId5" imgW="2284730" imgH="533400" progId="Equation.3">
                  <p:embed/>
                </p:oleObj>
              </mc:Choice>
              <mc:Fallback>
                <p:oleObj name="" r:id="rId5" imgW="2284730" imgH="533400" progId="Equation.3">
                  <p:embed/>
                  <p:pic>
                    <p:nvPicPr>
                      <p:cNvPr id="0" name="图片 373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1038" y="2824163"/>
                        <a:ext cx="22860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0049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30050" name="组合 1036289"/>
          <p:cNvGrpSpPr/>
          <p:nvPr/>
        </p:nvGrpSpPr>
        <p:grpSpPr>
          <a:xfrm>
            <a:off x="323850" y="623888"/>
            <a:ext cx="1008063" cy="935037"/>
            <a:chOff x="3742" y="1888"/>
            <a:chExt cx="635" cy="589"/>
          </a:xfrm>
        </p:grpSpPr>
        <p:grpSp>
          <p:nvGrpSpPr>
            <p:cNvPr id="130051" name="组合 1036290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130052" name="任意多边形 1036291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30053" name="矩形 1036292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0054" name="矩形 1036293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0055" name="矩形 1036294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30056" name="文本框 1036295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6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130057" name="文本框 1036296"/>
          <p:cNvSpPr txBox="1"/>
          <p:nvPr/>
        </p:nvSpPr>
        <p:spPr>
          <a:xfrm>
            <a:off x="1403350" y="838200"/>
            <a:ext cx="770572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证明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为正定矩阵的充要条件是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0058" name="矩形 1036297"/>
          <p:cNvSpPr/>
          <p:nvPr/>
        </p:nvSpPr>
        <p:spPr>
          <a:xfrm>
            <a:off x="1403350" y="1558925"/>
            <a:ext cx="2047875" cy="519113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列满秩矩阵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30059" name="对象 1036298"/>
          <p:cNvGraphicFramePr/>
          <p:nvPr/>
        </p:nvGraphicFramePr>
        <p:xfrm>
          <a:off x="1476375" y="2422525"/>
          <a:ext cx="5168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3" name="" r:id="rId1" imgW="5166360" imgH="520700" progId="Equation.3">
                  <p:embed/>
                </p:oleObj>
              </mc:Choice>
              <mc:Fallback>
                <p:oleObj name="" r:id="rId1" imgW="5166360" imgH="520700" progId="Equation.3">
                  <p:embed/>
                  <p:pic>
                    <p:nvPicPr>
                      <p:cNvPr id="0" name="图片 374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76375" y="2422525"/>
                        <a:ext cx="51689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60" name="对象 1036299"/>
          <p:cNvGraphicFramePr/>
          <p:nvPr/>
        </p:nvGraphicFramePr>
        <p:xfrm>
          <a:off x="1547813" y="3502025"/>
          <a:ext cx="3848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6" name="" r:id="rId3" imgW="3846195" imgH="431800" progId="Equation.3">
                  <p:embed/>
                </p:oleObj>
              </mc:Choice>
              <mc:Fallback>
                <p:oleObj name="" r:id="rId3" imgW="3846195" imgH="431800" progId="Equation.3">
                  <p:embed/>
                  <p:pic>
                    <p:nvPicPr>
                      <p:cNvPr id="0" name="图片 374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813" y="3502025"/>
                        <a:ext cx="38481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1073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31074" name="组合 1037313"/>
          <p:cNvGrpSpPr/>
          <p:nvPr/>
        </p:nvGrpSpPr>
        <p:grpSpPr>
          <a:xfrm>
            <a:off x="179388" y="190500"/>
            <a:ext cx="1008062" cy="935038"/>
            <a:chOff x="3742" y="1888"/>
            <a:chExt cx="635" cy="589"/>
          </a:xfrm>
        </p:grpSpPr>
        <p:grpSp>
          <p:nvGrpSpPr>
            <p:cNvPr id="131075" name="组合 1037314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131076" name="任意多边形 1037315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31077" name="矩形 1037316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1078" name="矩形 1037317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1079" name="矩形 1037318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31080" name="文本框 1037319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7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131081" name="组合 1037321"/>
          <p:cNvGrpSpPr/>
          <p:nvPr/>
        </p:nvGrpSpPr>
        <p:grpSpPr>
          <a:xfrm>
            <a:off x="250825" y="1268413"/>
            <a:ext cx="8208963" cy="1166812"/>
            <a:chOff x="22" y="799"/>
            <a:chExt cx="5171" cy="735"/>
          </a:xfrm>
        </p:grpSpPr>
        <p:sp>
          <p:nvSpPr>
            <p:cNvPr id="131082" name="文本框 1037322"/>
            <p:cNvSpPr txBox="1"/>
            <p:nvPr/>
          </p:nvSpPr>
          <p:spPr>
            <a:xfrm>
              <a:off x="22" y="1207"/>
              <a:ext cx="2812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为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的最大特征值。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31083" name="组合 1037323"/>
            <p:cNvGrpSpPr/>
            <p:nvPr/>
          </p:nvGrpSpPr>
          <p:grpSpPr>
            <a:xfrm>
              <a:off x="385" y="799"/>
              <a:ext cx="4808" cy="327"/>
              <a:chOff x="385" y="890"/>
              <a:chExt cx="4808" cy="327"/>
            </a:xfrm>
          </p:grpSpPr>
          <p:sp>
            <p:nvSpPr>
              <p:cNvPr id="131084" name="文本框 1037324"/>
              <p:cNvSpPr txBox="1"/>
              <p:nvPr/>
            </p:nvSpPr>
            <p:spPr>
              <a:xfrm>
                <a:off x="385" y="890"/>
                <a:ext cx="4808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证明：二次型 </a:t>
                </a:r>
                <a:r>
                  <a:rPr lang="en-US" altLang="zh-CN" i="1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f</a:t>
                </a:r>
                <a:r>
                  <a:rPr lang="en-US" altLang="zh-CN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</a:t>
                </a:r>
                <a:r>
                  <a:rPr lang="en-US" altLang="zh-CN" i="1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x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) = </a:t>
                </a:r>
                <a:r>
                  <a:rPr lang="en-US" altLang="zh-CN" i="1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x</a:t>
                </a:r>
                <a:r>
                  <a:rPr lang="en-US" altLang="zh-CN" baseline="3000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T</a:t>
                </a:r>
                <a:r>
                  <a:rPr lang="en-US" altLang="zh-CN" i="1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Ax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在            时的最大值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131085" name="对象 1037325"/>
              <p:cNvGraphicFramePr/>
              <p:nvPr/>
            </p:nvGraphicFramePr>
            <p:xfrm>
              <a:off x="3243" y="935"/>
              <a:ext cx="576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50" name="" r:id="rId1" imgW="913765" imgH="444500" progId="Equation.3">
                      <p:embed/>
                    </p:oleObj>
                  </mc:Choice>
                  <mc:Fallback>
                    <p:oleObj name="" r:id="rId1" imgW="913765" imgH="444500" progId="Equation.3">
                      <p:embed/>
                      <p:pic>
                        <p:nvPicPr>
                          <p:cNvPr id="0" name="图片 3749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3243" y="935"/>
                            <a:ext cx="576" cy="28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131086" name="对象 1037326"/>
          <p:cNvGraphicFramePr/>
          <p:nvPr/>
        </p:nvGraphicFramePr>
        <p:xfrm>
          <a:off x="908050" y="2636838"/>
          <a:ext cx="3327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" name="" r:id="rId3" imgW="3326130" imgH="444500" progId="Equation.3">
                  <p:embed/>
                </p:oleObj>
              </mc:Choice>
              <mc:Fallback>
                <p:oleObj name="" r:id="rId3" imgW="3326130" imgH="444500" progId="Equation.3">
                  <p:embed/>
                  <p:pic>
                    <p:nvPicPr>
                      <p:cNvPr id="0" name="图片 374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8050" y="2636838"/>
                        <a:ext cx="33274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1087" name="组合 1037327"/>
          <p:cNvGrpSpPr/>
          <p:nvPr/>
        </p:nvGrpSpPr>
        <p:grpSpPr>
          <a:xfrm>
            <a:off x="900113" y="3217863"/>
            <a:ext cx="5969000" cy="858837"/>
            <a:chOff x="567" y="1979"/>
            <a:chExt cx="3760" cy="541"/>
          </a:xfrm>
        </p:grpSpPr>
        <p:graphicFrame>
          <p:nvGraphicFramePr>
            <p:cNvPr id="131088" name="对象 1037328"/>
            <p:cNvGraphicFramePr/>
            <p:nvPr/>
          </p:nvGraphicFramePr>
          <p:xfrm>
            <a:off x="567" y="2024"/>
            <a:ext cx="3760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41" name="" r:id="rId5" imgW="5966460" imgH="533400" progId="Equation.3">
                    <p:embed/>
                  </p:oleObj>
                </mc:Choice>
                <mc:Fallback>
                  <p:oleObj name="" r:id="rId5" imgW="5966460" imgH="533400" progId="Equation.3">
                    <p:embed/>
                    <p:pic>
                      <p:nvPicPr>
                        <p:cNvPr id="0" name="图片 374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67" y="2024"/>
                          <a:ext cx="3760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1089" name="组合 1037329"/>
            <p:cNvGrpSpPr/>
            <p:nvPr/>
          </p:nvGrpSpPr>
          <p:grpSpPr>
            <a:xfrm>
              <a:off x="1202" y="1979"/>
              <a:ext cx="726" cy="541"/>
              <a:chOff x="1338" y="2245"/>
              <a:chExt cx="726" cy="541"/>
            </a:xfrm>
          </p:grpSpPr>
          <p:graphicFrame>
            <p:nvGraphicFramePr>
              <p:cNvPr id="131090" name="对象 1037330"/>
              <p:cNvGraphicFramePr/>
              <p:nvPr/>
            </p:nvGraphicFramePr>
            <p:xfrm>
              <a:off x="1383" y="2245"/>
              <a:ext cx="553" cy="1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44" name="" r:id="rId7" imgW="1091565" imgH="393700" progId="Equation.3">
                      <p:embed/>
                    </p:oleObj>
                  </mc:Choice>
                  <mc:Fallback>
                    <p:oleObj name="" r:id="rId7" imgW="1091565" imgH="393700" progId="Equation.3">
                      <p:embed/>
                      <p:pic>
                        <p:nvPicPr>
                          <p:cNvPr id="0" name="图片 3743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383" y="2245"/>
                            <a:ext cx="553" cy="19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1091" name="对象 1037331"/>
              <p:cNvGraphicFramePr/>
              <p:nvPr/>
            </p:nvGraphicFramePr>
            <p:xfrm>
              <a:off x="1429" y="2568"/>
              <a:ext cx="526" cy="2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51" name="" r:id="rId9" imgW="1040765" imgH="431800" progId="Equation.3">
                      <p:embed/>
                    </p:oleObj>
                  </mc:Choice>
                  <mc:Fallback>
                    <p:oleObj name="" r:id="rId9" imgW="1040765" imgH="431800" progId="Equation.3">
                      <p:embed/>
                      <p:pic>
                        <p:nvPicPr>
                          <p:cNvPr id="0" name="图片 3750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429" y="2568"/>
                            <a:ext cx="526" cy="21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1092" name="直接连接符 1037332"/>
              <p:cNvSpPr/>
              <p:nvPr/>
            </p:nvSpPr>
            <p:spPr>
              <a:xfrm>
                <a:off x="1338" y="2478"/>
                <a:ext cx="726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31093" name="直接连接符 1037333"/>
              <p:cNvSpPr/>
              <p:nvPr/>
            </p:nvSpPr>
            <p:spPr>
              <a:xfrm>
                <a:off x="1338" y="2539"/>
                <a:ext cx="726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graphicFrame>
        <p:nvGraphicFramePr>
          <p:cNvPr id="131094" name="对象 1037334"/>
          <p:cNvGraphicFramePr/>
          <p:nvPr/>
        </p:nvGraphicFramePr>
        <p:xfrm>
          <a:off x="900113" y="4327525"/>
          <a:ext cx="165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7" name="" r:id="rId11" imgW="1650365" imgH="444500" progId="Equation.3">
                  <p:embed/>
                </p:oleObj>
              </mc:Choice>
              <mc:Fallback>
                <p:oleObj name="" r:id="rId11" imgW="1650365" imgH="444500" progId="Equation.3">
                  <p:embed/>
                  <p:pic>
                    <p:nvPicPr>
                      <p:cNvPr id="0" name="图片 374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00113" y="4327525"/>
                        <a:ext cx="16510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95" name="对象 1037335"/>
          <p:cNvGraphicFramePr/>
          <p:nvPr/>
        </p:nvGraphicFramePr>
        <p:xfrm>
          <a:off x="2808288" y="4221163"/>
          <a:ext cx="5003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9" name="" r:id="rId13" imgW="5001895" imgH="533400" progId="Equation.3">
                  <p:embed/>
                </p:oleObj>
              </mc:Choice>
              <mc:Fallback>
                <p:oleObj name="" r:id="rId13" imgW="5001895" imgH="533400" progId="Equation.3">
                  <p:embed/>
                  <p:pic>
                    <p:nvPicPr>
                      <p:cNvPr id="0" name="图片 374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08288" y="4221163"/>
                        <a:ext cx="50038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96" name="对象 1037336"/>
          <p:cNvGraphicFramePr/>
          <p:nvPr/>
        </p:nvGraphicFramePr>
        <p:xfrm>
          <a:off x="900113" y="5145088"/>
          <a:ext cx="5791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2" name="" r:id="rId15" imgW="5788660" imgH="444500" progId="Equation.3">
                  <p:embed/>
                </p:oleObj>
              </mc:Choice>
              <mc:Fallback>
                <p:oleObj name="" r:id="rId15" imgW="5788660" imgH="444500" progId="Equation.3">
                  <p:embed/>
                  <p:pic>
                    <p:nvPicPr>
                      <p:cNvPr id="0" name="图片 374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00113" y="5145088"/>
                        <a:ext cx="57912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97" name="对象 1037337"/>
          <p:cNvGraphicFramePr/>
          <p:nvPr/>
        </p:nvGraphicFramePr>
        <p:xfrm>
          <a:off x="900113" y="5788025"/>
          <a:ext cx="4660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5" name="" r:id="rId17" imgW="4658995" imgH="520700" progId="Equation.3">
                  <p:embed/>
                </p:oleObj>
              </mc:Choice>
              <mc:Fallback>
                <p:oleObj name="" r:id="rId17" imgW="4658995" imgH="520700" progId="Equation.3">
                  <p:embed/>
                  <p:pic>
                    <p:nvPicPr>
                      <p:cNvPr id="0" name="图片 374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00113" y="5788025"/>
                        <a:ext cx="46609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8785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8786" name="矩形 1025025"/>
          <p:cNvSpPr/>
          <p:nvPr/>
        </p:nvSpPr>
        <p:spPr>
          <a:xfrm>
            <a:off x="2195513" y="260350"/>
            <a:ext cx="4464050" cy="701675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5.7   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正定</a:t>
            </a:r>
            <a:r>
              <a:rPr lang="zh-CN" altLang="en-US" sz="4000" dirty="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二次型</a:t>
            </a:r>
            <a:endParaRPr lang="zh-CN" altLang="en-US" sz="4000" dirty="0">
              <a:solidFill>
                <a:srgbClr val="0000CC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118787" name="文本框 1025026"/>
          <p:cNvSpPr txBox="1"/>
          <p:nvPr/>
        </p:nvSpPr>
        <p:spPr>
          <a:xfrm>
            <a:off x="900113" y="1125538"/>
            <a:ext cx="806450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本节讨论二次型的分类问题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重点是正定二次型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8788" name="文本框 1025027"/>
          <p:cNvSpPr txBox="1"/>
          <p:nvPr/>
        </p:nvSpPr>
        <p:spPr>
          <a:xfrm>
            <a:off x="250825" y="1773238"/>
            <a:ext cx="8569325" cy="116046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维的二次型中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如果两个二次型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aseline="3000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Ax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 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baseline="3000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By</a:t>
            </a:r>
            <a:endParaRPr lang="en-US" altLang="zh-CN" i="1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可以互化，即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18789" name="组合 1025028"/>
          <p:cNvGrpSpPr/>
          <p:nvPr/>
        </p:nvGrpSpPr>
        <p:grpSpPr>
          <a:xfrm>
            <a:off x="2576513" y="2852738"/>
            <a:ext cx="5524500" cy="735012"/>
            <a:chOff x="926" y="1969"/>
            <a:chExt cx="3480" cy="463"/>
          </a:xfrm>
        </p:grpSpPr>
        <p:graphicFrame>
          <p:nvGraphicFramePr>
            <p:cNvPr id="118790" name="对象 1025029"/>
            <p:cNvGraphicFramePr/>
            <p:nvPr/>
          </p:nvGraphicFramePr>
          <p:xfrm>
            <a:off x="926" y="2000"/>
            <a:ext cx="3480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6" name="" r:id="rId1" imgW="5521960" imgH="520700" progId="Equation.3">
                    <p:embed/>
                  </p:oleObj>
                </mc:Choice>
                <mc:Fallback>
                  <p:oleObj name="" r:id="rId1" imgW="5521960" imgH="520700" progId="Equation.3">
                    <p:embed/>
                    <p:pic>
                      <p:nvPicPr>
                        <p:cNvPr id="0" name="图片 369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926" y="2000"/>
                          <a:ext cx="3480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8791" name="组合 1025030"/>
            <p:cNvGrpSpPr/>
            <p:nvPr/>
          </p:nvGrpSpPr>
          <p:grpSpPr>
            <a:xfrm>
              <a:off x="1610" y="1969"/>
              <a:ext cx="726" cy="463"/>
              <a:chOff x="2336" y="2350"/>
              <a:chExt cx="726" cy="463"/>
            </a:xfrm>
          </p:grpSpPr>
          <p:grpSp>
            <p:nvGrpSpPr>
              <p:cNvPr id="118792" name="组合 1025031"/>
              <p:cNvGrpSpPr/>
              <p:nvPr/>
            </p:nvGrpSpPr>
            <p:grpSpPr>
              <a:xfrm>
                <a:off x="2336" y="2568"/>
                <a:ext cx="726" cy="43"/>
                <a:chOff x="2381" y="2523"/>
                <a:chExt cx="726" cy="43"/>
              </a:xfrm>
            </p:grpSpPr>
            <p:sp>
              <p:nvSpPr>
                <p:cNvPr id="118793" name="直接连接符 1025032"/>
                <p:cNvSpPr/>
                <p:nvPr/>
              </p:nvSpPr>
              <p:spPr>
                <a:xfrm>
                  <a:off x="2381" y="2523"/>
                  <a:ext cx="726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18794" name="直接连接符 1025033"/>
                <p:cNvSpPr/>
                <p:nvPr/>
              </p:nvSpPr>
              <p:spPr>
                <a:xfrm>
                  <a:off x="2381" y="2566"/>
                  <a:ext cx="726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aphicFrame>
            <p:nvGraphicFramePr>
              <p:cNvPr id="118795" name="对象 1025034"/>
              <p:cNvGraphicFramePr/>
              <p:nvPr/>
            </p:nvGraphicFramePr>
            <p:xfrm>
              <a:off x="2343" y="2350"/>
              <a:ext cx="673" cy="2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9" name="" r:id="rId3" imgW="1332865" imgH="431800" progId="Equation.3">
                      <p:embed/>
                    </p:oleObj>
                  </mc:Choice>
                  <mc:Fallback>
                    <p:oleObj name="" r:id="rId3" imgW="1332865" imgH="431800" progId="Equation.3">
                      <p:embed/>
                      <p:pic>
                        <p:nvPicPr>
                          <p:cNvPr id="0" name="图片 3698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2343" y="2350"/>
                            <a:ext cx="673" cy="21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8796" name="对象 1025035"/>
              <p:cNvGraphicFramePr/>
              <p:nvPr/>
            </p:nvGraphicFramePr>
            <p:xfrm>
              <a:off x="2426" y="2614"/>
              <a:ext cx="553" cy="1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2" name="" r:id="rId5" imgW="1091565" imgH="393700" progId="Equation.3">
                      <p:embed/>
                    </p:oleObj>
                  </mc:Choice>
                  <mc:Fallback>
                    <p:oleObj name="" r:id="rId5" imgW="1091565" imgH="393700" progId="Equation.3">
                      <p:embed/>
                      <p:pic>
                        <p:nvPicPr>
                          <p:cNvPr id="0" name="图片 3691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426" y="2614"/>
                            <a:ext cx="553" cy="19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18797" name="文本框 1025036"/>
          <p:cNvSpPr txBox="1"/>
          <p:nvPr/>
        </p:nvSpPr>
        <p:spPr>
          <a:xfrm>
            <a:off x="250825" y="3716338"/>
            <a:ext cx="5761038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则称这两个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二次型等价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。这相当于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18798" name="对象 1025037"/>
          <p:cNvGraphicFramePr/>
          <p:nvPr/>
        </p:nvGraphicFramePr>
        <p:xfrm>
          <a:off x="5795963" y="3705225"/>
          <a:ext cx="1676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" name="" r:id="rId7" imgW="1675765" imgH="444500" progId="Equation.3">
                  <p:embed/>
                </p:oleObj>
              </mc:Choice>
              <mc:Fallback>
                <p:oleObj name="" r:id="rId7" imgW="1675765" imgH="444500" progId="Equation.3">
                  <p:embed/>
                  <p:pic>
                    <p:nvPicPr>
                      <p:cNvPr id="0" name="图片 369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5963" y="3705225"/>
                        <a:ext cx="16764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99" name="矩形 1025038"/>
          <p:cNvSpPr/>
          <p:nvPr/>
        </p:nvSpPr>
        <p:spPr>
          <a:xfrm>
            <a:off x="250825" y="4422775"/>
            <a:ext cx="601027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即在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阶对称矩阵中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合同等价。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8800" name="文本框 1025039"/>
          <p:cNvSpPr txBox="1"/>
          <p:nvPr/>
        </p:nvSpPr>
        <p:spPr>
          <a:xfrm>
            <a:off x="252413" y="5157788"/>
            <a:ext cx="8496300" cy="116046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我们把等价的二次型分为同一类。相当于对称矩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阵的合同等价类。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9809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9810" name="文本框 1026049"/>
          <p:cNvSpPr txBox="1"/>
          <p:nvPr/>
        </p:nvSpPr>
        <p:spPr>
          <a:xfrm>
            <a:off x="827088" y="549275"/>
            <a:ext cx="59055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什么条件决定两个二次型等价？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9811" name="文本框 1026050"/>
          <p:cNvSpPr txBox="1"/>
          <p:nvPr/>
        </p:nvSpPr>
        <p:spPr>
          <a:xfrm>
            <a:off x="107950" y="981075"/>
            <a:ext cx="8785225" cy="1374775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我们知道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等价的二次型有相同的秩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也就是标准形中平方项个数相等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但秩相等的两个二次型不一定等价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19812" name="组合 1026051"/>
          <p:cNvGrpSpPr/>
          <p:nvPr/>
        </p:nvGrpSpPr>
        <p:grpSpPr>
          <a:xfrm>
            <a:off x="971550" y="2709863"/>
            <a:ext cx="7272338" cy="608012"/>
            <a:chOff x="612" y="1333"/>
            <a:chExt cx="4581" cy="383"/>
          </a:xfrm>
        </p:grpSpPr>
        <p:sp>
          <p:nvSpPr>
            <p:cNvPr id="119813" name="文本框 1026052"/>
            <p:cNvSpPr txBox="1"/>
            <p:nvPr/>
          </p:nvSpPr>
          <p:spPr>
            <a:xfrm>
              <a:off x="612" y="1389"/>
              <a:ext cx="458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例如                       与                     不可能等价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       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19814" name="对象 1026053"/>
            <p:cNvGraphicFramePr/>
            <p:nvPr/>
          </p:nvGraphicFramePr>
          <p:xfrm>
            <a:off x="1172" y="1344"/>
            <a:ext cx="1144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5" name="" r:id="rId1" imgW="1815465" imgH="520700" progId="Equation.3">
                    <p:embed/>
                  </p:oleObj>
                </mc:Choice>
                <mc:Fallback>
                  <p:oleObj name="" r:id="rId1" imgW="1815465" imgH="520700" progId="Equation.3">
                    <p:embed/>
                    <p:pic>
                      <p:nvPicPr>
                        <p:cNvPr id="0" name="图片 3694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172" y="1344"/>
                          <a:ext cx="1144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9815" name="对象 1026054"/>
            <p:cNvGraphicFramePr/>
            <p:nvPr/>
          </p:nvGraphicFramePr>
          <p:xfrm>
            <a:off x="2653" y="1333"/>
            <a:ext cx="109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8" name="" r:id="rId3" imgW="1739265" imgH="520700" progId="Equation.3">
                    <p:embed/>
                  </p:oleObj>
                </mc:Choice>
                <mc:Fallback>
                  <p:oleObj name="" r:id="rId3" imgW="1739265" imgH="520700" progId="Equation.3">
                    <p:embed/>
                    <p:pic>
                      <p:nvPicPr>
                        <p:cNvPr id="0" name="图片 369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653" y="1333"/>
                          <a:ext cx="1096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9816" name="文本框 1026055"/>
          <p:cNvSpPr txBox="1"/>
          <p:nvPr/>
        </p:nvSpPr>
        <p:spPr>
          <a:xfrm>
            <a:off x="250825" y="3573463"/>
            <a:ext cx="5184775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因为不存在可逆矩阵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满足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19817" name="对象 1026056"/>
          <p:cNvGraphicFramePr/>
          <p:nvPr/>
        </p:nvGraphicFramePr>
        <p:xfrm>
          <a:off x="2108200" y="4395788"/>
          <a:ext cx="37592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" name="" r:id="rId5" imgW="3759200" imgH="977900" progId="Equation.3">
                  <p:embed/>
                </p:oleObj>
              </mc:Choice>
              <mc:Fallback>
                <p:oleObj name="" r:id="rId5" imgW="3759200" imgH="977900" progId="Equation.3">
                  <p:embed/>
                  <p:pic>
                    <p:nvPicPr>
                      <p:cNvPr id="0" name="图片 369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08200" y="4395788"/>
                        <a:ext cx="3759200" cy="977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9818" name="组合 1026057"/>
          <p:cNvGrpSpPr/>
          <p:nvPr/>
        </p:nvGrpSpPr>
        <p:grpSpPr>
          <a:xfrm>
            <a:off x="250825" y="5630863"/>
            <a:ext cx="6265863" cy="534987"/>
            <a:chOff x="476" y="2785"/>
            <a:chExt cx="3947" cy="337"/>
          </a:xfrm>
        </p:grpSpPr>
        <p:graphicFrame>
          <p:nvGraphicFramePr>
            <p:cNvPr id="119819" name="对象 1026058"/>
            <p:cNvGraphicFramePr/>
            <p:nvPr/>
          </p:nvGraphicFramePr>
          <p:xfrm>
            <a:off x="1111" y="2785"/>
            <a:ext cx="3312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7" name="" r:id="rId7" imgW="5255260" imgH="520700" progId="Equation.3">
                    <p:embed/>
                  </p:oleObj>
                </mc:Choice>
                <mc:Fallback>
                  <p:oleObj name="" r:id="rId7" imgW="5255260" imgH="520700" progId="Equation.3">
                    <p:embed/>
                    <p:pic>
                      <p:nvPicPr>
                        <p:cNvPr id="0" name="图片 369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111" y="2785"/>
                          <a:ext cx="3312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9820" name="文本框 1026059"/>
            <p:cNvSpPr txBox="1"/>
            <p:nvPr/>
          </p:nvSpPr>
          <p:spPr>
            <a:xfrm>
              <a:off x="476" y="2795"/>
              <a:ext cx="63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因为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0833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20834" name="组合 1027073"/>
          <p:cNvGrpSpPr/>
          <p:nvPr/>
        </p:nvGrpSpPr>
        <p:grpSpPr>
          <a:xfrm>
            <a:off x="541338" y="460375"/>
            <a:ext cx="2808287" cy="576263"/>
            <a:chOff x="113" y="164"/>
            <a:chExt cx="1769" cy="363"/>
          </a:xfrm>
        </p:grpSpPr>
        <p:sp>
          <p:nvSpPr>
            <p:cNvPr id="120835" name="圆角矩形 1027074"/>
            <p:cNvSpPr/>
            <p:nvPr/>
          </p:nvSpPr>
          <p:spPr>
            <a:xfrm>
              <a:off x="113" y="164"/>
              <a:ext cx="1588" cy="363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076" name="文本框 1027075"/>
            <p:cNvSpPr txBox="1"/>
            <p:nvPr/>
          </p:nvSpPr>
          <p:spPr>
            <a:xfrm>
              <a:off x="657" y="164"/>
              <a:ext cx="122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惯性定理</a:t>
              </a:r>
              <a:endParaRPr lang="zh-CN" altLang="en-US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grpSp>
          <p:nvGrpSpPr>
            <p:cNvPr id="120837" name="组合 1027076"/>
            <p:cNvGrpSpPr/>
            <p:nvPr/>
          </p:nvGrpSpPr>
          <p:grpSpPr>
            <a:xfrm>
              <a:off x="134" y="180"/>
              <a:ext cx="523" cy="317"/>
              <a:chOff x="603" y="1715"/>
              <a:chExt cx="735" cy="400"/>
            </a:xfrm>
          </p:grpSpPr>
          <p:sp>
            <p:nvSpPr>
              <p:cNvPr id="120838" name="圆角矩形 1027077"/>
              <p:cNvSpPr/>
              <p:nvPr/>
            </p:nvSpPr>
            <p:spPr>
              <a:xfrm>
                <a:off x="603" y="1715"/>
                <a:ext cx="735" cy="4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4925">
                <a:noFill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pic>
            <p:nvPicPr>
              <p:cNvPr id="120839" name="图片 1027078" descr="pic01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03" y="1752"/>
                <a:ext cx="528" cy="34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sp>
        <p:nvSpPr>
          <p:cNvPr id="1027081" name="文本框 1027080"/>
          <p:cNvSpPr txBox="1"/>
          <p:nvPr/>
        </p:nvSpPr>
        <p:spPr>
          <a:xfrm>
            <a:off x="501650" y="1116013"/>
            <a:ext cx="7993063" cy="116046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en-US" altLang="zh-CN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</a:t>
            </a:r>
            <a:r>
              <a:rPr lang="zh-CN" altLang="en-US" noProof="1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在二次型的标准形中，正项个数与负项个数</a:t>
            </a:r>
            <a:endParaRPr lang="zh-CN" altLang="en-US" noProof="1" dirty="0">
              <a:solidFill>
                <a:schemeClr val="accent2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保持不变。或者说二次型的规范形是唯一。</a:t>
            </a:r>
            <a:endParaRPr lang="zh-CN" altLang="en-US" noProof="1" dirty="0">
              <a:solidFill>
                <a:schemeClr val="accent2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0841" name="文本框 1027081"/>
          <p:cNvSpPr txBox="1"/>
          <p:nvPr/>
        </p:nvSpPr>
        <p:spPr>
          <a:xfrm>
            <a:off x="468313" y="2349500"/>
            <a:ext cx="8137525" cy="116046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二次型的标准形中正项个数称为二次型的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正惯性指数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负项个数称为二次型的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负惯性指数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0842" name="文本框 1027082"/>
          <p:cNvSpPr txBox="1"/>
          <p:nvPr/>
        </p:nvSpPr>
        <p:spPr>
          <a:xfrm>
            <a:off x="468313" y="3644900"/>
            <a:ext cx="7488237" cy="116046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设二次型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的秩为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正惯性指数为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则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负惯性指为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 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–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 . f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的规范形为</a:t>
            </a:r>
            <a:endParaRPr lang="zh-CN" altLang="en-US" i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20843" name="对象 1027083"/>
          <p:cNvGraphicFramePr/>
          <p:nvPr/>
        </p:nvGraphicFramePr>
        <p:xfrm>
          <a:off x="1763713" y="4868863"/>
          <a:ext cx="49784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" name="" r:id="rId2" imgW="4976495" imgH="584200" progId="Equation.3">
                  <p:embed/>
                </p:oleObj>
              </mc:Choice>
              <mc:Fallback>
                <p:oleObj name="" r:id="rId2" imgW="4976495" imgH="584200" progId="Equation.3">
                  <p:embed/>
                  <p:pic>
                    <p:nvPicPr>
                      <p:cNvPr id="0" name="图片 370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3713" y="4868863"/>
                        <a:ext cx="4978400" cy="5826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85" name="文本框 1027084"/>
          <p:cNvSpPr txBox="1"/>
          <p:nvPr/>
        </p:nvSpPr>
        <p:spPr>
          <a:xfrm>
            <a:off x="501650" y="5516563"/>
            <a:ext cx="8280400" cy="10525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25000"/>
              </a:spcBef>
            </a:pPr>
            <a:r>
              <a:rPr lang="en-US" altLang="zh-CN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</a:t>
            </a:r>
            <a:r>
              <a: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惯性定理指出</a:t>
            </a: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：两个二次型是否等价，被其秩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5000"/>
              </a:spcBef>
            </a:pP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和正惯性指数唯一确定。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1857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098" name="文本框 1028097"/>
          <p:cNvSpPr txBox="1"/>
          <p:nvPr/>
        </p:nvSpPr>
        <p:spPr>
          <a:xfrm>
            <a:off x="107950" y="204788"/>
            <a:ext cx="8567738" cy="2071687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如果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维的二次型 </a:t>
            </a:r>
            <a:r>
              <a:rPr lang="en-US" altLang="zh-CN" sz="2400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240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2400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 = </a:t>
            </a:r>
            <a:r>
              <a:rPr lang="en-US" altLang="zh-CN" sz="2400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400" baseline="3000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400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Ax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其标准形系数全为正，则称之为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正定二次型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，二次型的矩阵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称为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正定矩阵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；如果标准形中系数全为负，则称之为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负定二次型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，二次型的矩阵称为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负定矩阵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21859" name="组合 1028098"/>
          <p:cNvGrpSpPr/>
          <p:nvPr/>
        </p:nvGrpSpPr>
        <p:grpSpPr>
          <a:xfrm>
            <a:off x="179388" y="222250"/>
            <a:ext cx="1066800" cy="614363"/>
            <a:chOff x="720" y="2733"/>
            <a:chExt cx="672" cy="387"/>
          </a:xfrm>
        </p:grpSpPr>
        <p:pic>
          <p:nvPicPr>
            <p:cNvPr id="121860" name="图片 1028099" descr="WB02282_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8101" name="文本框 1028100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定义</a:t>
              </a:r>
              <a:endPara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1028102" name="组合 1028101"/>
          <p:cNvGrpSpPr/>
          <p:nvPr/>
        </p:nvGrpSpPr>
        <p:grpSpPr>
          <a:xfrm>
            <a:off x="2917825" y="2779713"/>
            <a:ext cx="5183188" cy="542925"/>
            <a:chOff x="1464" y="1888"/>
            <a:chExt cx="3265" cy="342"/>
          </a:xfrm>
        </p:grpSpPr>
        <p:graphicFrame>
          <p:nvGraphicFramePr>
            <p:cNvPr id="121863" name="对象 1028102"/>
            <p:cNvGraphicFramePr/>
            <p:nvPr/>
          </p:nvGraphicFramePr>
          <p:xfrm>
            <a:off x="2281" y="1960"/>
            <a:ext cx="2448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3" name="" r:id="rId2" imgW="4836795" imgH="533400" progId="Equation.3">
                    <p:embed/>
                  </p:oleObj>
                </mc:Choice>
                <mc:Fallback>
                  <p:oleObj name="" r:id="rId2" imgW="4836795" imgH="533400" progId="Equation.3">
                    <p:embed/>
                    <p:pic>
                      <p:nvPicPr>
                        <p:cNvPr id="0" name="图片 3702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281" y="1960"/>
                          <a:ext cx="2448" cy="27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1864" name="组合 1028103"/>
            <p:cNvGrpSpPr/>
            <p:nvPr/>
          </p:nvGrpSpPr>
          <p:grpSpPr>
            <a:xfrm>
              <a:off x="1464" y="1888"/>
              <a:ext cx="908" cy="272"/>
              <a:chOff x="1927" y="1616"/>
              <a:chExt cx="908" cy="272"/>
            </a:xfrm>
          </p:grpSpPr>
          <p:grpSp>
            <p:nvGrpSpPr>
              <p:cNvPr id="121865" name="组合 1028104"/>
              <p:cNvGrpSpPr/>
              <p:nvPr/>
            </p:nvGrpSpPr>
            <p:grpSpPr>
              <a:xfrm>
                <a:off x="1973" y="1845"/>
                <a:ext cx="726" cy="43"/>
                <a:chOff x="2381" y="2523"/>
                <a:chExt cx="726" cy="43"/>
              </a:xfrm>
            </p:grpSpPr>
            <p:sp>
              <p:nvSpPr>
                <p:cNvPr id="121866" name="直接连接符 1028105"/>
                <p:cNvSpPr/>
                <p:nvPr/>
              </p:nvSpPr>
              <p:spPr>
                <a:xfrm>
                  <a:off x="2381" y="2523"/>
                  <a:ext cx="726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1867" name="直接连接符 1028106"/>
                <p:cNvSpPr/>
                <p:nvPr/>
              </p:nvSpPr>
              <p:spPr>
                <a:xfrm>
                  <a:off x="2381" y="2566"/>
                  <a:ext cx="726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21868" name="文本框 1028107"/>
              <p:cNvSpPr txBox="1"/>
              <p:nvPr/>
            </p:nvSpPr>
            <p:spPr>
              <a:xfrm>
                <a:off x="1927" y="1616"/>
                <a:ext cx="908" cy="250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化标准形</a:t>
                </a:r>
                <a:endParaRPr lang="zh-CN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028109" name="组合 1028108"/>
          <p:cNvGrpSpPr/>
          <p:nvPr/>
        </p:nvGrpSpPr>
        <p:grpSpPr>
          <a:xfrm>
            <a:off x="2940050" y="3389313"/>
            <a:ext cx="3360738" cy="542925"/>
            <a:chOff x="1474" y="2296"/>
            <a:chExt cx="2117" cy="342"/>
          </a:xfrm>
        </p:grpSpPr>
        <p:grpSp>
          <p:nvGrpSpPr>
            <p:cNvPr id="121870" name="组合 1028109"/>
            <p:cNvGrpSpPr/>
            <p:nvPr/>
          </p:nvGrpSpPr>
          <p:grpSpPr>
            <a:xfrm>
              <a:off x="1474" y="2296"/>
              <a:ext cx="908" cy="272"/>
              <a:chOff x="1927" y="1616"/>
              <a:chExt cx="908" cy="272"/>
            </a:xfrm>
          </p:grpSpPr>
          <p:grpSp>
            <p:nvGrpSpPr>
              <p:cNvPr id="121871" name="组合 1028110"/>
              <p:cNvGrpSpPr/>
              <p:nvPr/>
            </p:nvGrpSpPr>
            <p:grpSpPr>
              <a:xfrm>
                <a:off x="1973" y="1845"/>
                <a:ext cx="726" cy="43"/>
                <a:chOff x="2381" y="2523"/>
                <a:chExt cx="726" cy="43"/>
              </a:xfrm>
            </p:grpSpPr>
            <p:sp>
              <p:nvSpPr>
                <p:cNvPr id="121872" name="直接连接符 1028111"/>
                <p:cNvSpPr/>
                <p:nvPr/>
              </p:nvSpPr>
              <p:spPr>
                <a:xfrm>
                  <a:off x="2381" y="2523"/>
                  <a:ext cx="726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1873" name="直接连接符 1028112"/>
                <p:cNvSpPr/>
                <p:nvPr/>
              </p:nvSpPr>
              <p:spPr>
                <a:xfrm>
                  <a:off x="2381" y="2566"/>
                  <a:ext cx="726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21874" name="文本框 1028113"/>
              <p:cNvSpPr txBox="1"/>
              <p:nvPr/>
            </p:nvSpPr>
            <p:spPr>
              <a:xfrm>
                <a:off x="1927" y="1616"/>
                <a:ext cx="908" cy="250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化规范形</a:t>
                </a:r>
                <a:endParaRPr lang="zh-CN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aphicFrame>
          <p:nvGraphicFramePr>
            <p:cNvPr id="121875" name="对象 1028114"/>
            <p:cNvGraphicFramePr/>
            <p:nvPr/>
          </p:nvGraphicFramePr>
          <p:xfrm>
            <a:off x="2299" y="2368"/>
            <a:ext cx="1292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4" name="" r:id="rId4" imgW="2551430" imgH="533400" progId="Equation.3">
                    <p:embed/>
                  </p:oleObj>
                </mc:Choice>
                <mc:Fallback>
                  <p:oleObj name="" r:id="rId4" imgW="2551430" imgH="533400" progId="Equation.3">
                    <p:embed/>
                    <p:pic>
                      <p:nvPicPr>
                        <p:cNvPr id="0" name="图片 370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299" y="2368"/>
                          <a:ext cx="1292" cy="27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8116" name="组合 1028115"/>
          <p:cNvGrpSpPr/>
          <p:nvPr/>
        </p:nvGrpSpPr>
        <p:grpSpPr>
          <a:xfrm>
            <a:off x="900113" y="2205038"/>
            <a:ext cx="4392612" cy="493712"/>
            <a:chOff x="567" y="1547"/>
            <a:chExt cx="2767" cy="311"/>
          </a:xfrm>
        </p:grpSpPr>
        <p:graphicFrame>
          <p:nvGraphicFramePr>
            <p:cNvPr id="121877" name="对象 1028116"/>
            <p:cNvGraphicFramePr/>
            <p:nvPr/>
          </p:nvGraphicFramePr>
          <p:xfrm>
            <a:off x="1882" y="1547"/>
            <a:ext cx="1158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0" name="" r:id="rId6" imgW="2044065" imgH="520700" progId="Equation.3">
                    <p:embed/>
                  </p:oleObj>
                </mc:Choice>
                <mc:Fallback>
                  <p:oleObj name="" r:id="rId6" imgW="2044065" imgH="520700" progId="Equation.3">
                    <p:embed/>
                    <p:pic>
                      <p:nvPicPr>
                        <p:cNvPr id="0" name="图片 3699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882" y="1547"/>
                          <a:ext cx="1158" cy="29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1878" name="文本框 1028117"/>
            <p:cNvSpPr txBox="1"/>
            <p:nvPr/>
          </p:nvSpPr>
          <p:spPr>
            <a:xfrm>
              <a:off x="567" y="1570"/>
              <a:ext cx="2767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正定二次型为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28119" name="文本框 1028118"/>
          <p:cNvSpPr txBox="1"/>
          <p:nvPr/>
        </p:nvSpPr>
        <p:spPr>
          <a:xfrm>
            <a:off x="179388" y="3860800"/>
            <a:ext cx="8280400" cy="112236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</a:t>
            </a:r>
            <a:r>
              <a:rPr lang="zh-CN" altLang="en-US" sz="2400" noProof="1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正定矩阵就是特征值全大于零的对称矩阵，也是与单位矩阵合同的对称矩阵。</a:t>
            </a:r>
            <a:endParaRPr lang="zh-CN" altLang="en-US" sz="2400" noProof="1" dirty="0">
              <a:solidFill>
                <a:schemeClr val="accent2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28120" name="文本框 1028119"/>
          <p:cNvSpPr txBox="1"/>
          <p:nvPr/>
        </p:nvSpPr>
        <p:spPr>
          <a:xfrm>
            <a:off x="204788" y="5300663"/>
            <a:ext cx="8208962" cy="112236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显然，如果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负定，则 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–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正定，以后只需讨论正定二次型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正定矩阵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028121" name="对象 1028120"/>
          <p:cNvGraphicFramePr/>
          <p:nvPr/>
        </p:nvGraphicFramePr>
        <p:xfrm>
          <a:off x="3043238" y="5013325"/>
          <a:ext cx="332898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" name="" r:id="rId8" imgW="4150995" imgH="520700" progId="Equation.3">
                  <p:embed/>
                </p:oleObj>
              </mc:Choice>
              <mc:Fallback>
                <p:oleObj name="" r:id="rId8" imgW="4150995" imgH="520700" progId="Equation.3">
                  <p:embed/>
                  <p:pic>
                    <p:nvPicPr>
                      <p:cNvPr id="0" name="图片 370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3238" y="5013325"/>
                        <a:ext cx="3328987" cy="417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8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8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8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2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28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28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28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028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028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028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098" grpId="0"/>
      <p:bldP spid="1028119" grpId="0"/>
      <p:bldP spid="10281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81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22882" name="组合 1029121"/>
          <p:cNvGrpSpPr/>
          <p:nvPr/>
        </p:nvGrpSpPr>
        <p:grpSpPr>
          <a:xfrm>
            <a:off x="323850" y="374650"/>
            <a:ext cx="1871663" cy="576263"/>
            <a:chOff x="113" y="119"/>
            <a:chExt cx="1179" cy="363"/>
          </a:xfrm>
        </p:grpSpPr>
        <p:sp>
          <p:nvSpPr>
            <p:cNvPr id="122883" name="圆角矩形 1029122"/>
            <p:cNvSpPr/>
            <p:nvPr/>
          </p:nvSpPr>
          <p:spPr>
            <a:xfrm>
              <a:off x="113" y="119"/>
              <a:ext cx="1179" cy="363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9124" name="文本框 1029123"/>
            <p:cNvSpPr txBox="1"/>
            <p:nvPr/>
          </p:nvSpPr>
          <p:spPr>
            <a:xfrm>
              <a:off x="657" y="119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定理</a:t>
              </a:r>
              <a:endParaRPr lang="zh-CN" altLang="en-US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grpSp>
          <p:nvGrpSpPr>
            <p:cNvPr id="122885" name="组合 1029124"/>
            <p:cNvGrpSpPr/>
            <p:nvPr/>
          </p:nvGrpSpPr>
          <p:grpSpPr>
            <a:xfrm>
              <a:off x="134" y="135"/>
              <a:ext cx="523" cy="317"/>
              <a:chOff x="603" y="1715"/>
              <a:chExt cx="735" cy="400"/>
            </a:xfrm>
          </p:grpSpPr>
          <p:sp>
            <p:nvSpPr>
              <p:cNvPr id="122886" name="圆角矩形 1029125"/>
              <p:cNvSpPr/>
              <p:nvPr/>
            </p:nvSpPr>
            <p:spPr>
              <a:xfrm>
                <a:off x="603" y="1715"/>
                <a:ext cx="735" cy="4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4925">
                <a:noFill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pic>
            <p:nvPicPr>
              <p:cNvPr id="122887" name="图片 1029126" descr="pic01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03" y="1752"/>
                <a:ext cx="528" cy="34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sp>
        <p:nvSpPr>
          <p:cNvPr id="1029129" name="文本框 1029128"/>
          <p:cNvSpPr txBox="1"/>
          <p:nvPr/>
        </p:nvSpPr>
        <p:spPr>
          <a:xfrm>
            <a:off x="323850" y="950913"/>
            <a:ext cx="8785225" cy="1203325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</a:t>
            </a:r>
            <a:r>
              <a:rPr lang="zh-CN" altLang="en-US" noProof="1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二次型 </a:t>
            </a:r>
            <a:r>
              <a:rPr lang="en-US" altLang="zh-CN" i="1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f</a:t>
            </a:r>
            <a:r>
              <a:rPr lang="en-US" altLang="zh-CN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</a:t>
            </a:r>
            <a:r>
              <a:rPr lang="en-US" altLang="zh-CN" i="1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 = </a:t>
            </a:r>
            <a:r>
              <a:rPr lang="en-US" altLang="zh-CN" i="1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r>
              <a:rPr lang="en-US" altLang="zh-CN" baseline="30000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</a:t>
            </a:r>
            <a:r>
              <a:rPr lang="en-US" altLang="zh-CN" i="1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Ax</a:t>
            </a:r>
            <a:r>
              <a:rPr lang="en-US" altLang="zh-CN" noProof="1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lang="zh-CN" altLang="en-US" noProof="1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正定的充要条件是对任意</a:t>
            </a:r>
            <a:r>
              <a:rPr lang="en-US" altLang="zh-CN" i="1" noProof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r>
              <a:rPr lang="en-US" altLang="zh-CN" noProof="1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≠0</a:t>
            </a:r>
            <a:r>
              <a:rPr lang="zh-CN" altLang="en-US" noProof="1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，都有 </a:t>
            </a:r>
            <a:r>
              <a:rPr lang="en-US" altLang="zh-CN" i="1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f</a:t>
            </a:r>
            <a:r>
              <a:rPr lang="en-US" altLang="zh-CN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</a:t>
            </a:r>
            <a:r>
              <a:rPr lang="en-US" altLang="zh-CN" i="1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  = </a:t>
            </a:r>
            <a:r>
              <a:rPr lang="en-US" altLang="zh-CN" i="1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r>
              <a:rPr lang="en-US" altLang="zh-CN" baseline="30000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</a:t>
            </a:r>
            <a:r>
              <a:rPr lang="en-US" altLang="zh-CN" i="1" noProof="1" err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Ax</a:t>
            </a: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&gt;0</a:t>
            </a:r>
            <a:r>
              <a:rPr lang="en-US" altLang="zh-CN" noProof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.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lang="en-US" altLang="zh-CN" sz="240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</a:t>
            </a:r>
            <a:r>
              <a:rPr lang="zh-CN" altLang="en-US" sz="240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注：书上以后者为定义</a:t>
            </a:r>
            <a:r>
              <a:rPr lang="en-US" altLang="zh-CN" sz="2400" noProof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</a:t>
            </a:r>
            <a:endParaRPr lang="en-US" altLang="zh-CN" sz="2400" noProof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29130" name="组合 1029129"/>
          <p:cNvGrpSpPr/>
          <p:nvPr/>
        </p:nvGrpSpPr>
        <p:grpSpPr>
          <a:xfrm>
            <a:off x="395288" y="2246313"/>
            <a:ext cx="8353425" cy="792162"/>
            <a:chOff x="158" y="1298"/>
            <a:chExt cx="5262" cy="499"/>
          </a:xfrm>
        </p:grpSpPr>
        <p:graphicFrame>
          <p:nvGraphicFramePr>
            <p:cNvPr id="122890" name="对象 1029130"/>
            <p:cNvGraphicFramePr/>
            <p:nvPr/>
          </p:nvGraphicFramePr>
          <p:xfrm>
            <a:off x="884" y="1333"/>
            <a:ext cx="1288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3" name="" r:id="rId2" imgW="2044065" imgH="520700" progId="Equation.3">
                    <p:embed/>
                  </p:oleObj>
                </mc:Choice>
                <mc:Fallback>
                  <p:oleObj name="" r:id="rId2" imgW="2044065" imgH="520700" progId="Equation.3">
                    <p:embed/>
                    <p:pic>
                      <p:nvPicPr>
                        <p:cNvPr id="0" name="图片 3712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884" y="1333"/>
                          <a:ext cx="1288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891" name="对象 1029131"/>
            <p:cNvGraphicFramePr/>
            <p:nvPr/>
          </p:nvGraphicFramePr>
          <p:xfrm>
            <a:off x="3060" y="1325"/>
            <a:ext cx="2360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2" name="" r:id="rId4" imgW="3744595" imgH="533400" progId="Equation.3">
                    <p:embed/>
                  </p:oleObj>
                </mc:Choice>
                <mc:Fallback>
                  <p:oleObj name="" r:id="rId4" imgW="3744595" imgH="533400" progId="Equation.3">
                    <p:embed/>
                    <p:pic>
                      <p:nvPicPr>
                        <p:cNvPr id="0" name="图片 371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060" y="1325"/>
                          <a:ext cx="2360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892" name="文本框 1029132"/>
            <p:cNvSpPr txBox="1"/>
            <p:nvPr/>
          </p:nvSpPr>
          <p:spPr>
            <a:xfrm>
              <a:off x="158" y="1344"/>
              <a:ext cx="140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证 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设</a:t>
              </a:r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22893" name="组合 1029133"/>
            <p:cNvGrpSpPr/>
            <p:nvPr/>
          </p:nvGrpSpPr>
          <p:grpSpPr>
            <a:xfrm>
              <a:off x="2244" y="1298"/>
              <a:ext cx="726" cy="499"/>
              <a:chOff x="2244" y="1298"/>
              <a:chExt cx="726" cy="499"/>
            </a:xfrm>
          </p:grpSpPr>
          <p:grpSp>
            <p:nvGrpSpPr>
              <p:cNvPr id="122894" name="组合 1029134"/>
              <p:cNvGrpSpPr/>
              <p:nvPr/>
            </p:nvGrpSpPr>
            <p:grpSpPr>
              <a:xfrm>
                <a:off x="2244" y="1298"/>
                <a:ext cx="726" cy="272"/>
                <a:chOff x="1510" y="1933"/>
                <a:chExt cx="726" cy="272"/>
              </a:xfrm>
            </p:grpSpPr>
            <p:grpSp>
              <p:nvGrpSpPr>
                <p:cNvPr id="122895" name="组合 1029135"/>
                <p:cNvGrpSpPr/>
                <p:nvPr/>
              </p:nvGrpSpPr>
              <p:grpSpPr>
                <a:xfrm>
                  <a:off x="1510" y="2162"/>
                  <a:ext cx="726" cy="43"/>
                  <a:chOff x="2381" y="2523"/>
                  <a:chExt cx="726" cy="43"/>
                </a:xfrm>
              </p:grpSpPr>
              <p:sp>
                <p:nvSpPr>
                  <p:cNvPr id="122896" name="直接连接符 1029136"/>
                  <p:cNvSpPr/>
                  <p:nvPr/>
                </p:nvSpPr>
                <p:spPr>
                  <a:xfrm>
                    <a:off x="2381" y="2523"/>
                    <a:ext cx="726" cy="0"/>
                  </a:xfrm>
                  <a:prstGeom prst="line">
                    <a:avLst/>
                  </a:prstGeom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22897" name="直接连接符 1029137"/>
                  <p:cNvSpPr/>
                  <p:nvPr/>
                </p:nvSpPr>
                <p:spPr>
                  <a:xfrm>
                    <a:off x="2381" y="2566"/>
                    <a:ext cx="726" cy="0"/>
                  </a:xfrm>
                  <a:prstGeom prst="line">
                    <a:avLst/>
                  </a:prstGeom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  <p:graphicFrame>
              <p:nvGraphicFramePr>
                <p:cNvPr id="122898" name="对象 1029138"/>
                <p:cNvGraphicFramePr/>
                <p:nvPr/>
              </p:nvGraphicFramePr>
              <p:xfrm>
                <a:off x="1610" y="1933"/>
                <a:ext cx="546" cy="19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719" name="" r:id="rId6" imgW="1078865" imgH="393700" progId="Equation.3">
                        <p:embed/>
                      </p:oleObj>
                    </mc:Choice>
                    <mc:Fallback>
                      <p:oleObj name="" r:id="rId6" imgW="1078865" imgH="393700" progId="Equation.3">
                        <p:embed/>
                        <p:pic>
                          <p:nvPicPr>
                            <p:cNvPr id="0" name="图片 3718"/>
                            <p:cNvPicPr/>
                            <p:nvPr/>
                          </p:nvPicPr>
                          <p:blipFill>
                            <a:blip r:embed="rId7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610" y="1933"/>
                              <a:ext cx="546" cy="199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22899" name="对象 1029139"/>
              <p:cNvGraphicFramePr/>
              <p:nvPr/>
            </p:nvGraphicFramePr>
            <p:xfrm>
              <a:off x="2336" y="1579"/>
              <a:ext cx="558" cy="2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16" name="" r:id="rId8" imgW="1104265" imgH="431800" progId="Equation.3">
                      <p:embed/>
                    </p:oleObj>
                  </mc:Choice>
                  <mc:Fallback>
                    <p:oleObj name="" r:id="rId8" imgW="1104265" imgH="431800" progId="Equation.3">
                      <p:embed/>
                      <p:pic>
                        <p:nvPicPr>
                          <p:cNvPr id="0" name="图片 3715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2336" y="1579"/>
                            <a:ext cx="558" cy="21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029141" name="组合 1029140"/>
          <p:cNvGrpSpPr/>
          <p:nvPr/>
        </p:nvGrpSpPr>
        <p:grpSpPr>
          <a:xfrm>
            <a:off x="406400" y="3167063"/>
            <a:ext cx="6542088" cy="519112"/>
            <a:chOff x="204" y="1888"/>
            <a:chExt cx="4121" cy="327"/>
          </a:xfrm>
        </p:grpSpPr>
        <p:sp>
          <p:nvSpPr>
            <p:cNvPr id="122901" name="文本框 1029141"/>
            <p:cNvSpPr txBox="1"/>
            <p:nvPr/>
          </p:nvSpPr>
          <p:spPr>
            <a:xfrm>
              <a:off x="204" y="1888"/>
              <a:ext cx="403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必要性：设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正定，即</a:t>
              </a:r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22902" name="对象 1029142"/>
            <p:cNvGraphicFramePr/>
            <p:nvPr/>
          </p:nvGraphicFramePr>
          <p:xfrm>
            <a:off x="2517" y="1933"/>
            <a:ext cx="18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8" name="" r:id="rId10" imgW="2868930" imgH="431800" progId="Equation.3">
                    <p:embed/>
                  </p:oleObj>
                </mc:Choice>
                <mc:Fallback>
                  <p:oleObj name="" r:id="rId10" imgW="2868930" imgH="431800" progId="Equation.3">
                    <p:embed/>
                    <p:pic>
                      <p:nvPicPr>
                        <p:cNvPr id="0" name="图片 3717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2517" y="1933"/>
                          <a:ext cx="180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9144" name="组合 1029143"/>
          <p:cNvGrpSpPr/>
          <p:nvPr/>
        </p:nvGrpSpPr>
        <p:grpSpPr>
          <a:xfrm>
            <a:off x="1908175" y="3814763"/>
            <a:ext cx="7018338" cy="592137"/>
            <a:chOff x="92" y="2205"/>
            <a:chExt cx="4421" cy="373"/>
          </a:xfrm>
        </p:grpSpPr>
        <p:sp>
          <p:nvSpPr>
            <p:cNvPr id="122904" name="矩形 1029144"/>
            <p:cNvSpPr/>
            <p:nvPr/>
          </p:nvSpPr>
          <p:spPr>
            <a:xfrm>
              <a:off x="92" y="2251"/>
              <a:ext cx="442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对任意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≠0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，则                        ，故</a:t>
              </a:r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22905" name="对象 1029145"/>
            <p:cNvGraphicFramePr/>
            <p:nvPr/>
          </p:nvGraphicFramePr>
          <p:xfrm>
            <a:off x="1746" y="2205"/>
            <a:ext cx="1232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7" name="" r:id="rId12" imgW="1955165" imgH="520700" progId="Equation.3">
                    <p:embed/>
                  </p:oleObj>
                </mc:Choice>
                <mc:Fallback>
                  <p:oleObj name="" r:id="rId12" imgW="1955165" imgH="520700" progId="Equation.3">
                    <p:embed/>
                    <p:pic>
                      <p:nvPicPr>
                        <p:cNvPr id="0" name="图片 3716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746" y="2205"/>
                          <a:ext cx="1232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9147" name="对象 1029146"/>
          <p:cNvGraphicFramePr/>
          <p:nvPr/>
        </p:nvGraphicFramePr>
        <p:xfrm>
          <a:off x="1941513" y="4521200"/>
          <a:ext cx="5295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5" name="" r:id="rId14" imgW="5293360" imgH="533400" progId="Equation.3">
                  <p:embed/>
                </p:oleObj>
              </mc:Choice>
              <mc:Fallback>
                <p:oleObj name="" r:id="rId14" imgW="5293360" imgH="533400" progId="Equation.3">
                  <p:embed/>
                  <p:pic>
                    <p:nvPicPr>
                      <p:cNvPr id="0" name="图片 371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41513" y="4521200"/>
                        <a:ext cx="52959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9148" name="组合 1029147"/>
          <p:cNvGrpSpPr/>
          <p:nvPr/>
        </p:nvGrpSpPr>
        <p:grpSpPr>
          <a:xfrm>
            <a:off x="395288" y="5199063"/>
            <a:ext cx="7881937" cy="519112"/>
            <a:chOff x="158" y="3158"/>
            <a:chExt cx="4965" cy="327"/>
          </a:xfrm>
        </p:grpSpPr>
        <p:sp>
          <p:nvSpPr>
            <p:cNvPr id="122908" name="文本框 1029148"/>
            <p:cNvSpPr txBox="1"/>
            <p:nvPr/>
          </p:nvSpPr>
          <p:spPr>
            <a:xfrm>
              <a:off x="158" y="3158"/>
              <a:ext cx="453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充分性：反证。如果有某个            ，取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22909" name="对象 1029149"/>
            <p:cNvGraphicFramePr/>
            <p:nvPr/>
          </p:nvGraphicFramePr>
          <p:xfrm>
            <a:off x="2971" y="3182"/>
            <a:ext cx="56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5" name="" r:id="rId16" imgW="888365" imgH="431800" progId="Equation.3">
                    <p:embed/>
                  </p:oleObj>
                </mc:Choice>
                <mc:Fallback>
                  <p:oleObj name="" r:id="rId16" imgW="888365" imgH="431800" progId="Equation.3">
                    <p:embed/>
                    <p:pic>
                      <p:nvPicPr>
                        <p:cNvPr id="0" name="图片 3704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971" y="3182"/>
                          <a:ext cx="560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10" name="对象 1029150"/>
            <p:cNvGraphicFramePr/>
            <p:nvPr/>
          </p:nvGraphicFramePr>
          <p:xfrm>
            <a:off x="4059" y="3182"/>
            <a:ext cx="10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6" name="" r:id="rId18" imgW="1688465" imgH="431800" progId="Equation.3">
                    <p:embed/>
                  </p:oleObj>
                </mc:Choice>
                <mc:Fallback>
                  <p:oleObj name="" r:id="rId18" imgW="1688465" imgH="431800" progId="Equation.3">
                    <p:embed/>
                    <p:pic>
                      <p:nvPicPr>
                        <p:cNvPr id="0" name="图片 3705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059" y="3182"/>
                          <a:ext cx="1064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9152" name="对象 1029151"/>
          <p:cNvGraphicFramePr/>
          <p:nvPr/>
        </p:nvGraphicFramePr>
        <p:xfrm>
          <a:off x="1620838" y="5775325"/>
          <a:ext cx="3784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" name="" r:id="rId20" imgW="3782695" imgH="533400" progId="Equation.3">
                  <p:embed/>
                </p:oleObj>
              </mc:Choice>
              <mc:Fallback>
                <p:oleObj name="" r:id="rId20" imgW="3782695" imgH="533400" progId="Equation.3">
                  <p:embed/>
                  <p:pic>
                    <p:nvPicPr>
                      <p:cNvPr id="0" name="图片 370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620838" y="5775325"/>
                        <a:ext cx="37846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9153" name="组合 1029152"/>
          <p:cNvGrpSpPr/>
          <p:nvPr/>
        </p:nvGrpSpPr>
        <p:grpSpPr>
          <a:xfrm>
            <a:off x="5437188" y="5775325"/>
            <a:ext cx="3240087" cy="519113"/>
            <a:chOff x="3606" y="3475"/>
            <a:chExt cx="2041" cy="327"/>
          </a:xfrm>
        </p:grpSpPr>
        <p:sp>
          <p:nvSpPr>
            <p:cNvPr id="122913" name="文本框 1029153"/>
            <p:cNvSpPr txBox="1"/>
            <p:nvPr/>
          </p:nvSpPr>
          <p:spPr>
            <a:xfrm>
              <a:off x="3606" y="3475"/>
              <a:ext cx="204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与            矛盾。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22914" name="对象 1029154"/>
            <p:cNvGraphicFramePr/>
            <p:nvPr/>
          </p:nvGraphicFramePr>
          <p:xfrm>
            <a:off x="4044" y="3520"/>
            <a:ext cx="56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8" name="" r:id="rId22" imgW="888365" imgH="431800" progId="Equation.3">
                    <p:embed/>
                  </p:oleObj>
                </mc:Choice>
                <mc:Fallback>
                  <p:oleObj name="" r:id="rId22" imgW="888365" imgH="431800" progId="Equation.3">
                    <p:embed/>
                    <p:pic>
                      <p:nvPicPr>
                        <p:cNvPr id="0" name="图片 3707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4044" y="3520"/>
                          <a:ext cx="560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905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3906" name="对象 1030145"/>
          <p:cNvGraphicFramePr/>
          <p:nvPr/>
        </p:nvGraphicFramePr>
        <p:xfrm>
          <a:off x="2124075" y="2262188"/>
          <a:ext cx="1130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" name="" r:id="rId1" imgW="1129665" imgH="419100" progId="Equation.3">
                  <p:embed/>
                </p:oleObj>
              </mc:Choice>
              <mc:Fallback>
                <p:oleObj name="" r:id="rId1" imgW="1129665" imgH="419100" progId="Equation.3">
                  <p:embed/>
                  <p:pic>
                    <p:nvPicPr>
                      <p:cNvPr id="0" name="图片 371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24075" y="2262188"/>
                        <a:ext cx="1130300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7" name="对象 1030146"/>
          <p:cNvGraphicFramePr/>
          <p:nvPr/>
        </p:nvGraphicFramePr>
        <p:xfrm>
          <a:off x="2128838" y="2838450"/>
          <a:ext cx="20701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" name="" r:id="rId3" imgW="2070100" imgH="977900" progId="Equation.3">
                  <p:embed/>
                </p:oleObj>
              </mc:Choice>
              <mc:Fallback>
                <p:oleObj name="" r:id="rId3" imgW="2070100" imgH="977900" progId="Equation.3">
                  <p:embed/>
                  <p:pic>
                    <p:nvPicPr>
                      <p:cNvPr id="0" name="图片 370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8838" y="2838450"/>
                        <a:ext cx="2070100" cy="977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8" name="对象 1030147"/>
          <p:cNvGraphicFramePr/>
          <p:nvPr/>
        </p:nvGraphicFramePr>
        <p:xfrm>
          <a:off x="5580063" y="3125788"/>
          <a:ext cx="60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" name="" r:id="rId5" imgW="457200" imgH="228600" progId="Equation.3">
                  <p:embed/>
                </p:oleObj>
              </mc:Choice>
              <mc:Fallback>
                <p:oleObj name="" r:id="rId5" imgW="457200" imgH="228600" progId="Equation.3">
                  <p:embed/>
                  <p:pic>
                    <p:nvPicPr>
                      <p:cNvPr id="0" name="图片 370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0063" y="3125788"/>
                        <a:ext cx="609600" cy="304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9" name="对象 1030148"/>
          <p:cNvGraphicFramePr/>
          <p:nvPr/>
        </p:nvGraphicFramePr>
        <p:xfrm>
          <a:off x="2138363" y="4135438"/>
          <a:ext cx="26670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4" name="" r:id="rId7" imgW="2667000" imgH="1536700" progId="Equation.3">
                  <p:embed/>
                </p:oleObj>
              </mc:Choice>
              <mc:Fallback>
                <p:oleObj name="" r:id="rId7" imgW="2667000" imgH="1536700" progId="Equation.3">
                  <p:embed/>
                  <p:pic>
                    <p:nvPicPr>
                      <p:cNvPr id="0" name="图片 37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8363" y="4135438"/>
                        <a:ext cx="2667000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910" name="组合 1030149"/>
          <p:cNvGrpSpPr/>
          <p:nvPr/>
        </p:nvGrpSpPr>
        <p:grpSpPr>
          <a:xfrm>
            <a:off x="179388" y="390525"/>
            <a:ext cx="1871662" cy="576263"/>
            <a:chOff x="113" y="119"/>
            <a:chExt cx="1179" cy="363"/>
          </a:xfrm>
        </p:grpSpPr>
        <p:sp>
          <p:nvSpPr>
            <p:cNvPr id="123911" name="圆角矩形 1030150"/>
            <p:cNvSpPr/>
            <p:nvPr/>
          </p:nvSpPr>
          <p:spPr>
            <a:xfrm>
              <a:off x="113" y="119"/>
              <a:ext cx="1179" cy="363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0152" name="文本框 1030151"/>
            <p:cNvSpPr txBox="1"/>
            <p:nvPr/>
          </p:nvSpPr>
          <p:spPr>
            <a:xfrm>
              <a:off x="657" y="119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定理</a:t>
              </a:r>
              <a:endParaRPr lang="zh-CN" altLang="en-US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grpSp>
          <p:nvGrpSpPr>
            <p:cNvPr id="123913" name="组合 1030152"/>
            <p:cNvGrpSpPr/>
            <p:nvPr/>
          </p:nvGrpSpPr>
          <p:grpSpPr>
            <a:xfrm>
              <a:off x="134" y="135"/>
              <a:ext cx="523" cy="317"/>
              <a:chOff x="603" y="1715"/>
              <a:chExt cx="735" cy="400"/>
            </a:xfrm>
          </p:grpSpPr>
          <p:sp>
            <p:nvSpPr>
              <p:cNvPr id="123914" name="圆角矩形 1030153"/>
              <p:cNvSpPr/>
              <p:nvPr/>
            </p:nvSpPr>
            <p:spPr>
              <a:xfrm>
                <a:off x="603" y="1715"/>
                <a:ext cx="735" cy="4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4925">
                <a:noFill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pic>
            <p:nvPicPr>
              <p:cNvPr id="123915" name="图片 1030154" descr="pic014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3" y="1752"/>
                <a:ext cx="528" cy="34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sp>
        <p:nvSpPr>
          <p:cNvPr id="123916" name="矩形 1030156"/>
          <p:cNvSpPr/>
          <p:nvPr/>
        </p:nvSpPr>
        <p:spPr>
          <a:xfrm>
            <a:off x="179388" y="1038225"/>
            <a:ext cx="8280400" cy="1203325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对称矩阵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为正定的充要条件是：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的各阶主子式全为正，即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917" name="文本框 1030157"/>
          <p:cNvSpPr txBox="1"/>
          <p:nvPr/>
        </p:nvSpPr>
        <p:spPr>
          <a:xfrm>
            <a:off x="898525" y="5862638"/>
            <a:ext cx="6049963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负定矩阵的充要条件是？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4929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30" name="文本框 1031169"/>
          <p:cNvSpPr txBox="1"/>
          <p:nvPr/>
        </p:nvSpPr>
        <p:spPr>
          <a:xfrm>
            <a:off x="1187450" y="549275"/>
            <a:ext cx="19621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判别二次型</a:t>
            </a:r>
            <a:endParaRPr lang="zh-CN" altLang="en-US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24931" name="对象 1031170"/>
          <p:cNvGraphicFramePr/>
          <p:nvPr/>
        </p:nvGraphicFramePr>
        <p:xfrm>
          <a:off x="971550" y="1196975"/>
          <a:ext cx="79216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4" name="" r:id="rId1" imgW="7921625" imgH="482600" progId="Equation.3">
                  <p:embed/>
                </p:oleObj>
              </mc:Choice>
              <mc:Fallback>
                <p:oleObj name="" r:id="rId1" imgW="7921625" imgH="482600" progId="Equation.3">
                  <p:embed/>
                  <p:pic>
                    <p:nvPicPr>
                      <p:cNvPr id="0" name="图片 372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71550" y="1196975"/>
                        <a:ext cx="7921625" cy="481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2" name="文本框 1031171"/>
          <p:cNvSpPr txBox="1"/>
          <p:nvPr/>
        </p:nvSpPr>
        <p:spPr>
          <a:xfrm>
            <a:off x="117475" y="1751013"/>
            <a:ext cx="17843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是否正定</a:t>
            </a:r>
            <a:r>
              <a:rPr lang="en-US" altLang="zh-CN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altLang="zh-CN" b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4933" name="文本框 1031172"/>
          <p:cNvSpPr txBox="1"/>
          <p:nvPr/>
        </p:nvSpPr>
        <p:spPr>
          <a:xfrm>
            <a:off x="179388" y="3910013"/>
            <a:ext cx="33845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它的各阶顺序主子式</a:t>
            </a:r>
            <a:endParaRPr lang="zh-CN" altLang="en-US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24934" name="组合 1031173"/>
          <p:cNvGrpSpPr/>
          <p:nvPr/>
        </p:nvGrpSpPr>
        <p:grpSpPr>
          <a:xfrm>
            <a:off x="1116013" y="4676775"/>
            <a:ext cx="6696075" cy="977900"/>
            <a:chOff x="1066" y="2341"/>
            <a:chExt cx="4218" cy="616"/>
          </a:xfrm>
        </p:grpSpPr>
        <p:graphicFrame>
          <p:nvGraphicFramePr>
            <p:cNvPr id="124935" name="对象 1031174"/>
            <p:cNvGraphicFramePr/>
            <p:nvPr/>
          </p:nvGraphicFramePr>
          <p:xfrm>
            <a:off x="1066" y="2515"/>
            <a:ext cx="100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1" name="" r:id="rId3" imgW="1600200" imgH="419100" progId="Equation.3">
                    <p:embed/>
                  </p:oleObj>
                </mc:Choice>
                <mc:Fallback>
                  <p:oleObj name="" r:id="rId3" imgW="1600200" imgH="419100" progId="Equation.3">
                    <p:embed/>
                    <p:pic>
                      <p:nvPicPr>
                        <p:cNvPr id="0" name="图片 372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66" y="2515"/>
                          <a:ext cx="1008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4936" name="对象 1031175"/>
            <p:cNvGraphicFramePr/>
            <p:nvPr/>
          </p:nvGraphicFramePr>
          <p:xfrm>
            <a:off x="2109" y="2341"/>
            <a:ext cx="1720" cy="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0" name="" r:id="rId5" imgW="2730500" imgH="977900" progId="Equation.3">
                    <p:embed/>
                  </p:oleObj>
                </mc:Choice>
                <mc:Fallback>
                  <p:oleObj name="" r:id="rId5" imgW="2730500" imgH="977900" progId="Equation.3">
                    <p:embed/>
                    <p:pic>
                      <p:nvPicPr>
                        <p:cNvPr id="0" name="图片 371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109" y="2341"/>
                          <a:ext cx="1720" cy="61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4937" name="对象 1031176"/>
            <p:cNvGraphicFramePr/>
            <p:nvPr/>
          </p:nvGraphicFramePr>
          <p:xfrm>
            <a:off x="3892" y="2507"/>
            <a:ext cx="139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2" name="" r:id="rId7" imgW="2208530" imgH="444500" progId="Equation.3">
                    <p:embed/>
                  </p:oleObj>
                </mc:Choice>
                <mc:Fallback>
                  <p:oleObj name="" r:id="rId7" imgW="2208530" imgH="444500" progId="Equation.3">
                    <p:embed/>
                    <p:pic>
                      <p:nvPicPr>
                        <p:cNvPr id="0" name="图片 3721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892" y="2507"/>
                          <a:ext cx="1392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938" name="矩形 1031177"/>
          <p:cNvSpPr/>
          <p:nvPr/>
        </p:nvSpPr>
        <p:spPr>
          <a:xfrm>
            <a:off x="250825" y="5726113"/>
            <a:ext cx="38290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故上述二次型是正定的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24939" name="组合 1031178"/>
          <p:cNvGrpSpPr/>
          <p:nvPr/>
        </p:nvGrpSpPr>
        <p:grpSpPr>
          <a:xfrm>
            <a:off x="179388" y="333375"/>
            <a:ext cx="1008062" cy="935038"/>
            <a:chOff x="3742" y="1888"/>
            <a:chExt cx="635" cy="589"/>
          </a:xfrm>
        </p:grpSpPr>
        <p:grpSp>
          <p:nvGrpSpPr>
            <p:cNvPr id="124940" name="组合 1031179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124941" name="任意多边形 1031180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4942" name="矩形 1031181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4943" name="矩形 1031182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4944" name="矩形 1031183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4945" name="文本框 1031184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1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124946" name="组合 1031185"/>
          <p:cNvGrpSpPr/>
          <p:nvPr/>
        </p:nvGrpSpPr>
        <p:grpSpPr>
          <a:xfrm>
            <a:off x="1116013" y="2270125"/>
            <a:ext cx="4968875" cy="1511300"/>
            <a:chOff x="657" y="1207"/>
            <a:chExt cx="3130" cy="952"/>
          </a:xfrm>
        </p:grpSpPr>
        <p:graphicFrame>
          <p:nvGraphicFramePr>
            <p:cNvPr id="124947" name="对象 1031186"/>
            <p:cNvGraphicFramePr/>
            <p:nvPr/>
          </p:nvGraphicFramePr>
          <p:xfrm>
            <a:off x="1819" y="1207"/>
            <a:ext cx="1968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3" name="" r:id="rId9" imgW="3124200" imgH="1511300" progId="Equation.3">
                    <p:embed/>
                  </p:oleObj>
                </mc:Choice>
                <mc:Fallback>
                  <p:oleObj name="" r:id="rId9" imgW="3124200" imgH="1511300" progId="Equation.3">
                    <p:embed/>
                    <p:pic>
                      <p:nvPicPr>
                        <p:cNvPr id="0" name="图片 3722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819" y="1207"/>
                          <a:ext cx="1968" cy="9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4948" name="文本框 1031187"/>
            <p:cNvSpPr txBox="1"/>
            <p:nvPr/>
          </p:nvSpPr>
          <p:spPr>
            <a:xfrm>
              <a:off x="657" y="1525"/>
              <a:ext cx="1543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的矩阵为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4949" name="文本框 1031188"/>
          <p:cNvSpPr txBox="1"/>
          <p:nvPr/>
        </p:nvSpPr>
        <p:spPr>
          <a:xfrm>
            <a:off x="323850" y="2270125"/>
            <a:ext cx="93503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5953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25954" name="组合 1032194"/>
          <p:cNvGrpSpPr/>
          <p:nvPr/>
        </p:nvGrpSpPr>
        <p:grpSpPr>
          <a:xfrm>
            <a:off x="360363" y="319088"/>
            <a:ext cx="1008062" cy="935037"/>
            <a:chOff x="3742" y="1888"/>
            <a:chExt cx="635" cy="589"/>
          </a:xfrm>
        </p:grpSpPr>
        <p:grpSp>
          <p:nvGrpSpPr>
            <p:cNvPr id="125955" name="组合 1032195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125956" name="任意多边形 1032196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5957" name="矩形 1032197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5958" name="矩形 1032198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5959" name="矩形 1032199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5960" name="文本框 1032200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2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125961" name="文本框 1032201"/>
          <p:cNvSpPr txBox="1"/>
          <p:nvPr/>
        </p:nvSpPr>
        <p:spPr>
          <a:xfrm>
            <a:off x="503238" y="2551113"/>
            <a:ext cx="86360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5962" name="矩形 1032202"/>
          <p:cNvSpPr/>
          <p:nvPr/>
        </p:nvSpPr>
        <p:spPr>
          <a:xfrm>
            <a:off x="1439863" y="439738"/>
            <a:ext cx="19621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判别二次型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25963" name="对象 1032203"/>
          <p:cNvGraphicFramePr/>
          <p:nvPr/>
        </p:nvGraphicFramePr>
        <p:xfrm>
          <a:off x="2232025" y="1109663"/>
          <a:ext cx="571658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0" name="" r:id="rId1" imgW="5712460" imgH="482600" progId="Equation.3">
                  <p:embed/>
                </p:oleObj>
              </mc:Choice>
              <mc:Fallback>
                <p:oleObj name="" r:id="rId1" imgW="5712460" imgH="482600" progId="Equation.3">
                  <p:embed/>
                  <p:pic>
                    <p:nvPicPr>
                      <p:cNvPr id="0" name="图片 372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32025" y="1109663"/>
                        <a:ext cx="5716588" cy="4810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64" name="矩形 1032204"/>
          <p:cNvSpPr/>
          <p:nvPr/>
        </p:nvSpPr>
        <p:spPr>
          <a:xfrm>
            <a:off x="360363" y="1671638"/>
            <a:ext cx="1695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是否正定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25965" name="组合 1032205"/>
          <p:cNvGrpSpPr/>
          <p:nvPr/>
        </p:nvGrpSpPr>
        <p:grpSpPr>
          <a:xfrm>
            <a:off x="1295400" y="2117725"/>
            <a:ext cx="5421313" cy="1511300"/>
            <a:chOff x="657" y="1207"/>
            <a:chExt cx="3415" cy="952"/>
          </a:xfrm>
        </p:grpSpPr>
        <p:sp>
          <p:nvSpPr>
            <p:cNvPr id="125966" name="矩形 1032206"/>
            <p:cNvSpPr/>
            <p:nvPr/>
          </p:nvSpPr>
          <p:spPr>
            <a:xfrm>
              <a:off x="657" y="1480"/>
              <a:ext cx="168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二次型的矩阵为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25967" name="对象 1032207"/>
            <p:cNvGraphicFramePr/>
            <p:nvPr/>
          </p:nvGraphicFramePr>
          <p:xfrm>
            <a:off x="2336" y="1207"/>
            <a:ext cx="1736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9" name="" r:id="rId3" imgW="2755900" imgH="1511300" progId="Equation.3">
                    <p:embed/>
                  </p:oleObj>
                </mc:Choice>
                <mc:Fallback>
                  <p:oleObj name="" r:id="rId3" imgW="2755900" imgH="1511300" progId="Equation.3">
                    <p:embed/>
                    <p:pic>
                      <p:nvPicPr>
                        <p:cNvPr id="0" name="图片 372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36" y="1207"/>
                          <a:ext cx="1736" cy="9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5968" name="对象 1032208"/>
          <p:cNvGraphicFramePr/>
          <p:nvPr/>
        </p:nvGraphicFramePr>
        <p:xfrm>
          <a:off x="2903538" y="4640263"/>
          <a:ext cx="30734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" name="" r:id="rId5" imgW="3072130" imgH="431800" progId="Equation.3">
                  <p:embed/>
                </p:oleObj>
              </mc:Choice>
              <mc:Fallback>
                <p:oleObj name="" r:id="rId5" imgW="3072130" imgH="431800" progId="Equation.3">
                  <p:embed/>
                  <p:pic>
                    <p:nvPicPr>
                      <p:cNvPr id="0" name="图片 37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03538" y="4640263"/>
                        <a:ext cx="3073400" cy="4302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69" name="矩形 1032209"/>
          <p:cNvSpPr/>
          <p:nvPr/>
        </p:nvSpPr>
        <p:spPr>
          <a:xfrm>
            <a:off x="503238" y="5502275"/>
            <a:ext cx="7920037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即知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是正定矩阵，故此二次型为正定二次型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5970" name="文本框 1032210"/>
          <p:cNvSpPr txBox="1"/>
          <p:nvPr/>
        </p:nvSpPr>
        <p:spPr>
          <a:xfrm>
            <a:off x="430213" y="3917950"/>
            <a:ext cx="2449512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求得其特征值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1365</Words>
  <Application>WPS 演示</Application>
  <PresentationFormat>在屏幕上显示</PresentationFormat>
  <Paragraphs>186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60</vt:i4>
      </vt:variant>
      <vt:variant>
        <vt:lpstr>幻灯片标题</vt:lpstr>
      </vt:variant>
      <vt:variant>
        <vt:i4>14</vt:i4>
      </vt:variant>
    </vt:vector>
  </HeadingPairs>
  <TitlesOfParts>
    <vt:vector size="89" baseType="lpstr">
      <vt:lpstr>Arial</vt:lpstr>
      <vt:lpstr>宋体</vt:lpstr>
      <vt:lpstr>Wingdings</vt:lpstr>
      <vt:lpstr>Times New Roman</vt:lpstr>
      <vt:lpstr>楷体_GB2312</vt:lpstr>
      <vt:lpstr>Verdana</vt:lpstr>
      <vt:lpstr>微软雅黑</vt:lpstr>
      <vt:lpstr>仿宋_GB2312</vt:lpstr>
      <vt:lpstr>华文行楷</vt:lpstr>
      <vt:lpstr>华文楷体</vt:lpstr>
      <vt:lpstr>黑体</vt:lpstr>
      <vt:lpstr>Arial Unicode MS</vt:lpstr>
      <vt:lpstr>华文细黑</vt:lpstr>
      <vt:lpstr>Symbol</vt:lpstr>
      <vt:lpstr>古瓶荷花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西安通信学院数学教研室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第一节    二阶与三阶行列式</dc:title>
  <dc:creator/>
  <cp:lastModifiedBy>泊源</cp:lastModifiedBy>
  <cp:revision>151</cp:revision>
  <dcterms:created xsi:type="dcterms:W3CDTF">2000-09-19T09:57:00Z</dcterms:created>
  <dcterms:modified xsi:type="dcterms:W3CDTF">2020-08-25T13:21:40Z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2052-11.3.0.9221</vt:lpwstr>
  </property>
</Properties>
</file>