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829" r:id="rId3"/>
    <p:sldId id="735" r:id="rId4"/>
    <p:sldId id="736" r:id="rId5"/>
    <p:sldId id="737" r:id="rId6"/>
    <p:sldId id="738" r:id="rId7"/>
    <p:sldId id="739" r:id="rId8"/>
    <p:sldId id="740" r:id="rId9"/>
    <p:sldId id="741" r:id="rId10"/>
    <p:sldId id="742" r:id="rId11"/>
    <p:sldId id="743" r:id="rId12"/>
    <p:sldId id="744" r:id="rId13"/>
    <p:sldId id="745" r:id="rId14"/>
    <p:sldId id="746" r:id="rId15"/>
    <p:sldId id="747" r:id="rId16"/>
    <p:sldId id="748" r:id="rId17"/>
    <p:sldId id="749" r:id="rId18"/>
    <p:sldId id="750" r:id="rId19"/>
    <p:sldId id="751" r:id="rId20"/>
    <p:sldId id="752" r:id="rId21"/>
    <p:sldId id="753" r:id="rId2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6600"/>
    <a:srgbClr val="008000"/>
    <a:srgbClr val="66FFFF"/>
    <a:srgbClr val="FFFF00"/>
    <a:srgbClr val="0000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09"/>
    <p:restoredTop sz="94634"/>
  </p:normalViewPr>
  <p:slideViewPr>
    <p:cSldViewPr snapToObjects="1" showGuides="1">
      <p:cViewPr varScale="1">
        <p:scale>
          <a:sx n="73" d="100"/>
          <a:sy n="73" d="100"/>
        </p:scale>
        <p:origin x="-1158" y="-102"/>
      </p:cViewPr>
      <p:guideLst>
        <p:guide orient="horz" pos="3329"/>
        <p:guide pos="10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17.wmf"/><Relationship Id="rId8" Type="http://schemas.openxmlformats.org/officeDocument/2006/relationships/image" Target="../media/image16.wmf"/><Relationship Id="rId7" Type="http://schemas.openxmlformats.org/officeDocument/2006/relationships/image" Target="../media/image15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1" Type="http://schemas.openxmlformats.org/officeDocument/2006/relationships/image" Target="../media/image19.wmf"/><Relationship Id="rId10" Type="http://schemas.openxmlformats.org/officeDocument/2006/relationships/image" Target="../media/image18.wmf"/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6" Type="http://schemas.openxmlformats.org/officeDocument/2006/relationships/image" Target="../media/image56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9" Type="http://schemas.openxmlformats.org/officeDocument/2006/relationships/image" Target="../media/image49.wmf"/><Relationship Id="rId8" Type="http://schemas.openxmlformats.org/officeDocument/2006/relationships/image" Target="../media/image83.wmf"/><Relationship Id="rId7" Type="http://schemas.openxmlformats.org/officeDocument/2006/relationships/image" Target="../media/image63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9" Type="http://schemas.openxmlformats.org/officeDocument/2006/relationships/image" Target="../media/image49.wmf"/><Relationship Id="rId8" Type="http://schemas.openxmlformats.org/officeDocument/2006/relationships/image" Target="../media/image90.wmf"/><Relationship Id="rId7" Type="http://schemas.openxmlformats.org/officeDocument/2006/relationships/image" Target="../media/image89.wmf"/><Relationship Id="rId6" Type="http://schemas.openxmlformats.org/officeDocument/2006/relationships/image" Target="../media/image88.wmf"/><Relationship Id="rId5" Type="http://schemas.openxmlformats.org/officeDocument/2006/relationships/image" Target="../media/image81.wmf"/><Relationship Id="rId4" Type="http://schemas.openxmlformats.org/officeDocument/2006/relationships/image" Target="../media/image87.wmf"/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13.vml.rels><?xml version="1.0" encoding="UTF-8" standalone="yes"?>
<Relationships xmlns="http://schemas.openxmlformats.org/package/2006/relationships"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14.vml.rels><?xml version="1.0" encoding="UTF-8" standalone="yes"?>
<Relationships xmlns="http://schemas.openxmlformats.org/package/2006/relationships"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15.vml.rels><?xml version="1.0" encoding="UTF-8" standalone="yes"?>
<Relationships xmlns="http://schemas.openxmlformats.org/package/2006/relationships"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16.vml.rels><?xml version="1.0" encoding="UTF-8" standalone="yes"?>
<Relationships xmlns="http://schemas.openxmlformats.org/package/2006/relationships"><Relationship Id="rId9" Type="http://schemas.openxmlformats.org/officeDocument/2006/relationships/image" Target="../media/image117.wmf"/><Relationship Id="rId8" Type="http://schemas.openxmlformats.org/officeDocument/2006/relationships/image" Target="../media/image116.wmf"/><Relationship Id="rId7" Type="http://schemas.openxmlformats.org/officeDocument/2006/relationships/image" Target="../media/image115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0" Type="http://schemas.openxmlformats.org/officeDocument/2006/relationships/image" Target="../media/image118.wmf"/><Relationship Id="rId1" Type="http://schemas.openxmlformats.org/officeDocument/2006/relationships/image" Target="../media/image109.wmf"/></Relationships>
</file>

<file path=ppt/drawings/_rels/vmlDrawing17.vml.rels><?xml version="1.0" encoding="UTF-8" standalone="yes"?>
<Relationships xmlns="http://schemas.openxmlformats.org/package/2006/relationships"><Relationship Id="rId7" Type="http://schemas.openxmlformats.org/officeDocument/2006/relationships/image" Target="../media/image124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09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7" Type="http://schemas.openxmlformats.org/officeDocument/2006/relationships/image" Target="../media/image131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/Relationships>
</file>

<file path=ppt/drawings/_rels/vmlDrawing19.vml.rels><?xml version="1.0" encoding="UTF-8" standalone="yes"?>
<Relationships xmlns="http://schemas.openxmlformats.org/package/2006/relationships"><Relationship Id="rId6" Type="http://schemas.openxmlformats.org/officeDocument/2006/relationships/image" Target="../media/image138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7" Type="http://schemas.openxmlformats.org/officeDocument/2006/relationships/image" Target="../media/image26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7" Type="http://schemas.openxmlformats.org/officeDocument/2006/relationships/image" Target="../media/image39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7" Type="http://schemas.openxmlformats.org/officeDocument/2006/relationships/image" Target="../media/image55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9" Type="http://schemas.openxmlformats.org/officeDocument/2006/relationships/image" Target="../media/image64.wmf"/><Relationship Id="rId8" Type="http://schemas.openxmlformats.org/officeDocument/2006/relationships/image" Target="../media/image63.wmf"/><Relationship Id="rId7" Type="http://schemas.openxmlformats.org/officeDocument/2006/relationships/image" Target="../media/image62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0" Type="http://schemas.openxmlformats.org/officeDocument/2006/relationships/image" Target="../media/image50.wmf"/><Relationship Id="rId1" Type="http://schemas.openxmlformats.org/officeDocument/2006/relationships/image" Target="../media/image56.wmf"/></Relationships>
</file>

<file path=ppt/drawings/_rels/vmlDrawing9.vml.rels><?xml version="1.0" encoding="UTF-8" standalone="yes"?>
<Relationships xmlns="http://schemas.openxmlformats.org/package/2006/relationships"><Relationship Id="rId9" Type="http://schemas.openxmlformats.org/officeDocument/2006/relationships/image" Target="../media/image73.wmf"/><Relationship Id="rId8" Type="http://schemas.openxmlformats.org/officeDocument/2006/relationships/image" Target="../media/image72.wmf"/><Relationship Id="rId7" Type="http://schemas.openxmlformats.org/officeDocument/2006/relationships/image" Target="../media/image71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0" Type="http://schemas.openxmlformats.org/officeDocument/2006/relationships/image" Target="../media/image50.wmf"/><Relationship Id="rId1" Type="http://schemas.openxmlformats.org/officeDocument/2006/relationships/image" Target="../media/image6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5954" name="页眉占位符 12595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125955" name="日期占位符 12595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125956" name="页脚占位符 12595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125957" name="灯片编号占位符 12595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8370" name="页眉占位符 5836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8371" name="日期占位符 58370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14340" name="幻灯片图像占位符 58371"/>
          <p:cNvSpPr>
            <a:spLocks noTextEdit="1"/>
          </p:cNvSpPr>
          <p:nvPr>
            <p:ph type="sldImg"/>
          </p:nvPr>
        </p:nvSpPr>
        <p:spPr>
          <a:xfrm>
            <a:off x="1125538" y="611188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文本占位符 58372"/>
          <p:cNvSpPr>
            <a:spLocks noGrp="1"/>
          </p:cNvSpPr>
          <p:nvPr>
            <p:ph type="body" sz="quarter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8374" name="页脚占位符 58373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8375" name="灯片编号占位符 58374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646150">
            <a:hlinkClick r:id="" action="ppaction://hlinkshowjump?jump=previousslide"/>
          </p:cNvPr>
          <p:cNvSpPr/>
          <p:nvPr userDrawn="1"/>
        </p:nvSpPr>
        <p:spPr>
          <a:xfrm>
            <a:off x="6388100" y="6286500"/>
            <a:ext cx="673100" cy="38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1" name="文本框 646151"/>
          <p:cNvSpPr txBox="1"/>
          <p:nvPr userDrawn="1"/>
        </p:nvSpPr>
        <p:spPr>
          <a:xfrm>
            <a:off x="-36512" y="6477000"/>
            <a:ext cx="1152525" cy="336550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线性代数</a:t>
            </a:r>
            <a:endParaRPr lang="zh-CN" altLang="en-US" sz="1600" dirty="0">
              <a:solidFill>
                <a:srgbClr val="00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2052" name="文本框 646152"/>
          <p:cNvSpPr txBox="1"/>
          <p:nvPr userDrawn="1"/>
        </p:nvSpPr>
        <p:spPr>
          <a:xfrm>
            <a:off x="7794625" y="115888"/>
            <a:ext cx="1187450" cy="366712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华文行楷" pitchFamily="2" charset="-122"/>
              </a:rPr>
              <a:t>郑州大学</a:t>
            </a:r>
            <a:endParaRPr lang="zh-CN" altLang="en-US" sz="1800" dirty="0">
              <a:solidFill>
                <a:schemeClr val="tx1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646146" name="标题 646145"/>
          <p:cNvSpPr>
            <a:spLocks noGrp="1" noRot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buClrTx/>
              <a:buSzTx/>
              <a:buFontTx/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646147" name="副标题 646146"/>
          <p:cNvSpPr>
            <a:spLocks noGrp="1" noRot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8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9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hlink"/>
              </a:buClr>
              <a:buSzPct val="85000"/>
              <a:buFont typeface="Wingdings" panose="05000000000000000000" pitchFamily="2" charset="2"/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646148" name="日期占位符 646147"/>
          <p:cNvSpPr>
            <a:spLocks noGrp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46149" name="页脚占位符 646148"/>
          <p:cNvSpPr>
            <a:spLocks noGrp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endParaRPr lang="zh-CN" altLang="en-US" strike="noStrike" noProof="1" dirty="0"/>
          </a:p>
        </p:txBody>
      </p:sp>
      <p:sp>
        <p:nvSpPr>
          <p:cNvPr id="646150" name="灯片编号占位符 646149"/>
          <p:cNvSpPr>
            <a:spLocks noGrp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1981200"/>
            <a:ext cx="8540750" cy="38862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9569" y="404813"/>
            <a:ext cx="2135981" cy="546258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404813"/>
            <a:ext cx="6284119" cy="546258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0583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" Target="../slides/slide1.xml"/><Relationship Id="rId15" Type="http://schemas.openxmlformats.org/officeDocument/2006/relationships/image" Target="../media/image6.png"/><Relationship Id="rId14" Type="http://schemas.openxmlformats.org/officeDocument/2006/relationships/image" Target="../media/image5.png"/><Relationship Id="rId13" Type="http://schemas.openxmlformats.org/officeDocument/2006/relationships/image" Target="../media/image4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45126" name="灯片编号占位符 64512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1027" name="矩形 645126">
            <a:hlinkClick r:id="" action="ppaction://hlinkshowjump?jump=previousslide"/>
          </p:cNvPr>
          <p:cNvSpPr/>
          <p:nvPr userDrawn="1"/>
        </p:nvSpPr>
        <p:spPr>
          <a:xfrm>
            <a:off x="6388100" y="6286500"/>
            <a:ext cx="673100" cy="38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8" name="文本框 645127"/>
          <p:cNvSpPr txBox="1"/>
          <p:nvPr userDrawn="1"/>
        </p:nvSpPr>
        <p:spPr>
          <a:xfrm>
            <a:off x="-36512" y="6477000"/>
            <a:ext cx="1152525" cy="336550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线性代数</a:t>
            </a:r>
            <a:endParaRPr lang="zh-CN" altLang="en-US" sz="1600" dirty="0">
              <a:solidFill>
                <a:srgbClr val="00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pic>
        <p:nvPicPr>
          <p:cNvPr id="1029" name="图片 1" descr="2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800225" cy="622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0" name="Picture 9"/>
          <p:cNvPicPr>
            <a:picLocks noChangeAspect="1"/>
          </p:cNvPicPr>
          <p:nvPr userDrawn="1"/>
        </p:nvPicPr>
        <p:blipFill>
          <a:blip r:embed="rId14">
            <a:lum bright="41992"/>
          </a:blip>
          <a:stretch>
            <a:fillRect/>
          </a:stretch>
        </p:blipFill>
        <p:spPr>
          <a:xfrm>
            <a:off x="6427788" y="5454650"/>
            <a:ext cx="2716212" cy="927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1" name="Picture 13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381750"/>
            <a:ext cx="9144000" cy="4587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4" name="Text Box 44"/>
          <p:cNvSpPr txBox="1">
            <a:spLocks noChangeArrowheads="1"/>
          </p:cNvSpPr>
          <p:nvPr userDrawn="1"/>
        </p:nvSpPr>
        <p:spPr bwMode="auto">
          <a:xfrm>
            <a:off x="4983163" y="6461125"/>
            <a:ext cx="1938338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4562-307D-454F-AEF1-820426C986D4}" type="datetime3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3" name="Text Box 15"/>
          <p:cNvSpPr txBox="1"/>
          <p:nvPr userDrawn="1"/>
        </p:nvSpPr>
        <p:spPr>
          <a:xfrm>
            <a:off x="8742363" y="6453188"/>
            <a:ext cx="582612" cy="336550"/>
          </a:xfrm>
          <a:prstGeom prst="rect">
            <a:avLst/>
          </a:prstGeom>
          <a:noFill/>
          <a:ln w="9525">
            <a:noFill/>
          </a:ln>
        </p:spPr>
        <p:txBody>
          <a:bodyPr lIns="91418" tIns="45709" rIns="91418" bIns="45709" anchor="t">
            <a:spAutoFit/>
          </a:bodyPr>
          <a:p>
            <a:pPr lvl="0"/>
            <a:fld id="{9A0DB2DC-4C9A-4742-B13C-FB6460FD3503}" type="slidenum">
              <a:rPr lang="en-US" altLang="zh-CN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</a:fld>
            <a:endParaRPr lang="en-US" altLang="zh-CN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62" name="AutoShape 2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027988" y="6524625"/>
            <a:ext cx="215900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0263" name="AutoShape 2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7740650" y="6524625"/>
            <a:ext cx="2159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0264" name="AutoShape 24">
            <a:hlinkClick r:id="rId16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316913" y="6524625"/>
            <a:ext cx="215900" cy="2159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9.bin"/><Relationship Id="rId8" Type="http://schemas.openxmlformats.org/officeDocument/2006/relationships/image" Target="../media/image68.wmf"/><Relationship Id="rId7" Type="http://schemas.openxmlformats.org/officeDocument/2006/relationships/oleObject" Target="../embeddings/oleObject68.bin"/><Relationship Id="rId6" Type="http://schemas.openxmlformats.org/officeDocument/2006/relationships/image" Target="../media/image67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6.wmf"/><Relationship Id="rId3" Type="http://schemas.openxmlformats.org/officeDocument/2006/relationships/oleObject" Target="../embeddings/oleObject66.bin"/><Relationship Id="rId23" Type="http://schemas.openxmlformats.org/officeDocument/2006/relationships/vmlDrawing" Target="../drawings/vmlDrawing9.vml"/><Relationship Id="rId22" Type="http://schemas.openxmlformats.org/officeDocument/2006/relationships/slideLayout" Target="../slideLayouts/slideLayout7.xml"/><Relationship Id="rId21" Type="http://schemas.openxmlformats.org/officeDocument/2006/relationships/image" Target="../media/image50.wmf"/><Relationship Id="rId20" Type="http://schemas.openxmlformats.org/officeDocument/2006/relationships/oleObject" Target="../embeddings/oleObject75.bin"/><Relationship Id="rId2" Type="http://schemas.openxmlformats.org/officeDocument/2006/relationships/image" Target="../media/image65.wmf"/><Relationship Id="rId19" Type="http://schemas.openxmlformats.org/officeDocument/2006/relationships/image" Target="../media/image73.wmf"/><Relationship Id="rId18" Type="http://schemas.openxmlformats.org/officeDocument/2006/relationships/oleObject" Target="../embeddings/oleObject74.bin"/><Relationship Id="rId17" Type="http://schemas.openxmlformats.org/officeDocument/2006/relationships/image" Target="../media/image72.wmf"/><Relationship Id="rId16" Type="http://schemas.openxmlformats.org/officeDocument/2006/relationships/oleObject" Target="../embeddings/oleObject73.bin"/><Relationship Id="rId15" Type="http://schemas.openxmlformats.org/officeDocument/2006/relationships/oleObject" Target="../embeddings/oleObject72.bin"/><Relationship Id="rId14" Type="http://schemas.openxmlformats.org/officeDocument/2006/relationships/image" Target="../media/image71.wmf"/><Relationship Id="rId13" Type="http://schemas.openxmlformats.org/officeDocument/2006/relationships/oleObject" Target="../embeddings/oleObject71.bin"/><Relationship Id="rId12" Type="http://schemas.openxmlformats.org/officeDocument/2006/relationships/image" Target="../media/image70.wmf"/><Relationship Id="rId11" Type="http://schemas.openxmlformats.org/officeDocument/2006/relationships/oleObject" Target="../embeddings/oleObject70.bin"/><Relationship Id="rId10" Type="http://schemas.openxmlformats.org/officeDocument/2006/relationships/image" Target="../media/image69.wmf"/><Relationship Id="rId1" Type="http://schemas.openxmlformats.org/officeDocument/2006/relationships/oleObject" Target="../embeddings/oleObject65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0.bin"/><Relationship Id="rId8" Type="http://schemas.openxmlformats.org/officeDocument/2006/relationships/image" Target="../media/image76.wmf"/><Relationship Id="rId7" Type="http://schemas.openxmlformats.org/officeDocument/2006/relationships/oleObject" Target="../embeddings/oleObject79.bin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74.wmf"/><Relationship Id="rId3" Type="http://schemas.openxmlformats.org/officeDocument/2006/relationships/oleObject" Target="../embeddings/oleObject77.bin"/><Relationship Id="rId2" Type="http://schemas.openxmlformats.org/officeDocument/2006/relationships/image" Target="../media/image49.wmf"/><Relationship Id="rId14" Type="http://schemas.openxmlformats.org/officeDocument/2006/relationships/vmlDrawing" Target="../drawings/vmlDrawing10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56.wmf"/><Relationship Id="rId11" Type="http://schemas.openxmlformats.org/officeDocument/2006/relationships/oleObject" Target="../embeddings/oleObject81.bin"/><Relationship Id="rId10" Type="http://schemas.openxmlformats.org/officeDocument/2006/relationships/image" Target="../media/image77.wmf"/><Relationship Id="rId1" Type="http://schemas.openxmlformats.org/officeDocument/2006/relationships/oleObject" Target="../embeddings/oleObject76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6.bin"/><Relationship Id="rId8" Type="http://schemas.openxmlformats.org/officeDocument/2006/relationships/image" Target="../media/image80.wmf"/><Relationship Id="rId7" Type="http://schemas.openxmlformats.org/officeDocument/2006/relationships/oleObject" Target="../embeddings/oleObject85.bin"/><Relationship Id="rId6" Type="http://schemas.openxmlformats.org/officeDocument/2006/relationships/image" Target="../media/image79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78.wmf"/><Relationship Id="rId3" Type="http://schemas.openxmlformats.org/officeDocument/2006/relationships/oleObject" Target="../embeddings/oleObject83.bin"/><Relationship Id="rId20" Type="http://schemas.openxmlformats.org/officeDocument/2006/relationships/vmlDrawing" Target="../drawings/vmlDrawing11.vml"/><Relationship Id="rId2" Type="http://schemas.openxmlformats.org/officeDocument/2006/relationships/image" Target="../media/image57.wmf"/><Relationship Id="rId19" Type="http://schemas.openxmlformats.org/officeDocument/2006/relationships/slideLayout" Target="../slideLayouts/slideLayout7.xml"/><Relationship Id="rId18" Type="http://schemas.openxmlformats.org/officeDocument/2006/relationships/image" Target="../media/image49.wmf"/><Relationship Id="rId17" Type="http://schemas.openxmlformats.org/officeDocument/2006/relationships/oleObject" Target="../embeddings/oleObject90.bin"/><Relationship Id="rId16" Type="http://schemas.openxmlformats.org/officeDocument/2006/relationships/image" Target="../media/image83.wmf"/><Relationship Id="rId15" Type="http://schemas.openxmlformats.org/officeDocument/2006/relationships/oleObject" Target="../embeddings/oleObject89.bin"/><Relationship Id="rId14" Type="http://schemas.openxmlformats.org/officeDocument/2006/relationships/image" Target="../media/image63.wmf"/><Relationship Id="rId13" Type="http://schemas.openxmlformats.org/officeDocument/2006/relationships/oleObject" Target="../embeddings/oleObject88.bin"/><Relationship Id="rId12" Type="http://schemas.openxmlformats.org/officeDocument/2006/relationships/image" Target="../media/image82.wmf"/><Relationship Id="rId11" Type="http://schemas.openxmlformats.org/officeDocument/2006/relationships/oleObject" Target="../embeddings/oleObject87.bin"/><Relationship Id="rId10" Type="http://schemas.openxmlformats.org/officeDocument/2006/relationships/image" Target="../media/image81.wmf"/><Relationship Id="rId1" Type="http://schemas.openxmlformats.org/officeDocument/2006/relationships/oleObject" Target="../embeddings/oleObject82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5.bin"/><Relationship Id="rId8" Type="http://schemas.openxmlformats.org/officeDocument/2006/relationships/image" Target="../media/image87.wmf"/><Relationship Id="rId7" Type="http://schemas.openxmlformats.org/officeDocument/2006/relationships/oleObject" Target="../embeddings/oleObject94.bin"/><Relationship Id="rId6" Type="http://schemas.openxmlformats.org/officeDocument/2006/relationships/image" Target="../media/image86.wmf"/><Relationship Id="rId5" Type="http://schemas.openxmlformats.org/officeDocument/2006/relationships/oleObject" Target="../embeddings/oleObject93.bin"/><Relationship Id="rId4" Type="http://schemas.openxmlformats.org/officeDocument/2006/relationships/image" Target="../media/image85.wmf"/><Relationship Id="rId3" Type="http://schemas.openxmlformats.org/officeDocument/2006/relationships/oleObject" Target="../embeddings/oleObject92.bin"/><Relationship Id="rId20" Type="http://schemas.openxmlformats.org/officeDocument/2006/relationships/vmlDrawing" Target="../drawings/vmlDrawing12.vml"/><Relationship Id="rId2" Type="http://schemas.openxmlformats.org/officeDocument/2006/relationships/image" Target="../media/image84.wmf"/><Relationship Id="rId19" Type="http://schemas.openxmlformats.org/officeDocument/2006/relationships/slideLayout" Target="../slideLayouts/slideLayout7.xml"/><Relationship Id="rId18" Type="http://schemas.openxmlformats.org/officeDocument/2006/relationships/image" Target="../media/image49.wmf"/><Relationship Id="rId17" Type="http://schemas.openxmlformats.org/officeDocument/2006/relationships/oleObject" Target="../embeddings/oleObject99.bin"/><Relationship Id="rId16" Type="http://schemas.openxmlformats.org/officeDocument/2006/relationships/image" Target="../media/image90.wmf"/><Relationship Id="rId15" Type="http://schemas.openxmlformats.org/officeDocument/2006/relationships/oleObject" Target="../embeddings/oleObject98.bin"/><Relationship Id="rId14" Type="http://schemas.openxmlformats.org/officeDocument/2006/relationships/image" Target="../media/image89.wmf"/><Relationship Id="rId13" Type="http://schemas.openxmlformats.org/officeDocument/2006/relationships/oleObject" Target="../embeddings/oleObject97.bin"/><Relationship Id="rId12" Type="http://schemas.openxmlformats.org/officeDocument/2006/relationships/image" Target="../media/image88.wmf"/><Relationship Id="rId11" Type="http://schemas.openxmlformats.org/officeDocument/2006/relationships/oleObject" Target="../embeddings/oleObject96.bin"/><Relationship Id="rId10" Type="http://schemas.openxmlformats.org/officeDocument/2006/relationships/image" Target="../media/image81.wmf"/><Relationship Id="rId1" Type="http://schemas.openxmlformats.org/officeDocument/2006/relationships/oleObject" Target="../embeddings/oleObject91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94.wmf"/><Relationship Id="rId8" Type="http://schemas.openxmlformats.org/officeDocument/2006/relationships/oleObject" Target="../embeddings/oleObject104.bin"/><Relationship Id="rId7" Type="http://schemas.openxmlformats.org/officeDocument/2006/relationships/image" Target="../media/image93.wmf"/><Relationship Id="rId6" Type="http://schemas.openxmlformats.org/officeDocument/2006/relationships/oleObject" Target="../embeddings/oleObject103.bin"/><Relationship Id="rId5" Type="http://schemas.openxmlformats.org/officeDocument/2006/relationships/oleObject" Target="../embeddings/oleObject102.bin"/><Relationship Id="rId4" Type="http://schemas.openxmlformats.org/officeDocument/2006/relationships/image" Target="../media/image92.wmf"/><Relationship Id="rId3" Type="http://schemas.openxmlformats.org/officeDocument/2006/relationships/oleObject" Target="../embeddings/oleObject101.bin"/><Relationship Id="rId2" Type="http://schemas.openxmlformats.org/officeDocument/2006/relationships/image" Target="../media/image91.wmf"/><Relationship Id="rId15" Type="http://schemas.openxmlformats.org/officeDocument/2006/relationships/vmlDrawing" Target="../drawings/vmlDrawing13.vml"/><Relationship Id="rId14" Type="http://schemas.openxmlformats.org/officeDocument/2006/relationships/slideLayout" Target="../slideLayouts/slideLayout7.xml"/><Relationship Id="rId13" Type="http://schemas.openxmlformats.org/officeDocument/2006/relationships/image" Target="../media/image96.wmf"/><Relationship Id="rId12" Type="http://schemas.openxmlformats.org/officeDocument/2006/relationships/oleObject" Target="../embeddings/oleObject106.bin"/><Relationship Id="rId11" Type="http://schemas.openxmlformats.org/officeDocument/2006/relationships/image" Target="../media/image95.wmf"/><Relationship Id="rId10" Type="http://schemas.openxmlformats.org/officeDocument/2006/relationships/oleObject" Target="../embeddings/oleObject105.bin"/><Relationship Id="rId1" Type="http://schemas.openxmlformats.org/officeDocument/2006/relationships/oleObject" Target="../embeddings/oleObject100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1.bin"/><Relationship Id="rId8" Type="http://schemas.openxmlformats.org/officeDocument/2006/relationships/image" Target="../media/image100.wmf"/><Relationship Id="rId7" Type="http://schemas.openxmlformats.org/officeDocument/2006/relationships/oleObject" Target="../embeddings/oleObject110.bin"/><Relationship Id="rId6" Type="http://schemas.openxmlformats.org/officeDocument/2006/relationships/image" Target="../media/image99.wmf"/><Relationship Id="rId5" Type="http://schemas.openxmlformats.org/officeDocument/2006/relationships/oleObject" Target="../embeddings/oleObject109.bin"/><Relationship Id="rId4" Type="http://schemas.openxmlformats.org/officeDocument/2006/relationships/image" Target="../media/image98.wmf"/><Relationship Id="rId3" Type="http://schemas.openxmlformats.org/officeDocument/2006/relationships/oleObject" Target="../embeddings/oleObject108.bin"/><Relationship Id="rId2" Type="http://schemas.openxmlformats.org/officeDocument/2006/relationships/image" Target="../media/image97.wmf"/><Relationship Id="rId14" Type="http://schemas.openxmlformats.org/officeDocument/2006/relationships/vmlDrawing" Target="../drawings/vmlDrawing14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102.wmf"/><Relationship Id="rId11" Type="http://schemas.openxmlformats.org/officeDocument/2006/relationships/oleObject" Target="../embeddings/oleObject112.bin"/><Relationship Id="rId10" Type="http://schemas.openxmlformats.org/officeDocument/2006/relationships/image" Target="../media/image101.wmf"/><Relationship Id="rId1" Type="http://schemas.openxmlformats.org/officeDocument/2006/relationships/oleObject" Target="../embeddings/oleObject107.bin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7.bin"/><Relationship Id="rId8" Type="http://schemas.openxmlformats.org/officeDocument/2006/relationships/image" Target="../media/image106.wmf"/><Relationship Id="rId7" Type="http://schemas.openxmlformats.org/officeDocument/2006/relationships/oleObject" Target="../embeddings/oleObject116.bin"/><Relationship Id="rId6" Type="http://schemas.openxmlformats.org/officeDocument/2006/relationships/image" Target="../media/image105.wmf"/><Relationship Id="rId5" Type="http://schemas.openxmlformats.org/officeDocument/2006/relationships/oleObject" Target="../embeddings/oleObject115.bin"/><Relationship Id="rId4" Type="http://schemas.openxmlformats.org/officeDocument/2006/relationships/image" Target="../media/image104.wmf"/><Relationship Id="rId3" Type="http://schemas.openxmlformats.org/officeDocument/2006/relationships/oleObject" Target="../embeddings/oleObject114.bin"/><Relationship Id="rId2" Type="http://schemas.openxmlformats.org/officeDocument/2006/relationships/image" Target="../media/image103.wmf"/><Relationship Id="rId14" Type="http://schemas.openxmlformats.org/officeDocument/2006/relationships/vmlDrawing" Target="../drawings/vmlDrawing15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108.wmf"/><Relationship Id="rId11" Type="http://schemas.openxmlformats.org/officeDocument/2006/relationships/oleObject" Target="../embeddings/oleObject118.bin"/><Relationship Id="rId10" Type="http://schemas.openxmlformats.org/officeDocument/2006/relationships/image" Target="../media/image107.wmf"/><Relationship Id="rId1" Type="http://schemas.openxmlformats.org/officeDocument/2006/relationships/oleObject" Target="../embeddings/oleObject113.bin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23.bin"/><Relationship Id="rId8" Type="http://schemas.openxmlformats.org/officeDocument/2006/relationships/image" Target="../media/image112.wmf"/><Relationship Id="rId7" Type="http://schemas.openxmlformats.org/officeDocument/2006/relationships/oleObject" Target="../embeddings/oleObject122.bin"/><Relationship Id="rId6" Type="http://schemas.openxmlformats.org/officeDocument/2006/relationships/image" Target="../media/image111.wmf"/><Relationship Id="rId5" Type="http://schemas.openxmlformats.org/officeDocument/2006/relationships/oleObject" Target="../embeddings/oleObject121.bin"/><Relationship Id="rId4" Type="http://schemas.openxmlformats.org/officeDocument/2006/relationships/image" Target="../media/image110.wmf"/><Relationship Id="rId3" Type="http://schemas.openxmlformats.org/officeDocument/2006/relationships/oleObject" Target="../embeddings/oleObject120.bin"/><Relationship Id="rId22" Type="http://schemas.openxmlformats.org/officeDocument/2006/relationships/vmlDrawing" Target="../drawings/vmlDrawing16.vml"/><Relationship Id="rId21" Type="http://schemas.openxmlformats.org/officeDocument/2006/relationships/slideLayout" Target="../slideLayouts/slideLayout7.xml"/><Relationship Id="rId20" Type="http://schemas.openxmlformats.org/officeDocument/2006/relationships/image" Target="../media/image118.wmf"/><Relationship Id="rId2" Type="http://schemas.openxmlformats.org/officeDocument/2006/relationships/image" Target="../media/image109.wmf"/><Relationship Id="rId19" Type="http://schemas.openxmlformats.org/officeDocument/2006/relationships/oleObject" Target="../embeddings/oleObject128.bin"/><Relationship Id="rId18" Type="http://schemas.openxmlformats.org/officeDocument/2006/relationships/image" Target="../media/image117.wmf"/><Relationship Id="rId17" Type="http://schemas.openxmlformats.org/officeDocument/2006/relationships/oleObject" Target="../embeddings/oleObject127.bin"/><Relationship Id="rId16" Type="http://schemas.openxmlformats.org/officeDocument/2006/relationships/image" Target="../media/image116.wmf"/><Relationship Id="rId15" Type="http://schemas.openxmlformats.org/officeDocument/2006/relationships/oleObject" Target="../embeddings/oleObject126.bin"/><Relationship Id="rId14" Type="http://schemas.openxmlformats.org/officeDocument/2006/relationships/image" Target="../media/image115.wmf"/><Relationship Id="rId13" Type="http://schemas.openxmlformats.org/officeDocument/2006/relationships/oleObject" Target="../embeddings/oleObject125.bin"/><Relationship Id="rId12" Type="http://schemas.openxmlformats.org/officeDocument/2006/relationships/image" Target="../media/image114.wmf"/><Relationship Id="rId11" Type="http://schemas.openxmlformats.org/officeDocument/2006/relationships/oleObject" Target="../embeddings/oleObject124.bin"/><Relationship Id="rId10" Type="http://schemas.openxmlformats.org/officeDocument/2006/relationships/image" Target="../media/image113.wmf"/><Relationship Id="rId1" Type="http://schemas.openxmlformats.org/officeDocument/2006/relationships/oleObject" Target="../embeddings/oleObject119.bin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3.bin"/><Relationship Id="rId8" Type="http://schemas.openxmlformats.org/officeDocument/2006/relationships/image" Target="../media/image121.wmf"/><Relationship Id="rId7" Type="http://schemas.openxmlformats.org/officeDocument/2006/relationships/oleObject" Target="../embeddings/oleObject132.bin"/><Relationship Id="rId6" Type="http://schemas.openxmlformats.org/officeDocument/2006/relationships/image" Target="../media/image120.wmf"/><Relationship Id="rId5" Type="http://schemas.openxmlformats.org/officeDocument/2006/relationships/oleObject" Target="../embeddings/oleObject131.bin"/><Relationship Id="rId4" Type="http://schemas.openxmlformats.org/officeDocument/2006/relationships/image" Target="../media/image119.wmf"/><Relationship Id="rId3" Type="http://schemas.openxmlformats.org/officeDocument/2006/relationships/oleObject" Target="../embeddings/oleObject130.bin"/><Relationship Id="rId2" Type="http://schemas.openxmlformats.org/officeDocument/2006/relationships/image" Target="../media/image109.wmf"/><Relationship Id="rId16" Type="http://schemas.openxmlformats.org/officeDocument/2006/relationships/vmlDrawing" Target="../drawings/vmlDrawing17.vml"/><Relationship Id="rId15" Type="http://schemas.openxmlformats.org/officeDocument/2006/relationships/slideLayout" Target="../slideLayouts/slideLayout7.xml"/><Relationship Id="rId14" Type="http://schemas.openxmlformats.org/officeDocument/2006/relationships/image" Target="../media/image124.wmf"/><Relationship Id="rId13" Type="http://schemas.openxmlformats.org/officeDocument/2006/relationships/oleObject" Target="../embeddings/oleObject135.bin"/><Relationship Id="rId12" Type="http://schemas.openxmlformats.org/officeDocument/2006/relationships/image" Target="../media/image123.wmf"/><Relationship Id="rId11" Type="http://schemas.openxmlformats.org/officeDocument/2006/relationships/oleObject" Target="../embeddings/oleObject134.bin"/><Relationship Id="rId10" Type="http://schemas.openxmlformats.org/officeDocument/2006/relationships/image" Target="../media/image122.wmf"/><Relationship Id="rId1" Type="http://schemas.openxmlformats.org/officeDocument/2006/relationships/oleObject" Target="../embeddings/oleObject129.bin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40.bin"/><Relationship Id="rId8" Type="http://schemas.openxmlformats.org/officeDocument/2006/relationships/image" Target="../media/image128.wmf"/><Relationship Id="rId7" Type="http://schemas.openxmlformats.org/officeDocument/2006/relationships/oleObject" Target="../embeddings/oleObject139.bin"/><Relationship Id="rId6" Type="http://schemas.openxmlformats.org/officeDocument/2006/relationships/image" Target="../media/image127.wmf"/><Relationship Id="rId5" Type="http://schemas.openxmlformats.org/officeDocument/2006/relationships/oleObject" Target="../embeddings/oleObject138.bin"/><Relationship Id="rId4" Type="http://schemas.openxmlformats.org/officeDocument/2006/relationships/image" Target="../media/image126.wmf"/><Relationship Id="rId3" Type="http://schemas.openxmlformats.org/officeDocument/2006/relationships/oleObject" Target="../embeddings/oleObject137.bin"/><Relationship Id="rId2" Type="http://schemas.openxmlformats.org/officeDocument/2006/relationships/image" Target="../media/image125.wmf"/><Relationship Id="rId18" Type="http://schemas.openxmlformats.org/officeDocument/2006/relationships/vmlDrawing" Target="../drawings/vmlDrawing18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132.wmf"/><Relationship Id="rId15" Type="http://schemas.openxmlformats.org/officeDocument/2006/relationships/oleObject" Target="../embeddings/oleObject143.bin"/><Relationship Id="rId14" Type="http://schemas.openxmlformats.org/officeDocument/2006/relationships/image" Target="../media/image131.wmf"/><Relationship Id="rId13" Type="http://schemas.openxmlformats.org/officeDocument/2006/relationships/oleObject" Target="../embeddings/oleObject142.bin"/><Relationship Id="rId12" Type="http://schemas.openxmlformats.org/officeDocument/2006/relationships/image" Target="../media/image130.wmf"/><Relationship Id="rId11" Type="http://schemas.openxmlformats.org/officeDocument/2006/relationships/oleObject" Target="../embeddings/oleObject141.bin"/><Relationship Id="rId10" Type="http://schemas.openxmlformats.org/officeDocument/2006/relationships/image" Target="../media/image129.wmf"/><Relationship Id="rId1" Type="http://schemas.openxmlformats.org/officeDocument/2006/relationships/oleObject" Target="../embeddings/oleObject136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wmf"/><Relationship Id="rId8" Type="http://schemas.openxmlformats.org/officeDocument/2006/relationships/oleObject" Target="../embeddings/oleObject4.bin"/><Relationship Id="rId7" Type="http://schemas.openxmlformats.org/officeDocument/2006/relationships/image" Target="../media/image11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Relationship Id="rId31" Type="http://schemas.openxmlformats.org/officeDocument/2006/relationships/vmlDrawing" Target="../drawings/vmlDrawing1.vml"/><Relationship Id="rId30" Type="http://schemas.openxmlformats.org/officeDocument/2006/relationships/slideLayout" Target="../slideLayouts/slideLayout7.xml"/><Relationship Id="rId3" Type="http://schemas.openxmlformats.org/officeDocument/2006/relationships/image" Target="../media/image9.wmf"/><Relationship Id="rId29" Type="http://schemas.openxmlformats.org/officeDocument/2006/relationships/oleObject" Target="../embeddings/oleObject17.bin"/><Relationship Id="rId28" Type="http://schemas.openxmlformats.org/officeDocument/2006/relationships/image" Target="../media/image19.wmf"/><Relationship Id="rId27" Type="http://schemas.openxmlformats.org/officeDocument/2006/relationships/oleObject" Target="../embeddings/oleObject16.bin"/><Relationship Id="rId26" Type="http://schemas.openxmlformats.org/officeDocument/2006/relationships/image" Target="../media/image18.wmf"/><Relationship Id="rId25" Type="http://schemas.openxmlformats.org/officeDocument/2006/relationships/oleObject" Target="../embeddings/oleObject15.bin"/><Relationship Id="rId24" Type="http://schemas.openxmlformats.org/officeDocument/2006/relationships/oleObject" Target="../embeddings/oleObject14.bin"/><Relationship Id="rId23" Type="http://schemas.openxmlformats.org/officeDocument/2006/relationships/oleObject" Target="../embeddings/oleObject13.bin"/><Relationship Id="rId22" Type="http://schemas.openxmlformats.org/officeDocument/2006/relationships/oleObject" Target="../embeddings/oleObject12.bin"/><Relationship Id="rId21" Type="http://schemas.openxmlformats.org/officeDocument/2006/relationships/oleObject" Target="../embeddings/oleObject11.bin"/><Relationship Id="rId20" Type="http://schemas.openxmlformats.org/officeDocument/2006/relationships/oleObject" Target="../embeddings/oleObject10.bin"/><Relationship Id="rId2" Type="http://schemas.openxmlformats.org/officeDocument/2006/relationships/oleObject" Target="../embeddings/oleObject1.bin"/><Relationship Id="rId19" Type="http://schemas.openxmlformats.org/officeDocument/2006/relationships/image" Target="../media/image17.wmf"/><Relationship Id="rId18" Type="http://schemas.openxmlformats.org/officeDocument/2006/relationships/oleObject" Target="../embeddings/oleObject9.bin"/><Relationship Id="rId17" Type="http://schemas.openxmlformats.org/officeDocument/2006/relationships/image" Target="../media/image16.wmf"/><Relationship Id="rId16" Type="http://schemas.openxmlformats.org/officeDocument/2006/relationships/oleObject" Target="../embeddings/oleObject8.bin"/><Relationship Id="rId15" Type="http://schemas.openxmlformats.org/officeDocument/2006/relationships/image" Target="../media/image15.wmf"/><Relationship Id="rId14" Type="http://schemas.openxmlformats.org/officeDocument/2006/relationships/oleObject" Target="../embeddings/oleObject7.bin"/><Relationship Id="rId13" Type="http://schemas.openxmlformats.org/officeDocument/2006/relationships/image" Target="../media/image14.wmf"/><Relationship Id="rId12" Type="http://schemas.openxmlformats.org/officeDocument/2006/relationships/oleObject" Target="../embeddings/oleObject6.bin"/><Relationship Id="rId11" Type="http://schemas.openxmlformats.org/officeDocument/2006/relationships/image" Target="../media/image13.wmf"/><Relationship Id="rId10" Type="http://schemas.openxmlformats.org/officeDocument/2006/relationships/oleObject" Target="../embeddings/oleObject5.bin"/><Relationship Id="rId1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48.bin"/><Relationship Id="rId8" Type="http://schemas.openxmlformats.org/officeDocument/2006/relationships/image" Target="../media/image136.wmf"/><Relationship Id="rId7" Type="http://schemas.openxmlformats.org/officeDocument/2006/relationships/oleObject" Target="../embeddings/oleObject147.bin"/><Relationship Id="rId6" Type="http://schemas.openxmlformats.org/officeDocument/2006/relationships/image" Target="../media/image135.wmf"/><Relationship Id="rId5" Type="http://schemas.openxmlformats.org/officeDocument/2006/relationships/oleObject" Target="../embeddings/oleObject146.bin"/><Relationship Id="rId4" Type="http://schemas.openxmlformats.org/officeDocument/2006/relationships/image" Target="../media/image134.wmf"/><Relationship Id="rId3" Type="http://schemas.openxmlformats.org/officeDocument/2006/relationships/oleObject" Target="../embeddings/oleObject145.bin"/><Relationship Id="rId2" Type="http://schemas.openxmlformats.org/officeDocument/2006/relationships/image" Target="../media/image133.wmf"/><Relationship Id="rId14" Type="http://schemas.openxmlformats.org/officeDocument/2006/relationships/vmlDrawing" Target="../drawings/vmlDrawing19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138.wmf"/><Relationship Id="rId11" Type="http://schemas.openxmlformats.org/officeDocument/2006/relationships/oleObject" Target="../embeddings/oleObject149.bin"/><Relationship Id="rId10" Type="http://schemas.openxmlformats.org/officeDocument/2006/relationships/image" Target="../media/image137.wmf"/><Relationship Id="rId1" Type="http://schemas.openxmlformats.org/officeDocument/2006/relationships/oleObject" Target="../embeddings/oleObject144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2.bin"/><Relationship Id="rId8" Type="http://schemas.openxmlformats.org/officeDocument/2006/relationships/oleObject" Target="../embeddings/oleObject21.bin"/><Relationship Id="rId7" Type="http://schemas.openxmlformats.org/officeDocument/2006/relationships/image" Target="../media/image22.wmf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Relationship Id="rId3" Type="http://schemas.openxmlformats.org/officeDocument/2006/relationships/image" Target="../media/image20.wmf"/><Relationship Id="rId20" Type="http://schemas.openxmlformats.org/officeDocument/2006/relationships/vmlDrawing" Target="../drawings/vmlDrawing2.vml"/><Relationship Id="rId2" Type="http://schemas.openxmlformats.org/officeDocument/2006/relationships/oleObject" Target="../embeddings/oleObject18.bin"/><Relationship Id="rId19" Type="http://schemas.openxmlformats.org/officeDocument/2006/relationships/slideLayout" Target="../slideLayouts/slideLayout7.xml"/><Relationship Id="rId18" Type="http://schemas.openxmlformats.org/officeDocument/2006/relationships/image" Target="../media/image27.wmf"/><Relationship Id="rId17" Type="http://schemas.openxmlformats.org/officeDocument/2006/relationships/oleObject" Target="../embeddings/oleObject26.bin"/><Relationship Id="rId16" Type="http://schemas.openxmlformats.org/officeDocument/2006/relationships/image" Target="../media/image26.wmf"/><Relationship Id="rId15" Type="http://schemas.openxmlformats.org/officeDocument/2006/relationships/oleObject" Target="../embeddings/oleObject25.bin"/><Relationship Id="rId14" Type="http://schemas.openxmlformats.org/officeDocument/2006/relationships/image" Target="../media/image25.wmf"/><Relationship Id="rId13" Type="http://schemas.openxmlformats.org/officeDocument/2006/relationships/oleObject" Target="../embeddings/oleObject24.bin"/><Relationship Id="rId12" Type="http://schemas.openxmlformats.org/officeDocument/2006/relationships/image" Target="../media/image24.wmf"/><Relationship Id="rId11" Type="http://schemas.openxmlformats.org/officeDocument/2006/relationships/oleObject" Target="../embeddings/oleObject23.bin"/><Relationship Id="rId10" Type="http://schemas.openxmlformats.org/officeDocument/2006/relationships/image" Target="../media/image23.wmf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1.bin"/><Relationship Id="rId8" Type="http://schemas.openxmlformats.org/officeDocument/2006/relationships/image" Target="../media/image31.wmf"/><Relationship Id="rId7" Type="http://schemas.openxmlformats.org/officeDocument/2006/relationships/oleObject" Target="../embeddings/oleObject30.bin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2" Type="http://schemas.openxmlformats.org/officeDocument/2006/relationships/image" Target="../media/image28.wmf"/><Relationship Id="rId12" Type="http://schemas.openxmlformats.org/officeDocument/2006/relationships/vmlDrawing" Target="../drawings/vmlDrawing3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32.wmf"/><Relationship Id="rId1" Type="http://schemas.openxmlformats.org/officeDocument/2006/relationships/oleObject" Target="../embeddings/oleObject27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36.wmf"/><Relationship Id="rId8" Type="http://schemas.openxmlformats.org/officeDocument/2006/relationships/oleObject" Target="../embeddings/oleObject35.bin"/><Relationship Id="rId7" Type="http://schemas.openxmlformats.org/officeDocument/2006/relationships/image" Target="../media/image35.wmf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3.bin"/><Relationship Id="rId3" Type="http://schemas.openxmlformats.org/officeDocument/2006/relationships/image" Target="../media/image33.wmf"/><Relationship Id="rId2" Type="http://schemas.openxmlformats.org/officeDocument/2006/relationships/oleObject" Target="../embeddings/oleObject32.bin"/><Relationship Id="rId17" Type="http://schemas.openxmlformats.org/officeDocument/2006/relationships/vmlDrawing" Target="../drawings/vmlDrawing4.vml"/><Relationship Id="rId16" Type="http://schemas.openxmlformats.org/officeDocument/2006/relationships/slideLayout" Target="../slideLayouts/slideLayout7.xml"/><Relationship Id="rId15" Type="http://schemas.openxmlformats.org/officeDocument/2006/relationships/image" Target="../media/image39.wmf"/><Relationship Id="rId14" Type="http://schemas.openxmlformats.org/officeDocument/2006/relationships/oleObject" Target="../embeddings/oleObject38.bin"/><Relationship Id="rId13" Type="http://schemas.openxmlformats.org/officeDocument/2006/relationships/image" Target="../media/image38.wmf"/><Relationship Id="rId12" Type="http://schemas.openxmlformats.org/officeDocument/2006/relationships/oleObject" Target="../embeddings/oleObject37.bin"/><Relationship Id="rId11" Type="http://schemas.openxmlformats.org/officeDocument/2006/relationships/image" Target="../media/image37.wmf"/><Relationship Id="rId10" Type="http://schemas.openxmlformats.org/officeDocument/2006/relationships/oleObject" Target="../embeddings/oleObject36.bin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5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1.wmf"/><Relationship Id="rId3" Type="http://schemas.openxmlformats.org/officeDocument/2006/relationships/oleObject" Target="../embeddings/oleObject40.bin"/><Relationship Id="rId2" Type="http://schemas.openxmlformats.org/officeDocument/2006/relationships/image" Target="../media/image40.wmf"/><Relationship Id="rId1" Type="http://schemas.openxmlformats.org/officeDocument/2006/relationships/oleObject" Target="../embeddings/oleObject39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6.bin"/><Relationship Id="rId8" Type="http://schemas.openxmlformats.org/officeDocument/2006/relationships/image" Target="../media/image46.wmf"/><Relationship Id="rId7" Type="http://schemas.openxmlformats.org/officeDocument/2006/relationships/oleObject" Target="../embeddings/oleObject45.bin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4.wmf"/><Relationship Id="rId3" Type="http://schemas.openxmlformats.org/officeDocument/2006/relationships/oleObject" Target="../embeddings/oleObject43.bin"/><Relationship Id="rId2" Type="http://schemas.openxmlformats.org/officeDocument/2006/relationships/image" Target="../media/image43.wmf"/><Relationship Id="rId14" Type="http://schemas.openxmlformats.org/officeDocument/2006/relationships/vmlDrawing" Target="../drawings/vmlDrawing6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48.wmf"/><Relationship Id="rId11" Type="http://schemas.openxmlformats.org/officeDocument/2006/relationships/oleObject" Target="../embeddings/oleObject47.bin"/><Relationship Id="rId10" Type="http://schemas.openxmlformats.org/officeDocument/2006/relationships/image" Target="../media/image47.wmf"/><Relationship Id="rId1" Type="http://schemas.openxmlformats.org/officeDocument/2006/relationships/oleObject" Target="../embeddings/oleObject42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2.bin"/><Relationship Id="rId8" Type="http://schemas.openxmlformats.org/officeDocument/2006/relationships/image" Target="../media/image52.wmf"/><Relationship Id="rId7" Type="http://schemas.openxmlformats.org/officeDocument/2006/relationships/oleObject" Target="../embeddings/oleObject51.bin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0.wmf"/><Relationship Id="rId3" Type="http://schemas.openxmlformats.org/officeDocument/2006/relationships/oleObject" Target="../embeddings/oleObject49.bin"/><Relationship Id="rId2" Type="http://schemas.openxmlformats.org/officeDocument/2006/relationships/image" Target="../media/image49.wmf"/><Relationship Id="rId16" Type="http://schemas.openxmlformats.org/officeDocument/2006/relationships/vmlDrawing" Target="../drawings/vmlDrawing7.vml"/><Relationship Id="rId15" Type="http://schemas.openxmlformats.org/officeDocument/2006/relationships/slideLayout" Target="../slideLayouts/slideLayout7.xml"/><Relationship Id="rId14" Type="http://schemas.openxmlformats.org/officeDocument/2006/relationships/image" Target="../media/image55.wmf"/><Relationship Id="rId13" Type="http://schemas.openxmlformats.org/officeDocument/2006/relationships/oleObject" Target="../embeddings/oleObject54.bin"/><Relationship Id="rId12" Type="http://schemas.openxmlformats.org/officeDocument/2006/relationships/image" Target="../media/image54.wmf"/><Relationship Id="rId11" Type="http://schemas.openxmlformats.org/officeDocument/2006/relationships/oleObject" Target="../embeddings/oleObject53.bin"/><Relationship Id="rId10" Type="http://schemas.openxmlformats.org/officeDocument/2006/relationships/image" Target="../media/image53.wmf"/><Relationship Id="rId1" Type="http://schemas.openxmlformats.org/officeDocument/2006/relationships/oleObject" Target="../embeddings/oleObject48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9.bin"/><Relationship Id="rId8" Type="http://schemas.openxmlformats.org/officeDocument/2006/relationships/image" Target="../media/image59.wmf"/><Relationship Id="rId7" Type="http://schemas.openxmlformats.org/officeDocument/2006/relationships/oleObject" Target="../embeddings/oleObject58.bin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7.wmf"/><Relationship Id="rId3" Type="http://schemas.openxmlformats.org/officeDocument/2006/relationships/oleObject" Target="../embeddings/oleObject56.bin"/><Relationship Id="rId22" Type="http://schemas.openxmlformats.org/officeDocument/2006/relationships/vmlDrawing" Target="../drawings/vmlDrawing8.vml"/><Relationship Id="rId21" Type="http://schemas.openxmlformats.org/officeDocument/2006/relationships/slideLayout" Target="../slideLayouts/slideLayout7.xml"/><Relationship Id="rId20" Type="http://schemas.openxmlformats.org/officeDocument/2006/relationships/image" Target="../media/image50.wmf"/><Relationship Id="rId2" Type="http://schemas.openxmlformats.org/officeDocument/2006/relationships/image" Target="../media/image56.wmf"/><Relationship Id="rId19" Type="http://schemas.openxmlformats.org/officeDocument/2006/relationships/oleObject" Target="../embeddings/oleObject64.bin"/><Relationship Id="rId18" Type="http://schemas.openxmlformats.org/officeDocument/2006/relationships/image" Target="../media/image64.wmf"/><Relationship Id="rId17" Type="http://schemas.openxmlformats.org/officeDocument/2006/relationships/oleObject" Target="../embeddings/oleObject63.bin"/><Relationship Id="rId16" Type="http://schemas.openxmlformats.org/officeDocument/2006/relationships/image" Target="../media/image63.wmf"/><Relationship Id="rId15" Type="http://schemas.openxmlformats.org/officeDocument/2006/relationships/oleObject" Target="../embeddings/oleObject62.bin"/><Relationship Id="rId14" Type="http://schemas.openxmlformats.org/officeDocument/2006/relationships/image" Target="../media/image62.wmf"/><Relationship Id="rId13" Type="http://schemas.openxmlformats.org/officeDocument/2006/relationships/oleObject" Target="../embeddings/oleObject61.bin"/><Relationship Id="rId12" Type="http://schemas.openxmlformats.org/officeDocument/2006/relationships/image" Target="../media/image61.wmf"/><Relationship Id="rId11" Type="http://schemas.openxmlformats.org/officeDocument/2006/relationships/oleObject" Target="../embeddings/oleObject60.bin"/><Relationship Id="rId10" Type="http://schemas.openxmlformats.org/officeDocument/2006/relationships/image" Target="../media/image60.wmf"/><Relationship Id="rId1" Type="http://schemas.openxmlformats.org/officeDocument/2006/relationships/oleObject" Target="../embeddings/oleObject5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19554" name="矩形 919553"/>
          <p:cNvSpPr/>
          <p:nvPr/>
        </p:nvSpPr>
        <p:spPr>
          <a:xfrm>
            <a:off x="539750" y="1341438"/>
            <a:ext cx="7704138" cy="8636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br>
              <a:rPr lang="en-US" altLang="zh-CN" sz="3600" b="0" dirty="0">
                <a:latin typeface="华文行楷" pitchFamily="2" charset="-122"/>
                <a:ea typeface="华文行楷" pitchFamily="2" charset="-122"/>
              </a:rPr>
            </a:br>
            <a:endParaRPr lang="en-US" altLang="zh-CN" sz="3600" b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19555" name="矩形 919554"/>
          <p:cNvSpPr/>
          <p:nvPr/>
        </p:nvSpPr>
        <p:spPr>
          <a:xfrm>
            <a:off x="3213100" y="301625"/>
            <a:ext cx="2009775" cy="8239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 sz="480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第五章</a:t>
            </a:r>
            <a:endParaRPr lang="zh-CN" altLang="en-US" sz="4800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919556" name="矩形 919555"/>
          <p:cNvSpPr/>
          <p:nvPr/>
        </p:nvSpPr>
        <p:spPr>
          <a:xfrm>
            <a:off x="2195513" y="1052513"/>
            <a:ext cx="5688012" cy="823912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0"/>
              </a:spcBef>
            </a:pPr>
            <a:r>
              <a:rPr lang="zh-CN" altLang="en-US" sz="480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相似矩阵及二次型</a:t>
            </a:r>
            <a:r>
              <a:rPr lang="zh-CN" altLang="en-US" sz="36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 </a:t>
            </a:r>
            <a:endParaRPr lang="zh-CN" altLang="en-US" sz="3600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919557" name="矩形 919556"/>
          <p:cNvSpPr/>
          <p:nvPr/>
        </p:nvSpPr>
        <p:spPr>
          <a:xfrm>
            <a:off x="1547813" y="3860800"/>
            <a:ext cx="40925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5.4   </a:t>
            </a:r>
            <a:r>
              <a:rPr lang="zh-CN" altLang="en-US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</a:rPr>
              <a:t>对称矩阵的对角化</a:t>
            </a:r>
            <a:endParaRPr lang="zh-CN" altLang="en-US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19558" name="矩形 919557"/>
          <p:cNvSpPr/>
          <p:nvPr/>
        </p:nvSpPr>
        <p:spPr>
          <a:xfrm>
            <a:off x="1547813" y="3041650"/>
            <a:ext cx="2670175" cy="733425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5.3   </a:t>
            </a:r>
            <a:r>
              <a:rPr lang="zh-CN" altLang="en-US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</a:rPr>
              <a:t>相似矩阵</a:t>
            </a:r>
            <a:endParaRPr lang="zh-CN" altLang="en-US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19559" name="矩形 919558"/>
          <p:cNvSpPr/>
          <p:nvPr/>
        </p:nvSpPr>
        <p:spPr>
          <a:xfrm>
            <a:off x="1547813" y="2373313"/>
            <a:ext cx="5159375" cy="733425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5.2   </a:t>
            </a:r>
            <a:r>
              <a:rPr lang="zh-CN" altLang="en-US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</a:rPr>
              <a:t>方阵的特征值与特征向量</a:t>
            </a:r>
            <a:endParaRPr lang="zh-CN" altLang="en-US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19560" name="矩形 919559"/>
          <p:cNvSpPr/>
          <p:nvPr/>
        </p:nvSpPr>
        <p:spPr>
          <a:xfrm>
            <a:off x="1547813" y="1866900"/>
            <a:ext cx="55149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5.1   </a:t>
            </a:r>
            <a:r>
              <a:rPr lang="zh-CN" altLang="en-US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</a:rPr>
              <a:t>向量的内积、长度及正交性</a:t>
            </a:r>
            <a:endParaRPr lang="zh-CN" altLang="en-US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19561" name="矩形 919560"/>
          <p:cNvSpPr/>
          <p:nvPr/>
        </p:nvSpPr>
        <p:spPr>
          <a:xfrm>
            <a:off x="1547813" y="4508500"/>
            <a:ext cx="40925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5.5   </a:t>
            </a:r>
            <a:r>
              <a:rPr lang="zh-CN" altLang="en-US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</a:rPr>
              <a:t>二次型及其标准形</a:t>
            </a:r>
            <a:endParaRPr lang="zh-CN" altLang="en-US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19562" name="直接连接符 919561"/>
          <p:cNvSpPr/>
          <p:nvPr/>
        </p:nvSpPr>
        <p:spPr>
          <a:xfrm>
            <a:off x="611188" y="1052513"/>
            <a:ext cx="7561262" cy="0"/>
          </a:xfrm>
          <a:prstGeom prst="line">
            <a:avLst/>
          </a:prstGeom>
          <a:ln w="38100" cap="flat" cmpd="dbl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19563" name="矩形 919562"/>
          <p:cNvSpPr/>
          <p:nvPr/>
        </p:nvSpPr>
        <p:spPr>
          <a:xfrm>
            <a:off x="1549400" y="5229225"/>
            <a:ext cx="55149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5.6   </a:t>
            </a:r>
            <a:r>
              <a:rPr lang="zh-CN" altLang="en-US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</a:rPr>
              <a:t>用配方法化二次型成标准形</a:t>
            </a:r>
            <a:endParaRPr lang="zh-CN" altLang="en-US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19564" name="矩形 919563"/>
          <p:cNvSpPr/>
          <p:nvPr/>
        </p:nvSpPr>
        <p:spPr>
          <a:xfrm>
            <a:off x="1549400" y="5876925"/>
            <a:ext cx="30257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</a:rPr>
              <a:t>5.7   </a:t>
            </a:r>
            <a:r>
              <a:rPr lang="zh-CN" altLang="en-US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</a:rPr>
              <a:t>正定二次型</a:t>
            </a:r>
            <a:endParaRPr lang="zh-CN" altLang="en-US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pic>
        <p:nvPicPr>
          <p:cNvPr id="919565" name="图片 919564" descr="e2-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2368" y="2655888"/>
            <a:ext cx="385762" cy="3857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5058" name="组合 950273"/>
          <p:cNvGrpSpPr/>
          <p:nvPr/>
        </p:nvGrpSpPr>
        <p:grpSpPr>
          <a:xfrm>
            <a:off x="522288" y="625475"/>
            <a:ext cx="5849937" cy="457200"/>
            <a:chOff x="567" y="2976"/>
            <a:chExt cx="3685" cy="288"/>
          </a:xfrm>
        </p:grpSpPr>
        <p:grpSp>
          <p:nvGrpSpPr>
            <p:cNvPr id="45059" name="组合 950274"/>
            <p:cNvGrpSpPr/>
            <p:nvPr/>
          </p:nvGrpSpPr>
          <p:grpSpPr>
            <a:xfrm>
              <a:off x="567" y="2976"/>
              <a:ext cx="2767" cy="288"/>
              <a:chOff x="385" y="2976"/>
              <a:chExt cx="2767" cy="288"/>
            </a:xfrm>
          </p:grpSpPr>
          <p:sp>
            <p:nvSpPr>
              <p:cNvPr id="45060" name="文本框 950275"/>
              <p:cNvSpPr txBox="1"/>
              <p:nvPr/>
            </p:nvSpPr>
            <p:spPr>
              <a:xfrm>
                <a:off x="385" y="2976"/>
                <a:ext cx="2767" cy="288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对于                      ，解方程组</a:t>
                </a:r>
                <a:endPara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45061" name="对象 950276"/>
              <p:cNvGraphicFramePr/>
              <p:nvPr/>
            </p:nvGraphicFramePr>
            <p:xfrm>
              <a:off x="883" y="3022"/>
              <a:ext cx="954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65" name="" r:id="rId1" imgW="1891665" imgH="431800" progId="Equation.3">
                      <p:embed/>
                    </p:oleObj>
                  </mc:Choice>
                  <mc:Fallback>
                    <p:oleObj name="" r:id="rId1" imgW="1891665" imgH="431800" progId="Equation.3">
                      <p:embed/>
                      <p:pic>
                        <p:nvPicPr>
                          <p:cNvPr id="0" name="图片 3564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883" y="3022"/>
                            <a:ext cx="954" cy="21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5062" name="对象 950277"/>
            <p:cNvGraphicFramePr/>
            <p:nvPr/>
          </p:nvGraphicFramePr>
          <p:xfrm>
            <a:off x="3101" y="3022"/>
            <a:ext cx="1151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6" name="" r:id="rId3" imgW="2286000" imgH="419100" progId="Equation.3">
                    <p:embed/>
                  </p:oleObj>
                </mc:Choice>
                <mc:Fallback>
                  <p:oleObj name="" r:id="rId3" imgW="2286000" imgH="419100" progId="Equation.3">
                    <p:embed/>
                    <p:pic>
                      <p:nvPicPr>
                        <p:cNvPr id="0" name="图片 356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101" y="3022"/>
                          <a:ext cx="1151" cy="21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063" name="对象 950278"/>
          <p:cNvGraphicFramePr/>
          <p:nvPr/>
        </p:nvGraphicFramePr>
        <p:xfrm>
          <a:off x="323850" y="1435100"/>
          <a:ext cx="610076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5" name="" r:id="rId5" imgW="7632700" imgH="1511300" progId="Equation.3">
                  <p:embed/>
                </p:oleObj>
              </mc:Choice>
              <mc:Fallback>
                <p:oleObj name="" r:id="rId5" imgW="7632700" imgH="1511300" progId="Equation.3">
                  <p:embed/>
                  <p:pic>
                    <p:nvPicPr>
                      <p:cNvPr id="0" name="图片 357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1435100"/>
                        <a:ext cx="6100763" cy="1206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064" name="组合 950279"/>
          <p:cNvGrpSpPr/>
          <p:nvPr/>
        </p:nvGrpSpPr>
        <p:grpSpPr>
          <a:xfrm>
            <a:off x="250825" y="2784475"/>
            <a:ext cx="4752975" cy="457200"/>
            <a:chOff x="158" y="2156"/>
            <a:chExt cx="2994" cy="288"/>
          </a:xfrm>
        </p:grpSpPr>
        <p:sp>
          <p:nvSpPr>
            <p:cNvPr id="45065" name="文本框 950280"/>
            <p:cNvSpPr txBox="1"/>
            <p:nvPr/>
          </p:nvSpPr>
          <p:spPr>
            <a:xfrm>
              <a:off x="158" y="2156"/>
              <a:ext cx="2994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同解方程组为                        ，令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5066" name="对象 950281"/>
            <p:cNvGraphicFramePr/>
            <p:nvPr/>
          </p:nvGraphicFramePr>
          <p:xfrm>
            <a:off x="1452" y="2205"/>
            <a:ext cx="1020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7" name="" r:id="rId7" imgW="2056765" imgH="431800" progId="Equation.3">
                    <p:embed/>
                  </p:oleObj>
                </mc:Choice>
                <mc:Fallback>
                  <p:oleObj name="" r:id="rId7" imgW="2056765" imgH="431800" progId="Equation.3">
                    <p:embed/>
                    <p:pic>
                      <p:nvPicPr>
                        <p:cNvPr id="0" name="图片 356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452" y="2205"/>
                          <a:ext cx="1020" cy="21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067" name="矩形 950282"/>
          <p:cNvSpPr/>
          <p:nvPr/>
        </p:nvSpPr>
        <p:spPr>
          <a:xfrm>
            <a:off x="254000" y="4271963"/>
            <a:ext cx="1704975" cy="457200"/>
          </a:xfrm>
          <a:prstGeom prst="rect">
            <a:avLst/>
          </a:prstGeom>
          <a:noFill/>
          <a:ln w="34925">
            <a:noFill/>
          </a:ln>
        </p:spPr>
        <p:txBody>
          <a:bodyPr wrap="none" lIns="90000" tIns="46800" rIns="90000" bIns="46800" anchor="t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得基础解系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68" name="矩形 950283"/>
          <p:cNvSpPr/>
          <p:nvPr/>
        </p:nvSpPr>
        <p:spPr>
          <a:xfrm>
            <a:off x="0" y="34782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5069" name="对象 950284"/>
          <p:cNvGraphicFramePr/>
          <p:nvPr/>
        </p:nvGraphicFramePr>
        <p:xfrm>
          <a:off x="2928938" y="3498850"/>
          <a:ext cx="2147887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" name="" r:id="rId9" imgW="2703830" imgH="1002665" progId="Equation.3">
                  <p:embed/>
                </p:oleObj>
              </mc:Choice>
              <mc:Fallback>
                <p:oleObj name="" r:id="rId9" imgW="2703830" imgH="1002665" progId="Equation.3">
                  <p:embed/>
                  <p:pic>
                    <p:nvPicPr>
                      <p:cNvPr id="0" name="图片 356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28938" y="3498850"/>
                        <a:ext cx="2147887" cy="798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0" name="矩形 950285"/>
          <p:cNvSpPr/>
          <p:nvPr/>
        </p:nvSpPr>
        <p:spPr>
          <a:xfrm>
            <a:off x="0" y="3606800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5071" name="矩形 950286"/>
          <p:cNvSpPr/>
          <p:nvPr/>
        </p:nvSpPr>
        <p:spPr>
          <a:xfrm>
            <a:off x="0" y="3602038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5072" name="组合 950287"/>
          <p:cNvGrpSpPr/>
          <p:nvPr/>
        </p:nvGrpSpPr>
        <p:grpSpPr>
          <a:xfrm>
            <a:off x="2713038" y="4657725"/>
            <a:ext cx="3659187" cy="433388"/>
            <a:chOff x="1144" y="2794"/>
            <a:chExt cx="2305" cy="273"/>
          </a:xfrm>
        </p:grpSpPr>
        <p:graphicFrame>
          <p:nvGraphicFramePr>
            <p:cNvPr id="45073" name="对象 950288"/>
            <p:cNvGraphicFramePr/>
            <p:nvPr/>
          </p:nvGraphicFramePr>
          <p:xfrm>
            <a:off x="1144" y="2794"/>
            <a:ext cx="1126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76" name="" r:id="rId11" imgW="2233930" imgH="520700" progId="Equation.3">
                    <p:embed/>
                  </p:oleObj>
                </mc:Choice>
                <mc:Fallback>
                  <p:oleObj name="" r:id="rId11" imgW="2233930" imgH="520700" progId="Equation.3">
                    <p:embed/>
                    <p:pic>
                      <p:nvPicPr>
                        <p:cNvPr id="0" name="图片 3575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144" y="2794"/>
                          <a:ext cx="1126" cy="26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74" name="对象 950289"/>
            <p:cNvGraphicFramePr/>
            <p:nvPr/>
          </p:nvGraphicFramePr>
          <p:xfrm>
            <a:off x="2381" y="2798"/>
            <a:ext cx="1068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" name="" r:id="rId13" imgW="2120265" imgH="533400" progId="Equation.3">
                    <p:embed/>
                  </p:oleObj>
                </mc:Choice>
                <mc:Fallback>
                  <p:oleObj name="" r:id="rId13" imgW="2120265" imgH="533400" progId="Equation.3">
                    <p:embed/>
                    <p:pic>
                      <p:nvPicPr>
                        <p:cNvPr id="0" name="图片 3584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381" y="2798"/>
                          <a:ext cx="1068" cy="26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075" name="组合 950290"/>
          <p:cNvGrpSpPr/>
          <p:nvPr/>
        </p:nvGrpSpPr>
        <p:grpSpPr>
          <a:xfrm>
            <a:off x="323850" y="5233988"/>
            <a:ext cx="7416800" cy="457200"/>
            <a:chOff x="340" y="3158"/>
            <a:chExt cx="4672" cy="288"/>
          </a:xfrm>
        </p:grpSpPr>
        <p:sp>
          <p:nvSpPr>
            <p:cNvPr id="45076" name="文本框 950291"/>
            <p:cNvSpPr txBox="1"/>
            <p:nvPr/>
          </p:nvSpPr>
          <p:spPr>
            <a:xfrm>
              <a:off x="340" y="3158"/>
              <a:ext cx="4672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因此，对应于特征值                        的所有特征向量为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5077" name="对象 950292"/>
            <p:cNvGraphicFramePr/>
            <p:nvPr/>
          </p:nvGraphicFramePr>
          <p:xfrm>
            <a:off x="2200" y="3203"/>
            <a:ext cx="954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79" name="" r:id="rId15" imgW="1891665" imgH="431800" progId="Equation.3">
                    <p:embed/>
                  </p:oleObj>
                </mc:Choice>
                <mc:Fallback>
                  <p:oleObj name="" r:id="rId15" imgW="1891665" imgH="431800" progId="Equation.3">
                    <p:embed/>
                    <p:pic>
                      <p:nvPicPr>
                        <p:cNvPr id="0" name="图片 3578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200" y="3203"/>
                          <a:ext cx="954" cy="21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078" name="矩形 950293"/>
          <p:cNvSpPr/>
          <p:nvPr/>
        </p:nvSpPr>
        <p:spPr>
          <a:xfrm>
            <a:off x="0" y="3606800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5079" name="组合 950294"/>
          <p:cNvGrpSpPr/>
          <p:nvPr/>
        </p:nvGrpSpPr>
        <p:grpSpPr>
          <a:xfrm>
            <a:off x="2627313" y="5881688"/>
            <a:ext cx="4176712" cy="355600"/>
            <a:chOff x="1655" y="3748"/>
            <a:chExt cx="2631" cy="224"/>
          </a:xfrm>
        </p:grpSpPr>
        <p:graphicFrame>
          <p:nvGraphicFramePr>
            <p:cNvPr id="45080" name="对象 950295"/>
            <p:cNvGraphicFramePr/>
            <p:nvPr/>
          </p:nvGraphicFramePr>
          <p:xfrm>
            <a:off x="1655" y="3748"/>
            <a:ext cx="909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1" name="" r:id="rId16" imgW="1802765" imgH="431800" progId="Equation.3">
                    <p:embed/>
                  </p:oleObj>
                </mc:Choice>
                <mc:Fallback>
                  <p:oleObj name="" r:id="rId16" imgW="1802765" imgH="431800" progId="Equation.3">
                    <p:embed/>
                    <p:pic>
                      <p:nvPicPr>
                        <p:cNvPr id="0" name="图片 3580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1655" y="3748"/>
                          <a:ext cx="909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81" name="对象 950296"/>
            <p:cNvGraphicFramePr/>
            <p:nvPr/>
          </p:nvGraphicFramePr>
          <p:xfrm>
            <a:off x="2645" y="3748"/>
            <a:ext cx="1641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9" name="" r:id="rId18" imgW="3249930" imgH="444500" progId="Equation.3">
                    <p:embed/>
                  </p:oleObj>
                </mc:Choice>
                <mc:Fallback>
                  <p:oleObj name="" r:id="rId18" imgW="3249930" imgH="444500" progId="Equation.3">
                    <p:embed/>
                    <p:pic>
                      <p:nvPicPr>
                        <p:cNvPr id="0" name="图片 3588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2645" y="3748"/>
                          <a:ext cx="1641" cy="22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082" name="对象 950297"/>
          <p:cNvGraphicFramePr/>
          <p:nvPr/>
        </p:nvGraphicFramePr>
        <p:xfrm>
          <a:off x="6588125" y="481013"/>
          <a:ext cx="2397125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0" name="" r:id="rId20" imgW="2997200" imgH="1511300" progId="Equation.3">
                  <p:embed/>
                </p:oleObj>
              </mc:Choice>
              <mc:Fallback>
                <p:oleObj name="" r:id="rId20" imgW="2997200" imgH="1511300" progId="Equation.3">
                  <p:embed/>
                  <p:pic>
                    <p:nvPicPr>
                      <p:cNvPr id="0" name="图片 3579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588125" y="481013"/>
                        <a:ext cx="2397125" cy="1208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1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082" name="矩形 951297"/>
          <p:cNvSpPr/>
          <p:nvPr/>
        </p:nvSpPr>
        <p:spPr>
          <a:xfrm>
            <a:off x="301625" y="782638"/>
            <a:ext cx="1908175" cy="457200"/>
          </a:xfrm>
          <a:prstGeom prst="rect">
            <a:avLst/>
          </a:prstGeom>
          <a:noFill/>
          <a:ln w="34925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（对矩阵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46083" name="对象 951298"/>
          <p:cNvGraphicFramePr/>
          <p:nvPr/>
        </p:nvGraphicFramePr>
        <p:xfrm>
          <a:off x="3109913" y="565150"/>
          <a:ext cx="2325687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7" name="" r:id="rId1" imgW="2908300" imgH="1511300" progId="Equation.3">
                  <p:embed/>
                </p:oleObj>
              </mc:Choice>
              <mc:Fallback>
                <p:oleObj name="" r:id="rId1" imgW="2908300" imgH="1511300" progId="Equation.3">
                  <p:embed/>
                  <p:pic>
                    <p:nvPicPr>
                      <p:cNvPr id="0" name="图片 35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109913" y="565150"/>
                        <a:ext cx="2325687" cy="1208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4" name="矩形 951299"/>
          <p:cNvSpPr/>
          <p:nvPr/>
        </p:nvSpPr>
        <p:spPr>
          <a:xfrm>
            <a:off x="0" y="30718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6085" name="对象 951300"/>
          <p:cNvGraphicFramePr/>
          <p:nvPr/>
        </p:nvGraphicFramePr>
        <p:xfrm>
          <a:off x="611188" y="2155825"/>
          <a:ext cx="3519487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" name="" r:id="rId3" imgW="4445000" imgH="1511300" progId="Equation.3">
                  <p:embed/>
                </p:oleObj>
              </mc:Choice>
              <mc:Fallback>
                <p:oleObj name="" r:id="rId3" imgW="4445000" imgH="1511300" progId="Equation.3">
                  <p:embed/>
                  <p:pic>
                    <p:nvPicPr>
                      <p:cNvPr id="0" name="图片 358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188" y="2155825"/>
                        <a:ext cx="3519487" cy="12017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6" name="矩形 951301"/>
          <p:cNvSpPr/>
          <p:nvPr/>
        </p:nvSpPr>
        <p:spPr>
          <a:xfrm>
            <a:off x="0" y="30718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6087" name="对象 951302"/>
          <p:cNvGraphicFramePr/>
          <p:nvPr/>
        </p:nvGraphicFramePr>
        <p:xfrm>
          <a:off x="4198938" y="2014538"/>
          <a:ext cx="3678237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" name="" r:id="rId5" imgW="4597400" imgH="1511300" progId="Equation.3">
                  <p:embed/>
                </p:oleObj>
              </mc:Choice>
              <mc:Fallback>
                <p:oleObj name="" r:id="rId5" imgW="4597400" imgH="1511300" progId="Equation.3">
                  <p:embed/>
                  <p:pic>
                    <p:nvPicPr>
                      <p:cNvPr id="0" name="图片 358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8938" y="2014538"/>
                        <a:ext cx="3678237" cy="1285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8" name="矩形 951303"/>
          <p:cNvSpPr/>
          <p:nvPr/>
        </p:nvSpPr>
        <p:spPr>
          <a:xfrm>
            <a:off x="0" y="30718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6089" name="对象 951304"/>
          <p:cNvGraphicFramePr/>
          <p:nvPr/>
        </p:nvGraphicFramePr>
        <p:xfrm>
          <a:off x="1449388" y="3595688"/>
          <a:ext cx="5859462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" name="" r:id="rId7" imgW="7404100" imgH="1511300" progId="Equation.3">
                  <p:embed/>
                </p:oleObj>
              </mc:Choice>
              <mc:Fallback>
                <p:oleObj name="" r:id="rId7" imgW="7404100" imgH="1511300" progId="Equation.3">
                  <p:embed/>
                  <p:pic>
                    <p:nvPicPr>
                      <p:cNvPr id="0" name="图片 358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49388" y="3595688"/>
                        <a:ext cx="5859462" cy="12017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0" name="矩形 951305"/>
          <p:cNvSpPr/>
          <p:nvPr/>
        </p:nvSpPr>
        <p:spPr>
          <a:xfrm>
            <a:off x="0" y="30718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6091" name="对象 951306"/>
          <p:cNvGraphicFramePr/>
          <p:nvPr/>
        </p:nvGraphicFramePr>
        <p:xfrm>
          <a:off x="1403350" y="5030788"/>
          <a:ext cx="2389188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8" name="" r:id="rId9" imgW="3021330" imgH="520700" progId="Equation.3">
                  <p:embed/>
                </p:oleObj>
              </mc:Choice>
              <mc:Fallback>
                <p:oleObj name="" r:id="rId9" imgW="3021330" imgH="520700" progId="Equation.3">
                  <p:embed/>
                  <p:pic>
                    <p:nvPicPr>
                      <p:cNvPr id="0" name="图片 357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03350" y="5030788"/>
                        <a:ext cx="2389188" cy="4143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2" name="对象 951307"/>
          <p:cNvGraphicFramePr/>
          <p:nvPr/>
        </p:nvGraphicFramePr>
        <p:xfrm>
          <a:off x="2268538" y="5805488"/>
          <a:ext cx="2579687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" name="" r:id="rId11" imgW="3224530" imgH="431800" progId="Equation.3">
                  <p:embed/>
                </p:oleObj>
              </mc:Choice>
              <mc:Fallback>
                <p:oleObj name="" r:id="rId11" imgW="3224530" imgH="431800" progId="Equation.3">
                  <p:embed/>
                  <p:pic>
                    <p:nvPicPr>
                      <p:cNvPr id="0" name="图片 358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68538" y="5805488"/>
                        <a:ext cx="2579687" cy="3444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3" name="文本框 951308"/>
          <p:cNvSpPr txBox="1"/>
          <p:nvPr/>
        </p:nvSpPr>
        <p:spPr>
          <a:xfrm>
            <a:off x="250825" y="5734050"/>
            <a:ext cx="3241675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的特征值为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5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7106" name="组合 952321"/>
          <p:cNvGrpSpPr/>
          <p:nvPr/>
        </p:nvGrpSpPr>
        <p:grpSpPr>
          <a:xfrm>
            <a:off x="676275" y="646113"/>
            <a:ext cx="5264150" cy="457200"/>
            <a:chOff x="158" y="73"/>
            <a:chExt cx="3316" cy="288"/>
          </a:xfrm>
        </p:grpSpPr>
        <p:grpSp>
          <p:nvGrpSpPr>
            <p:cNvPr id="47107" name="组合 952322"/>
            <p:cNvGrpSpPr/>
            <p:nvPr/>
          </p:nvGrpSpPr>
          <p:grpSpPr>
            <a:xfrm>
              <a:off x="158" y="73"/>
              <a:ext cx="2767" cy="288"/>
              <a:chOff x="930" y="709"/>
              <a:chExt cx="2767" cy="288"/>
            </a:xfrm>
          </p:grpSpPr>
          <p:sp>
            <p:nvSpPr>
              <p:cNvPr id="47108" name="文本框 952323"/>
              <p:cNvSpPr txBox="1"/>
              <p:nvPr/>
            </p:nvSpPr>
            <p:spPr>
              <a:xfrm>
                <a:off x="930" y="709"/>
                <a:ext cx="2767" cy="288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对于             ，解方程组</a:t>
                </a:r>
                <a:endPara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47109" name="对象 952324"/>
              <p:cNvGraphicFramePr/>
              <p:nvPr/>
            </p:nvGraphicFramePr>
            <p:xfrm>
              <a:off x="1418" y="757"/>
              <a:ext cx="467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82" name="" r:id="rId1" imgW="927100" imgH="419100" progId="Equation.3">
                      <p:embed/>
                    </p:oleObj>
                  </mc:Choice>
                  <mc:Fallback>
                    <p:oleObj name="" r:id="rId1" imgW="927100" imgH="419100" progId="Equation.3">
                      <p:embed/>
                      <p:pic>
                        <p:nvPicPr>
                          <p:cNvPr id="0" name="图片 3581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1418" y="757"/>
                            <a:ext cx="467" cy="21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7110" name="对象 952325"/>
            <p:cNvGraphicFramePr/>
            <p:nvPr/>
          </p:nvGraphicFramePr>
          <p:xfrm>
            <a:off x="2336" y="118"/>
            <a:ext cx="1138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3" name="" r:id="rId3" imgW="2260600" imgH="419100" progId="Equation.3">
                    <p:embed/>
                  </p:oleObj>
                </mc:Choice>
                <mc:Fallback>
                  <p:oleObj name="" r:id="rId3" imgW="2260600" imgH="419100" progId="Equation.3">
                    <p:embed/>
                    <p:pic>
                      <p:nvPicPr>
                        <p:cNvPr id="0" name="图片 358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36" y="118"/>
                          <a:ext cx="1138" cy="21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111" name="对象 952326"/>
          <p:cNvGraphicFramePr/>
          <p:nvPr/>
        </p:nvGraphicFramePr>
        <p:xfrm>
          <a:off x="241300" y="1798638"/>
          <a:ext cx="6130925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" name="" r:id="rId5" imgW="7670800" imgH="1511300" progId="Equation.3">
                  <p:embed/>
                </p:oleObj>
              </mc:Choice>
              <mc:Fallback>
                <p:oleObj name="" r:id="rId5" imgW="7670800" imgH="1511300" progId="Equation.3">
                  <p:embed/>
                  <p:pic>
                    <p:nvPicPr>
                      <p:cNvPr id="0" name="图片 358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300" y="1798638"/>
                        <a:ext cx="6130925" cy="1208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112" name="组合 952327"/>
          <p:cNvGrpSpPr/>
          <p:nvPr/>
        </p:nvGrpSpPr>
        <p:grpSpPr>
          <a:xfrm>
            <a:off x="179388" y="3521075"/>
            <a:ext cx="7561262" cy="798513"/>
            <a:chOff x="113" y="1661"/>
            <a:chExt cx="4763" cy="503"/>
          </a:xfrm>
        </p:grpSpPr>
        <p:graphicFrame>
          <p:nvGraphicFramePr>
            <p:cNvPr id="47113" name="对象 952328"/>
            <p:cNvGraphicFramePr/>
            <p:nvPr/>
          </p:nvGraphicFramePr>
          <p:xfrm>
            <a:off x="1383" y="1661"/>
            <a:ext cx="680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4" name="" r:id="rId7" imgW="1370965" imgH="1002665" progId="Equation.3">
                    <p:embed/>
                  </p:oleObj>
                </mc:Choice>
                <mc:Fallback>
                  <p:oleObj name="" r:id="rId7" imgW="1370965" imgH="1002665" progId="Equation.3">
                    <p:embed/>
                    <p:pic>
                      <p:nvPicPr>
                        <p:cNvPr id="0" name="图片 3593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383" y="1661"/>
                          <a:ext cx="680" cy="50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114" name="文本框 952329"/>
            <p:cNvSpPr txBox="1"/>
            <p:nvPr/>
          </p:nvSpPr>
          <p:spPr>
            <a:xfrm>
              <a:off x="113" y="1752"/>
              <a:ext cx="4763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同解方程组为                  ，令               ，得基础解系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7115" name="对象 952330"/>
            <p:cNvGraphicFramePr/>
            <p:nvPr/>
          </p:nvGraphicFramePr>
          <p:xfrm>
            <a:off x="2699" y="1797"/>
            <a:ext cx="474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5" name="" r:id="rId9" imgW="939165" imgH="431800" progId="Equation.3">
                    <p:embed/>
                  </p:oleObj>
                </mc:Choice>
                <mc:Fallback>
                  <p:oleObj name="" r:id="rId9" imgW="939165" imgH="431800" progId="Equation.3">
                    <p:embed/>
                    <p:pic>
                      <p:nvPicPr>
                        <p:cNvPr id="0" name="图片 3594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699" y="1797"/>
                          <a:ext cx="474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116" name="矩形 952331"/>
          <p:cNvSpPr/>
          <p:nvPr/>
        </p:nvSpPr>
        <p:spPr>
          <a:xfrm>
            <a:off x="0" y="3844925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7117" name="对象 952332"/>
          <p:cNvGraphicFramePr/>
          <p:nvPr/>
        </p:nvGraphicFramePr>
        <p:xfrm>
          <a:off x="3343275" y="4535488"/>
          <a:ext cx="14922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" name="" r:id="rId11" imgW="1853565" imgH="520700" progId="Equation.3">
                  <p:embed/>
                </p:oleObj>
              </mc:Choice>
              <mc:Fallback>
                <p:oleObj name="" r:id="rId11" imgW="1853565" imgH="520700" progId="Equation.3">
                  <p:embed/>
                  <p:pic>
                    <p:nvPicPr>
                      <p:cNvPr id="0" name="图片 359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43275" y="4535488"/>
                        <a:ext cx="1492250" cy="4175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118" name="组合 952333"/>
          <p:cNvGrpSpPr/>
          <p:nvPr/>
        </p:nvGrpSpPr>
        <p:grpSpPr>
          <a:xfrm>
            <a:off x="179388" y="5254625"/>
            <a:ext cx="6911975" cy="457200"/>
            <a:chOff x="204" y="2931"/>
            <a:chExt cx="4354" cy="288"/>
          </a:xfrm>
        </p:grpSpPr>
        <p:sp>
          <p:nvSpPr>
            <p:cNvPr id="47119" name="文本框 952334"/>
            <p:cNvSpPr txBox="1"/>
            <p:nvPr/>
          </p:nvSpPr>
          <p:spPr>
            <a:xfrm>
              <a:off x="204" y="2931"/>
              <a:ext cx="4354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因此，对应于特征值        的所有特征向量为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7120" name="对象 952335"/>
            <p:cNvGraphicFramePr/>
            <p:nvPr/>
          </p:nvGraphicFramePr>
          <p:xfrm>
            <a:off x="2109" y="2976"/>
            <a:ext cx="172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7" name="" r:id="rId13" imgW="342900" imgH="419100" progId="Equation.3">
                    <p:embed/>
                  </p:oleObj>
                </mc:Choice>
                <mc:Fallback>
                  <p:oleObj name="" r:id="rId13" imgW="342900" imgH="419100" progId="Equation.3">
                    <p:embed/>
                    <p:pic>
                      <p:nvPicPr>
                        <p:cNvPr id="0" name="图片 3596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109" y="2976"/>
                          <a:ext cx="172" cy="21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121" name="对象 952336"/>
          <p:cNvGraphicFramePr/>
          <p:nvPr/>
        </p:nvGraphicFramePr>
        <p:xfrm>
          <a:off x="3414713" y="6046788"/>
          <a:ext cx="1744662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8" name="" r:id="rId15" imgW="2184400" imgH="419100" progId="Equation.3">
                  <p:embed/>
                </p:oleObj>
              </mc:Choice>
              <mc:Fallback>
                <p:oleObj name="" r:id="rId15" imgW="2184400" imgH="419100" progId="Equation.3">
                  <p:embed/>
                  <p:pic>
                    <p:nvPicPr>
                      <p:cNvPr id="0" name="图片 359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414713" y="6046788"/>
                        <a:ext cx="1744662" cy="3349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2" name="对象 952337"/>
          <p:cNvGraphicFramePr/>
          <p:nvPr/>
        </p:nvGraphicFramePr>
        <p:xfrm>
          <a:off x="6300788" y="590550"/>
          <a:ext cx="2325687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" name="" r:id="rId17" imgW="2908300" imgH="1511300" progId="Equation.3">
                  <p:embed/>
                </p:oleObj>
              </mc:Choice>
              <mc:Fallback>
                <p:oleObj name="" r:id="rId17" imgW="2908300" imgH="1511300" progId="Equation.3">
                  <p:embed/>
                  <p:pic>
                    <p:nvPicPr>
                      <p:cNvPr id="0" name="图片 359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300788" y="590550"/>
                        <a:ext cx="2325687" cy="1208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8130" name="组合 953345"/>
          <p:cNvGrpSpPr/>
          <p:nvPr/>
        </p:nvGrpSpPr>
        <p:grpSpPr>
          <a:xfrm>
            <a:off x="585788" y="788988"/>
            <a:ext cx="5641975" cy="457200"/>
            <a:chOff x="244" y="209"/>
            <a:chExt cx="3554" cy="288"/>
          </a:xfrm>
        </p:grpSpPr>
        <p:sp>
          <p:nvSpPr>
            <p:cNvPr id="48131" name="文本框 953346"/>
            <p:cNvSpPr txBox="1"/>
            <p:nvPr/>
          </p:nvSpPr>
          <p:spPr>
            <a:xfrm>
              <a:off x="244" y="209"/>
              <a:ext cx="2767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对于                    ，解方程组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8132" name="对象 953347"/>
            <p:cNvGraphicFramePr/>
            <p:nvPr/>
          </p:nvGraphicFramePr>
          <p:xfrm>
            <a:off x="657" y="255"/>
            <a:ext cx="953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6" name="" r:id="rId1" imgW="1891665" imgH="431800" progId="Equation.3">
                    <p:embed/>
                  </p:oleObj>
                </mc:Choice>
                <mc:Fallback>
                  <p:oleObj name="" r:id="rId1" imgW="1891665" imgH="431800" progId="Equation.3">
                    <p:embed/>
                    <p:pic>
                      <p:nvPicPr>
                        <p:cNvPr id="0" name="图片 359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657" y="255"/>
                          <a:ext cx="953" cy="21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33" name="对象 953348"/>
            <p:cNvGraphicFramePr/>
            <p:nvPr/>
          </p:nvGraphicFramePr>
          <p:xfrm>
            <a:off x="2647" y="255"/>
            <a:ext cx="1151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9" name="" r:id="rId3" imgW="2286000" imgH="419100" progId="Equation.3">
                    <p:embed/>
                  </p:oleObj>
                </mc:Choice>
                <mc:Fallback>
                  <p:oleObj name="" r:id="rId3" imgW="2286000" imgH="419100" progId="Equation.3">
                    <p:embed/>
                    <p:pic>
                      <p:nvPicPr>
                        <p:cNvPr id="0" name="图片 359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647" y="255"/>
                          <a:ext cx="1151" cy="21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8134" name="对象 953349"/>
          <p:cNvGraphicFramePr/>
          <p:nvPr/>
        </p:nvGraphicFramePr>
        <p:xfrm>
          <a:off x="428625" y="1941513"/>
          <a:ext cx="6303963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" name="" r:id="rId5" imgW="7886700" imgH="1511300" progId="Equation.3">
                  <p:embed/>
                </p:oleObj>
              </mc:Choice>
              <mc:Fallback>
                <p:oleObj name="" r:id="rId5" imgW="7886700" imgH="1511300" progId="Equation.3">
                  <p:embed/>
                  <p:pic>
                    <p:nvPicPr>
                      <p:cNvPr id="0" name="图片 359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8625" y="1941513"/>
                        <a:ext cx="6303963" cy="1208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对象 953350"/>
          <p:cNvGraphicFramePr/>
          <p:nvPr/>
        </p:nvGraphicFramePr>
        <p:xfrm>
          <a:off x="2262188" y="3663950"/>
          <a:ext cx="1379537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" name="" r:id="rId7" imgW="1751965" imgH="1002665" progId="Equation.3">
                  <p:embed/>
                </p:oleObj>
              </mc:Choice>
              <mc:Fallback>
                <p:oleObj name="" r:id="rId7" imgW="1751965" imgH="1002665" progId="Equation.3">
                  <p:embed/>
                  <p:pic>
                    <p:nvPicPr>
                      <p:cNvPr id="0" name="图片 353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62188" y="3663950"/>
                        <a:ext cx="1379537" cy="798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6" name="文本框 953351"/>
          <p:cNvSpPr txBox="1"/>
          <p:nvPr/>
        </p:nvSpPr>
        <p:spPr>
          <a:xfrm>
            <a:off x="395288" y="3808413"/>
            <a:ext cx="7561262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同解方程组为                  ，令               ，得基础解系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48137" name="对象 953352"/>
          <p:cNvGraphicFramePr/>
          <p:nvPr/>
        </p:nvGraphicFramePr>
        <p:xfrm>
          <a:off x="4500563" y="3879850"/>
          <a:ext cx="7524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9" name="" r:id="rId9" imgW="939165" imgH="431800" progId="Equation.3">
                  <p:embed/>
                </p:oleObj>
              </mc:Choice>
              <mc:Fallback>
                <p:oleObj name="" r:id="rId9" imgW="939165" imgH="431800" progId="Equation.3">
                  <p:embed/>
                  <p:pic>
                    <p:nvPicPr>
                      <p:cNvPr id="0" name="图片 350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00563" y="3879850"/>
                        <a:ext cx="752475" cy="346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8" name="矩形 953353"/>
          <p:cNvSpPr/>
          <p:nvPr/>
        </p:nvSpPr>
        <p:spPr>
          <a:xfrm>
            <a:off x="215900" y="3987800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8139" name="对象 953354"/>
          <p:cNvGraphicFramePr/>
          <p:nvPr/>
        </p:nvGraphicFramePr>
        <p:xfrm>
          <a:off x="3457575" y="4678363"/>
          <a:ext cx="1697038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0" name="" r:id="rId11" imgW="2107565" imgH="520700" progId="Equation.3">
                  <p:embed/>
                </p:oleObj>
              </mc:Choice>
              <mc:Fallback>
                <p:oleObj name="" r:id="rId11" imgW="2107565" imgH="520700" progId="Equation.3">
                  <p:embed/>
                  <p:pic>
                    <p:nvPicPr>
                      <p:cNvPr id="0" name="图片 350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457575" y="4678363"/>
                        <a:ext cx="1697038" cy="4175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140" name="组合 953355"/>
          <p:cNvGrpSpPr/>
          <p:nvPr/>
        </p:nvGrpSpPr>
        <p:grpSpPr>
          <a:xfrm>
            <a:off x="395288" y="5254625"/>
            <a:ext cx="7705725" cy="457200"/>
            <a:chOff x="249" y="3249"/>
            <a:chExt cx="4854" cy="288"/>
          </a:xfrm>
        </p:grpSpPr>
        <p:sp>
          <p:nvSpPr>
            <p:cNvPr id="48141" name="文本框 953356"/>
            <p:cNvSpPr txBox="1"/>
            <p:nvPr/>
          </p:nvSpPr>
          <p:spPr>
            <a:xfrm>
              <a:off x="249" y="3249"/>
              <a:ext cx="4854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因此，对应于特征值                      的所有特征向量为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8142" name="对象 953357"/>
            <p:cNvGraphicFramePr/>
            <p:nvPr/>
          </p:nvGraphicFramePr>
          <p:xfrm>
            <a:off x="2067" y="3291"/>
            <a:ext cx="949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5" name="" r:id="rId13" imgW="1891665" imgH="431800" progId="Equation.3">
                    <p:embed/>
                  </p:oleObj>
                </mc:Choice>
                <mc:Fallback>
                  <p:oleObj name="" r:id="rId13" imgW="1891665" imgH="431800" progId="Equation.3">
                    <p:embed/>
                    <p:pic>
                      <p:nvPicPr>
                        <p:cNvPr id="0" name="图片 3484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067" y="3291"/>
                          <a:ext cx="949" cy="21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8143" name="对象 953358"/>
          <p:cNvGraphicFramePr/>
          <p:nvPr/>
        </p:nvGraphicFramePr>
        <p:xfrm>
          <a:off x="3419475" y="5902325"/>
          <a:ext cx="1804988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6" name="" r:id="rId15" imgW="2260600" imgH="419100" progId="Equation.3">
                  <p:embed/>
                </p:oleObj>
              </mc:Choice>
              <mc:Fallback>
                <p:oleObj name="" r:id="rId15" imgW="2260600" imgH="419100" progId="Equation.3">
                  <p:embed/>
                  <p:pic>
                    <p:nvPicPr>
                      <p:cNvPr id="0" name="图片 347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419475" y="5902325"/>
                        <a:ext cx="1804988" cy="334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4" name="对象 953359"/>
          <p:cNvGraphicFramePr/>
          <p:nvPr/>
        </p:nvGraphicFramePr>
        <p:xfrm>
          <a:off x="6659563" y="733425"/>
          <a:ext cx="2325687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9" name="" r:id="rId17" imgW="2908300" imgH="1511300" progId="Equation.3">
                  <p:embed/>
                </p:oleObj>
              </mc:Choice>
              <mc:Fallback>
                <p:oleObj name="" r:id="rId17" imgW="2908300" imgH="1511300" progId="Equation.3">
                  <p:embed/>
                  <p:pic>
                    <p:nvPicPr>
                      <p:cNvPr id="0" name="图片 347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659563" y="733425"/>
                        <a:ext cx="2325687" cy="1208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3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4370" name="文本框 954369"/>
          <p:cNvSpPr txBox="1"/>
          <p:nvPr/>
        </p:nvSpPr>
        <p:spPr>
          <a:xfrm>
            <a:off x="1836738" y="404813"/>
            <a:ext cx="252095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回答问题：</a:t>
            </a:r>
            <a:endParaRPr lang="zh-CN" altLang="en-US" noProof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49155" name="组合 954370"/>
          <p:cNvGrpSpPr/>
          <p:nvPr/>
        </p:nvGrpSpPr>
        <p:grpSpPr>
          <a:xfrm>
            <a:off x="900113" y="965200"/>
            <a:ext cx="5256212" cy="519113"/>
            <a:chOff x="295" y="618"/>
            <a:chExt cx="3311" cy="327"/>
          </a:xfrm>
        </p:grpSpPr>
        <p:sp>
          <p:nvSpPr>
            <p:cNvPr id="49156" name="文本框 954371"/>
            <p:cNvSpPr txBox="1"/>
            <p:nvPr/>
          </p:nvSpPr>
          <p:spPr>
            <a:xfrm>
              <a:off x="295" y="618"/>
              <a:ext cx="3311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(1)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向量           满足                  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    </a:t>
              </a:r>
              <a:endPara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9157" name="对象 954372"/>
            <p:cNvGraphicFramePr/>
            <p:nvPr/>
          </p:nvGraphicFramePr>
          <p:xfrm>
            <a:off x="1156" y="682"/>
            <a:ext cx="5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" name="" r:id="rId1" imgW="824865" imgH="317500" progId="Equation.3">
                    <p:embed/>
                  </p:oleObj>
                </mc:Choice>
                <mc:Fallback>
                  <p:oleObj name="" r:id="rId1" imgW="824865" imgH="317500" progId="Equation.3">
                    <p:embed/>
                    <p:pic>
                      <p:nvPicPr>
                        <p:cNvPr id="0" name="图片 3483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156" y="682"/>
                          <a:ext cx="520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58" name="对象 954373"/>
            <p:cNvGraphicFramePr/>
            <p:nvPr/>
          </p:nvGraphicFramePr>
          <p:xfrm>
            <a:off x="2200" y="671"/>
            <a:ext cx="88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" name="" r:id="rId3" imgW="1408430" imgH="317500" progId="Equation.3">
                    <p:embed/>
                  </p:oleObj>
                </mc:Choice>
                <mc:Fallback>
                  <p:oleObj name="" r:id="rId3" imgW="1408430" imgH="317500" progId="Equation.3">
                    <p:embed/>
                    <p:pic>
                      <p:nvPicPr>
                        <p:cNvPr id="0" name="图片 348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200" y="671"/>
                          <a:ext cx="888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9159" name="组合 954374"/>
          <p:cNvGrpSpPr/>
          <p:nvPr/>
        </p:nvGrpSpPr>
        <p:grpSpPr>
          <a:xfrm>
            <a:off x="1560513" y="1612900"/>
            <a:ext cx="4225925" cy="519113"/>
            <a:chOff x="983" y="799"/>
            <a:chExt cx="2662" cy="327"/>
          </a:xfrm>
        </p:grpSpPr>
        <p:graphicFrame>
          <p:nvGraphicFramePr>
            <p:cNvPr id="49160" name="对象 954375"/>
            <p:cNvGraphicFramePr/>
            <p:nvPr/>
          </p:nvGraphicFramePr>
          <p:xfrm>
            <a:off x="983" y="854"/>
            <a:ext cx="5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3" name="" r:id="rId5" imgW="824865" imgH="317500" progId="Equation.3">
                    <p:embed/>
                  </p:oleObj>
                </mc:Choice>
                <mc:Fallback>
                  <p:oleObj name="" r:id="rId5" imgW="824865" imgH="317500" progId="Equation.3">
                    <p:embed/>
                    <p:pic>
                      <p:nvPicPr>
                        <p:cNvPr id="0" name="图片 3482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983" y="854"/>
                          <a:ext cx="520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61" name="矩形 954376"/>
            <p:cNvSpPr/>
            <p:nvPr/>
          </p:nvSpPr>
          <p:spPr>
            <a:xfrm>
              <a:off x="1478" y="799"/>
              <a:ext cx="2167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wrap="none" lIns="90000" tIns="46800" rIns="90000" bIns="46800"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是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的特征向量吗？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49162" name="文本框 954377"/>
          <p:cNvSpPr txBox="1"/>
          <p:nvPr/>
        </p:nvSpPr>
        <p:spPr>
          <a:xfrm>
            <a:off x="900113" y="2276475"/>
            <a:ext cx="7056437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(2)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实矩阵的特征值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特征向量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一定是实的吗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9163" name="文本框 954378"/>
          <p:cNvSpPr txBox="1"/>
          <p:nvPr/>
        </p:nvSpPr>
        <p:spPr>
          <a:xfrm>
            <a:off x="900113" y="3054350"/>
            <a:ext cx="8135937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(3)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矩阵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可逆的充要条件是所有特征值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49164" name="对象 954379"/>
          <p:cNvGraphicFramePr/>
          <p:nvPr/>
        </p:nvGraphicFramePr>
        <p:xfrm>
          <a:off x="2143125" y="3776663"/>
          <a:ext cx="4876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8" name="" r:id="rId6" imgW="4874895" imgH="444500" progId="Equation.3">
                  <p:embed/>
                </p:oleObj>
              </mc:Choice>
              <mc:Fallback>
                <p:oleObj name="" r:id="rId6" imgW="4874895" imgH="444500" progId="Equation.3">
                  <p:embed/>
                  <p:pic>
                    <p:nvPicPr>
                      <p:cNvPr id="0" name="图片 347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43125" y="3776663"/>
                        <a:ext cx="4876800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165" name="组合 954380"/>
          <p:cNvGrpSpPr/>
          <p:nvPr/>
        </p:nvGrpSpPr>
        <p:grpSpPr>
          <a:xfrm>
            <a:off x="1547813" y="5084763"/>
            <a:ext cx="7200900" cy="519112"/>
            <a:chOff x="884" y="3203"/>
            <a:chExt cx="4536" cy="327"/>
          </a:xfrm>
        </p:grpSpPr>
        <p:sp>
          <p:nvSpPr>
            <p:cNvPr id="49166" name="文本框 954381"/>
            <p:cNvSpPr txBox="1"/>
            <p:nvPr/>
          </p:nvSpPr>
          <p:spPr>
            <a:xfrm>
              <a:off x="1836" y="3203"/>
              <a:ext cx="3584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有一个特征值为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______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9167" name="对象 954382"/>
            <p:cNvGraphicFramePr/>
            <p:nvPr/>
          </p:nvGraphicFramePr>
          <p:xfrm>
            <a:off x="884" y="3249"/>
            <a:ext cx="976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0" name="" r:id="rId8" imgW="1548765" imgH="444500" progId="Equation.3">
                    <p:embed/>
                  </p:oleObj>
                </mc:Choice>
                <mc:Fallback>
                  <p:oleObj name="" r:id="rId8" imgW="1548765" imgH="444500" progId="Equation.3">
                    <p:embed/>
                    <p:pic>
                      <p:nvPicPr>
                        <p:cNvPr id="0" name="图片 3479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84" y="3249"/>
                          <a:ext cx="976" cy="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9168" name="组合 954383"/>
          <p:cNvGrpSpPr/>
          <p:nvPr/>
        </p:nvGrpSpPr>
        <p:grpSpPr>
          <a:xfrm>
            <a:off x="898525" y="4349750"/>
            <a:ext cx="7345363" cy="519113"/>
            <a:chOff x="340" y="2750"/>
            <a:chExt cx="4627" cy="327"/>
          </a:xfrm>
        </p:grpSpPr>
        <p:sp>
          <p:nvSpPr>
            <p:cNvPr id="49169" name="文本框 954384"/>
            <p:cNvSpPr txBox="1"/>
            <p:nvPr/>
          </p:nvSpPr>
          <p:spPr>
            <a:xfrm>
              <a:off x="340" y="2750"/>
              <a:ext cx="4627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(4)            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有一个特征值为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______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9170" name="对象 954385"/>
            <p:cNvGraphicFramePr/>
            <p:nvPr/>
          </p:nvGraphicFramePr>
          <p:xfrm>
            <a:off x="748" y="2795"/>
            <a:ext cx="576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" name="" r:id="rId10" imgW="913765" imgH="444500" progId="Equation.3">
                    <p:embed/>
                  </p:oleObj>
                </mc:Choice>
                <mc:Fallback>
                  <p:oleObj name="" r:id="rId10" imgW="913765" imgH="444500" progId="Equation.3">
                    <p:embed/>
                    <p:pic>
                      <p:nvPicPr>
                        <p:cNvPr id="0" name="图片 3485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748" y="2795"/>
                          <a:ext cx="576" cy="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9171" name="组合 954386"/>
          <p:cNvGrpSpPr/>
          <p:nvPr/>
        </p:nvGrpSpPr>
        <p:grpSpPr>
          <a:xfrm>
            <a:off x="1476375" y="5862638"/>
            <a:ext cx="7034213" cy="519112"/>
            <a:chOff x="1034" y="3339"/>
            <a:chExt cx="4431" cy="327"/>
          </a:xfrm>
        </p:grpSpPr>
        <p:graphicFrame>
          <p:nvGraphicFramePr>
            <p:cNvPr id="49172" name="对象 954387"/>
            <p:cNvGraphicFramePr/>
            <p:nvPr/>
          </p:nvGraphicFramePr>
          <p:xfrm>
            <a:off x="1034" y="3401"/>
            <a:ext cx="576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1" name="" r:id="rId12" imgW="913765" imgH="304800" progId="Equation.3">
                    <p:embed/>
                  </p:oleObj>
                </mc:Choice>
                <mc:Fallback>
                  <p:oleObj name="" r:id="rId12" imgW="913765" imgH="304800" progId="Equation.3">
                    <p:embed/>
                    <p:pic>
                      <p:nvPicPr>
                        <p:cNvPr id="0" name="图片 3480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034" y="3401"/>
                          <a:ext cx="576" cy="19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73" name="文本框 954388"/>
            <p:cNvSpPr txBox="1"/>
            <p:nvPr/>
          </p:nvSpPr>
          <p:spPr>
            <a:xfrm>
              <a:off x="1565" y="3339"/>
              <a:ext cx="3900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可逆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的特征值一定不等于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______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7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0178" name="文本框 955393"/>
          <p:cNvSpPr txBox="1"/>
          <p:nvPr/>
        </p:nvSpPr>
        <p:spPr>
          <a:xfrm>
            <a:off x="360363" y="1546225"/>
            <a:ext cx="6119812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(6)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一个特征值对应于几个特征向量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0179" name="文本框 955394"/>
          <p:cNvSpPr txBox="1"/>
          <p:nvPr/>
        </p:nvSpPr>
        <p:spPr>
          <a:xfrm>
            <a:off x="865188" y="3332163"/>
            <a:ext cx="7127875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一个特征向量对应几个特征值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?(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后面证明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0180" name="文本框 955395"/>
          <p:cNvSpPr txBox="1"/>
          <p:nvPr/>
        </p:nvSpPr>
        <p:spPr>
          <a:xfrm>
            <a:off x="360363" y="3922713"/>
            <a:ext cx="8243887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(7) 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的各行元素之和均等于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2,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则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有一个特征值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0181" name="矩形 955396"/>
          <p:cNvSpPr/>
          <p:nvPr/>
        </p:nvSpPr>
        <p:spPr>
          <a:xfrm>
            <a:off x="900113" y="4498975"/>
            <a:ext cx="5870575" cy="519113"/>
          </a:xfrm>
          <a:prstGeom prst="rect">
            <a:avLst/>
          </a:prstGeom>
          <a:noFill/>
          <a:ln w="34925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___,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它对应的特征向量是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50182" name="对象 955397"/>
          <p:cNvGraphicFramePr/>
          <p:nvPr/>
        </p:nvGraphicFramePr>
        <p:xfrm>
          <a:off x="992188" y="5146675"/>
          <a:ext cx="6532562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" name="" r:id="rId1" imgW="7683500" imgH="1536700" progId="Equation.3">
                  <p:embed/>
                </p:oleObj>
              </mc:Choice>
              <mc:Fallback>
                <p:oleObj name="" r:id="rId1" imgW="7683500" imgH="1536700" progId="Equation.3">
                  <p:embed/>
                  <p:pic>
                    <p:nvPicPr>
                      <p:cNvPr id="0" name="图片 348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92188" y="5146675"/>
                        <a:ext cx="6532562" cy="1306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183" name="组合 955398"/>
          <p:cNvGrpSpPr/>
          <p:nvPr/>
        </p:nvGrpSpPr>
        <p:grpSpPr>
          <a:xfrm>
            <a:off x="468313" y="407988"/>
            <a:ext cx="7775575" cy="573087"/>
            <a:chOff x="295" y="176"/>
            <a:chExt cx="4898" cy="361"/>
          </a:xfrm>
        </p:grpSpPr>
        <p:sp>
          <p:nvSpPr>
            <p:cNvPr id="50184" name="文本框 955399"/>
            <p:cNvSpPr txBox="1"/>
            <p:nvPr/>
          </p:nvSpPr>
          <p:spPr>
            <a:xfrm>
              <a:off x="295" y="210"/>
              <a:ext cx="4898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(5) 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的特征值与      的特征值有什么关系？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0185" name="对象 955400"/>
            <p:cNvGraphicFramePr/>
            <p:nvPr/>
          </p:nvGraphicFramePr>
          <p:xfrm>
            <a:off x="2068" y="176"/>
            <a:ext cx="304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7" name="" r:id="rId3" imgW="482600" imgH="419100" progId="Equation.3">
                    <p:embed/>
                  </p:oleObj>
                </mc:Choice>
                <mc:Fallback>
                  <p:oleObj name="" r:id="rId3" imgW="482600" imgH="419100" progId="Equation.3">
                    <p:embed/>
                    <p:pic>
                      <p:nvPicPr>
                        <p:cNvPr id="0" name="图片 347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068" y="176"/>
                          <a:ext cx="304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0186" name="对象 955401"/>
          <p:cNvGraphicFramePr/>
          <p:nvPr/>
        </p:nvGraphicFramePr>
        <p:xfrm>
          <a:off x="1831975" y="935038"/>
          <a:ext cx="5067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" name="" r:id="rId5" imgW="5065395" imgH="622300" progId="Equation.3">
                  <p:embed/>
                </p:oleObj>
              </mc:Choice>
              <mc:Fallback>
                <p:oleObj name="" r:id="rId5" imgW="5065395" imgH="622300" progId="Equation.3">
                  <p:embed/>
                  <p:pic>
                    <p:nvPicPr>
                      <p:cNvPr id="0" name="图片 349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1975" y="935038"/>
                        <a:ext cx="5067300" cy="622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7" name="矩形 955402"/>
          <p:cNvSpPr/>
          <p:nvPr/>
        </p:nvSpPr>
        <p:spPr>
          <a:xfrm>
            <a:off x="827088" y="2720975"/>
            <a:ext cx="3940175" cy="519113"/>
          </a:xfrm>
          <a:prstGeom prst="rect">
            <a:avLst/>
          </a:prstGeom>
          <a:noFill/>
          <a:ln w="34925">
            <a:noFill/>
          </a:ln>
        </p:spPr>
        <p:txBody>
          <a:bodyPr wrap="none" lIns="90000" tIns="46800" rIns="90000" bIns="46800" anchor="t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特征向量的个数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=____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50188" name="组合 955403"/>
          <p:cNvGrpSpPr/>
          <p:nvPr/>
        </p:nvGrpSpPr>
        <p:grpSpPr>
          <a:xfrm>
            <a:off x="755650" y="2122488"/>
            <a:ext cx="7777163" cy="519112"/>
            <a:chOff x="476" y="1207"/>
            <a:chExt cx="4899" cy="327"/>
          </a:xfrm>
        </p:grpSpPr>
        <p:sp>
          <p:nvSpPr>
            <p:cNvPr id="50189" name="文本框 955404"/>
            <p:cNvSpPr txBox="1"/>
            <p:nvPr/>
          </p:nvSpPr>
          <p:spPr>
            <a:xfrm>
              <a:off x="476" y="1207"/>
              <a:ext cx="4899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是         的一个特征值，它对应的最大无关的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0190" name="对象 955405"/>
            <p:cNvGraphicFramePr/>
            <p:nvPr/>
          </p:nvGraphicFramePr>
          <p:xfrm>
            <a:off x="567" y="1245"/>
            <a:ext cx="23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6" name="" r:id="rId7" imgW="368300" imgH="431800" progId="Equation.3">
                    <p:embed/>
                  </p:oleObj>
                </mc:Choice>
                <mc:Fallback>
                  <p:oleObj name="" r:id="rId7" imgW="368300" imgH="431800" progId="Equation.3">
                    <p:embed/>
                    <p:pic>
                      <p:nvPicPr>
                        <p:cNvPr id="0" name="图片 349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67" y="1245"/>
                          <a:ext cx="232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91" name="对象 955406"/>
            <p:cNvGraphicFramePr/>
            <p:nvPr/>
          </p:nvGraphicFramePr>
          <p:xfrm>
            <a:off x="1020" y="1224"/>
            <a:ext cx="4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9" name="" r:id="rId9" imgW="748665" imgH="431800" progId="Equation.3">
                    <p:embed/>
                  </p:oleObj>
                </mc:Choice>
                <mc:Fallback>
                  <p:oleObj name="" r:id="rId9" imgW="748665" imgH="431800" progId="Equation.3">
                    <p:embed/>
                    <p:pic>
                      <p:nvPicPr>
                        <p:cNvPr id="0" name="图片 3488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020" y="1224"/>
                          <a:ext cx="472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0192" name="对象 955407"/>
          <p:cNvGraphicFramePr/>
          <p:nvPr/>
        </p:nvGraphicFramePr>
        <p:xfrm>
          <a:off x="4572000" y="2770188"/>
          <a:ext cx="2197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" name="" r:id="rId11" imgW="2195830" imgH="431800" progId="Equation.3">
                  <p:embed/>
                </p:oleObj>
              </mc:Choice>
              <mc:Fallback>
                <p:oleObj name="" r:id="rId11" imgW="2195830" imgH="431800" progId="Equation.3">
                  <p:embed/>
                  <p:pic>
                    <p:nvPicPr>
                      <p:cNvPr id="0" name="图片 3490"/>
                      <p:cNvPicPr/>
                      <p:nvPr/>
                    </p:nvPicPr>
                    <p:blipFill>
                      <a:blip r:embed="rId12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572000" y="2770188"/>
                        <a:ext cx="21971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1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1202" name="组合 956417"/>
          <p:cNvGrpSpPr/>
          <p:nvPr/>
        </p:nvGrpSpPr>
        <p:grpSpPr>
          <a:xfrm>
            <a:off x="107950" y="777875"/>
            <a:ext cx="1008063" cy="935038"/>
            <a:chOff x="3742" y="1888"/>
            <a:chExt cx="635" cy="589"/>
          </a:xfrm>
        </p:grpSpPr>
        <p:grpSp>
          <p:nvGrpSpPr>
            <p:cNvPr id="51203" name="组合 956418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51204" name="任意多边形 956419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205" name="矩形 956420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206" name="矩形 956421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207" name="矩形 956422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1208" name="文本框 956423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4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51209" name="文本框 956424"/>
          <p:cNvSpPr txBox="1"/>
          <p:nvPr/>
        </p:nvSpPr>
        <p:spPr>
          <a:xfrm>
            <a:off x="1258888" y="1136650"/>
            <a:ext cx="7561262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证明：一个特征向量只能对应一个特征值。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51210" name="组合 956425"/>
          <p:cNvGrpSpPr/>
          <p:nvPr/>
        </p:nvGrpSpPr>
        <p:grpSpPr>
          <a:xfrm>
            <a:off x="466725" y="1914525"/>
            <a:ext cx="8137525" cy="519113"/>
            <a:chOff x="521" y="1026"/>
            <a:chExt cx="5126" cy="327"/>
          </a:xfrm>
        </p:grpSpPr>
        <p:sp>
          <p:nvSpPr>
            <p:cNvPr id="51211" name="文本框 956426"/>
            <p:cNvSpPr txBox="1"/>
            <p:nvPr/>
          </p:nvSpPr>
          <p:spPr>
            <a:xfrm>
              <a:off x="521" y="1026"/>
              <a:ext cx="5126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证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假设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的特征值     和     对应的特征向量都是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1212" name="对象 956427"/>
            <p:cNvGraphicFramePr/>
            <p:nvPr/>
          </p:nvGraphicFramePr>
          <p:xfrm>
            <a:off x="2562" y="1071"/>
            <a:ext cx="21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8" name="" r:id="rId1" imgW="342900" imgH="419100" progId="Equation.3">
                    <p:embed/>
                  </p:oleObj>
                </mc:Choice>
                <mc:Fallback>
                  <p:oleObj name="" r:id="rId1" imgW="342900" imgH="419100" progId="Equation.3">
                    <p:embed/>
                    <p:pic>
                      <p:nvPicPr>
                        <p:cNvPr id="0" name="图片 3487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562" y="1071"/>
                          <a:ext cx="216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3" name="对象 956428"/>
            <p:cNvGraphicFramePr/>
            <p:nvPr/>
          </p:nvGraphicFramePr>
          <p:xfrm>
            <a:off x="3051" y="1071"/>
            <a:ext cx="23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7" name="" r:id="rId3" imgW="368300" imgH="419100" progId="Equation.3">
                    <p:embed/>
                  </p:oleObj>
                </mc:Choice>
                <mc:Fallback>
                  <p:oleObj name="" r:id="rId3" imgW="368300" imgH="419100" progId="Equation.3">
                    <p:embed/>
                    <p:pic>
                      <p:nvPicPr>
                        <p:cNvPr id="0" name="图片 349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051" y="1071"/>
                          <a:ext cx="232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4" name="对象 956429"/>
            <p:cNvGraphicFramePr/>
            <p:nvPr/>
          </p:nvGraphicFramePr>
          <p:xfrm>
            <a:off x="5375" y="1101"/>
            <a:ext cx="176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0" name="" r:id="rId5" imgW="279400" imgH="241300" progId="Equation.3">
                    <p:embed/>
                  </p:oleObj>
                </mc:Choice>
                <mc:Fallback>
                  <p:oleObj name="" r:id="rId5" imgW="279400" imgH="241300" progId="Equation.3">
                    <p:embed/>
                    <p:pic>
                      <p:nvPicPr>
                        <p:cNvPr id="0" name="图片 348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375" y="1101"/>
                          <a:ext cx="176" cy="1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215" name="组合 956430"/>
          <p:cNvGrpSpPr/>
          <p:nvPr/>
        </p:nvGrpSpPr>
        <p:grpSpPr>
          <a:xfrm>
            <a:off x="179388" y="2720975"/>
            <a:ext cx="5229225" cy="519113"/>
            <a:chOff x="113" y="1298"/>
            <a:chExt cx="3294" cy="327"/>
          </a:xfrm>
        </p:grpSpPr>
        <p:sp>
          <p:nvSpPr>
            <p:cNvPr id="51216" name="文本框 956431"/>
            <p:cNvSpPr txBox="1"/>
            <p:nvPr/>
          </p:nvSpPr>
          <p:spPr>
            <a:xfrm>
              <a:off x="113" y="1298"/>
              <a:ext cx="748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则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1217" name="对象 956432"/>
            <p:cNvGraphicFramePr/>
            <p:nvPr/>
          </p:nvGraphicFramePr>
          <p:xfrm>
            <a:off x="1887" y="1352"/>
            <a:ext cx="1520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4" name="" r:id="rId7" imgW="2413000" imgH="419100" progId="Equation.3">
                    <p:embed/>
                  </p:oleObj>
                </mc:Choice>
                <mc:Fallback>
                  <p:oleObj name="" r:id="rId7" imgW="2413000" imgH="419100" progId="Equation.3">
                    <p:embed/>
                    <p:pic>
                      <p:nvPicPr>
                        <p:cNvPr id="0" name="图片 3493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887" y="1352"/>
                          <a:ext cx="1520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218" name="对象 956433"/>
          <p:cNvGraphicFramePr/>
          <p:nvPr/>
        </p:nvGraphicFramePr>
        <p:xfrm>
          <a:off x="3027363" y="3513138"/>
          <a:ext cx="2552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" name="" r:id="rId9" imgW="2552700" imgH="419100" progId="Equation.3">
                  <p:embed/>
                </p:oleObj>
              </mc:Choice>
              <mc:Fallback>
                <p:oleObj name="" r:id="rId9" imgW="2552700" imgH="419100" progId="Equation.3">
                  <p:embed/>
                  <p:pic>
                    <p:nvPicPr>
                      <p:cNvPr id="0" name="图片 349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27363" y="3513138"/>
                        <a:ext cx="2552700" cy="419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9" name="对象 956434"/>
          <p:cNvGraphicFramePr/>
          <p:nvPr/>
        </p:nvGraphicFramePr>
        <p:xfrm>
          <a:off x="3035300" y="4233863"/>
          <a:ext cx="2400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" name="" r:id="rId11" imgW="2400300" imgH="419100" progId="Equation.3">
                  <p:embed/>
                </p:oleObj>
              </mc:Choice>
              <mc:Fallback>
                <p:oleObj name="" r:id="rId11" imgW="2400300" imgH="419100" progId="Equation.3">
                  <p:embed/>
                  <p:pic>
                    <p:nvPicPr>
                      <p:cNvPr id="0" name="图片 349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35300" y="4233863"/>
                        <a:ext cx="2400300" cy="419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5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2226" name="组合 957441"/>
          <p:cNvGrpSpPr/>
          <p:nvPr/>
        </p:nvGrpSpPr>
        <p:grpSpPr>
          <a:xfrm>
            <a:off x="179388" y="430213"/>
            <a:ext cx="1008062" cy="935037"/>
            <a:chOff x="3742" y="1888"/>
            <a:chExt cx="635" cy="589"/>
          </a:xfrm>
        </p:grpSpPr>
        <p:grpSp>
          <p:nvGrpSpPr>
            <p:cNvPr id="52227" name="组合 957442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52228" name="任意多边形 957443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2229" name="矩形 957444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30" name="矩形 957445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231" name="矩形 957446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2232" name="文本框 957447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5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52233" name="组合 957449"/>
          <p:cNvGrpSpPr/>
          <p:nvPr/>
        </p:nvGrpSpPr>
        <p:grpSpPr>
          <a:xfrm>
            <a:off x="1187450" y="919163"/>
            <a:ext cx="7486650" cy="519112"/>
            <a:chOff x="884" y="618"/>
            <a:chExt cx="4716" cy="327"/>
          </a:xfrm>
        </p:grpSpPr>
        <p:sp>
          <p:nvSpPr>
            <p:cNvPr id="52234" name="文本框 957450"/>
            <p:cNvSpPr txBox="1"/>
            <p:nvPr/>
          </p:nvSpPr>
          <p:spPr>
            <a:xfrm>
              <a:off x="884" y="618"/>
              <a:ext cx="457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设   是方阵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的特征值，对应的一个特征向量</a:t>
              </a:r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2235" name="对象 957451"/>
            <p:cNvGraphicFramePr/>
            <p:nvPr/>
          </p:nvGraphicFramePr>
          <p:xfrm>
            <a:off x="1156" y="678"/>
            <a:ext cx="167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6" name="" r:id="rId1" imgW="266065" imgH="316865" progId="Equation.3">
                    <p:embed/>
                  </p:oleObj>
                </mc:Choice>
                <mc:Fallback>
                  <p:oleObj name="" r:id="rId1" imgW="266065" imgH="316865" progId="Equation.3">
                    <p:embed/>
                    <p:pic>
                      <p:nvPicPr>
                        <p:cNvPr id="0" name="图片 350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156" y="678"/>
                          <a:ext cx="167" cy="19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36" name="对象 957452"/>
            <p:cNvGraphicFramePr/>
            <p:nvPr/>
          </p:nvGraphicFramePr>
          <p:xfrm>
            <a:off x="5441" y="694"/>
            <a:ext cx="159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9" name="" r:id="rId3" imgW="254000" imgH="241300" progId="Equation.3">
                    <p:embed/>
                  </p:oleObj>
                </mc:Choice>
                <mc:Fallback>
                  <p:oleObj name="" r:id="rId3" imgW="254000" imgH="241300" progId="Equation.3">
                    <p:embed/>
                    <p:pic>
                      <p:nvPicPr>
                        <p:cNvPr id="0" name="图片 349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441" y="694"/>
                          <a:ext cx="159" cy="15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57454" name="对象 957453"/>
          <p:cNvGraphicFramePr/>
          <p:nvPr/>
        </p:nvGraphicFramePr>
        <p:xfrm>
          <a:off x="1116013" y="4286250"/>
          <a:ext cx="4406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" name="" r:id="rId5" imgW="4404995" imgH="393700" progId="Equation.3">
                  <p:embed/>
                </p:oleObj>
              </mc:Choice>
              <mc:Fallback>
                <p:oleObj name="" r:id="rId5" imgW="4404995" imgH="393700" progId="Equation.3">
                  <p:embed/>
                  <p:pic>
                    <p:nvPicPr>
                      <p:cNvPr id="0" name="图片 350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6013" y="4286250"/>
                        <a:ext cx="44069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7455" name="对象 957454"/>
          <p:cNvGraphicFramePr/>
          <p:nvPr/>
        </p:nvGraphicFramePr>
        <p:xfrm>
          <a:off x="1116013" y="4894263"/>
          <a:ext cx="72771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" name="" r:id="rId7" imgW="7273925" imgH="520700" progId="Equation.3">
                  <p:embed/>
                </p:oleObj>
              </mc:Choice>
              <mc:Fallback>
                <p:oleObj name="" r:id="rId7" imgW="7273925" imgH="520700" progId="Equation.3">
                  <p:embed/>
                  <p:pic>
                    <p:nvPicPr>
                      <p:cNvPr id="0" name="图片 350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6013" y="4894263"/>
                        <a:ext cx="7277100" cy="517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9" name="文本框 957455"/>
          <p:cNvSpPr txBox="1"/>
          <p:nvPr/>
        </p:nvSpPr>
        <p:spPr>
          <a:xfrm>
            <a:off x="179388" y="1654175"/>
            <a:ext cx="115252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证明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52240" name="组合 957456"/>
          <p:cNvGrpSpPr/>
          <p:nvPr/>
        </p:nvGrpSpPr>
        <p:grpSpPr>
          <a:xfrm>
            <a:off x="1116013" y="1639888"/>
            <a:ext cx="8027987" cy="519112"/>
            <a:chOff x="703" y="981"/>
            <a:chExt cx="5057" cy="327"/>
          </a:xfrm>
        </p:grpSpPr>
        <p:sp>
          <p:nvSpPr>
            <p:cNvPr id="52241" name="文本框 957457"/>
            <p:cNvSpPr txBox="1"/>
            <p:nvPr/>
          </p:nvSpPr>
          <p:spPr>
            <a:xfrm>
              <a:off x="703" y="981"/>
              <a:ext cx="5057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(1)       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是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kA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的特征值，对应的特征向量仍为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2242" name="对象 957458"/>
            <p:cNvGraphicFramePr/>
            <p:nvPr/>
          </p:nvGraphicFramePr>
          <p:xfrm>
            <a:off x="1156" y="1045"/>
            <a:ext cx="28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2" name="" r:id="rId9" imgW="443865" imgH="317500" progId="Equation.3">
                    <p:embed/>
                  </p:oleObj>
                </mc:Choice>
                <mc:Fallback>
                  <p:oleObj name="" r:id="rId9" imgW="443865" imgH="317500" progId="Equation.3">
                    <p:embed/>
                    <p:pic>
                      <p:nvPicPr>
                        <p:cNvPr id="0" name="图片 350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156" y="1045"/>
                          <a:ext cx="280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243" name="组合 957459"/>
          <p:cNvGrpSpPr/>
          <p:nvPr/>
        </p:nvGrpSpPr>
        <p:grpSpPr>
          <a:xfrm>
            <a:off x="1114425" y="2303463"/>
            <a:ext cx="8066088" cy="531812"/>
            <a:chOff x="793" y="1336"/>
            <a:chExt cx="5081" cy="335"/>
          </a:xfrm>
        </p:grpSpPr>
        <p:sp>
          <p:nvSpPr>
            <p:cNvPr id="52244" name="文本框 957460"/>
            <p:cNvSpPr txBox="1"/>
            <p:nvPr/>
          </p:nvSpPr>
          <p:spPr>
            <a:xfrm>
              <a:off x="793" y="1344"/>
              <a:ext cx="5081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(2)      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是      的特征值，对应的特征向量仍为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2245" name="对象 957461"/>
            <p:cNvGraphicFramePr/>
            <p:nvPr/>
          </p:nvGraphicFramePr>
          <p:xfrm>
            <a:off x="1242" y="1344"/>
            <a:ext cx="23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0" name="" r:id="rId11" imgW="368300" imgH="444500" progId="Equation.3">
                    <p:embed/>
                  </p:oleObj>
                </mc:Choice>
                <mc:Fallback>
                  <p:oleObj name="" r:id="rId11" imgW="368300" imgH="444500" progId="Equation.3">
                    <p:embed/>
                    <p:pic>
                      <p:nvPicPr>
                        <p:cNvPr id="0" name="图片 3499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242" y="1344"/>
                          <a:ext cx="232" cy="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46" name="对象 957462"/>
            <p:cNvGraphicFramePr/>
            <p:nvPr/>
          </p:nvGraphicFramePr>
          <p:xfrm>
            <a:off x="1738" y="1336"/>
            <a:ext cx="28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4" name="" r:id="rId13" imgW="444500" imgH="431800" progId="Equation.3">
                    <p:embed/>
                  </p:oleObj>
                </mc:Choice>
                <mc:Fallback>
                  <p:oleObj name="" r:id="rId13" imgW="444500" imgH="431800" progId="Equation.3">
                    <p:embed/>
                    <p:pic>
                      <p:nvPicPr>
                        <p:cNvPr id="0" name="图片 3503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738" y="1336"/>
                          <a:ext cx="280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247" name="组合 957463"/>
          <p:cNvGrpSpPr/>
          <p:nvPr/>
        </p:nvGrpSpPr>
        <p:grpSpPr>
          <a:xfrm>
            <a:off x="1116013" y="3022600"/>
            <a:ext cx="7777162" cy="519113"/>
            <a:chOff x="612" y="1706"/>
            <a:chExt cx="4899" cy="327"/>
          </a:xfrm>
        </p:grpSpPr>
        <p:sp>
          <p:nvSpPr>
            <p:cNvPr id="52248" name="文本框 957464"/>
            <p:cNvSpPr txBox="1"/>
            <p:nvPr/>
          </p:nvSpPr>
          <p:spPr>
            <a:xfrm>
              <a:off x="612" y="1706"/>
              <a:ext cx="4899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(3)  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当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可逆时，     是       的特征值，对应的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2249" name="对象 957465"/>
            <p:cNvGraphicFramePr/>
            <p:nvPr/>
          </p:nvGraphicFramePr>
          <p:xfrm>
            <a:off x="2426" y="1706"/>
            <a:ext cx="32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1" name="" r:id="rId15" imgW="520700" imgH="444500" progId="Equation.3">
                    <p:embed/>
                  </p:oleObj>
                </mc:Choice>
                <mc:Fallback>
                  <p:oleObj name="" r:id="rId15" imgW="520700" imgH="444500" progId="Equation.3">
                    <p:embed/>
                    <p:pic>
                      <p:nvPicPr>
                        <p:cNvPr id="0" name="图片 3500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2426" y="1706"/>
                          <a:ext cx="328" cy="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50" name="对象 957466"/>
            <p:cNvGraphicFramePr/>
            <p:nvPr/>
          </p:nvGraphicFramePr>
          <p:xfrm>
            <a:off x="2971" y="1706"/>
            <a:ext cx="37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7" name="" r:id="rId17" imgW="596900" imgH="431800" progId="Equation.3">
                    <p:embed/>
                  </p:oleObj>
                </mc:Choice>
                <mc:Fallback>
                  <p:oleObj name="" r:id="rId17" imgW="596900" imgH="431800" progId="Equation.3">
                    <p:embed/>
                    <p:pic>
                      <p:nvPicPr>
                        <p:cNvPr id="0" name="图片 3506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2971" y="1706"/>
                          <a:ext cx="376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251" name="矩形 957467"/>
          <p:cNvSpPr/>
          <p:nvPr/>
        </p:nvSpPr>
        <p:spPr>
          <a:xfrm>
            <a:off x="1763713" y="3598863"/>
            <a:ext cx="2936875" cy="519112"/>
          </a:xfrm>
          <a:prstGeom prst="rect">
            <a:avLst/>
          </a:prstGeom>
          <a:noFill/>
          <a:ln w="34925">
            <a:noFill/>
          </a:ln>
        </p:spPr>
        <p:txBody>
          <a:bodyPr wrap="none" lIns="90000" tIns="46800" rIns="90000" bIns="46800" anchor="t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特征向量仍为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2252" name="文本框 957468"/>
          <p:cNvSpPr txBox="1"/>
          <p:nvPr/>
        </p:nvSpPr>
        <p:spPr>
          <a:xfrm>
            <a:off x="179388" y="4175125"/>
            <a:ext cx="64770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证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957470" name="对象 957469"/>
          <p:cNvGraphicFramePr/>
          <p:nvPr/>
        </p:nvGraphicFramePr>
        <p:xfrm>
          <a:off x="1116013" y="5470525"/>
          <a:ext cx="6972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5" name="" r:id="rId19" imgW="6972300" imgH="838200" progId="Equation.3">
                  <p:embed/>
                </p:oleObj>
              </mc:Choice>
              <mc:Fallback>
                <p:oleObj name="" r:id="rId19" imgW="6972300" imgH="838200" progId="Equation.3">
                  <p:embed/>
                  <p:pic>
                    <p:nvPicPr>
                      <p:cNvPr id="0" name="图片 350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116013" y="5470525"/>
                        <a:ext cx="6972300" cy="838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49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8466" name="文本框 958465"/>
          <p:cNvSpPr txBox="1"/>
          <p:nvPr/>
        </p:nvSpPr>
        <p:spPr>
          <a:xfrm>
            <a:off x="322263" y="533400"/>
            <a:ext cx="158432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推广</a:t>
            </a:r>
            <a:r>
              <a:rPr lang="zh-CN" altLang="en-US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：</a:t>
            </a:r>
            <a:endParaRPr lang="zh-CN" altLang="en-US" noProof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文本框 958466"/>
          <p:cNvSpPr txBox="1"/>
          <p:nvPr/>
        </p:nvSpPr>
        <p:spPr>
          <a:xfrm>
            <a:off x="1330325" y="533400"/>
            <a:ext cx="45370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设   是方阵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的特征值，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53252" name="对象 958467"/>
          <p:cNvGraphicFramePr/>
          <p:nvPr/>
        </p:nvGraphicFramePr>
        <p:xfrm>
          <a:off x="1762125" y="628650"/>
          <a:ext cx="26511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" name="" r:id="rId1" imgW="266065" imgH="316865" progId="Equation.3">
                  <p:embed/>
                </p:oleObj>
              </mc:Choice>
              <mc:Fallback>
                <p:oleObj name="" r:id="rId1" imgW="266065" imgH="316865" progId="Equation.3">
                  <p:embed/>
                  <p:pic>
                    <p:nvPicPr>
                      <p:cNvPr id="0" name="图片 349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62125" y="628650"/>
                        <a:ext cx="265113" cy="3159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253" name="组合 958468"/>
          <p:cNvGrpSpPr/>
          <p:nvPr/>
        </p:nvGrpSpPr>
        <p:grpSpPr>
          <a:xfrm>
            <a:off x="5075238" y="533400"/>
            <a:ext cx="3960812" cy="519113"/>
            <a:chOff x="113" y="663"/>
            <a:chExt cx="2495" cy="327"/>
          </a:xfrm>
        </p:grpSpPr>
        <p:sp>
          <p:nvSpPr>
            <p:cNvPr id="53254" name="文本框 958469"/>
            <p:cNvSpPr txBox="1"/>
            <p:nvPr/>
          </p:nvSpPr>
          <p:spPr>
            <a:xfrm>
              <a:off x="113" y="663"/>
              <a:ext cx="2495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则      是       的特征值。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3255" name="对象 958470"/>
            <p:cNvGraphicFramePr/>
            <p:nvPr/>
          </p:nvGraphicFramePr>
          <p:xfrm>
            <a:off x="431" y="663"/>
            <a:ext cx="24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0" name="" r:id="rId3" imgW="393700" imgH="444500" progId="Equation.3">
                    <p:embed/>
                  </p:oleObj>
                </mc:Choice>
                <mc:Fallback>
                  <p:oleObj name="" r:id="rId3" imgW="393700" imgH="444500" progId="Equation.3">
                    <p:embed/>
                    <p:pic>
                      <p:nvPicPr>
                        <p:cNvPr id="0" name="图片 346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31" y="663"/>
                          <a:ext cx="248" cy="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6" name="对象 958471"/>
            <p:cNvGraphicFramePr/>
            <p:nvPr/>
          </p:nvGraphicFramePr>
          <p:xfrm>
            <a:off x="997" y="663"/>
            <a:ext cx="29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2" name="" r:id="rId5" imgW="469900" imgH="431800" progId="Equation.3">
                    <p:embed/>
                  </p:oleObj>
                </mc:Choice>
                <mc:Fallback>
                  <p:oleObj name="" r:id="rId5" imgW="469900" imgH="431800" progId="Equation.3">
                    <p:embed/>
                    <p:pic>
                      <p:nvPicPr>
                        <p:cNvPr id="0" name="图片 347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97" y="663"/>
                          <a:ext cx="296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3257" name="对象 958472"/>
          <p:cNvGraphicFramePr/>
          <p:nvPr/>
        </p:nvGraphicFramePr>
        <p:xfrm>
          <a:off x="2122488" y="1181100"/>
          <a:ext cx="5194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6" name="" r:id="rId7" imgW="5191760" imgH="533400" progId="Equation.3">
                  <p:embed/>
                </p:oleObj>
              </mc:Choice>
              <mc:Fallback>
                <p:oleObj name="" r:id="rId7" imgW="5191760" imgH="533400" progId="Equation.3">
                  <p:embed/>
                  <p:pic>
                    <p:nvPicPr>
                      <p:cNvPr id="0" name="图片 346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22488" y="1181100"/>
                        <a:ext cx="5194300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8" name="对象 958473"/>
          <p:cNvGraphicFramePr/>
          <p:nvPr/>
        </p:nvGraphicFramePr>
        <p:xfrm>
          <a:off x="2051050" y="2046288"/>
          <a:ext cx="568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" name="" r:id="rId9" imgW="5687060" imgH="533400" progId="Equation.3">
                  <p:embed/>
                </p:oleObj>
              </mc:Choice>
              <mc:Fallback>
                <p:oleObj name="" r:id="rId9" imgW="5687060" imgH="533400" progId="Equation.3">
                  <p:embed/>
                  <p:pic>
                    <p:nvPicPr>
                      <p:cNvPr id="0" name="图片 346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51050" y="2046288"/>
                        <a:ext cx="5689600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259" name="组合 958474"/>
          <p:cNvGrpSpPr/>
          <p:nvPr/>
        </p:nvGrpSpPr>
        <p:grpSpPr>
          <a:xfrm>
            <a:off x="322263" y="2909888"/>
            <a:ext cx="4968875" cy="519112"/>
            <a:chOff x="113" y="1661"/>
            <a:chExt cx="3130" cy="327"/>
          </a:xfrm>
        </p:grpSpPr>
        <p:sp>
          <p:nvSpPr>
            <p:cNvPr id="53260" name="文本框 958475"/>
            <p:cNvSpPr txBox="1"/>
            <p:nvPr/>
          </p:nvSpPr>
          <p:spPr>
            <a:xfrm>
              <a:off x="113" y="1661"/>
              <a:ext cx="1587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的特征值。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3261" name="文本框 958476"/>
            <p:cNvSpPr txBox="1"/>
            <p:nvPr/>
          </p:nvSpPr>
          <p:spPr>
            <a:xfrm>
              <a:off x="1202" y="1661"/>
              <a:ext cx="2041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如果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可逆，则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53262" name="对象 958477"/>
          <p:cNvGraphicFramePr/>
          <p:nvPr/>
        </p:nvGraphicFramePr>
        <p:xfrm>
          <a:off x="827088" y="3630613"/>
          <a:ext cx="75787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" name="" r:id="rId11" imgW="7578725" imgH="533400" progId="Equation.3">
                  <p:embed/>
                </p:oleObj>
              </mc:Choice>
              <mc:Fallback>
                <p:oleObj name="" r:id="rId11" imgW="7578725" imgH="533400" progId="Equation.3">
                  <p:embed/>
                  <p:pic>
                    <p:nvPicPr>
                      <p:cNvPr id="0" name="图片 347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27088" y="3630613"/>
                        <a:ext cx="7578725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3" name="对象 958478"/>
          <p:cNvGraphicFramePr/>
          <p:nvPr/>
        </p:nvGraphicFramePr>
        <p:xfrm>
          <a:off x="898525" y="4926013"/>
          <a:ext cx="81375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7" name="" r:id="rId13" imgW="8136890" imgH="533400" progId="Equation.3">
                  <p:embed/>
                </p:oleObj>
              </mc:Choice>
              <mc:Fallback>
                <p:oleObj name="" r:id="rId13" imgW="8136890" imgH="533400" progId="Equation.3">
                  <p:embed/>
                  <p:pic>
                    <p:nvPicPr>
                      <p:cNvPr id="0" name="图片 346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98525" y="4926013"/>
                        <a:ext cx="8137525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4" name="文本框 958479"/>
          <p:cNvSpPr txBox="1"/>
          <p:nvPr/>
        </p:nvSpPr>
        <p:spPr>
          <a:xfrm>
            <a:off x="322263" y="5718175"/>
            <a:ext cx="223202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的特征值。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3265" name="文本框 958480"/>
          <p:cNvSpPr txBox="1"/>
          <p:nvPr/>
        </p:nvSpPr>
        <p:spPr>
          <a:xfrm>
            <a:off x="322263" y="1685925"/>
            <a:ext cx="64770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3266" name="文本框 958481"/>
          <p:cNvSpPr txBox="1"/>
          <p:nvPr/>
        </p:nvSpPr>
        <p:spPr>
          <a:xfrm>
            <a:off x="322263" y="4422775"/>
            <a:ext cx="576262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3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4274" name="组合 959489"/>
          <p:cNvGrpSpPr/>
          <p:nvPr/>
        </p:nvGrpSpPr>
        <p:grpSpPr>
          <a:xfrm>
            <a:off x="179388" y="260350"/>
            <a:ext cx="1008062" cy="935038"/>
            <a:chOff x="3742" y="1888"/>
            <a:chExt cx="635" cy="589"/>
          </a:xfrm>
        </p:grpSpPr>
        <p:grpSp>
          <p:nvGrpSpPr>
            <p:cNvPr id="54275" name="组合 959490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54276" name="任意多边形 959491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4277" name="矩形 959492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278" name="矩形 959493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279" name="矩形 959494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4280" name="文本框 959495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6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54281" name="组合 959497"/>
          <p:cNvGrpSpPr/>
          <p:nvPr/>
        </p:nvGrpSpPr>
        <p:grpSpPr>
          <a:xfrm>
            <a:off x="2195513" y="530225"/>
            <a:ext cx="5378450" cy="519113"/>
            <a:chOff x="930" y="572"/>
            <a:chExt cx="3388" cy="327"/>
          </a:xfrm>
        </p:grpSpPr>
        <p:sp>
          <p:nvSpPr>
            <p:cNvPr id="54282" name="文本框 959498"/>
            <p:cNvSpPr txBox="1"/>
            <p:nvPr/>
          </p:nvSpPr>
          <p:spPr>
            <a:xfrm>
              <a:off x="930" y="572"/>
              <a:ext cx="3265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设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阶矩阵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的三个特征值为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4283" name="对象 959499"/>
            <p:cNvGraphicFramePr/>
            <p:nvPr/>
          </p:nvGraphicFramePr>
          <p:xfrm>
            <a:off x="3742" y="618"/>
            <a:ext cx="576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68" name="" r:id="rId1" imgW="914400" imgH="368300" progId="Equation.3">
                    <p:embed/>
                  </p:oleObj>
                </mc:Choice>
                <mc:Fallback>
                  <p:oleObj name="" r:id="rId1" imgW="914400" imgH="368300" progId="Equation.3">
                    <p:embed/>
                    <p:pic>
                      <p:nvPicPr>
                        <p:cNvPr id="0" name="图片 3467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742" y="618"/>
                          <a:ext cx="576" cy="2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4284" name="组合 959500"/>
          <p:cNvGrpSpPr/>
          <p:nvPr/>
        </p:nvGrpSpPr>
        <p:grpSpPr>
          <a:xfrm>
            <a:off x="1331913" y="1341438"/>
            <a:ext cx="2638425" cy="647700"/>
            <a:chOff x="113" y="1056"/>
            <a:chExt cx="1662" cy="408"/>
          </a:xfrm>
        </p:grpSpPr>
        <p:sp>
          <p:nvSpPr>
            <p:cNvPr id="54285" name="文本框 959501"/>
            <p:cNvSpPr txBox="1"/>
            <p:nvPr/>
          </p:nvSpPr>
          <p:spPr>
            <a:xfrm>
              <a:off x="113" y="1071"/>
              <a:ext cx="952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4286" name="对象 959502"/>
            <p:cNvGraphicFramePr/>
            <p:nvPr/>
          </p:nvGraphicFramePr>
          <p:xfrm>
            <a:off x="431" y="1056"/>
            <a:ext cx="1344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69" name="" r:id="rId3" imgW="2133600" imgH="647700" progId="Equation.3">
                    <p:embed/>
                  </p:oleObj>
                </mc:Choice>
                <mc:Fallback>
                  <p:oleObj name="" r:id="rId3" imgW="2133600" imgH="647700" progId="Equation.3">
                    <p:embed/>
                    <p:pic>
                      <p:nvPicPr>
                        <p:cNvPr id="0" name="图片 346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31" y="1056"/>
                          <a:ext cx="1344" cy="40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287" name="文本框 959503"/>
          <p:cNvSpPr txBox="1"/>
          <p:nvPr/>
        </p:nvSpPr>
        <p:spPr>
          <a:xfrm>
            <a:off x="179388" y="2205038"/>
            <a:ext cx="6840537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的特征值全不为零，故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可逆。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54288" name="对象 959504"/>
          <p:cNvGraphicFramePr/>
          <p:nvPr/>
        </p:nvGraphicFramePr>
        <p:xfrm>
          <a:off x="3563938" y="2852738"/>
          <a:ext cx="3098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" name="" r:id="rId5" imgW="3097530" imgH="533400" progId="Equation.3">
                  <p:embed/>
                </p:oleObj>
              </mc:Choice>
              <mc:Fallback>
                <p:oleObj name="" r:id="rId5" imgW="3097530" imgH="533400" progId="Equation.3">
                  <p:embed/>
                  <p:pic>
                    <p:nvPicPr>
                      <p:cNvPr id="0" name="图片 347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3938" y="2852738"/>
                        <a:ext cx="3098800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9" name="对象 959505"/>
          <p:cNvGraphicFramePr/>
          <p:nvPr/>
        </p:nvGraphicFramePr>
        <p:xfrm>
          <a:off x="827088" y="2924175"/>
          <a:ext cx="2616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4" name="" r:id="rId7" imgW="2614930" imgH="444500" progId="Equation.3">
                  <p:embed/>
                </p:oleObj>
              </mc:Choice>
              <mc:Fallback>
                <p:oleObj name="" r:id="rId7" imgW="2614930" imgH="444500" progId="Equation.3">
                  <p:embed/>
                  <p:pic>
                    <p:nvPicPr>
                      <p:cNvPr id="0" name="图片 346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7088" y="2924175"/>
                        <a:ext cx="2616200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0" name="对象 959506"/>
          <p:cNvGraphicFramePr/>
          <p:nvPr/>
        </p:nvGraphicFramePr>
        <p:xfrm>
          <a:off x="827088" y="3573463"/>
          <a:ext cx="6121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4" name="" r:id="rId9" imgW="6118860" imgH="520700" progId="Equation.3">
                  <p:embed/>
                </p:oleObj>
              </mc:Choice>
              <mc:Fallback>
                <p:oleObj name="" r:id="rId9" imgW="6118860" imgH="520700" progId="Equation.3">
                  <p:embed/>
                  <p:pic>
                    <p:nvPicPr>
                      <p:cNvPr id="0" name="图片 347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7088" y="3573463"/>
                        <a:ext cx="61214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291" name="组合 959507"/>
          <p:cNvGrpSpPr/>
          <p:nvPr/>
        </p:nvGrpSpPr>
        <p:grpSpPr>
          <a:xfrm>
            <a:off x="755650" y="4292600"/>
            <a:ext cx="7654925" cy="533400"/>
            <a:chOff x="113" y="2704"/>
            <a:chExt cx="4822" cy="336"/>
          </a:xfrm>
        </p:grpSpPr>
        <p:sp>
          <p:nvSpPr>
            <p:cNvPr id="54292" name="文本框 959508"/>
            <p:cNvSpPr txBox="1"/>
            <p:nvPr/>
          </p:nvSpPr>
          <p:spPr>
            <a:xfrm>
              <a:off x="113" y="2704"/>
              <a:ext cx="2132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的三个特征值为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4293" name="对象 959509"/>
            <p:cNvGraphicFramePr/>
            <p:nvPr/>
          </p:nvGraphicFramePr>
          <p:xfrm>
            <a:off x="1791" y="2704"/>
            <a:ext cx="3144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5" name="" r:id="rId11" imgW="4989195" imgH="533400" progId="Equation.3">
                    <p:embed/>
                  </p:oleObj>
                </mc:Choice>
                <mc:Fallback>
                  <p:oleObj name="" r:id="rId11" imgW="4989195" imgH="533400" progId="Equation.3">
                    <p:embed/>
                    <p:pic>
                      <p:nvPicPr>
                        <p:cNvPr id="0" name="图片 3474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791" y="2704"/>
                          <a:ext cx="3144" cy="33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4294" name="组合 959510"/>
          <p:cNvGrpSpPr/>
          <p:nvPr/>
        </p:nvGrpSpPr>
        <p:grpSpPr>
          <a:xfrm>
            <a:off x="762000" y="5013325"/>
            <a:ext cx="5681663" cy="519113"/>
            <a:chOff x="249" y="3158"/>
            <a:chExt cx="3579" cy="327"/>
          </a:xfrm>
        </p:grpSpPr>
        <p:sp>
          <p:nvSpPr>
            <p:cNvPr id="54295" name="文本框 959511"/>
            <p:cNvSpPr txBox="1"/>
            <p:nvPr/>
          </p:nvSpPr>
          <p:spPr>
            <a:xfrm>
              <a:off x="249" y="3158"/>
              <a:ext cx="1043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计算得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4296" name="对象 959512"/>
            <p:cNvGraphicFramePr/>
            <p:nvPr/>
          </p:nvGraphicFramePr>
          <p:xfrm>
            <a:off x="1020" y="3203"/>
            <a:ext cx="280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8" name="" r:id="rId13" imgW="4455795" imgH="393700" progId="Equation.3">
                    <p:embed/>
                  </p:oleObj>
                </mc:Choice>
                <mc:Fallback>
                  <p:oleObj name="" r:id="rId13" imgW="4455795" imgH="393700" progId="Equation.3">
                    <p:embed/>
                    <p:pic>
                      <p:nvPicPr>
                        <p:cNvPr id="0" name="图片 3217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020" y="3203"/>
                          <a:ext cx="280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4297" name="组合 959513"/>
          <p:cNvGrpSpPr/>
          <p:nvPr/>
        </p:nvGrpSpPr>
        <p:grpSpPr>
          <a:xfrm>
            <a:off x="827088" y="5734050"/>
            <a:ext cx="6219825" cy="647700"/>
            <a:chOff x="703" y="3657"/>
            <a:chExt cx="3918" cy="408"/>
          </a:xfrm>
        </p:grpSpPr>
        <p:graphicFrame>
          <p:nvGraphicFramePr>
            <p:cNvPr id="54298" name="对象 959514"/>
            <p:cNvGraphicFramePr/>
            <p:nvPr/>
          </p:nvGraphicFramePr>
          <p:xfrm>
            <a:off x="1429" y="3657"/>
            <a:ext cx="319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2" name="" r:id="rId15" imgW="5067300" imgH="647700" progId="Equation.3">
                    <p:embed/>
                  </p:oleObj>
                </mc:Choice>
                <mc:Fallback>
                  <p:oleObj name="" r:id="rId15" imgW="5067300" imgH="647700" progId="Equation.3">
                    <p:embed/>
                    <p:pic>
                      <p:nvPicPr>
                        <p:cNvPr id="0" name="图片 3211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429" y="3657"/>
                          <a:ext cx="3192" cy="40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299" name="文本框 959515"/>
            <p:cNvSpPr txBox="1"/>
            <p:nvPr/>
          </p:nvSpPr>
          <p:spPr>
            <a:xfrm>
              <a:off x="703" y="3693"/>
              <a:ext cx="1270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因此，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66" name="矩形 942081"/>
          <p:cNvSpPr/>
          <p:nvPr/>
        </p:nvSpPr>
        <p:spPr>
          <a:xfrm>
            <a:off x="1200150" y="404813"/>
            <a:ext cx="6467475" cy="641350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  <a:ea typeface="华文行楷" pitchFamily="2" charset="-122"/>
              </a:rPr>
              <a:t>5.2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ea typeface="华文行楷" pitchFamily="2" charset="-122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华文行楷" pitchFamily="2" charset="-122"/>
              </a:rPr>
              <a:t>方阵的特征值与特征向量</a:t>
            </a:r>
            <a:endParaRPr lang="zh-CN" altLang="en-US" sz="3600" dirty="0">
              <a:solidFill>
                <a:schemeClr val="tx1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grpSp>
        <p:nvGrpSpPr>
          <p:cNvPr id="36867" name="组合 942082"/>
          <p:cNvGrpSpPr/>
          <p:nvPr/>
        </p:nvGrpSpPr>
        <p:grpSpPr>
          <a:xfrm>
            <a:off x="250825" y="901700"/>
            <a:ext cx="1066800" cy="614363"/>
            <a:chOff x="720" y="2733"/>
            <a:chExt cx="672" cy="387"/>
          </a:xfrm>
        </p:grpSpPr>
        <p:pic>
          <p:nvPicPr>
            <p:cNvPr id="36868" name="图片 942083" descr="WB02282_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22" y="2736"/>
              <a:ext cx="574" cy="3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42085" name="文本框 942084"/>
            <p:cNvSpPr txBox="1"/>
            <p:nvPr/>
          </p:nvSpPr>
          <p:spPr>
            <a:xfrm>
              <a:off x="720" y="2733"/>
              <a:ext cx="6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noProof="1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  <a:cs typeface="+mn-cs"/>
                </a:rPr>
                <a:t>引言</a:t>
              </a:r>
              <a:endParaRPr lang="zh-CN" altLang="en-US" noProof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942086" name="文本框 942085"/>
          <p:cNvSpPr txBox="1"/>
          <p:nvPr/>
        </p:nvSpPr>
        <p:spPr>
          <a:xfrm>
            <a:off x="179388" y="2917825"/>
            <a:ext cx="7561262" cy="10414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如果存在可逆矩阵 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使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(1)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式成立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此时称方阵 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相似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对角化的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42087" name="组合 942086"/>
          <p:cNvGrpSpPr/>
          <p:nvPr/>
        </p:nvGrpSpPr>
        <p:grpSpPr>
          <a:xfrm>
            <a:off x="2627313" y="3494088"/>
            <a:ext cx="3384550" cy="457200"/>
            <a:chOff x="2109" y="2688"/>
            <a:chExt cx="2132" cy="288"/>
          </a:xfrm>
        </p:grpSpPr>
        <p:grpSp>
          <p:nvGrpSpPr>
            <p:cNvPr id="36872" name="组合 942087"/>
            <p:cNvGrpSpPr/>
            <p:nvPr/>
          </p:nvGrpSpPr>
          <p:grpSpPr>
            <a:xfrm>
              <a:off x="2109" y="2688"/>
              <a:ext cx="1679" cy="288"/>
              <a:chOff x="2109" y="2688"/>
              <a:chExt cx="1679" cy="288"/>
            </a:xfrm>
          </p:grpSpPr>
          <p:graphicFrame>
            <p:nvGraphicFramePr>
              <p:cNvPr id="36873" name="对象 942088"/>
              <p:cNvGraphicFramePr/>
              <p:nvPr/>
            </p:nvGraphicFramePr>
            <p:xfrm>
              <a:off x="2426" y="2750"/>
              <a:ext cx="1362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00" name="" r:id="rId2" imgW="2703830" imgH="431800" progId="Equation.3">
                      <p:embed/>
                    </p:oleObj>
                  </mc:Choice>
                  <mc:Fallback>
                    <p:oleObj name="" r:id="rId2" imgW="2703830" imgH="431800" progId="Equation.3">
                      <p:embed/>
                      <p:pic>
                        <p:nvPicPr>
                          <p:cNvPr id="0" name="图片 3699"/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2426" y="2750"/>
                            <a:ext cx="1362" cy="21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6874" name="文本框 942089"/>
              <p:cNvSpPr txBox="1"/>
              <p:nvPr/>
            </p:nvSpPr>
            <p:spPr>
              <a:xfrm>
                <a:off x="2109" y="2688"/>
                <a:ext cx="318" cy="288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记</a:t>
                </a:r>
                <a:endPara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6875" name="文本框 942090"/>
            <p:cNvSpPr txBox="1"/>
            <p:nvPr/>
          </p:nvSpPr>
          <p:spPr>
            <a:xfrm>
              <a:off x="3742" y="2688"/>
              <a:ext cx="499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则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42092" name="组合 942091"/>
          <p:cNvGrpSpPr/>
          <p:nvPr/>
        </p:nvGrpSpPr>
        <p:grpSpPr>
          <a:xfrm>
            <a:off x="1692275" y="3638550"/>
            <a:ext cx="6264275" cy="1439863"/>
            <a:chOff x="1021" y="2478"/>
            <a:chExt cx="3946" cy="907"/>
          </a:xfrm>
        </p:grpSpPr>
        <p:graphicFrame>
          <p:nvGraphicFramePr>
            <p:cNvPr id="36877" name="对象 942092"/>
            <p:cNvGraphicFramePr/>
            <p:nvPr/>
          </p:nvGraphicFramePr>
          <p:xfrm>
            <a:off x="1021" y="2795"/>
            <a:ext cx="2871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6" name="" r:id="rId4" imgW="5699760" imgH="431800" progId="Equation.3">
                    <p:embed/>
                  </p:oleObj>
                </mc:Choice>
                <mc:Fallback>
                  <p:oleObj name="" r:id="rId4" imgW="5699760" imgH="431800" progId="Equation.3">
                    <p:embed/>
                    <p:pic>
                      <p:nvPicPr>
                        <p:cNvPr id="0" name="图片 369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021" y="2795"/>
                          <a:ext cx="2871" cy="21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6878" name="组合 942093"/>
            <p:cNvGrpSpPr/>
            <p:nvPr/>
          </p:nvGrpSpPr>
          <p:grpSpPr>
            <a:xfrm>
              <a:off x="3924" y="2478"/>
              <a:ext cx="1043" cy="907"/>
              <a:chOff x="2653" y="1570"/>
              <a:chExt cx="1043" cy="907"/>
            </a:xfrm>
          </p:grpSpPr>
          <p:graphicFrame>
            <p:nvGraphicFramePr>
              <p:cNvPr id="36879" name="对象 942094"/>
              <p:cNvGraphicFramePr/>
              <p:nvPr/>
            </p:nvGraphicFramePr>
            <p:xfrm>
              <a:off x="2653" y="1570"/>
              <a:ext cx="1043" cy="9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95" name="" r:id="rId6" imgW="1498600" imgH="1511300" progId="Equation.3">
                      <p:embed/>
                    </p:oleObj>
                  </mc:Choice>
                  <mc:Fallback>
                    <p:oleObj name="" r:id="rId6" imgW="1498600" imgH="1511300" progId="Equation.3">
                      <p:embed/>
                      <p:pic>
                        <p:nvPicPr>
                          <p:cNvPr id="0" name="图片 3694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2653" y="1570"/>
                            <a:ext cx="1043" cy="90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6880" name="对象 942095"/>
              <p:cNvGraphicFramePr/>
              <p:nvPr/>
            </p:nvGraphicFramePr>
            <p:xfrm>
              <a:off x="2753" y="1587"/>
              <a:ext cx="172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87" name="" r:id="rId8" imgW="342900" imgH="419100" progId="Equation.3">
                      <p:embed/>
                    </p:oleObj>
                  </mc:Choice>
                  <mc:Fallback>
                    <p:oleObj name="" r:id="rId8" imgW="342900" imgH="419100" progId="Equation.3">
                      <p:embed/>
                      <p:pic>
                        <p:nvPicPr>
                          <p:cNvPr id="0" name="图片 3686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2753" y="1587"/>
                            <a:ext cx="172" cy="21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6881" name="对象 942096"/>
              <p:cNvGraphicFramePr/>
              <p:nvPr/>
            </p:nvGraphicFramePr>
            <p:xfrm>
              <a:off x="2944" y="1790"/>
              <a:ext cx="184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92" name="" r:id="rId10" imgW="368300" imgH="419100" progId="Equation.3">
                      <p:embed/>
                    </p:oleObj>
                  </mc:Choice>
                  <mc:Fallback>
                    <p:oleObj name="" r:id="rId10" imgW="368300" imgH="419100" progId="Equation.3">
                      <p:embed/>
                      <p:pic>
                        <p:nvPicPr>
                          <p:cNvPr id="0" name="图片 3691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2944" y="1790"/>
                            <a:ext cx="184" cy="21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6882" name="对象 942097"/>
              <p:cNvGraphicFramePr/>
              <p:nvPr/>
            </p:nvGraphicFramePr>
            <p:xfrm>
              <a:off x="3363" y="2171"/>
              <a:ext cx="197" cy="2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91" name="" r:id="rId12" imgW="393700" imgH="431800" progId="Equation.3">
                      <p:embed/>
                    </p:oleObj>
                  </mc:Choice>
                  <mc:Fallback>
                    <p:oleObj name="" r:id="rId12" imgW="393700" imgH="431800" progId="Equation.3">
                      <p:embed/>
                      <p:pic>
                        <p:nvPicPr>
                          <p:cNvPr id="0" name="图片 3690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3363" y="2171"/>
                            <a:ext cx="197" cy="21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6883" name="对象 942098"/>
              <p:cNvGraphicFramePr/>
              <p:nvPr/>
            </p:nvGraphicFramePr>
            <p:xfrm>
              <a:off x="3152" y="1979"/>
              <a:ext cx="208" cy="2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93" name="" r:id="rId14" imgW="330200" imgH="342900" progId="Equation.3">
                      <p:embed/>
                    </p:oleObj>
                  </mc:Choice>
                  <mc:Fallback>
                    <p:oleObj name="" r:id="rId14" imgW="330200" imgH="342900" progId="Equation.3">
                      <p:embed/>
                      <p:pic>
                        <p:nvPicPr>
                          <p:cNvPr id="0" name="图片 3692"/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3152" y="1979"/>
                            <a:ext cx="208" cy="21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942100" name="对象 942099"/>
          <p:cNvGraphicFramePr/>
          <p:nvPr/>
        </p:nvGraphicFramePr>
        <p:xfrm>
          <a:off x="2051050" y="4705350"/>
          <a:ext cx="31400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" name="" r:id="rId16" imgW="3922395" imgH="431800" progId="Equation.3">
                  <p:embed/>
                </p:oleObj>
              </mc:Choice>
              <mc:Fallback>
                <p:oleObj name="" r:id="rId16" imgW="3922395" imgH="431800" progId="Equation.3">
                  <p:embed/>
                  <p:pic>
                    <p:nvPicPr>
                      <p:cNvPr id="0" name="图片 3696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051050" y="4705350"/>
                        <a:ext cx="3140075" cy="346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42101" name="组合 942100"/>
          <p:cNvGrpSpPr/>
          <p:nvPr/>
        </p:nvGrpSpPr>
        <p:grpSpPr>
          <a:xfrm>
            <a:off x="179388" y="1046163"/>
            <a:ext cx="8856662" cy="1943100"/>
            <a:chOff x="68" y="709"/>
            <a:chExt cx="5579" cy="1224"/>
          </a:xfrm>
        </p:grpSpPr>
        <p:sp>
          <p:nvSpPr>
            <p:cNvPr id="36886" name="文本框 942101"/>
            <p:cNvSpPr txBox="1"/>
            <p:nvPr/>
          </p:nvSpPr>
          <p:spPr>
            <a:xfrm>
              <a:off x="113" y="709"/>
              <a:ext cx="5534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   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本章主要讨论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: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对于方阵 </a:t>
              </a: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能否找到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如何找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可逆矩阵 </a:t>
              </a: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P</a:t>
              </a:r>
              <a:endPara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36887" name="组合 942102"/>
            <p:cNvGrpSpPr/>
            <p:nvPr/>
          </p:nvGrpSpPr>
          <p:grpSpPr>
            <a:xfrm>
              <a:off x="1519" y="1026"/>
              <a:ext cx="2586" cy="907"/>
              <a:chOff x="1655" y="1434"/>
              <a:chExt cx="2586" cy="907"/>
            </a:xfrm>
          </p:grpSpPr>
          <p:grpSp>
            <p:nvGrpSpPr>
              <p:cNvPr id="36888" name="组合 942103"/>
              <p:cNvGrpSpPr/>
              <p:nvPr/>
            </p:nvGrpSpPr>
            <p:grpSpPr>
              <a:xfrm>
                <a:off x="1655" y="1434"/>
                <a:ext cx="1814" cy="907"/>
                <a:chOff x="1655" y="1555"/>
                <a:chExt cx="1814" cy="907"/>
              </a:xfrm>
            </p:grpSpPr>
            <p:graphicFrame>
              <p:nvGraphicFramePr>
                <p:cNvPr id="36889" name="对象 942104"/>
                <p:cNvGraphicFramePr/>
                <p:nvPr/>
              </p:nvGraphicFramePr>
              <p:xfrm>
                <a:off x="1655" y="1842"/>
                <a:ext cx="710" cy="21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685" name="" r:id="rId18" imgW="1409065" imgH="431800" progId="Equation.3">
                        <p:embed/>
                      </p:oleObj>
                    </mc:Choice>
                    <mc:Fallback>
                      <p:oleObj name="" r:id="rId18" imgW="1409065" imgH="431800" progId="Equation.3">
                        <p:embed/>
                        <p:pic>
                          <p:nvPicPr>
                            <p:cNvPr id="0" name="图片 3684"/>
                            <p:cNvPicPr/>
                            <p:nvPr/>
                          </p:nvPicPr>
                          <p:blipFill>
                            <a:blip r:embed="rId19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655" y="1842"/>
                              <a:ext cx="710" cy="217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36890" name="组合 942105"/>
                <p:cNvGrpSpPr/>
                <p:nvPr/>
              </p:nvGrpSpPr>
              <p:grpSpPr>
                <a:xfrm>
                  <a:off x="2426" y="1555"/>
                  <a:ext cx="1043" cy="907"/>
                  <a:chOff x="2653" y="1570"/>
                  <a:chExt cx="1043" cy="907"/>
                </a:xfrm>
              </p:grpSpPr>
              <p:graphicFrame>
                <p:nvGraphicFramePr>
                  <p:cNvPr id="36891" name="对象 942106"/>
                  <p:cNvGraphicFramePr/>
                  <p:nvPr/>
                </p:nvGraphicFramePr>
                <p:xfrm>
                  <a:off x="2653" y="1570"/>
                  <a:ext cx="1043" cy="907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698" name="" r:id="rId20" imgW="1498600" imgH="1511300" progId="Equation.3">
                          <p:embed/>
                        </p:oleObj>
                      </mc:Choice>
                      <mc:Fallback>
                        <p:oleObj name="" r:id="rId20" imgW="1498600" imgH="1511300" progId="Equation.3">
                          <p:embed/>
                          <p:pic>
                            <p:nvPicPr>
                              <p:cNvPr id="0" name="图片 3697"/>
                              <p:cNvPicPr/>
                              <p:nvPr/>
                            </p:nvPicPr>
                            <p:blipFill>
                              <a:blip r:embed="rId7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2653" y="1570"/>
                                <a:ext cx="1043" cy="907"/>
                              </a:xfrm>
                              <a:prstGeom prst="rect">
                                <a:avLst/>
                              </a:prstGeom>
                              <a:noFill/>
                              <a:ln w="38100">
                                <a:noFill/>
                                <a:miter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36892" name="对象 942107"/>
                  <p:cNvGraphicFramePr/>
                  <p:nvPr/>
                </p:nvGraphicFramePr>
                <p:xfrm>
                  <a:off x="2753" y="1587"/>
                  <a:ext cx="172" cy="21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694" name="" r:id="rId21" imgW="342900" imgH="419100" progId="Equation.3">
                          <p:embed/>
                        </p:oleObj>
                      </mc:Choice>
                      <mc:Fallback>
                        <p:oleObj name="" r:id="rId21" imgW="342900" imgH="419100" progId="Equation.3">
                          <p:embed/>
                          <p:pic>
                            <p:nvPicPr>
                              <p:cNvPr id="0" name="图片 3693"/>
                              <p:cNvPicPr/>
                              <p:nvPr/>
                            </p:nvPicPr>
                            <p:blipFill>
                              <a:blip r:embed="rId9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2753" y="1587"/>
                                <a:ext cx="172" cy="210"/>
                              </a:xfrm>
                              <a:prstGeom prst="rect">
                                <a:avLst/>
                              </a:prstGeom>
                              <a:noFill/>
                              <a:ln w="38100">
                                <a:noFill/>
                                <a:miter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36893" name="对象 942108"/>
                  <p:cNvGraphicFramePr/>
                  <p:nvPr/>
                </p:nvGraphicFramePr>
                <p:xfrm>
                  <a:off x="2944" y="1790"/>
                  <a:ext cx="184" cy="21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686" name="" r:id="rId22" imgW="368300" imgH="419100" progId="Equation.3">
                          <p:embed/>
                        </p:oleObj>
                      </mc:Choice>
                      <mc:Fallback>
                        <p:oleObj name="" r:id="rId22" imgW="368300" imgH="419100" progId="Equation.3">
                          <p:embed/>
                          <p:pic>
                            <p:nvPicPr>
                              <p:cNvPr id="0" name="图片 3685"/>
                              <p:cNvPicPr/>
                              <p:nvPr/>
                            </p:nvPicPr>
                            <p:blipFill>
                              <a:blip r:embed="rId11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2944" y="1790"/>
                                <a:ext cx="184" cy="210"/>
                              </a:xfrm>
                              <a:prstGeom prst="rect">
                                <a:avLst/>
                              </a:prstGeom>
                              <a:noFill/>
                              <a:ln w="38100">
                                <a:noFill/>
                                <a:miter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36894" name="对象 942109"/>
                  <p:cNvGraphicFramePr/>
                  <p:nvPr/>
                </p:nvGraphicFramePr>
                <p:xfrm>
                  <a:off x="3363" y="2171"/>
                  <a:ext cx="197" cy="21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688" name="" r:id="rId23" imgW="393700" imgH="431800" progId="Equation.3">
                          <p:embed/>
                        </p:oleObj>
                      </mc:Choice>
                      <mc:Fallback>
                        <p:oleObj name="" r:id="rId23" imgW="393700" imgH="431800" progId="Equation.3">
                          <p:embed/>
                          <p:pic>
                            <p:nvPicPr>
                              <p:cNvPr id="0" name="图片 3687"/>
                              <p:cNvPicPr/>
                              <p:nvPr/>
                            </p:nvPicPr>
                            <p:blipFill>
                              <a:blip r:embed="rId13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363" y="2171"/>
                                <a:ext cx="197" cy="216"/>
                              </a:xfrm>
                              <a:prstGeom prst="rect">
                                <a:avLst/>
                              </a:prstGeom>
                              <a:noFill/>
                              <a:ln w="38100">
                                <a:noFill/>
                                <a:miter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36895" name="对象 942110"/>
                  <p:cNvGraphicFramePr/>
                  <p:nvPr/>
                </p:nvGraphicFramePr>
                <p:xfrm>
                  <a:off x="3152" y="1979"/>
                  <a:ext cx="208" cy="21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699" name="" r:id="rId24" imgW="330200" imgH="342900" progId="Equation.3">
                          <p:embed/>
                        </p:oleObj>
                      </mc:Choice>
                      <mc:Fallback>
                        <p:oleObj name="" r:id="rId24" imgW="330200" imgH="342900" progId="Equation.3">
                          <p:embed/>
                          <p:pic>
                            <p:nvPicPr>
                              <p:cNvPr id="0" name="图片 3698"/>
                              <p:cNvPicPr/>
                              <p:nvPr/>
                            </p:nvPicPr>
                            <p:blipFill>
                              <a:blip r:embed="rId15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152" y="1979"/>
                                <a:ext cx="208" cy="216"/>
                              </a:xfrm>
                              <a:prstGeom prst="rect">
                                <a:avLst/>
                              </a:prstGeom>
                              <a:noFill/>
                              <a:ln w="38100">
                                <a:noFill/>
                                <a:miter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sp>
            <p:nvSpPr>
              <p:cNvPr id="36896" name="文本框 942111"/>
              <p:cNvSpPr txBox="1"/>
              <p:nvPr/>
            </p:nvSpPr>
            <p:spPr>
              <a:xfrm>
                <a:off x="3787" y="1706"/>
                <a:ext cx="454" cy="288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(1)</a:t>
                </a:r>
                <a:endParaRPr lang="en-US" altLang="zh-CN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6897" name="矩形 942112"/>
            <p:cNvSpPr/>
            <p:nvPr/>
          </p:nvSpPr>
          <p:spPr>
            <a:xfrm>
              <a:off x="68" y="1117"/>
              <a:ext cx="498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wrap="none" lIns="90000" tIns="46800" rIns="90000" bIns="46800"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使得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942114" name="直接连接符 942113"/>
          <p:cNvSpPr/>
          <p:nvPr/>
        </p:nvSpPr>
        <p:spPr>
          <a:xfrm>
            <a:off x="2411413" y="5078413"/>
            <a:ext cx="1511300" cy="0"/>
          </a:xfrm>
          <a:prstGeom prst="line">
            <a:avLst/>
          </a:prstGeom>
          <a:ln w="349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942115" name="组合 942114"/>
          <p:cNvGrpSpPr/>
          <p:nvPr/>
        </p:nvGrpSpPr>
        <p:grpSpPr>
          <a:xfrm>
            <a:off x="179388" y="5073650"/>
            <a:ext cx="8137525" cy="1041400"/>
            <a:chOff x="68" y="3292"/>
            <a:chExt cx="5126" cy="656"/>
          </a:xfrm>
        </p:grpSpPr>
        <p:sp>
          <p:nvSpPr>
            <p:cNvPr id="36900" name="文本框 942115"/>
            <p:cNvSpPr txBox="1"/>
            <p:nvPr/>
          </p:nvSpPr>
          <p:spPr>
            <a:xfrm>
              <a:off x="68" y="3292"/>
              <a:ext cx="5126" cy="656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lnSpc>
                  <a:spcPct val="130000"/>
                </a:lnSpc>
                <a:spcBef>
                  <a:spcPct val="50000"/>
                </a:spcBef>
              </a:pP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满足上式的      称为 </a:t>
              </a: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</a:t>
              </a:r>
              <a:r>
                <a:rPr lang="zh-CN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特征值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     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称为 </a:t>
              </a: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的对应于特征值      的</a:t>
              </a:r>
              <a:r>
                <a:rPr lang="zh-CN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特征向量</a:t>
              </a:r>
              <a:r>
                <a:rPr lang="en-US" altLang="zh-CN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. </a:t>
              </a:r>
              <a:endPara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36901" name="对象 942116"/>
            <p:cNvGraphicFramePr/>
            <p:nvPr/>
          </p:nvGraphicFramePr>
          <p:xfrm>
            <a:off x="574" y="3676"/>
            <a:ext cx="166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9" name="" r:id="rId25" imgW="330200" imgH="431800" progId="Equation.3">
                    <p:embed/>
                  </p:oleObj>
                </mc:Choice>
                <mc:Fallback>
                  <p:oleObj name="" r:id="rId25" imgW="330200" imgH="431800" progId="Equation.3">
                    <p:embed/>
                    <p:pic>
                      <p:nvPicPr>
                        <p:cNvPr id="0" name="图片 3688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574" y="3676"/>
                          <a:ext cx="166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02" name="对象 942117"/>
            <p:cNvGraphicFramePr/>
            <p:nvPr/>
          </p:nvGraphicFramePr>
          <p:xfrm>
            <a:off x="3245" y="3381"/>
            <a:ext cx="179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0" name="" r:id="rId27" imgW="355600" imgH="431165" progId="Equation.3">
                    <p:embed/>
                  </p:oleObj>
                </mc:Choice>
                <mc:Fallback>
                  <p:oleObj name="" r:id="rId27" imgW="355600" imgH="431165" progId="Equation.3">
                    <p:embed/>
                    <p:pic>
                      <p:nvPicPr>
                        <p:cNvPr id="0" name="图片 3689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3245" y="3381"/>
                          <a:ext cx="179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03" name="对象 942118"/>
            <p:cNvGraphicFramePr/>
            <p:nvPr/>
          </p:nvGraphicFramePr>
          <p:xfrm>
            <a:off x="1519" y="3376"/>
            <a:ext cx="166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7" name="" r:id="rId29" imgW="330200" imgH="431800" progId="Equation.3">
                    <p:embed/>
                  </p:oleObj>
                </mc:Choice>
                <mc:Fallback>
                  <p:oleObj name="" r:id="rId29" imgW="330200" imgH="431800" progId="Equation.3">
                    <p:embed/>
                    <p:pic>
                      <p:nvPicPr>
                        <p:cNvPr id="0" name="图片 3706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1519" y="3376"/>
                          <a:ext cx="166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4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4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4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4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4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7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5298" name="组合 960513"/>
          <p:cNvGrpSpPr/>
          <p:nvPr/>
        </p:nvGrpSpPr>
        <p:grpSpPr>
          <a:xfrm>
            <a:off x="179388" y="260350"/>
            <a:ext cx="1008062" cy="935038"/>
            <a:chOff x="3742" y="1888"/>
            <a:chExt cx="635" cy="589"/>
          </a:xfrm>
        </p:grpSpPr>
        <p:grpSp>
          <p:nvGrpSpPr>
            <p:cNvPr id="55299" name="组合 960514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55300" name="任意多边形 960515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5301" name="矩形 960516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5302" name="矩形 960517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5303" name="矩形 960518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5304" name="文本框 960519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7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55305" name="组合 960521"/>
          <p:cNvGrpSpPr/>
          <p:nvPr/>
        </p:nvGrpSpPr>
        <p:grpSpPr>
          <a:xfrm>
            <a:off x="684213" y="1412875"/>
            <a:ext cx="7777162" cy="520700"/>
            <a:chOff x="748" y="890"/>
            <a:chExt cx="4899" cy="328"/>
          </a:xfrm>
        </p:grpSpPr>
        <p:graphicFrame>
          <p:nvGraphicFramePr>
            <p:cNvPr id="55306" name="对象 960522"/>
            <p:cNvGraphicFramePr/>
            <p:nvPr/>
          </p:nvGraphicFramePr>
          <p:xfrm>
            <a:off x="748" y="890"/>
            <a:ext cx="2040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4" name="" r:id="rId1" imgW="3237230" imgH="520700" progId="Equation.3">
                    <p:embed/>
                  </p:oleObj>
                </mc:Choice>
                <mc:Fallback>
                  <p:oleObj name="" r:id="rId1" imgW="3237230" imgH="520700" progId="Equation.3">
                    <p:embed/>
                    <p:pic>
                      <p:nvPicPr>
                        <p:cNvPr id="0" name="图片 3213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748" y="890"/>
                          <a:ext cx="2040" cy="3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307" name="文本框 960523"/>
            <p:cNvSpPr txBox="1"/>
            <p:nvPr/>
          </p:nvSpPr>
          <p:spPr>
            <a:xfrm>
              <a:off x="2835" y="890"/>
              <a:ext cx="2812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证明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的特征值只能取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或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2.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5308" name="组合 960524"/>
          <p:cNvGrpSpPr/>
          <p:nvPr/>
        </p:nvGrpSpPr>
        <p:grpSpPr>
          <a:xfrm>
            <a:off x="539750" y="2205038"/>
            <a:ext cx="5472113" cy="519112"/>
            <a:chOff x="295" y="1389"/>
            <a:chExt cx="3447" cy="327"/>
          </a:xfrm>
        </p:grpSpPr>
        <p:sp>
          <p:nvSpPr>
            <p:cNvPr id="55309" name="文本框 960525"/>
            <p:cNvSpPr txBox="1"/>
            <p:nvPr/>
          </p:nvSpPr>
          <p:spPr>
            <a:xfrm>
              <a:off x="295" y="1389"/>
              <a:ext cx="3447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设    是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的特征值，则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5310" name="对象 960526"/>
            <p:cNvGraphicFramePr/>
            <p:nvPr/>
          </p:nvGraphicFramePr>
          <p:xfrm>
            <a:off x="612" y="1442"/>
            <a:ext cx="16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1" name="" r:id="rId3" imgW="266065" imgH="316865" progId="Equation.3">
                    <p:embed/>
                  </p:oleObj>
                </mc:Choice>
                <mc:Fallback>
                  <p:oleObj name="" r:id="rId3" imgW="266065" imgH="316865" progId="Equation.3">
                    <p:embed/>
                    <p:pic>
                      <p:nvPicPr>
                        <p:cNvPr id="0" name="图片 321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12" y="1442"/>
                          <a:ext cx="168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5311" name="对象 960527"/>
          <p:cNvGraphicFramePr/>
          <p:nvPr/>
        </p:nvGraphicFramePr>
        <p:xfrm>
          <a:off x="3184525" y="2763838"/>
          <a:ext cx="3187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" name="" r:id="rId5" imgW="3186430" imgH="520700" progId="Equation.3">
                  <p:embed/>
                </p:oleObj>
              </mc:Choice>
              <mc:Fallback>
                <p:oleObj name="" r:id="rId5" imgW="3186430" imgH="520700" progId="Equation.3">
                  <p:embed/>
                  <p:pic>
                    <p:nvPicPr>
                      <p:cNvPr id="0" name="图片 32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84525" y="2763838"/>
                        <a:ext cx="31877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2" name="文本框 960528"/>
          <p:cNvSpPr txBox="1"/>
          <p:nvPr/>
        </p:nvSpPr>
        <p:spPr>
          <a:xfrm>
            <a:off x="466725" y="3284538"/>
            <a:ext cx="2160588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的特征值为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55313" name="对象 960529"/>
          <p:cNvGraphicFramePr/>
          <p:nvPr/>
        </p:nvGraphicFramePr>
        <p:xfrm>
          <a:off x="3400425" y="3644900"/>
          <a:ext cx="2755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" r:id="rId7" imgW="2754630" imgH="520700" progId="Equation.3">
                  <p:embed/>
                </p:oleObj>
              </mc:Choice>
              <mc:Fallback>
                <p:oleObj name="" r:id="rId7" imgW="2754630" imgH="520700" progId="Equation.3">
                  <p:embed/>
                  <p:pic>
                    <p:nvPicPr>
                      <p:cNvPr id="0" name="图片 32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00425" y="3644900"/>
                        <a:ext cx="27559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314" name="组合 960530"/>
          <p:cNvGrpSpPr/>
          <p:nvPr/>
        </p:nvGrpSpPr>
        <p:grpSpPr>
          <a:xfrm>
            <a:off x="539750" y="4508500"/>
            <a:ext cx="7345363" cy="519113"/>
            <a:chOff x="476" y="3067"/>
            <a:chExt cx="4627" cy="327"/>
          </a:xfrm>
        </p:grpSpPr>
        <p:sp>
          <p:nvSpPr>
            <p:cNvPr id="55315" name="文本框 960531"/>
            <p:cNvSpPr txBox="1"/>
            <p:nvPr/>
          </p:nvSpPr>
          <p:spPr>
            <a:xfrm>
              <a:off x="476" y="3067"/>
              <a:ext cx="4627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由于          是零矩阵，其特征值全是零，故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5316" name="对象 960532"/>
            <p:cNvGraphicFramePr/>
            <p:nvPr/>
          </p:nvGraphicFramePr>
          <p:xfrm>
            <a:off x="1020" y="3113"/>
            <a:ext cx="4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5" name="" r:id="rId9" imgW="774065" imgH="393700" progId="Equation.3">
                    <p:embed/>
                  </p:oleObj>
                </mc:Choice>
                <mc:Fallback>
                  <p:oleObj name="" r:id="rId9" imgW="774065" imgH="393700" progId="Equation.3">
                    <p:embed/>
                    <p:pic>
                      <p:nvPicPr>
                        <p:cNvPr id="0" name="图片 3214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020" y="3113"/>
                          <a:ext cx="4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5317" name="对象 960533"/>
          <p:cNvGraphicFramePr/>
          <p:nvPr/>
        </p:nvGraphicFramePr>
        <p:xfrm>
          <a:off x="1763713" y="5284788"/>
          <a:ext cx="5854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" r:id="rId11" imgW="5852160" imgH="520700" progId="Equation.3">
                  <p:embed/>
                </p:oleObj>
              </mc:Choice>
              <mc:Fallback>
                <p:oleObj name="" r:id="rId11" imgW="5852160" imgH="520700" progId="Equation.3">
                  <p:embed/>
                  <p:pic>
                    <p:nvPicPr>
                      <p:cNvPr id="0" name="图片 321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63713" y="5284788"/>
                        <a:ext cx="58547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0535" name="文本框 960534"/>
          <p:cNvSpPr txBox="1"/>
          <p:nvPr/>
        </p:nvSpPr>
        <p:spPr>
          <a:xfrm>
            <a:off x="107950" y="2189163"/>
            <a:ext cx="503238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noProof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证</a:t>
            </a:r>
            <a:endParaRPr lang="zh-CN" altLang="en-US" noProof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89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7890" name="组合 943105"/>
          <p:cNvGrpSpPr/>
          <p:nvPr/>
        </p:nvGrpSpPr>
        <p:grpSpPr>
          <a:xfrm>
            <a:off x="179388" y="476250"/>
            <a:ext cx="8821737" cy="2308225"/>
            <a:chOff x="113" y="626"/>
            <a:chExt cx="5557" cy="1454"/>
          </a:xfrm>
        </p:grpSpPr>
        <p:grpSp>
          <p:nvGrpSpPr>
            <p:cNvPr id="37891" name="组合 943106"/>
            <p:cNvGrpSpPr/>
            <p:nvPr/>
          </p:nvGrpSpPr>
          <p:grpSpPr>
            <a:xfrm>
              <a:off x="113" y="626"/>
              <a:ext cx="672" cy="387"/>
              <a:chOff x="720" y="2733"/>
              <a:chExt cx="672" cy="387"/>
            </a:xfrm>
          </p:grpSpPr>
          <p:pic>
            <p:nvPicPr>
              <p:cNvPr id="37892" name="图片 943107" descr="WB02282_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722" y="2736"/>
                <a:ext cx="574" cy="38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943109" name="文本框 943108"/>
              <p:cNvSpPr txBox="1"/>
              <p:nvPr/>
            </p:nvSpPr>
            <p:spPr>
              <a:xfrm>
                <a:off x="720" y="2733"/>
                <a:ext cx="672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0"/>
                  </a:spcBef>
                </a:pPr>
                <a:r>
                  <a:rPr lang="zh-CN" altLang="en-US" noProof="1" dirty="0">
                    <a:solidFill>
                      <a:srgbClr val="FF00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楷体_GB2312" panose="02010609030101010101" pitchFamily="49" charset="-122"/>
                    <a:cs typeface="+mn-cs"/>
                  </a:rPr>
                  <a:t>定义</a:t>
                </a:r>
                <a:endParaRPr lang="zh-CN" altLang="en-US" noProof="1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</a:endParaRPr>
              </a:p>
            </p:txBody>
          </p:sp>
        </p:grpSp>
        <p:sp>
          <p:nvSpPr>
            <p:cNvPr id="37894" name="矩形 943109"/>
            <p:cNvSpPr/>
            <p:nvPr/>
          </p:nvSpPr>
          <p:spPr>
            <a:xfrm>
              <a:off x="113" y="1060"/>
              <a:ext cx="564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wrap="none" lIns="90000" tIns="46800" rIns="90000" bIns="46800"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满足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37895" name="组合 943110"/>
            <p:cNvGrpSpPr/>
            <p:nvPr/>
          </p:nvGrpSpPr>
          <p:grpSpPr>
            <a:xfrm>
              <a:off x="703" y="652"/>
              <a:ext cx="4967" cy="327"/>
              <a:chOff x="793" y="709"/>
              <a:chExt cx="4967" cy="327"/>
            </a:xfrm>
          </p:grpSpPr>
          <p:sp>
            <p:nvSpPr>
              <p:cNvPr id="37896" name="矩形 943111"/>
              <p:cNvSpPr/>
              <p:nvPr/>
            </p:nvSpPr>
            <p:spPr>
              <a:xfrm>
                <a:off x="793" y="709"/>
                <a:ext cx="4967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设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是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n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阶方阵，如果数</a:t>
                </a:r>
                <a:r>
                  <a:rPr lang="zh-CN" altLang="en-US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和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n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维</a:t>
                </a:r>
                <a:r>
                  <a:rPr lang="zh-CN" altLang="en-US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非零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列向量</a:t>
                </a:r>
                <a:r>
                  <a:rPr lang="zh-CN" altLang="en-US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x</a:t>
                </a:r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37897" name="对象 943112"/>
              <p:cNvGraphicFramePr/>
              <p:nvPr/>
            </p:nvGraphicFramePr>
            <p:xfrm>
              <a:off x="3379" y="754"/>
              <a:ext cx="168" cy="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03" name="" r:id="rId2" imgW="266065" imgH="316865" progId="Equation.3">
                      <p:embed/>
                    </p:oleObj>
                  </mc:Choice>
                  <mc:Fallback>
                    <p:oleObj name="" r:id="rId2" imgW="266065" imgH="316865" progId="Equation.3">
                      <p:embed/>
                      <p:pic>
                        <p:nvPicPr>
                          <p:cNvPr id="0" name="图片 3702"/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3379" y="754"/>
                            <a:ext cx="168" cy="20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7898" name="对象 943113"/>
            <p:cNvGraphicFramePr/>
            <p:nvPr/>
          </p:nvGraphicFramePr>
          <p:xfrm>
            <a:off x="2027" y="1084"/>
            <a:ext cx="14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4" name="" r:id="rId4" imgW="2360930" imgH="393700" progId="Equation.3">
                    <p:embed/>
                  </p:oleObj>
                </mc:Choice>
                <mc:Fallback>
                  <p:oleObj name="" r:id="rId4" imgW="2360930" imgH="393700" progId="Equation.3">
                    <p:embed/>
                    <p:pic>
                      <p:nvPicPr>
                        <p:cNvPr id="0" name="图片 3703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027" y="1084"/>
                          <a:ext cx="14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7899" name="组合 943114"/>
            <p:cNvGrpSpPr/>
            <p:nvPr/>
          </p:nvGrpSpPr>
          <p:grpSpPr>
            <a:xfrm>
              <a:off x="158" y="1434"/>
              <a:ext cx="5359" cy="646"/>
              <a:chOff x="158" y="1434"/>
              <a:chExt cx="5359" cy="646"/>
            </a:xfrm>
          </p:grpSpPr>
          <p:sp>
            <p:nvSpPr>
              <p:cNvPr id="37900" name="文本框 943115"/>
              <p:cNvSpPr txBox="1"/>
              <p:nvPr/>
            </p:nvSpPr>
            <p:spPr>
              <a:xfrm>
                <a:off x="158" y="1434"/>
                <a:ext cx="5359" cy="64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just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则称  为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 </a:t>
                </a:r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的</a:t>
                </a:r>
                <a:r>
                  <a:rPr lang="zh-CN" altLang="en-US" dirty="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特征值</a:t>
                </a:r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，非零向量</a:t>
                </a:r>
                <a:r>
                  <a:rPr lang="zh-CN" altLang="en-US" i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x</a:t>
                </a:r>
                <a:r>
                  <a:rPr lang="en-US" altLang="zh-CN" i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</a:t>
                </a:r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称为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 </a:t>
                </a:r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的对应于</a:t>
                </a:r>
                <a:r>
                  <a:rPr lang="en-US" altLang="zh-CN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</a:t>
                </a:r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或属于</a:t>
                </a:r>
                <a:r>
                  <a:rPr lang="en-US" altLang="zh-CN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</a:t>
                </a:r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特征值</a:t>
                </a:r>
                <a:r>
                  <a:rPr lang="zh-CN" altLang="en-US" i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 </a:t>
                </a:r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的</a:t>
                </a:r>
                <a:r>
                  <a:rPr lang="zh-CN" altLang="en-US" dirty="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特征向量</a:t>
                </a:r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。</a:t>
                </a:r>
                <a:endParaRPr lang="zh-CN" altLang="en-US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37901" name="对象 943116"/>
              <p:cNvGraphicFramePr/>
              <p:nvPr/>
            </p:nvGraphicFramePr>
            <p:xfrm>
              <a:off x="657" y="1506"/>
              <a:ext cx="168" cy="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09" name="" r:id="rId6" imgW="266065" imgH="316865" progId="Equation.3">
                      <p:embed/>
                    </p:oleObj>
                  </mc:Choice>
                  <mc:Fallback>
                    <p:oleObj name="" r:id="rId6" imgW="266065" imgH="316865" progId="Equation.3">
                      <p:embed/>
                      <p:pic>
                        <p:nvPicPr>
                          <p:cNvPr id="0" name="图片 3708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657" y="1506"/>
                            <a:ext cx="168" cy="20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7902" name="对象 943117"/>
              <p:cNvGraphicFramePr/>
              <p:nvPr/>
            </p:nvGraphicFramePr>
            <p:xfrm>
              <a:off x="1746" y="1842"/>
              <a:ext cx="168" cy="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08" name="" r:id="rId8" imgW="266065" imgH="316865" progId="Equation.3">
                      <p:embed/>
                    </p:oleObj>
                  </mc:Choice>
                  <mc:Fallback>
                    <p:oleObj name="" r:id="rId8" imgW="266065" imgH="316865" progId="Equation.3">
                      <p:embed/>
                      <p:pic>
                        <p:nvPicPr>
                          <p:cNvPr id="0" name="图片 3707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1746" y="1842"/>
                            <a:ext cx="168" cy="20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37903" name="对象 943118"/>
          <p:cNvGraphicFramePr/>
          <p:nvPr/>
        </p:nvGraphicFramePr>
        <p:xfrm>
          <a:off x="2760663" y="4043363"/>
          <a:ext cx="325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" name="" r:id="rId9" imgW="3249930" imgH="393700" progId="Equation.3">
                  <p:embed/>
                </p:oleObj>
              </mc:Choice>
              <mc:Fallback>
                <p:oleObj name="" r:id="rId9" imgW="3249930" imgH="393700" progId="Equation.3">
                  <p:embed/>
                  <p:pic>
                    <p:nvPicPr>
                      <p:cNvPr id="0" name="图片 370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60663" y="4043363"/>
                        <a:ext cx="32512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4" name="文本框 943119"/>
          <p:cNvSpPr txBox="1"/>
          <p:nvPr/>
        </p:nvSpPr>
        <p:spPr>
          <a:xfrm>
            <a:off x="827088" y="3068638"/>
            <a:ext cx="2232025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把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(1)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改写为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43121" name="组合 943120"/>
          <p:cNvGrpSpPr/>
          <p:nvPr/>
        </p:nvGrpSpPr>
        <p:grpSpPr>
          <a:xfrm>
            <a:off x="107950" y="4783138"/>
            <a:ext cx="8893175" cy="590550"/>
            <a:chOff x="68" y="2877"/>
            <a:chExt cx="5602" cy="372"/>
          </a:xfrm>
        </p:grpSpPr>
        <p:grpSp>
          <p:nvGrpSpPr>
            <p:cNvPr id="37906" name="组合 943121"/>
            <p:cNvGrpSpPr/>
            <p:nvPr/>
          </p:nvGrpSpPr>
          <p:grpSpPr>
            <a:xfrm>
              <a:off x="158" y="2877"/>
              <a:ext cx="5308" cy="372"/>
              <a:chOff x="158" y="2614"/>
              <a:chExt cx="5308" cy="372"/>
            </a:xfrm>
          </p:grpSpPr>
          <p:grpSp>
            <p:nvGrpSpPr>
              <p:cNvPr id="37907" name="组合 943122"/>
              <p:cNvGrpSpPr/>
              <p:nvPr/>
            </p:nvGrpSpPr>
            <p:grpSpPr>
              <a:xfrm>
                <a:off x="158" y="2659"/>
                <a:ext cx="1630" cy="327"/>
                <a:chOff x="385" y="3602"/>
                <a:chExt cx="1630" cy="327"/>
              </a:xfrm>
            </p:grpSpPr>
            <p:graphicFrame>
              <p:nvGraphicFramePr>
                <p:cNvPr id="37908" name="对象 943123"/>
                <p:cNvGraphicFramePr/>
                <p:nvPr/>
              </p:nvGraphicFramePr>
              <p:xfrm>
                <a:off x="385" y="3657"/>
                <a:ext cx="168" cy="2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705" name="" r:id="rId11" imgW="266065" imgH="316865" progId="Equation.3">
                        <p:embed/>
                      </p:oleObj>
                    </mc:Choice>
                    <mc:Fallback>
                      <p:oleObj name="" r:id="rId11" imgW="266065" imgH="316865" progId="Equation.3">
                        <p:embed/>
                        <p:pic>
                          <p:nvPicPr>
                            <p:cNvPr id="0" name="图片 3704"/>
                            <p:cNvPicPr/>
                            <p:nvPr/>
                          </p:nvPicPr>
                          <p:blipFill>
                            <a:blip r:embed="rId1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85" y="3657"/>
                              <a:ext cx="168" cy="200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7909" name="矩形 943124"/>
                <p:cNvSpPr/>
                <p:nvPr/>
              </p:nvSpPr>
              <p:spPr>
                <a:xfrm>
                  <a:off x="520" y="3602"/>
                  <a:ext cx="1495" cy="327"/>
                </a:xfrm>
                <a:prstGeom prst="rect">
                  <a:avLst/>
                </a:prstGeom>
                <a:noFill/>
                <a:ln w="34925">
                  <a:noFill/>
                </a:ln>
              </p:spPr>
              <p:txBody>
                <a:bodyPr wrap="none" lIns="90000" tIns="46800" rIns="90000" bIns="46800" anchor="t"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zh-CN" altLang="en-US" dirty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是 </a:t>
                  </a:r>
                  <a:r>
                    <a:rPr lang="en-US" altLang="zh-CN" 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A </a:t>
                  </a:r>
                  <a:r>
                    <a:rPr lang="zh-CN" altLang="en-US" dirty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的特征值</a:t>
                  </a:r>
                  <a:endPara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910" name="组合 943125"/>
              <p:cNvGrpSpPr/>
              <p:nvPr/>
            </p:nvGrpSpPr>
            <p:grpSpPr>
              <a:xfrm>
                <a:off x="4014" y="2614"/>
                <a:ext cx="1452" cy="355"/>
                <a:chOff x="249" y="3347"/>
                <a:chExt cx="1452" cy="355"/>
              </a:xfrm>
            </p:grpSpPr>
            <p:sp>
              <p:nvSpPr>
                <p:cNvPr id="37911" name="矩形 943126"/>
                <p:cNvSpPr/>
                <p:nvPr/>
              </p:nvSpPr>
              <p:spPr>
                <a:xfrm>
                  <a:off x="249" y="3347"/>
                  <a:ext cx="234" cy="32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lIns="0" tIns="0" rIns="0" bIns="0" anchor="t">
                  <a:spAutoFit/>
                </a:bodyPr>
                <a:p>
                  <a:pPr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lang="en-US" altLang="zh-CN" dirty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华文细黑" pitchFamily="2" charset="-122"/>
                      <a:sym typeface="Symbol" panose="05050102010706020507" pitchFamily="18" charset="2"/>
                    </a:rPr>
                    <a:t></a:t>
                  </a:r>
                  <a:endPara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  <a:ea typeface="楷体_GB2312" panose="02010609030101010101" pitchFamily="49" charset="-122"/>
                  </a:endParaRPr>
                </a:p>
              </p:txBody>
            </p:sp>
            <p:graphicFrame>
              <p:nvGraphicFramePr>
                <p:cNvPr id="37912" name="对象 943127"/>
                <p:cNvGraphicFramePr/>
                <p:nvPr/>
              </p:nvGraphicFramePr>
              <p:xfrm>
                <a:off x="613" y="3422"/>
                <a:ext cx="1088" cy="28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706" name="" r:id="rId13" imgW="1726565" imgH="444500" progId="Equation.3">
                        <p:embed/>
                      </p:oleObj>
                    </mc:Choice>
                    <mc:Fallback>
                      <p:oleObj name="" r:id="rId13" imgW="1726565" imgH="444500" progId="Equation.3">
                        <p:embed/>
                        <p:pic>
                          <p:nvPicPr>
                            <p:cNvPr id="0" name="图片 3705"/>
                            <p:cNvPicPr/>
                            <p:nvPr/>
                          </p:nvPicPr>
                          <p:blipFill>
                            <a:blip r:embed="rId1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613" y="3422"/>
                              <a:ext cx="1088" cy="280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37913" name="组合 943128"/>
              <p:cNvGrpSpPr/>
              <p:nvPr/>
            </p:nvGrpSpPr>
            <p:grpSpPr>
              <a:xfrm>
                <a:off x="1749" y="2649"/>
                <a:ext cx="2290" cy="327"/>
                <a:chOff x="1749" y="2649"/>
                <a:chExt cx="2290" cy="327"/>
              </a:xfrm>
            </p:grpSpPr>
            <p:sp>
              <p:nvSpPr>
                <p:cNvPr id="37914" name="矩形 943129"/>
                <p:cNvSpPr/>
                <p:nvPr/>
              </p:nvSpPr>
              <p:spPr>
                <a:xfrm>
                  <a:off x="1749" y="2649"/>
                  <a:ext cx="2290" cy="327"/>
                </a:xfrm>
                <a:prstGeom prst="rect">
                  <a:avLst/>
                </a:prstGeom>
                <a:noFill/>
                <a:ln w="34925">
                  <a:noFill/>
                </a:ln>
              </p:spPr>
              <p:txBody>
                <a:bodyPr wrap="none" lIns="90000" tIns="46800" rIns="90000" bIns="46800" anchor="t"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dirty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sym typeface="Symbol" panose="05050102010706020507" pitchFamily="18" charset="2"/>
                    </a:rPr>
                    <a:t>      </a:t>
                  </a:r>
                  <a:r>
                    <a:rPr lang="zh-CN" altLang="en-US" dirty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使得</a:t>
                  </a:r>
                  <a:r>
                    <a:rPr lang="en-US" altLang="zh-CN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(2)</a:t>
                  </a:r>
                  <a:r>
                    <a:rPr lang="zh-CN" altLang="en-US" dirty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sym typeface="Symbol" panose="05050102010706020507" pitchFamily="18" charset="2"/>
                    </a:rPr>
                    <a:t>有非零解</a:t>
                  </a:r>
                  <a:endPara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endParaRPr>
                </a:p>
              </p:txBody>
            </p:sp>
            <p:graphicFrame>
              <p:nvGraphicFramePr>
                <p:cNvPr id="37915" name="对象 943130"/>
                <p:cNvGraphicFramePr/>
                <p:nvPr/>
              </p:nvGraphicFramePr>
              <p:xfrm>
                <a:off x="2168" y="2731"/>
                <a:ext cx="168" cy="2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710" name="" r:id="rId15" imgW="266065" imgH="316865" progId="Equation.3">
                        <p:embed/>
                      </p:oleObj>
                    </mc:Choice>
                    <mc:Fallback>
                      <p:oleObj name="" r:id="rId15" imgW="266065" imgH="316865" progId="Equation.3">
                        <p:embed/>
                        <p:pic>
                          <p:nvPicPr>
                            <p:cNvPr id="0" name="图片 3709"/>
                            <p:cNvPicPr/>
                            <p:nvPr/>
                          </p:nvPicPr>
                          <p:blipFill>
                            <a:blip r:embed="rId1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168" y="2731"/>
                              <a:ext cx="168" cy="200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37916" name="直接连接符 943131"/>
            <p:cNvSpPr/>
            <p:nvPr/>
          </p:nvSpPr>
          <p:spPr>
            <a:xfrm>
              <a:off x="68" y="3239"/>
              <a:ext cx="5602" cy="0"/>
            </a:xfrm>
            <a:prstGeom prst="line">
              <a:avLst/>
            </a:prstGeom>
            <a:ln w="34925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</p:sp>
      </p:grpSp>
      <p:grpSp>
        <p:nvGrpSpPr>
          <p:cNvPr id="943133" name="组合 943132"/>
          <p:cNvGrpSpPr/>
          <p:nvPr/>
        </p:nvGrpSpPr>
        <p:grpSpPr>
          <a:xfrm>
            <a:off x="179388" y="5789613"/>
            <a:ext cx="8064500" cy="592137"/>
            <a:chOff x="113" y="3511"/>
            <a:chExt cx="5080" cy="373"/>
          </a:xfrm>
        </p:grpSpPr>
        <p:grpSp>
          <p:nvGrpSpPr>
            <p:cNvPr id="37918" name="组合 943133"/>
            <p:cNvGrpSpPr/>
            <p:nvPr/>
          </p:nvGrpSpPr>
          <p:grpSpPr>
            <a:xfrm>
              <a:off x="113" y="3511"/>
              <a:ext cx="5080" cy="327"/>
              <a:chOff x="204" y="3294"/>
              <a:chExt cx="5080" cy="327"/>
            </a:xfrm>
          </p:grpSpPr>
          <p:sp>
            <p:nvSpPr>
              <p:cNvPr id="37919" name="文本框 943134"/>
              <p:cNvSpPr txBox="1"/>
              <p:nvPr/>
            </p:nvSpPr>
            <p:spPr>
              <a:xfrm>
                <a:off x="204" y="3294"/>
                <a:ext cx="5080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(2)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的所有非零解向量都是对应于    的特征向量</a:t>
                </a: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.</a:t>
                </a:r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37920" name="对象 943135"/>
              <p:cNvGraphicFramePr/>
              <p:nvPr/>
            </p:nvGraphicFramePr>
            <p:xfrm>
              <a:off x="3475" y="3355"/>
              <a:ext cx="168" cy="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11" name="" r:id="rId17" imgW="266065" imgH="316865" progId="Equation.3">
                      <p:embed/>
                    </p:oleObj>
                  </mc:Choice>
                  <mc:Fallback>
                    <p:oleObj name="" r:id="rId17" imgW="266065" imgH="316865" progId="Equation.3">
                      <p:embed/>
                      <p:pic>
                        <p:nvPicPr>
                          <p:cNvPr id="0" name="图片 3710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3475" y="3355"/>
                            <a:ext cx="168" cy="20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7921" name="直接连接符 943136"/>
            <p:cNvSpPr/>
            <p:nvPr/>
          </p:nvSpPr>
          <p:spPr>
            <a:xfrm>
              <a:off x="113" y="3884"/>
              <a:ext cx="4763" cy="0"/>
            </a:xfrm>
            <a:prstGeom prst="line">
              <a:avLst/>
            </a:prstGeom>
            <a:ln w="34925" cap="rnd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8914" name="对象 944129"/>
          <p:cNvGraphicFramePr/>
          <p:nvPr/>
        </p:nvGraphicFramePr>
        <p:xfrm>
          <a:off x="736600" y="515938"/>
          <a:ext cx="5780088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2" name="" r:id="rId1" imgW="7226300" imgH="2070100" progId="Equation.3">
                  <p:embed/>
                </p:oleObj>
              </mc:Choice>
              <mc:Fallback>
                <p:oleObj name="" r:id="rId1" imgW="7226300" imgH="2070100" progId="Equation.3">
                  <p:embed/>
                  <p:pic>
                    <p:nvPicPr>
                      <p:cNvPr id="0" name="图片 371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36600" y="515938"/>
                        <a:ext cx="5780088" cy="16557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对象 944130"/>
          <p:cNvGraphicFramePr/>
          <p:nvPr/>
        </p:nvGraphicFramePr>
        <p:xfrm>
          <a:off x="841375" y="2389188"/>
          <a:ext cx="66833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" name="" r:id="rId3" imgW="8378190" imgH="546100" progId="Equation.3">
                  <p:embed/>
                </p:oleObj>
              </mc:Choice>
              <mc:Fallback>
                <p:oleObj name="" r:id="rId3" imgW="8378190" imgH="546100" progId="Equation.3">
                  <p:embed/>
                  <p:pic>
                    <p:nvPicPr>
                      <p:cNvPr id="0" name="图片 370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1375" y="2389188"/>
                        <a:ext cx="6683375" cy="434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916" name="组合 944131"/>
          <p:cNvGrpSpPr/>
          <p:nvPr/>
        </p:nvGrpSpPr>
        <p:grpSpPr>
          <a:xfrm>
            <a:off x="755650" y="3756025"/>
            <a:ext cx="7129463" cy="457200"/>
            <a:chOff x="748" y="2659"/>
            <a:chExt cx="4491" cy="288"/>
          </a:xfrm>
        </p:grpSpPr>
        <p:sp>
          <p:nvSpPr>
            <p:cNvPr id="38917" name="文本框 944132"/>
            <p:cNvSpPr txBox="1"/>
            <p:nvPr/>
          </p:nvSpPr>
          <p:spPr>
            <a:xfrm>
              <a:off x="748" y="2659"/>
              <a:ext cx="4491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注：第一章已求得                                         ，            </a:t>
              </a:r>
              <a:r>
                <a:rPr lang="en-US" altLang="zh-CN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endPara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38918" name="对象 944133"/>
            <p:cNvGraphicFramePr/>
            <p:nvPr/>
          </p:nvGraphicFramePr>
          <p:xfrm>
            <a:off x="2451" y="2694"/>
            <a:ext cx="1881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36" name="" r:id="rId5" imgW="3731895" imgH="444500" progId="Equation.3">
                    <p:embed/>
                  </p:oleObj>
                </mc:Choice>
                <mc:Fallback>
                  <p:oleObj name="" r:id="rId5" imgW="3731895" imgH="444500" progId="Equation.3">
                    <p:embed/>
                    <p:pic>
                      <p:nvPicPr>
                        <p:cNvPr id="0" name="图片 353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451" y="2694"/>
                          <a:ext cx="1881" cy="22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19" name="对象 944134"/>
            <p:cNvGraphicFramePr/>
            <p:nvPr/>
          </p:nvGraphicFramePr>
          <p:xfrm>
            <a:off x="4513" y="2699"/>
            <a:ext cx="550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37" name="" r:id="rId7" imgW="1091565" imgH="444500" progId="Equation.3">
                    <p:embed/>
                  </p:oleObj>
                </mc:Choice>
                <mc:Fallback>
                  <p:oleObj name="" r:id="rId7" imgW="1091565" imgH="444500" progId="Equation.3">
                    <p:embed/>
                    <p:pic>
                      <p:nvPicPr>
                        <p:cNvPr id="0" name="图片 353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513" y="2699"/>
                          <a:ext cx="550" cy="22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20" name="组合 944135"/>
          <p:cNvGrpSpPr/>
          <p:nvPr/>
        </p:nvGrpSpPr>
        <p:grpSpPr>
          <a:xfrm>
            <a:off x="107950" y="3082925"/>
            <a:ext cx="8893175" cy="457200"/>
            <a:chOff x="158" y="2160"/>
            <a:chExt cx="5602" cy="288"/>
          </a:xfrm>
        </p:grpSpPr>
        <p:sp>
          <p:nvSpPr>
            <p:cNvPr id="38921" name="文本框 944136"/>
            <p:cNvSpPr txBox="1"/>
            <p:nvPr/>
          </p:nvSpPr>
          <p:spPr>
            <a:xfrm>
              <a:off x="158" y="2160"/>
              <a:ext cx="5602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称为 </a:t>
              </a: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</a:t>
              </a:r>
              <a:r>
                <a:rPr lang="zh-CN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特征多项式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，而                                称为 </a:t>
              </a: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</a:t>
              </a:r>
              <a:r>
                <a:rPr lang="zh-CN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特征方程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。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38922" name="对象 944137"/>
            <p:cNvGraphicFramePr/>
            <p:nvPr/>
          </p:nvGraphicFramePr>
          <p:xfrm>
            <a:off x="2426" y="2205"/>
            <a:ext cx="1442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35" name="" r:id="rId9" imgW="2856230" imgH="444500" progId="Equation.3">
                    <p:embed/>
                  </p:oleObj>
                </mc:Choice>
                <mc:Fallback>
                  <p:oleObj name="" r:id="rId9" imgW="2856230" imgH="444500" progId="Equation.3">
                    <p:embed/>
                    <p:pic>
                      <p:nvPicPr>
                        <p:cNvPr id="0" name="图片 3534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426" y="2205"/>
                          <a:ext cx="1442" cy="22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923" name="文本框 944138"/>
          <p:cNvSpPr txBox="1"/>
          <p:nvPr/>
        </p:nvSpPr>
        <p:spPr>
          <a:xfrm>
            <a:off x="106363" y="4443413"/>
            <a:ext cx="8786812" cy="10414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由代数基本定理，特征方程在复数范围恰有 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个根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重根按重数计算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。因此，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阶方阵在复数范围恰有 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个特征值。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8924" name="文本框 944139"/>
          <p:cNvSpPr txBox="1"/>
          <p:nvPr/>
        </p:nvSpPr>
        <p:spPr>
          <a:xfrm>
            <a:off x="107950" y="5556250"/>
            <a:ext cx="8712200" cy="10414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本章关于特征值、特征向量的讨论永远假设在复数范围内进行。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9938" name="组合 945153"/>
          <p:cNvGrpSpPr/>
          <p:nvPr/>
        </p:nvGrpSpPr>
        <p:grpSpPr>
          <a:xfrm>
            <a:off x="273050" y="4210050"/>
            <a:ext cx="1066800" cy="614363"/>
            <a:chOff x="720" y="2733"/>
            <a:chExt cx="672" cy="387"/>
          </a:xfrm>
        </p:grpSpPr>
        <p:pic>
          <p:nvPicPr>
            <p:cNvPr id="39939" name="图片 945154" descr="WB02282_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22" y="2736"/>
              <a:ext cx="574" cy="3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45156" name="文本框 945155"/>
            <p:cNvSpPr txBox="1"/>
            <p:nvPr/>
          </p:nvSpPr>
          <p:spPr>
            <a:xfrm>
              <a:off x="720" y="2733"/>
              <a:ext cx="6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noProof="1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  <a:cs typeface="+mn-cs"/>
                </a:rPr>
                <a:t>性质</a:t>
              </a:r>
              <a:endParaRPr lang="zh-CN" altLang="en-US" noProof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aphicFrame>
        <p:nvGraphicFramePr>
          <p:cNvPr id="39941" name="对象 945156"/>
          <p:cNvGraphicFramePr/>
          <p:nvPr/>
        </p:nvGraphicFramePr>
        <p:xfrm>
          <a:off x="1271588" y="4281488"/>
          <a:ext cx="63373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9" name="" r:id="rId2" imgW="6334760" imgH="431800" progId="Equation.3">
                  <p:embed/>
                </p:oleObj>
              </mc:Choice>
              <mc:Fallback>
                <p:oleObj name="" r:id="rId2" imgW="6334760" imgH="431800" progId="Equation.3">
                  <p:embed/>
                  <p:pic>
                    <p:nvPicPr>
                      <p:cNvPr id="0" name="图片 353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71588" y="4281488"/>
                        <a:ext cx="6337300" cy="4302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对象 945157"/>
          <p:cNvGraphicFramePr/>
          <p:nvPr/>
        </p:nvGraphicFramePr>
        <p:xfrm>
          <a:off x="1281113" y="5002213"/>
          <a:ext cx="29464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5" name="" r:id="rId4" imgW="2945130" imgH="444500" progId="Equation.3">
                  <p:embed/>
                </p:oleObj>
              </mc:Choice>
              <mc:Fallback>
                <p:oleObj name="" r:id="rId4" imgW="2945130" imgH="444500" progId="Equation.3">
                  <p:embed/>
                  <p:pic>
                    <p:nvPicPr>
                      <p:cNvPr id="0" name="图片 354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1113" y="5002213"/>
                        <a:ext cx="2946400" cy="442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对象 945158"/>
          <p:cNvGraphicFramePr/>
          <p:nvPr/>
        </p:nvGraphicFramePr>
        <p:xfrm>
          <a:off x="912813" y="1616075"/>
          <a:ext cx="6591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6" name="" r:id="rId6" imgW="6588125" imgH="444500" progId="Equation.3">
                  <p:embed/>
                </p:oleObj>
              </mc:Choice>
              <mc:Fallback>
                <p:oleObj name="" r:id="rId6" imgW="6588125" imgH="444500" progId="Equation.3">
                  <p:embed/>
                  <p:pic>
                    <p:nvPicPr>
                      <p:cNvPr id="0" name="图片 354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2813" y="1616075"/>
                        <a:ext cx="6591300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44" name="组合 945159"/>
          <p:cNvGrpSpPr/>
          <p:nvPr/>
        </p:nvGrpSpPr>
        <p:grpSpPr>
          <a:xfrm>
            <a:off x="768350" y="765175"/>
            <a:ext cx="7634288" cy="541338"/>
            <a:chOff x="385" y="119"/>
            <a:chExt cx="4809" cy="341"/>
          </a:xfrm>
        </p:grpSpPr>
        <p:grpSp>
          <p:nvGrpSpPr>
            <p:cNvPr id="39945" name="组合 945160"/>
            <p:cNvGrpSpPr/>
            <p:nvPr/>
          </p:nvGrpSpPr>
          <p:grpSpPr>
            <a:xfrm>
              <a:off x="385" y="119"/>
              <a:ext cx="4218" cy="341"/>
              <a:chOff x="204" y="210"/>
              <a:chExt cx="4218" cy="341"/>
            </a:xfrm>
          </p:grpSpPr>
          <p:sp>
            <p:nvSpPr>
              <p:cNvPr id="39946" name="文本框 945161"/>
              <p:cNvSpPr txBox="1"/>
              <p:nvPr/>
            </p:nvSpPr>
            <p:spPr>
              <a:xfrm>
                <a:off x="204" y="210"/>
                <a:ext cx="4218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设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n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阶方阵                特征值为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39947" name="对象 945162"/>
              <p:cNvGraphicFramePr/>
              <p:nvPr/>
            </p:nvGraphicFramePr>
            <p:xfrm>
              <a:off x="1419" y="247"/>
              <a:ext cx="815" cy="3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41" name="" r:id="rId8" imgW="1294765" imgH="482600" progId="Equation.3">
                      <p:embed/>
                    </p:oleObj>
                  </mc:Choice>
                  <mc:Fallback>
                    <p:oleObj name="" r:id="rId8" imgW="1294765" imgH="482600" progId="Equation.3">
                      <p:embed/>
                      <p:pic>
                        <p:nvPicPr>
                          <p:cNvPr id="0" name="图片 3540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1419" y="247"/>
                            <a:ext cx="815" cy="30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948" name="对象 945163"/>
              <p:cNvGraphicFramePr/>
              <p:nvPr/>
            </p:nvGraphicFramePr>
            <p:xfrm>
              <a:off x="3243" y="255"/>
              <a:ext cx="113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47" name="" r:id="rId10" imgW="1802765" imgH="431800" progId="Equation.3">
                      <p:embed/>
                    </p:oleObj>
                  </mc:Choice>
                  <mc:Fallback>
                    <p:oleObj name="" r:id="rId10" imgW="1802765" imgH="431800" progId="Equation.3">
                      <p:embed/>
                      <p:pic>
                        <p:nvPicPr>
                          <p:cNvPr id="0" name="图片 3546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3243" y="255"/>
                            <a:ext cx="1136" cy="27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9949" name="文本框 945164"/>
            <p:cNvSpPr txBox="1"/>
            <p:nvPr/>
          </p:nvSpPr>
          <p:spPr>
            <a:xfrm>
              <a:off x="4558" y="119"/>
              <a:ext cx="636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则</a:t>
              </a:r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39950" name="对象 945165"/>
          <p:cNvGraphicFramePr/>
          <p:nvPr/>
        </p:nvGraphicFramePr>
        <p:xfrm>
          <a:off x="912813" y="2392363"/>
          <a:ext cx="7620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0" name="" r:id="rId12" imgW="7616825" imgH="533400" progId="Equation.3">
                  <p:embed/>
                </p:oleObj>
              </mc:Choice>
              <mc:Fallback>
                <p:oleObj name="" r:id="rId12" imgW="7616825" imgH="533400" progId="Equation.3">
                  <p:embed/>
                  <p:pic>
                    <p:nvPicPr>
                      <p:cNvPr id="0" name="图片 353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12813" y="2392363"/>
                        <a:ext cx="7620000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51" name="组合 945166"/>
          <p:cNvGrpSpPr/>
          <p:nvPr/>
        </p:nvGrpSpPr>
        <p:grpSpPr>
          <a:xfrm>
            <a:off x="841375" y="3111500"/>
            <a:ext cx="6991350" cy="677863"/>
            <a:chOff x="431" y="1525"/>
            <a:chExt cx="4404" cy="427"/>
          </a:xfrm>
        </p:grpSpPr>
        <p:graphicFrame>
          <p:nvGraphicFramePr>
            <p:cNvPr id="39952" name="对象 945167"/>
            <p:cNvGraphicFramePr/>
            <p:nvPr/>
          </p:nvGraphicFramePr>
          <p:xfrm>
            <a:off x="476" y="1616"/>
            <a:ext cx="4359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38" name="" r:id="rId14" imgW="6918325" imgH="533400" progId="Equation.3">
                    <p:embed/>
                  </p:oleObj>
                </mc:Choice>
                <mc:Fallback>
                  <p:oleObj name="" r:id="rId14" imgW="6918325" imgH="533400" progId="Equation.3">
                    <p:embed/>
                    <p:pic>
                      <p:nvPicPr>
                        <p:cNvPr id="0" name="图片 3537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476" y="1616"/>
                          <a:ext cx="4359" cy="33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53" name="文本框 945168"/>
            <p:cNvSpPr txBox="1"/>
            <p:nvPr/>
          </p:nvSpPr>
          <p:spPr>
            <a:xfrm>
              <a:off x="431" y="1525"/>
              <a:ext cx="362" cy="250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又</a:t>
              </a:r>
              <a:endPara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0962" name="组合 946177"/>
          <p:cNvGrpSpPr/>
          <p:nvPr/>
        </p:nvGrpSpPr>
        <p:grpSpPr>
          <a:xfrm>
            <a:off x="466725" y="534988"/>
            <a:ext cx="1008063" cy="935037"/>
            <a:chOff x="3742" y="1888"/>
            <a:chExt cx="635" cy="589"/>
          </a:xfrm>
        </p:grpSpPr>
        <p:grpSp>
          <p:nvGrpSpPr>
            <p:cNvPr id="40963" name="组合 946178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40964" name="任意多边形 946179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0965" name="矩形 946180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0966" name="矩形 946181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0967" name="矩形 946182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40968" name="文本框 946183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1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40969" name="组合 946184"/>
          <p:cNvGrpSpPr/>
          <p:nvPr/>
        </p:nvGrpSpPr>
        <p:grpSpPr>
          <a:xfrm>
            <a:off x="1692275" y="679450"/>
            <a:ext cx="5400675" cy="977900"/>
            <a:chOff x="930" y="210"/>
            <a:chExt cx="3402" cy="616"/>
          </a:xfrm>
        </p:grpSpPr>
        <p:sp>
          <p:nvSpPr>
            <p:cNvPr id="40970" name="文本框 946185"/>
            <p:cNvSpPr txBox="1"/>
            <p:nvPr/>
          </p:nvSpPr>
          <p:spPr>
            <a:xfrm>
              <a:off x="930" y="346"/>
              <a:ext cx="3402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求矩阵                        的特征值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0971" name="对象 946186"/>
            <p:cNvGraphicFramePr/>
            <p:nvPr/>
          </p:nvGraphicFramePr>
          <p:xfrm>
            <a:off x="1739" y="210"/>
            <a:ext cx="1208" cy="6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2" name="" r:id="rId1" imgW="1917700" imgH="977900" progId="Equation.3">
                    <p:embed/>
                  </p:oleObj>
                </mc:Choice>
                <mc:Fallback>
                  <p:oleObj name="" r:id="rId1" imgW="1917700" imgH="977900" progId="Equation.3">
                    <p:embed/>
                    <p:pic>
                      <p:nvPicPr>
                        <p:cNvPr id="0" name="图片 3541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739" y="210"/>
                          <a:ext cx="1208" cy="61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0972" name="对象 946187"/>
          <p:cNvGraphicFramePr/>
          <p:nvPr/>
        </p:nvGraphicFramePr>
        <p:xfrm>
          <a:off x="1835150" y="2046288"/>
          <a:ext cx="43815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" name="" r:id="rId3" imgW="4381500" imgH="977900" progId="Equation.3">
                  <p:embed/>
                </p:oleObj>
              </mc:Choice>
              <mc:Fallback>
                <p:oleObj name="" r:id="rId3" imgW="4381500" imgH="977900" progId="Equation.3">
                  <p:embed/>
                  <p:pic>
                    <p:nvPicPr>
                      <p:cNvPr id="0" name="图片 354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150" y="2046288"/>
                        <a:ext cx="4381500" cy="977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3" name="文本框 946188"/>
          <p:cNvSpPr txBox="1"/>
          <p:nvPr/>
        </p:nvSpPr>
        <p:spPr>
          <a:xfrm>
            <a:off x="611188" y="3127375"/>
            <a:ext cx="338455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两个特征值为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40974" name="对象 946189"/>
          <p:cNvGraphicFramePr/>
          <p:nvPr/>
        </p:nvGraphicFramePr>
        <p:xfrm>
          <a:off x="2411413" y="3894138"/>
          <a:ext cx="3302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4" name="" r:id="rId5" imgW="3302000" imgH="457200" progId="Equation.3">
                  <p:embed/>
                </p:oleObj>
              </mc:Choice>
              <mc:Fallback>
                <p:oleObj name="" r:id="rId5" imgW="3302000" imgH="457200" progId="Equation.3">
                  <p:embed/>
                  <p:pic>
                    <p:nvPicPr>
                      <p:cNvPr id="0" name="图片 354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1413" y="3894138"/>
                        <a:ext cx="3302000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5" name="文本框 946190"/>
          <p:cNvSpPr txBox="1"/>
          <p:nvPr/>
        </p:nvSpPr>
        <p:spPr>
          <a:xfrm>
            <a:off x="611188" y="4854575"/>
            <a:ext cx="6840537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问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特征向量是实的还是复的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1986" name="组合 947201"/>
          <p:cNvGrpSpPr/>
          <p:nvPr/>
        </p:nvGrpSpPr>
        <p:grpSpPr>
          <a:xfrm>
            <a:off x="539750" y="388938"/>
            <a:ext cx="1008063" cy="935037"/>
            <a:chOff x="3742" y="1888"/>
            <a:chExt cx="635" cy="589"/>
          </a:xfrm>
        </p:grpSpPr>
        <p:grpSp>
          <p:nvGrpSpPr>
            <p:cNvPr id="41987" name="组合 947202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41988" name="任意多边形 947203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1989" name="矩形 947204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990" name="矩形 947205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991" name="矩形 947206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41992" name="文本框 947207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2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41993" name="组合 947208"/>
          <p:cNvGrpSpPr/>
          <p:nvPr/>
        </p:nvGrpSpPr>
        <p:grpSpPr>
          <a:xfrm>
            <a:off x="1908175" y="533400"/>
            <a:ext cx="3144838" cy="1654175"/>
            <a:chOff x="1565" y="210"/>
            <a:chExt cx="1981" cy="1042"/>
          </a:xfrm>
        </p:grpSpPr>
        <p:graphicFrame>
          <p:nvGraphicFramePr>
            <p:cNvPr id="41994" name="对象 947209"/>
            <p:cNvGraphicFramePr/>
            <p:nvPr/>
          </p:nvGraphicFramePr>
          <p:xfrm>
            <a:off x="1973" y="210"/>
            <a:ext cx="1573" cy="10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59" name="" r:id="rId1" imgW="3124200" imgH="2070100" progId="Equation.3">
                    <p:embed/>
                  </p:oleObj>
                </mc:Choice>
                <mc:Fallback>
                  <p:oleObj name="" r:id="rId1" imgW="3124200" imgH="2070100" progId="Equation.3">
                    <p:embed/>
                    <p:pic>
                      <p:nvPicPr>
                        <p:cNvPr id="0" name="图片 3558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973" y="210"/>
                          <a:ext cx="1573" cy="104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995" name="对象 947210"/>
            <p:cNvGraphicFramePr/>
            <p:nvPr/>
          </p:nvGraphicFramePr>
          <p:xfrm>
            <a:off x="1565" y="618"/>
            <a:ext cx="36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53" name="" r:id="rId3" imgW="583565" imgH="304800" progId="Equation.3">
                    <p:embed/>
                  </p:oleObj>
                </mc:Choice>
                <mc:Fallback>
                  <p:oleObj name="" r:id="rId3" imgW="583565" imgH="304800" progId="Equation.3">
                    <p:embed/>
                    <p:pic>
                      <p:nvPicPr>
                        <p:cNvPr id="0" name="图片 355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65" y="618"/>
                          <a:ext cx="368" cy="19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996" name="文本框 947211"/>
          <p:cNvSpPr txBox="1"/>
          <p:nvPr/>
        </p:nvSpPr>
        <p:spPr>
          <a:xfrm>
            <a:off x="5148263" y="1036638"/>
            <a:ext cx="3816350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求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的特征值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1997" name="组合 947212"/>
          <p:cNvGrpSpPr/>
          <p:nvPr/>
        </p:nvGrpSpPr>
        <p:grpSpPr>
          <a:xfrm>
            <a:off x="973138" y="2333625"/>
            <a:ext cx="5440362" cy="1654175"/>
            <a:chOff x="249" y="1472"/>
            <a:chExt cx="3427" cy="1042"/>
          </a:xfrm>
        </p:grpSpPr>
        <p:graphicFrame>
          <p:nvGraphicFramePr>
            <p:cNvPr id="41998" name="对象 947213"/>
            <p:cNvGraphicFramePr/>
            <p:nvPr/>
          </p:nvGraphicFramePr>
          <p:xfrm>
            <a:off x="249" y="1842"/>
            <a:ext cx="92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58" name="" r:id="rId5" imgW="1472565" imgH="444500" progId="Equation.3">
                    <p:embed/>
                  </p:oleObj>
                </mc:Choice>
                <mc:Fallback>
                  <p:oleObj name="" r:id="rId5" imgW="1472565" imgH="444500" progId="Equation.3">
                    <p:embed/>
                    <p:pic>
                      <p:nvPicPr>
                        <p:cNvPr id="0" name="图片 355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49" y="1842"/>
                          <a:ext cx="928" cy="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999" name="对象 947214"/>
            <p:cNvGraphicFramePr/>
            <p:nvPr/>
          </p:nvGraphicFramePr>
          <p:xfrm>
            <a:off x="1247" y="1472"/>
            <a:ext cx="2429" cy="10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54" name="" r:id="rId7" imgW="4826000" imgH="2070100" progId="Equation.3">
                    <p:embed/>
                  </p:oleObj>
                </mc:Choice>
                <mc:Fallback>
                  <p:oleObj name="" r:id="rId7" imgW="4826000" imgH="2070100" progId="Equation.3">
                    <p:embed/>
                    <p:pic>
                      <p:nvPicPr>
                        <p:cNvPr id="0" name="图片 3553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247" y="1472"/>
                          <a:ext cx="2429" cy="104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2000" name="对象 947215"/>
          <p:cNvGraphicFramePr/>
          <p:nvPr/>
        </p:nvGraphicFramePr>
        <p:xfrm>
          <a:off x="2197100" y="4421188"/>
          <a:ext cx="5168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1" name="" r:id="rId9" imgW="5166360" imgH="431800" progId="Equation.3">
                  <p:embed/>
                </p:oleObj>
              </mc:Choice>
              <mc:Fallback>
                <p:oleObj name="" r:id="rId9" imgW="5166360" imgH="431800" progId="Equation.3">
                  <p:embed/>
                  <p:pic>
                    <p:nvPicPr>
                      <p:cNvPr id="0" name="图片 355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97100" y="4421188"/>
                        <a:ext cx="51689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001" name="组合 947216"/>
          <p:cNvGrpSpPr/>
          <p:nvPr/>
        </p:nvGrpSpPr>
        <p:grpSpPr>
          <a:xfrm>
            <a:off x="539750" y="5068888"/>
            <a:ext cx="7575550" cy="519112"/>
            <a:chOff x="158" y="3249"/>
            <a:chExt cx="4772" cy="327"/>
          </a:xfrm>
        </p:grpSpPr>
        <p:sp>
          <p:nvSpPr>
            <p:cNvPr id="42002" name="文本框 947217"/>
            <p:cNvSpPr txBox="1"/>
            <p:nvPr/>
          </p:nvSpPr>
          <p:spPr>
            <a:xfrm>
              <a:off x="158" y="3249"/>
              <a:ext cx="2268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因此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个特征值为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2003" name="对象 947218"/>
            <p:cNvGraphicFramePr/>
            <p:nvPr/>
          </p:nvGraphicFramePr>
          <p:xfrm>
            <a:off x="2154" y="3270"/>
            <a:ext cx="277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52" name="" r:id="rId11" imgW="4404995" imgH="431800" progId="Equation.3">
                    <p:embed/>
                  </p:oleObj>
                </mc:Choice>
                <mc:Fallback>
                  <p:oleObj name="" r:id="rId11" imgW="4404995" imgH="431800" progId="Equation.3">
                    <p:embed/>
                    <p:pic>
                      <p:nvPicPr>
                        <p:cNvPr id="0" name="图片 3551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154" y="3270"/>
                          <a:ext cx="2776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004" name="文本框 947219"/>
          <p:cNvSpPr txBox="1"/>
          <p:nvPr/>
        </p:nvSpPr>
        <p:spPr>
          <a:xfrm>
            <a:off x="539750" y="5789613"/>
            <a:ext cx="7200900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问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：对角矩阵，下三角矩阵的特征值为？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09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3010" name="矩形 948225"/>
          <p:cNvSpPr/>
          <p:nvPr/>
        </p:nvSpPr>
        <p:spPr>
          <a:xfrm>
            <a:off x="0" y="30718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3011" name="对象 948226"/>
          <p:cNvGraphicFramePr/>
          <p:nvPr/>
        </p:nvGraphicFramePr>
        <p:xfrm>
          <a:off x="4910138" y="565150"/>
          <a:ext cx="2325687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0" name="" r:id="rId1" imgW="2908300" imgH="1511300" progId="Equation.3">
                  <p:embed/>
                </p:oleObj>
              </mc:Choice>
              <mc:Fallback>
                <p:oleObj name="" r:id="rId1" imgW="2908300" imgH="1511300" progId="Equation.3">
                  <p:embed/>
                  <p:pic>
                    <p:nvPicPr>
                      <p:cNvPr id="0" name="图片 354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910138" y="565150"/>
                        <a:ext cx="2325687" cy="1208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12" name="组合 948227"/>
          <p:cNvGrpSpPr/>
          <p:nvPr/>
        </p:nvGrpSpPr>
        <p:grpSpPr>
          <a:xfrm>
            <a:off x="373063" y="493713"/>
            <a:ext cx="1008062" cy="935037"/>
            <a:chOff x="3742" y="1888"/>
            <a:chExt cx="635" cy="589"/>
          </a:xfrm>
        </p:grpSpPr>
        <p:grpSp>
          <p:nvGrpSpPr>
            <p:cNvPr id="43013" name="组合 948228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43014" name="任意多边形 948229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3015" name="矩形 948230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16" name="矩形 948231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17" name="矩形 948232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43018" name="文本框 948233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3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43019" name="矩形 948234"/>
          <p:cNvSpPr/>
          <p:nvPr/>
        </p:nvSpPr>
        <p:spPr>
          <a:xfrm>
            <a:off x="0" y="30718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3020" name="对象 948235"/>
          <p:cNvGraphicFramePr/>
          <p:nvPr/>
        </p:nvGraphicFramePr>
        <p:xfrm>
          <a:off x="1936750" y="565150"/>
          <a:ext cx="2397125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0" name="" r:id="rId3" imgW="2997200" imgH="1511300" progId="Equation.3">
                  <p:embed/>
                </p:oleObj>
              </mc:Choice>
              <mc:Fallback>
                <p:oleObj name="" r:id="rId3" imgW="2997200" imgH="1511300" progId="Equation.3">
                  <p:embed/>
                  <p:pic>
                    <p:nvPicPr>
                      <p:cNvPr id="0" name="图片 355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36750" y="565150"/>
                        <a:ext cx="2397125" cy="1208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1" name="文本框 948236"/>
          <p:cNvSpPr txBox="1"/>
          <p:nvPr/>
        </p:nvSpPr>
        <p:spPr>
          <a:xfrm>
            <a:off x="250825" y="1819275"/>
            <a:ext cx="8569325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求矩阵 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的特征值和特征向量。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022" name="矩形 948237"/>
          <p:cNvSpPr/>
          <p:nvPr/>
        </p:nvSpPr>
        <p:spPr>
          <a:xfrm>
            <a:off x="0" y="30718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3023" name="对象 948238"/>
          <p:cNvGraphicFramePr/>
          <p:nvPr/>
        </p:nvGraphicFramePr>
        <p:xfrm>
          <a:off x="450850" y="2924175"/>
          <a:ext cx="3616325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" name="" r:id="rId5" imgW="4521200" imgH="1511300" progId="Equation.3">
                  <p:embed/>
                </p:oleObj>
              </mc:Choice>
              <mc:Fallback>
                <p:oleObj name="" r:id="rId5" imgW="4521200" imgH="1511300" progId="Equation.3">
                  <p:embed/>
                  <p:pic>
                    <p:nvPicPr>
                      <p:cNvPr id="0" name="图片 354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" y="2924175"/>
                        <a:ext cx="3616325" cy="1212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4" name="文本框 948239"/>
          <p:cNvSpPr txBox="1"/>
          <p:nvPr/>
        </p:nvSpPr>
        <p:spPr>
          <a:xfrm>
            <a:off x="323850" y="2349500"/>
            <a:ext cx="2879725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（对矩阵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025" name="矩形 948240"/>
          <p:cNvSpPr/>
          <p:nvPr/>
        </p:nvSpPr>
        <p:spPr>
          <a:xfrm>
            <a:off x="0" y="30718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3026" name="对象 948241"/>
          <p:cNvGraphicFramePr/>
          <p:nvPr/>
        </p:nvGraphicFramePr>
        <p:xfrm>
          <a:off x="1376363" y="4437063"/>
          <a:ext cx="3195637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" name="" r:id="rId7" imgW="4000500" imgH="1511300" progId="Equation.3">
                  <p:embed/>
                </p:oleObj>
              </mc:Choice>
              <mc:Fallback>
                <p:oleObj name="" r:id="rId7" imgW="4000500" imgH="1511300" progId="Equation.3">
                  <p:embed/>
                  <p:pic>
                    <p:nvPicPr>
                      <p:cNvPr id="0" name="图片 35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76363" y="4437063"/>
                        <a:ext cx="3195637" cy="1212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7" name="对象 948242"/>
          <p:cNvGraphicFramePr/>
          <p:nvPr/>
        </p:nvGraphicFramePr>
        <p:xfrm>
          <a:off x="4643438" y="4365625"/>
          <a:ext cx="370840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6" name="" r:id="rId9" imgW="4686300" imgH="1511300" progId="Equation.3">
                  <p:embed/>
                </p:oleObj>
              </mc:Choice>
              <mc:Fallback>
                <p:oleObj name="" r:id="rId9" imgW="4686300" imgH="1511300" progId="Equation.3">
                  <p:embed/>
                  <p:pic>
                    <p:nvPicPr>
                      <p:cNvPr id="0" name="图片 355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43438" y="4365625"/>
                        <a:ext cx="3708400" cy="12017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8" name="对象 948243"/>
          <p:cNvGraphicFramePr/>
          <p:nvPr/>
        </p:nvGraphicFramePr>
        <p:xfrm>
          <a:off x="1387475" y="5876925"/>
          <a:ext cx="239236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5" name="" r:id="rId11" imgW="3021330" imgH="520700" progId="Equation.3">
                  <p:embed/>
                </p:oleObj>
              </mc:Choice>
              <mc:Fallback>
                <p:oleObj name="" r:id="rId11" imgW="3021330" imgH="520700" progId="Equation.3">
                  <p:embed/>
                  <p:pic>
                    <p:nvPicPr>
                      <p:cNvPr id="0" name="图片 355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87475" y="5876925"/>
                        <a:ext cx="2392363" cy="4143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9" name="对象 948244"/>
          <p:cNvGraphicFramePr/>
          <p:nvPr/>
        </p:nvGraphicFramePr>
        <p:xfrm>
          <a:off x="4124325" y="2924175"/>
          <a:ext cx="3160713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7" name="" r:id="rId13" imgW="3949700" imgH="1511300" progId="Equation.3">
                  <p:embed/>
                </p:oleObj>
              </mc:Choice>
              <mc:Fallback>
                <p:oleObj name="" r:id="rId13" imgW="3949700" imgH="1511300" progId="Equation.3">
                  <p:embed/>
                  <p:pic>
                    <p:nvPicPr>
                      <p:cNvPr id="0" name="图片 355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24325" y="2924175"/>
                        <a:ext cx="3160713" cy="1212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34" name="矩形 949249"/>
          <p:cNvSpPr/>
          <p:nvPr/>
        </p:nvSpPr>
        <p:spPr>
          <a:xfrm>
            <a:off x="107950" y="370046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4035" name="对象 949250"/>
          <p:cNvGraphicFramePr/>
          <p:nvPr/>
        </p:nvGraphicFramePr>
        <p:xfrm>
          <a:off x="2784475" y="646113"/>
          <a:ext cx="2579688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1" name="" r:id="rId1" imgW="3224530" imgH="431800" progId="Equation.3">
                  <p:embed/>
                </p:oleObj>
              </mc:Choice>
              <mc:Fallback>
                <p:oleObj name="" r:id="rId1" imgW="3224530" imgH="431800" progId="Equation.3">
                  <p:embed/>
                  <p:pic>
                    <p:nvPicPr>
                      <p:cNvPr id="0" name="图片 357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784475" y="646113"/>
                        <a:ext cx="2579688" cy="3444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文本框 949251"/>
          <p:cNvSpPr txBox="1"/>
          <p:nvPr/>
        </p:nvSpPr>
        <p:spPr>
          <a:xfrm>
            <a:off x="766763" y="574675"/>
            <a:ext cx="3241675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的特征值为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44037" name="组合 949252"/>
          <p:cNvGrpSpPr/>
          <p:nvPr/>
        </p:nvGrpSpPr>
        <p:grpSpPr>
          <a:xfrm>
            <a:off x="358775" y="1270000"/>
            <a:ext cx="5264150" cy="457200"/>
            <a:chOff x="521" y="482"/>
            <a:chExt cx="3316" cy="288"/>
          </a:xfrm>
        </p:grpSpPr>
        <p:grpSp>
          <p:nvGrpSpPr>
            <p:cNvPr id="44038" name="组合 949253"/>
            <p:cNvGrpSpPr/>
            <p:nvPr/>
          </p:nvGrpSpPr>
          <p:grpSpPr>
            <a:xfrm>
              <a:off x="521" y="482"/>
              <a:ext cx="2767" cy="288"/>
              <a:chOff x="930" y="709"/>
              <a:chExt cx="2767" cy="288"/>
            </a:xfrm>
          </p:grpSpPr>
          <p:sp>
            <p:nvSpPr>
              <p:cNvPr id="44039" name="文本框 949254"/>
              <p:cNvSpPr txBox="1"/>
              <p:nvPr/>
            </p:nvSpPr>
            <p:spPr>
              <a:xfrm>
                <a:off x="930" y="709"/>
                <a:ext cx="2767" cy="288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对于             ，解方程组</a:t>
                </a:r>
                <a:endPara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44040" name="对象 949255"/>
              <p:cNvGraphicFramePr/>
              <p:nvPr/>
            </p:nvGraphicFramePr>
            <p:xfrm>
              <a:off x="1418" y="757"/>
              <a:ext cx="467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61" name="" r:id="rId3" imgW="927100" imgH="419100" progId="Equation.3">
                      <p:embed/>
                    </p:oleObj>
                  </mc:Choice>
                  <mc:Fallback>
                    <p:oleObj name="" r:id="rId3" imgW="927100" imgH="419100" progId="Equation.3">
                      <p:embed/>
                      <p:pic>
                        <p:nvPicPr>
                          <p:cNvPr id="0" name="图片 3560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418" y="757"/>
                            <a:ext cx="467" cy="21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4041" name="对象 949256"/>
            <p:cNvGraphicFramePr/>
            <p:nvPr/>
          </p:nvGraphicFramePr>
          <p:xfrm>
            <a:off x="2699" y="527"/>
            <a:ext cx="1138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70" name="" r:id="rId5" imgW="2260600" imgH="419100" progId="Equation.3">
                    <p:embed/>
                  </p:oleObj>
                </mc:Choice>
                <mc:Fallback>
                  <p:oleObj name="" r:id="rId5" imgW="2260600" imgH="419100" progId="Equation.3">
                    <p:embed/>
                    <p:pic>
                      <p:nvPicPr>
                        <p:cNvPr id="0" name="图片 356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699" y="527"/>
                          <a:ext cx="1138" cy="21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4042" name="对象 949257"/>
          <p:cNvGraphicFramePr/>
          <p:nvPr/>
        </p:nvGraphicFramePr>
        <p:xfrm>
          <a:off x="431800" y="2030413"/>
          <a:ext cx="5918200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8" name="" r:id="rId7" imgW="7404100" imgH="1511300" progId="Equation.3">
                  <p:embed/>
                </p:oleObj>
              </mc:Choice>
              <mc:Fallback>
                <p:oleObj name="" r:id="rId7" imgW="7404100" imgH="1511300" progId="Equation.3">
                  <p:embed/>
                  <p:pic>
                    <p:nvPicPr>
                      <p:cNvPr id="0" name="图片 356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1800" y="2030413"/>
                        <a:ext cx="5918200" cy="1208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3" name="矩形 949259"/>
          <p:cNvSpPr/>
          <p:nvPr/>
        </p:nvSpPr>
        <p:spPr>
          <a:xfrm>
            <a:off x="107950" y="370046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4044" name="组合 949260"/>
          <p:cNvGrpSpPr/>
          <p:nvPr/>
        </p:nvGrpSpPr>
        <p:grpSpPr>
          <a:xfrm>
            <a:off x="358775" y="3663950"/>
            <a:ext cx="7561263" cy="798513"/>
            <a:chOff x="158" y="2069"/>
            <a:chExt cx="4763" cy="503"/>
          </a:xfrm>
        </p:grpSpPr>
        <p:graphicFrame>
          <p:nvGraphicFramePr>
            <p:cNvPr id="44045" name="对象 949261"/>
            <p:cNvGraphicFramePr/>
            <p:nvPr/>
          </p:nvGraphicFramePr>
          <p:xfrm>
            <a:off x="1429" y="2069"/>
            <a:ext cx="787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2" name="" r:id="rId9" imgW="1586865" imgH="1002665" progId="Equation.3">
                    <p:embed/>
                  </p:oleObj>
                </mc:Choice>
                <mc:Fallback>
                  <p:oleObj name="" r:id="rId9" imgW="1586865" imgH="1002665" progId="Equation.3">
                    <p:embed/>
                    <p:pic>
                      <p:nvPicPr>
                        <p:cNvPr id="0" name="图片 356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429" y="2069"/>
                          <a:ext cx="787" cy="50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46" name="文本框 949262"/>
            <p:cNvSpPr txBox="1"/>
            <p:nvPr/>
          </p:nvSpPr>
          <p:spPr>
            <a:xfrm>
              <a:off x="158" y="2160"/>
              <a:ext cx="4763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同解方程组为                  ，令               ，得基础解系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4047" name="对象 949263"/>
            <p:cNvGraphicFramePr/>
            <p:nvPr/>
          </p:nvGraphicFramePr>
          <p:xfrm>
            <a:off x="2705" y="2190"/>
            <a:ext cx="583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9" name="" r:id="rId11" imgW="1155065" imgH="431800" progId="Equation.3">
                    <p:embed/>
                  </p:oleObj>
                </mc:Choice>
                <mc:Fallback>
                  <p:oleObj name="" r:id="rId11" imgW="1155065" imgH="431800" progId="Equation.3">
                    <p:embed/>
                    <p:pic>
                      <p:nvPicPr>
                        <p:cNvPr id="0" name="图片 3568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705" y="2190"/>
                          <a:ext cx="583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048" name="矩形 949264"/>
          <p:cNvSpPr/>
          <p:nvPr/>
        </p:nvSpPr>
        <p:spPr>
          <a:xfrm>
            <a:off x="107950" y="370046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44049" name="对象 949265"/>
          <p:cNvGraphicFramePr/>
          <p:nvPr/>
        </p:nvGraphicFramePr>
        <p:xfrm>
          <a:off x="3240088" y="4692650"/>
          <a:ext cx="1652587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" name="" r:id="rId13" imgW="2069465" imgH="520700" progId="Equation.3">
                  <p:embed/>
                </p:oleObj>
              </mc:Choice>
              <mc:Fallback>
                <p:oleObj name="" r:id="rId13" imgW="2069465" imgH="520700" progId="Equation.3">
                  <p:embed/>
                  <p:pic>
                    <p:nvPicPr>
                      <p:cNvPr id="0" name="图片 357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40088" y="4692650"/>
                        <a:ext cx="1652587" cy="417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050" name="组合 949266"/>
          <p:cNvGrpSpPr/>
          <p:nvPr/>
        </p:nvGrpSpPr>
        <p:grpSpPr>
          <a:xfrm>
            <a:off x="358775" y="5254625"/>
            <a:ext cx="6911975" cy="457200"/>
            <a:chOff x="204" y="2931"/>
            <a:chExt cx="4354" cy="288"/>
          </a:xfrm>
        </p:grpSpPr>
        <p:sp>
          <p:nvSpPr>
            <p:cNvPr id="44051" name="文本框 949267"/>
            <p:cNvSpPr txBox="1"/>
            <p:nvPr/>
          </p:nvSpPr>
          <p:spPr>
            <a:xfrm>
              <a:off x="204" y="2931"/>
              <a:ext cx="4354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因此，对应于特征值        的所有特征向量为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4052" name="对象 949268"/>
            <p:cNvGraphicFramePr/>
            <p:nvPr/>
          </p:nvGraphicFramePr>
          <p:xfrm>
            <a:off x="2109" y="2976"/>
            <a:ext cx="172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72" name="" r:id="rId15" imgW="342900" imgH="419100" progId="Equation.3">
                    <p:embed/>
                  </p:oleObj>
                </mc:Choice>
                <mc:Fallback>
                  <p:oleObj name="" r:id="rId15" imgW="342900" imgH="419100" progId="Equation.3">
                    <p:embed/>
                    <p:pic>
                      <p:nvPicPr>
                        <p:cNvPr id="0" name="图片 3571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2109" y="2976"/>
                          <a:ext cx="172" cy="21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4053" name="对象 949269"/>
          <p:cNvGraphicFramePr/>
          <p:nvPr/>
        </p:nvGraphicFramePr>
        <p:xfrm>
          <a:off x="3232150" y="5902325"/>
          <a:ext cx="1735138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3" name="" r:id="rId17" imgW="2171700" imgH="419100" progId="Equation.3">
                  <p:embed/>
                </p:oleObj>
              </mc:Choice>
              <mc:Fallback>
                <p:oleObj name="" r:id="rId17" imgW="2171700" imgH="419100" progId="Equation.3">
                  <p:embed/>
                  <p:pic>
                    <p:nvPicPr>
                      <p:cNvPr id="0" name="图片 357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232150" y="5902325"/>
                        <a:ext cx="1735138" cy="334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54" name="对象 949270"/>
          <p:cNvGraphicFramePr/>
          <p:nvPr/>
        </p:nvGraphicFramePr>
        <p:xfrm>
          <a:off x="6048375" y="574675"/>
          <a:ext cx="2397125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4" name="" r:id="rId19" imgW="2997200" imgH="1511300" progId="Equation.3">
                  <p:embed/>
                </p:oleObj>
              </mc:Choice>
              <mc:Fallback>
                <p:oleObj name="" r:id="rId19" imgW="2997200" imgH="1511300" progId="Equation.3">
                  <p:embed/>
                  <p:pic>
                    <p:nvPicPr>
                      <p:cNvPr id="0" name="图片 356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048375" y="574675"/>
                        <a:ext cx="2397125" cy="1208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1966</Words>
  <Application>WPS 演示</Application>
  <PresentationFormat>在屏幕上显示</PresentationFormat>
  <Paragraphs>262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149</vt:i4>
      </vt:variant>
      <vt:variant>
        <vt:lpstr>幻灯片标题</vt:lpstr>
      </vt:variant>
      <vt:variant>
        <vt:i4>20</vt:i4>
      </vt:variant>
    </vt:vector>
  </HeadingPairs>
  <TitlesOfParts>
    <vt:vector size="184" baseType="lpstr">
      <vt:lpstr>Arial</vt:lpstr>
      <vt:lpstr>宋体</vt:lpstr>
      <vt:lpstr>Wingdings</vt:lpstr>
      <vt:lpstr>Times New Roman</vt:lpstr>
      <vt:lpstr>黑体</vt:lpstr>
      <vt:lpstr>楷体_GB2312</vt:lpstr>
      <vt:lpstr>华文行楷</vt:lpstr>
      <vt:lpstr>微软雅黑</vt:lpstr>
      <vt:lpstr>华文楷体</vt:lpstr>
      <vt:lpstr>华文细黑</vt:lpstr>
      <vt:lpstr>Symbol</vt:lpstr>
      <vt:lpstr>Arial Unicode MS</vt:lpstr>
      <vt:lpstr>Verdana</vt:lpstr>
      <vt:lpstr>仿宋_GB2312</vt:lpstr>
      <vt:lpstr>古瓶荷花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西安通信学院数学教研室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第一节    二阶与三阶行列式</dc:title>
  <dc:creator/>
  <cp:lastModifiedBy>泊源</cp:lastModifiedBy>
  <cp:revision>152</cp:revision>
  <dcterms:created xsi:type="dcterms:W3CDTF">2000-09-19T09:57:13Z</dcterms:created>
  <dcterms:modified xsi:type="dcterms:W3CDTF">2020-08-25T13:09:11Z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2052-11.3.0.9221</vt:lpwstr>
  </property>
</Properties>
</file>