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2" r:id="rId3"/>
    <p:sldId id="342" r:id="rId5"/>
    <p:sldId id="257" r:id="rId6"/>
    <p:sldId id="486" r:id="rId7"/>
    <p:sldId id="455" r:id="rId8"/>
    <p:sldId id="456" r:id="rId9"/>
    <p:sldId id="351" r:id="rId10"/>
    <p:sldId id="262" r:id="rId11"/>
    <p:sldId id="264" r:id="rId12"/>
    <p:sldId id="265" r:id="rId13"/>
    <p:sldId id="266" r:id="rId14"/>
    <p:sldId id="432" r:id="rId15"/>
    <p:sldId id="457" r:id="rId16"/>
    <p:sldId id="267" r:id="rId17"/>
    <p:sldId id="268" r:id="rId18"/>
    <p:sldId id="430" r:id="rId19"/>
    <p:sldId id="269" r:id="rId20"/>
    <p:sldId id="270" r:id="rId21"/>
    <p:sldId id="271" r:id="rId22"/>
    <p:sldId id="272" r:id="rId23"/>
    <p:sldId id="341" r:id="rId24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7C0D"/>
    <a:srgbClr val="DEDEDE"/>
    <a:srgbClr val="EBEBEB"/>
    <a:srgbClr val="FFA712"/>
    <a:srgbClr val="515151"/>
    <a:srgbClr val="383838"/>
    <a:srgbClr val="FFA311"/>
    <a:srgbClr val="FACF27"/>
    <a:srgbClr val="D6D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81" autoAdjust="0"/>
    <p:restoredTop sz="90989" autoAdjust="0"/>
  </p:normalViewPr>
  <p:slideViewPr>
    <p:cSldViewPr snapToGrid="0">
      <p:cViewPr varScale="1">
        <p:scale>
          <a:sx n="120" d="100"/>
          <a:sy n="120" d="100"/>
        </p:scale>
        <p:origin x="368" y="184"/>
      </p:cViewPr>
      <p:guideLst>
        <p:guide pos="249"/>
        <p:guide pos="4422"/>
        <p:guide orient="horz" pos="350"/>
        <p:guide orient="horz" pos="2913"/>
        <p:guide orient="horz" pos="1024"/>
        <p:guide orient="horz" pos="2203"/>
        <p:guide pos="1059"/>
        <p:guide pos="3583"/>
        <p:guide orient="horz" pos="398"/>
        <p:guide orient="horz" pos="2934"/>
        <p:guide pos="246"/>
        <p:guide pos="4420"/>
      </p:guideLst>
    </p:cSldViewPr>
  </p:slideViewPr>
  <p:outlineViewPr>
    <p:cViewPr>
      <p:scale>
        <a:sx n="33" d="100"/>
        <a:sy n="33" d="100"/>
      </p:scale>
      <p:origin x="0" y="272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954D5-1BFC-41C7-BC4A-DF74A8B594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2F3C2-5E07-4552-AE0A-EBBC82580D0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2F3C2-5E07-4552-AE0A-EBBC82580D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2F3C2-5E07-4552-AE0A-EBBC82580D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2F3C2-5E07-4552-AE0A-EBBC82580D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2F3C2-5E07-4552-AE0A-EBBC82580D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2F3C2-5E07-4552-AE0A-EBBC82580D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423" y="187370"/>
            <a:ext cx="7920424" cy="43382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631825"/>
            <a:ext cx="8125322" cy="4025899"/>
          </a:xfrm>
          <a:prstGeom prst="rect">
            <a:avLst/>
          </a:prstGeom>
        </p:spPr>
        <p:txBody>
          <a:bodyPr/>
          <a:lstStyle>
            <a:lvl1pPr marL="0" indent="539750">
              <a:lnSpc>
                <a:spcPct val="140000"/>
              </a:lnSpc>
              <a:spcBef>
                <a:spcPts val="0"/>
              </a:spcBef>
              <a:buNone/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539750">
              <a:lnSpc>
                <a:spcPct val="140000"/>
              </a:lnSpc>
              <a:spcBef>
                <a:spcPts val="0"/>
              </a:spcBef>
              <a:buNone/>
              <a:defRPr sz="1800"/>
            </a:lvl2pPr>
            <a:lvl3pPr marL="0" indent="539750">
              <a:lnSpc>
                <a:spcPct val="140000"/>
              </a:lnSpc>
              <a:spcBef>
                <a:spcPts val="0"/>
              </a:spcBef>
              <a:buNone/>
              <a:defRPr sz="1800"/>
            </a:lvl3pPr>
            <a:lvl4pPr marL="0" indent="539750">
              <a:lnSpc>
                <a:spcPct val="140000"/>
              </a:lnSpc>
              <a:spcBef>
                <a:spcPts val="0"/>
              </a:spcBef>
              <a:buNone/>
              <a:defRPr sz="1800"/>
            </a:lvl4pPr>
            <a:lvl5pPr marL="0" indent="539750">
              <a:lnSpc>
                <a:spcPct val="140000"/>
              </a:lnSpc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4514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629394" y="1229386"/>
            <a:ext cx="3836240" cy="3278408"/>
          </a:xfrm>
          <a:prstGeom prst="rect">
            <a:avLst/>
          </a:prstGeom>
        </p:spPr>
      </p:pic>
      <p:cxnSp>
        <p:nvCxnSpPr>
          <p:cNvPr id="26" name="直接连接符 25"/>
          <p:cNvCxnSpPr/>
          <p:nvPr/>
        </p:nvCxnSpPr>
        <p:spPr>
          <a:xfrm>
            <a:off x="823357" y="3079115"/>
            <a:ext cx="4355969" cy="0"/>
          </a:xfrm>
          <a:prstGeom prst="line">
            <a:avLst/>
          </a:prstGeom>
          <a:ln w="25400">
            <a:gradFill>
              <a:gsLst>
                <a:gs pos="0">
                  <a:srgbClr val="D6D8D9"/>
                </a:gs>
                <a:gs pos="100000">
                  <a:srgbClr val="EBEBEB"/>
                </a:gs>
              </a:gsLst>
              <a:lin ang="6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726743" y="1745511"/>
            <a:ext cx="30133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学习情境五 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会议策划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843398" y="1699997"/>
            <a:ext cx="2917209" cy="598859"/>
            <a:chOff x="0" y="1625532"/>
            <a:chExt cx="3889612" cy="798478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0" y="1625532"/>
              <a:ext cx="3889612" cy="0"/>
            </a:xfrm>
            <a:prstGeom prst="line">
              <a:avLst/>
            </a:prstGeom>
            <a:ln w="25400">
              <a:solidFill>
                <a:srgbClr val="EBEBE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3875964" y="1625532"/>
              <a:ext cx="0" cy="798478"/>
            </a:xfrm>
            <a:prstGeom prst="line">
              <a:avLst/>
            </a:prstGeom>
            <a:ln w="25400">
              <a:solidFill>
                <a:srgbClr val="EBEBE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2386" y="1055798"/>
            <a:ext cx="7543800" cy="35524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zh-CN" b="1" dirty="0"/>
              <a:t>（三）会议的类型</a:t>
            </a:r>
            <a:endParaRPr lang="en-US" altLang="zh-CN" b="1" dirty="0"/>
          </a:p>
          <a:p>
            <a:pPr>
              <a:lnSpc>
                <a:spcPct val="150000"/>
              </a:lnSpc>
            </a:pPr>
            <a:r>
              <a:rPr lang="en-US" altLang="zh-CN" dirty="0"/>
              <a:t>4.</a:t>
            </a:r>
            <a:r>
              <a:rPr lang="zh-CN" altLang="zh-CN" dirty="0"/>
              <a:t>按照会议的形式划分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）面对面的会议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）电子会议</a:t>
            </a:r>
            <a:endParaRPr lang="zh-CN" altLang="zh-CN" dirty="0"/>
          </a:p>
          <a:p>
            <a:pPr>
              <a:lnSpc>
                <a:spcPct val="150000"/>
              </a:lnSpc>
            </a:pPr>
            <a:endParaRPr lang="zh-CN" altLang="zh-CN" dirty="0"/>
          </a:p>
          <a:p>
            <a:pPr>
              <a:lnSpc>
                <a:spcPct val="150000"/>
              </a:lnSpc>
            </a:pPr>
            <a:endParaRPr lang="zh-CN" altLang="zh-CN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/>
          <a:lstStyle/>
          <a:p>
            <a:r>
              <a:rPr lang="zh-CN" altLang="zh-CN" dirty="0"/>
              <a:t>一．会议的概念与类型</a:t>
            </a:r>
            <a:endParaRPr lang="zh-CN" altLang="zh-C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5064" y="772348"/>
            <a:ext cx="8968935" cy="4224953"/>
          </a:xfrm>
        </p:spPr>
        <p:txBody>
          <a:bodyPr>
            <a:normAutofit/>
          </a:bodyPr>
          <a:lstStyle/>
          <a:p>
            <a:r>
              <a:rPr lang="zh-CN" altLang="zh-CN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（一）主办者、承办、协办</a:t>
            </a:r>
            <a:endParaRPr lang="en-US" altLang="zh-CN" b="1" dirty="0"/>
          </a:p>
          <a:p>
            <a:r>
              <a:rPr lang="zh-CN" altLang="en-US" b="1" dirty="0"/>
              <a:t>主办者通常分为三种情况：</a:t>
            </a:r>
            <a:endParaRPr lang="en-US" altLang="zh-CN" b="1" dirty="0"/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）由负有领导和管理职权的机关主办。</a:t>
            </a:r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）由协会等类似组织会员主办。</a:t>
            </a:r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）为公众举办会议的主办者。</a:t>
            </a:r>
            <a:endParaRPr lang="zh-CN" altLang="zh-CN" dirty="0"/>
          </a:p>
          <a:p>
            <a:r>
              <a:rPr lang="zh-CN" altLang="zh-CN" b="1" dirty="0"/>
              <a:t>（二）会议主持人</a:t>
            </a:r>
            <a:endParaRPr lang="en-US" altLang="zh-CN" b="1" dirty="0"/>
          </a:p>
          <a:p>
            <a:r>
              <a:rPr lang="en-US" altLang="zh-CN" dirty="0"/>
              <a:t>1.</a:t>
            </a:r>
            <a:r>
              <a:rPr lang="zh-CN" altLang="en-US" dirty="0"/>
              <a:t>会议开始；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会议进行中；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会议结束。</a:t>
            </a:r>
            <a:endParaRPr lang="zh-CN" altLang="zh-CN" dirty="0"/>
          </a:p>
          <a:p>
            <a:endParaRPr lang="zh-CN" altLang="zh-CN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497763"/>
          </a:xfrm>
        </p:spPr>
        <p:txBody>
          <a:bodyPr/>
          <a:lstStyle/>
          <a:p>
            <a:r>
              <a:rPr lang="zh-CN" altLang="en-US" dirty="0"/>
              <a:t>二、</a:t>
            </a:r>
            <a:r>
              <a:rPr lang="zh-CN" altLang="zh-CN" dirty="0"/>
              <a:t>会议的基本要素</a:t>
            </a:r>
            <a:endParaRPr lang="zh-CN" altLang="zh-C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5064" y="772348"/>
            <a:ext cx="8968935" cy="4224953"/>
          </a:xfrm>
        </p:spPr>
        <p:txBody>
          <a:bodyPr>
            <a:normAutofit/>
          </a:bodyPr>
          <a:lstStyle/>
          <a:p>
            <a:r>
              <a:rPr lang="zh-CN" altLang="zh-CN" b="1" dirty="0"/>
              <a:t>（三）与会人员</a:t>
            </a:r>
            <a:endParaRPr lang="en-US" altLang="zh-CN" b="1" dirty="0"/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）正式成员；</a:t>
            </a:r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）列席成员；</a:t>
            </a:r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）特邀成员； </a:t>
            </a:r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）旁听成员。</a:t>
            </a:r>
            <a:endParaRPr lang="zh-CN" altLang="zh-CN" dirty="0"/>
          </a:p>
          <a:p>
            <a:endParaRPr lang="en-US" altLang="zh-CN" dirty="0"/>
          </a:p>
          <a:p>
            <a:r>
              <a:rPr lang="zh-CN" altLang="zh-CN" dirty="0"/>
              <a:t>【</a:t>
            </a:r>
            <a:r>
              <a:rPr lang="zh-CN" altLang="en-US" dirty="0"/>
              <a:t>知识链接</a:t>
            </a:r>
            <a:r>
              <a:rPr lang="zh-CN" altLang="zh-CN" dirty="0"/>
              <a:t>】</a:t>
            </a:r>
            <a:endParaRPr lang="zh-CN" altLang="zh-CN" dirty="0"/>
          </a:p>
          <a:p>
            <a:pPr algn="ctr"/>
            <a:r>
              <a:rPr lang="zh-CN" altLang="zh-CN" b="1" dirty="0"/>
              <a:t>如何确定会议的参与者？</a:t>
            </a:r>
            <a:endParaRPr lang="zh-CN" altLang="zh-CN" dirty="0"/>
          </a:p>
          <a:p>
            <a:endParaRPr lang="zh-CN" altLang="zh-CN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497763"/>
          </a:xfrm>
        </p:spPr>
        <p:txBody>
          <a:bodyPr/>
          <a:lstStyle/>
          <a:p>
            <a:r>
              <a:rPr lang="zh-CN" altLang="en-US" dirty="0"/>
              <a:t>二、</a:t>
            </a:r>
            <a:r>
              <a:rPr lang="zh-CN" altLang="zh-CN" dirty="0"/>
              <a:t>会议的基本要素</a:t>
            </a:r>
            <a:endParaRPr lang="zh-CN" altLang="zh-C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如何确定会议参与者？</a:t>
            </a:r>
            <a:endParaRPr lang="zh-CN" altLang="en-US"/>
          </a:p>
        </p:txBody>
      </p:sp>
      <p:pic>
        <p:nvPicPr>
          <p:cNvPr id="4" name="内容占位符 3" descr="2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90525" y="713740"/>
            <a:ext cx="8125460" cy="38608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4432" y="754044"/>
            <a:ext cx="8756284" cy="427515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zh-CN" b="1" dirty="0"/>
              <a:t>（四）会议议题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zh-CN" altLang="zh-CN" dirty="0"/>
              <a:t>会议议题，是会议所要讨论、协商、决定和处理的一个个具体问题。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zh-CN" b="1" dirty="0"/>
              <a:t>（五）会议名称</a:t>
            </a:r>
            <a:endParaRPr lang="en-US" altLang="zh-CN" b="1" dirty="0"/>
          </a:p>
          <a:p>
            <a:pPr>
              <a:lnSpc>
                <a:spcPct val="150000"/>
              </a:lnSpc>
            </a:pPr>
            <a:r>
              <a:rPr lang="zh-CN" altLang="en-US" dirty="0"/>
              <a:t>会议名称要求能概括并能显示会议的内容、性质、参加对象、主办单位或组织、时间、届次、地点或地区、范围、规模等。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zh-CN" altLang="zh-CN" b="1" dirty="0"/>
              <a:t>（六）会议时间</a:t>
            </a:r>
            <a:endParaRPr lang="en-US" altLang="zh-CN" b="1" dirty="0"/>
          </a:p>
          <a:p>
            <a:pPr>
              <a:lnSpc>
                <a:spcPct val="150000"/>
              </a:lnSpc>
            </a:pPr>
            <a:r>
              <a:rPr lang="zh-CN" altLang="en-US" dirty="0"/>
              <a:t>即会议的起讫时间和时间跨度。</a:t>
            </a:r>
            <a:endParaRPr lang="zh-CN" altLang="zh-CN" dirty="0"/>
          </a:p>
          <a:p>
            <a:pPr algn="just">
              <a:lnSpc>
                <a:spcPct val="150000"/>
              </a:lnSpc>
            </a:pPr>
            <a:r>
              <a:rPr lang="zh-CN" altLang="zh-CN" b="1" dirty="0"/>
              <a:t>（七）会议地点</a:t>
            </a:r>
            <a:endParaRPr lang="en-US" altLang="zh-CN" b="1" dirty="0"/>
          </a:p>
          <a:p>
            <a:pPr algn="just">
              <a:lnSpc>
                <a:spcPct val="150000"/>
              </a:lnSpc>
            </a:pPr>
            <a:r>
              <a:rPr lang="zh-CN" altLang="en-US" dirty="0"/>
              <a:t>会场所在地。</a:t>
            </a:r>
            <a:endParaRPr lang="zh-CN" altLang="zh-CN" dirty="0"/>
          </a:p>
          <a:p>
            <a:pPr algn="just">
              <a:lnSpc>
                <a:spcPct val="150000"/>
              </a:lnSpc>
            </a:pPr>
            <a:r>
              <a:rPr lang="zh-CN" altLang="zh-CN" b="1" dirty="0"/>
              <a:t>（八）会议结果</a:t>
            </a:r>
            <a:endParaRPr lang="en-US" altLang="zh-CN" b="1" dirty="0"/>
          </a:p>
          <a:p>
            <a:pPr algn="just">
              <a:lnSpc>
                <a:spcPct val="150000"/>
              </a:lnSpc>
            </a:pPr>
            <a:r>
              <a:rPr lang="zh-CN" altLang="en-US" dirty="0"/>
              <a:t>会议结束时实现目标的程度。</a:t>
            </a:r>
            <a:endParaRPr lang="zh-CN" altLang="zh-CN" dirty="0"/>
          </a:p>
          <a:p>
            <a:pPr>
              <a:lnSpc>
                <a:spcPct val="150000"/>
              </a:lnSpc>
            </a:pPr>
            <a:endParaRPr lang="zh-CN" altLang="zh-CN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/>
          <a:lstStyle/>
          <a:p>
            <a:r>
              <a:rPr lang="zh-CN" altLang="en-US" dirty="0"/>
              <a:t>二、</a:t>
            </a:r>
            <a:r>
              <a:rPr lang="zh-CN" altLang="zh-CN" dirty="0"/>
              <a:t>会议的基本要素</a:t>
            </a:r>
            <a:endParaRPr lang="zh-CN" altLang="zh-C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2386" y="1591056"/>
            <a:ext cx="7543800" cy="3552444"/>
          </a:xfrm>
        </p:spPr>
        <p:txBody>
          <a:bodyPr>
            <a:normAutofit/>
          </a:bodyPr>
          <a:lstStyle/>
          <a:p>
            <a:r>
              <a:rPr lang="zh-CN" altLang="zh-CN" dirty="0"/>
              <a:t>【实例分析】</a:t>
            </a:r>
            <a:endParaRPr lang="zh-CN" altLang="zh-CN" dirty="0"/>
          </a:p>
          <a:p>
            <a:pPr algn="ctr"/>
            <a:r>
              <a:rPr lang="zh-CN" altLang="zh-CN" b="1" dirty="0"/>
              <a:t>张凡：只讲展览业的会展业是不完整的</a:t>
            </a:r>
            <a:endParaRPr lang="en-US" altLang="zh-CN" b="1" dirty="0"/>
          </a:p>
          <a:p>
            <a:pPr algn="just"/>
            <a:endParaRPr lang="en-US" altLang="zh-CN" b="1" dirty="0"/>
          </a:p>
          <a:p>
            <a:pPr algn="just"/>
            <a:r>
              <a:rPr lang="zh-CN" altLang="en-US" dirty="0"/>
              <a:t>思考：会议业在会展行业扮演怎样的角色？</a:t>
            </a:r>
            <a:endParaRPr lang="zh-CN" altLang="zh-CN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/>
          <a:lstStyle/>
          <a:p>
            <a:r>
              <a:rPr lang="zh-CN" altLang="en-US" dirty="0"/>
              <a:t>二、</a:t>
            </a:r>
            <a:r>
              <a:rPr lang="zh-CN" altLang="zh-CN" dirty="0"/>
              <a:t>会议的基本要素</a:t>
            </a:r>
            <a:endParaRPr lang="zh-CN" altLang="zh-C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81493" y="1625234"/>
            <a:ext cx="4787040" cy="1873155"/>
          </a:xfrm>
          <a:prstGeom prst="rect">
            <a:avLst/>
          </a:prstGeom>
          <a:noFill/>
          <a:ln w="25400">
            <a:solidFill>
              <a:srgbClr val="EBEB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grpSp>
        <p:nvGrpSpPr>
          <p:cNvPr id="12" name="组合 11"/>
          <p:cNvGrpSpPr/>
          <p:nvPr/>
        </p:nvGrpSpPr>
        <p:grpSpPr>
          <a:xfrm>
            <a:off x="2190179" y="1962393"/>
            <a:ext cx="3579494" cy="1198880"/>
            <a:chOff x="5403062" y="3067883"/>
            <a:chExt cx="4772659" cy="1598506"/>
          </a:xfrm>
        </p:grpSpPr>
        <p:sp>
          <p:nvSpPr>
            <p:cNvPr id="6" name="文本框 5"/>
            <p:cNvSpPr txBox="1"/>
            <p:nvPr/>
          </p:nvSpPr>
          <p:spPr>
            <a:xfrm>
              <a:off x="5403062" y="3067883"/>
              <a:ext cx="413173" cy="15985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sz="7200" b="1" dirty="0">
                <a:solidFill>
                  <a:srgbClr val="F87C0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574935" y="3232136"/>
              <a:ext cx="4600786" cy="695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　会议场所的选择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166" y="708553"/>
            <a:ext cx="8915773" cy="43419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zh-CN" b="1" dirty="0"/>
              <a:t>（一）酒店</a:t>
            </a:r>
            <a:endParaRPr lang="en-US" altLang="zh-CN" b="1" dirty="0"/>
          </a:p>
          <a:p>
            <a:pPr>
              <a:lnSpc>
                <a:spcPct val="150000"/>
              </a:lnSpc>
            </a:pPr>
            <a:r>
              <a:rPr lang="zh-CN" altLang="en-US" dirty="0"/>
              <a:t>酒店的环境、餐饮和服务都有较高的水准，但价格通常较高。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zh-CN" altLang="zh-CN" b="1" dirty="0"/>
              <a:t>（二）大型会展中心</a:t>
            </a:r>
            <a:endParaRPr lang="en-US" altLang="zh-CN" b="1" dirty="0"/>
          </a:p>
          <a:p>
            <a:pPr>
              <a:lnSpc>
                <a:spcPct val="150000"/>
              </a:lnSpc>
            </a:pPr>
            <a:r>
              <a:rPr lang="zh-CN" altLang="en-US" dirty="0"/>
              <a:t>规模较大、面积充足，往往会同时承办若干场会议或展览。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zh-CN" altLang="zh-CN" b="1" dirty="0"/>
              <a:t>（三）中小型会议中心</a:t>
            </a:r>
            <a:endParaRPr lang="en-US" altLang="zh-CN" b="1" dirty="0"/>
          </a:p>
          <a:p>
            <a:pPr>
              <a:lnSpc>
                <a:spcPct val="150000"/>
              </a:lnSpc>
            </a:pPr>
            <a:r>
              <a:rPr lang="zh-CN" altLang="en-US" dirty="0"/>
              <a:t>专为提供会议服务而设计建造，会议设备先进。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zh-CN" altLang="zh-CN" b="1" dirty="0"/>
              <a:t>（四）大专院校</a:t>
            </a:r>
            <a:endParaRPr lang="en-US" altLang="zh-CN" b="1" dirty="0"/>
          </a:p>
          <a:p>
            <a:pPr>
              <a:lnSpc>
                <a:spcPct val="150000"/>
              </a:lnSpc>
            </a:pPr>
            <a:r>
              <a:rPr lang="zh-CN" altLang="en-US" dirty="0"/>
              <a:t>价格低于其他会议中心，具有很浓的学习氛围。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zh-CN" altLang="zh-CN" b="1" dirty="0"/>
              <a:t>（五）培训中心</a:t>
            </a:r>
            <a:endParaRPr lang="en-US" altLang="zh-CN" b="1" dirty="0"/>
          </a:p>
          <a:p>
            <a:pPr>
              <a:lnSpc>
                <a:spcPct val="150000"/>
              </a:lnSpc>
            </a:pPr>
            <a:r>
              <a:rPr lang="zh-CN" altLang="en-US" dirty="0"/>
              <a:t>除餐饮外，这些培训中心具备举办会议的所需条件，且价格适当。</a:t>
            </a:r>
            <a:endParaRPr lang="zh-CN" altLang="zh-CN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/>
          <a:lstStyle/>
          <a:p>
            <a:r>
              <a:rPr lang="zh-CN" altLang="zh-CN" dirty="0"/>
              <a:t>一</a:t>
            </a:r>
            <a:r>
              <a:rPr lang="zh-CN" altLang="en-US" dirty="0"/>
              <a:t>、</a:t>
            </a:r>
            <a:r>
              <a:rPr lang="zh-CN" altLang="zh-CN" dirty="0"/>
              <a:t>会议场所的基本类型</a:t>
            </a:r>
            <a:endParaRPr lang="zh-CN" altLang="zh-C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8860" y="782981"/>
            <a:ext cx="8990199" cy="35524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/>
              <a:t>寻找会议场地需要明确的事项具体有以下几点：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1.</a:t>
            </a:r>
            <a:r>
              <a:rPr lang="zh-CN" altLang="zh-CN" dirty="0"/>
              <a:t>明确会议的时间、地点、规模。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2.</a:t>
            </a:r>
            <a:r>
              <a:rPr lang="zh-CN" altLang="zh-CN" dirty="0"/>
              <a:t>明确几种常用的会议摆台形式。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3.</a:t>
            </a:r>
            <a:r>
              <a:rPr lang="zh-CN" altLang="zh-CN" dirty="0"/>
              <a:t>在所确认的地点附近内查找符合您要求的会议场地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4.</a:t>
            </a:r>
            <a:r>
              <a:rPr lang="zh-CN" altLang="zh-CN" dirty="0"/>
              <a:t>根据会议场地的布置方案，您会对会议场地有一个进一步的要求。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5.</a:t>
            </a:r>
            <a:r>
              <a:rPr lang="zh-CN" altLang="zh-CN" dirty="0"/>
              <a:t>与会议场地的提供商联系，查询档期及报价。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6.</a:t>
            </a:r>
            <a:r>
              <a:rPr lang="zh-CN" altLang="en-US" dirty="0"/>
              <a:t> </a:t>
            </a:r>
            <a:r>
              <a:rPr lang="zh-CN" altLang="zh-CN" dirty="0"/>
              <a:t>为场地做预定并支付一定的定金，签订会议场地租赁合同并完善服务信息及会议场地配备要求</a:t>
            </a:r>
            <a:r>
              <a:rPr lang="zh-CN" altLang="en-US" dirty="0"/>
              <a:t>。</a:t>
            </a:r>
            <a:endParaRPr lang="zh-CN" altLang="zh-CN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/>
          <a:lstStyle/>
          <a:p>
            <a:r>
              <a:rPr lang="zh-CN" altLang="en-US" dirty="0"/>
              <a:t>二、</a:t>
            </a:r>
            <a:r>
              <a:rPr lang="zh-CN" altLang="zh-CN" dirty="0"/>
              <a:t>会议场所的寻找方法</a:t>
            </a:r>
            <a:endParaRPr lang="zh-CN" altLang="zh-C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5065" y="719187"/>
            <a:ext cx="7543800" cy="35524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/>
              <a:t>（一）地点的选择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zh-CN" altLang="zh-CN" dirty="0"/>
              <a:t>（二）会议室条件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zh-CN" altLang="zh-CN" dirty="0"/>
              <a:t>（三）考虑场地周边的干扰因素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zh-CN" altLang="zh-CN" dirty="0"/>
              <a:t>（四）考虑费用成本的因素</a:t>
            </a:r>
            <a:endParaRPr lang="zh-CN" altLang="zh-CN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/>
          <a:lstStyle/>
          <a:p>
            <a:r>
              <a:rPr lang="zh-CN" altLang="en-US" dirty="0"/>
              <a:t>三、</a:t>
            </a:r>
            <a:r>
              <a:rPr lang="zh-CN" altLang="zh-CN" dirty="0"/>
              <a:t>会议场所的评价与选择</a:t>
            </a:r>
            <a:br>
              <a:rPr lang="en-US" altLang="zh-CN" dirty="0"/>
            </a:br>
            <a:endParaRPr kumimoji="1"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【学习目标】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知识目标：</a:t>
            </a:r>
            <a:endParaRPr lang="zh-CN" altLang="zh-CN" dirty="0"/>
          </a:p>
          <a:p>
            <a:r>
              <a:rPr lang="zh-CN" altLang="zh-CN" dirty="0"/>
              <a:t>1.理解会议的相关概念</a:t>
            </a:r>
            <a:r>
              <a:rPr lang="zh-CN" altLang="en-US" dirty="0"/>
              <a:t>；</a:t>
            </a:r>
            <a:endParaRPr lang="zh-CN" altLang="zh-CN" dirty="0"/>
          </a:p>
          <a:p>
            <a:r>
              <a:rPr lang="zh-CN" altLang="zh-CN" dirty="0"/>
              <a:t>2.掌握会议场所的选择和评价方法</a:t>
            </a:r>
            <a:r>
              <a:rPr lang="zh-CN" altLang="en-US" dirty="0"/>
              <a:t>；</a:t>
            </a:r>
            <a:endParaRPr lang="zh-CN" altLang="zh-CN" dirty="0"/>
          </a:p>
          <a:p>
            <a:r>
              <a:rPr lang="zh-CN" altLang="zh-CN" dirty="0"/>
              <a:t>3.掌握会议活动安排技巧</a:t>
            </a:r>
            <a:r>
              <a:rPr lang="zh-CN" altLang="en-US" dirty="0"/>
              <a:t>；</a:t>
            </a:r>
            <a:endParaRPr lang="zh-CN" altLang="zh-CN" dirty="0"/>
          </a:p>
          <a:p>
            <a:r>
              <a:rPr lang="zh-CN" altLang="zh-CN" dirty="0"/>
              <a:t>4.掌握会场布置方法</a:t>
            </a:r>
            <a:r>
              <a:rPr lang="zh-CN" altLang="en-US" dirty="0"/>
              <a:t>。</a:t>
            </a:r>
            <a:endParaRPr lang="zh-CN" altLang="zh-CN" dirty="0"/>
          </a:p>
          <a:p>
            <a:r>
              <a:rPr lang="zh-CN" altLang="zh-CN" dirty="0"/>
              <a:t>能力目标：</a:t>
            </a:r>
            <a:endParaRPr lang="zh-CN" altLang="zh-CN" dirty="0"/>
          </a:p>
          <a:p>
            <a:r>
              <a:rPr lang="zh-CN" altLang="zh-CN" dirty="0"/>
              <a:t>1.能够根据会议类型的不同对会议场所进行选择和评价</a:t>
            </a:r>
            <a:r>
              <a:rPr lang="zh-CN" altLang="en-US" dirty="0"/>
              <a:t>；</a:t>
            </a:r>
            <a:endParaRPr lang="zh-CN" altLang="zh-CN" dirty="0"/>
          </a:p>
          <a:p>
            <a:r>
              <a:rPr lang="zh-CN" altLang="zh-CN" dirty="0"/>
              <a:t>2.能够为指定会议设计活动安排</a:t>
            </a:r>
            <a:r>
              <a:rPr lang="zh-CN" altLang="en-US" dirty="0"/>
              <a:t>；</a:t>
            </a:r>
            <a:endParaRPr lang="zh-CN" altLang="zh-CN" dirty="0"/>
          </a:p>
          <a:p>
            <a:r>
              <a:rPr lang="zh-CN" altLang="zh-CN" dirty="0"/>
              <a:t>3.能够独立完成会场布置工作</a:t>
            </a:r>
            <a:r>
              <a:rPr lang="zh-CN" altLang="en-US" dirty="0"/>
              <a:t>。</a:t>
            </a:r>
            <a:endParaRPr lang="zh-CN" altLang="zh-CN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0126" y="782982"/>
            <a:ext cx="8543632" cy="3552444"/>
          </a:xfrm>
        </p:spPr>
        <p:txBody>
          <a:bodyPr>
            <a:normAutofit/>
          </a:bodyPr>
          <a:lstStyle/>
          <a:p>
            <a:r>
              <a:rPr lang="en-US" altLang="zh-CN" b="1" dirty="0"/>
              <a:t>(</a:t>
            </a:r>
            <a:r>
              <a:rPr lang="zh-CN" altLang="zh-CN" b="1" dirty="0"/>
              <a:t>一</a:t>
            </a:r>
            <a:r>
              <a:rPr lang="en-US" altLang="zh-CN" b="1" dirty="0"/>
              <a:t>)</a:t>
            </a:r>
            <a:r>
              <a:rPr lang="zh-CN" altLang="zh-CN" b="1" dirty="0"/>
              <a:t>安排方式</a:t>
            </a:r>
            <a:endParaRPr lang="zh-CN" altLang="zh-CN" dirty="0"/>
          </a:p>
          <a:p>
            <a:r>
              <a:rPr lang="en-US" altLang="zh-CN" b="1" dirty="0"/>
              <a:t>(</a:t>
            </a:r>
            <a:r>
              <a:rPr lang="zh-CN" altLang="zh-CN" b="1" dirty="0"/>
              <a:t>二</a:t>
            </a:r>
            <a:r>
              <a:rPr lang="en-US" altLang="zh-CN" b="1" dirty="0"/>
              <a:t>)</a:t>
            </a:r>
            <a:r>
              <a:rPr lang="zh-CN" altLang="zh-CN" b="1" dirty="0"/>
              <a:t>住宿程序</a:t>
            </a:r>
            <a:endParaRPr lang="zh-CN" altLang="zh-CN" dirty="0"/>
          </a:p>
          <a:p>
            <a:r>
              <a:rPr lang="en-US" altLang="zh-CN" b="1" dirty="0"/>
              <a:t>(</a:t>
            </a:r>
            <a:r>
              <a:rPr lang="zh-CN" altLang="zh-CN" b="1" dirty="0"/>
              <a:t>三</a:t>
            </a:r>
            <a:r>
              <a:rPr lang="en-US" altLang="zh-CN" b="1" dirty="0"/>
              <a:t>)</a:t>
            </a:r>
            <a:r>
              <a:rPr lang="zh-CN" altLang="zh-CN" b="1" dirty="0"/>
              <a:t>预定会议住宿的方式</a:t>
            </a:r>
            <a:endParaRPr lang="zh-CN" altLang="zh-CN" dirty="0"/>
          </a:p>
          <a:p>
            <a:endParaRPr lang="en-US" altLang="zh-CN" dirty="0"/>
          </a:p>
          <a:p>
            <a:r>
              <a:rPr lang="zh-CN" altLang="zh-CN" dirty="0"/>
              <a:t>【实例分析】</a:t>
            </a:r>
            <a:endParaRPr lang="zh-CN" altLang="zh-CN" dirty="0"/>
          </a:p>
          <a:p>
            <a:pPr algn="ctr"/>
            <a:r>
              <a:rPr lang="zh-CN" altLang="zh-CN" b="1" dirty="0"/>
              <a:t>全球</a:t>
            </a:r>
            <a:r>
              <a:rPr lang="en-US" altLang="zh-CN" b="1" dirty="0"/>
              <a:t>100</a:t>
            </a:r>
            <a:r>
              <a:rPr lang="zh-CN" altLang="zh-CN" b="1" dirty="0"/>
              <a:t>强会议目的地中国占几席？</a:t>
            </a:r>
            <a:endParaRPr lang="en-US" altLang="zh-CN" b="1" dirty="0"/>
          </a:p>
          <a:p>
            <a:pPr algn="just"/>
            <a:r>
              <a:rPr lang="zh-CN" altLang="zh-CN" b="1" dirty="0"/>
              <a:t>分析：</a:t>
            </a:r>
            <a:r>
              <a:rPr lang="zh-CN" altLang="zh-CN" dirty="0"/>
              <a:t>中国的会议城市建设已经取得了显著效果。但与国际会议城市相比，尚存在差距。</a:t>
            </a:r>
            <a:endParaRPr lang="zh-CN" altLang="zh-CN" dirty="0"/>
          </a:p>
          <a:p>
            <a:endParaRPr lang="zh-CN" altLang="zh-CN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/>
          <a:lstStyle/>
          <a:p>
            <a:r>
              <a:rPr lang="zh-CN" altLang="en-US" dirty="0"/>
              <a:t>四、</a:t>
            </a:r>
            <a:r>
              <a:rPr lang="zh-CN" altLang="zh-CN" dirty="0"/>
              <a:t>住宿地点的选择</a:t>
            </a:r>
            <a:endParaRPr lang="en-US" altLang="zh-C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flipH="1">
            <a:off x="390524" y="2817627"/>
            <a:ext cx="2153197" cy="1840098"/>
          </a:xfrm>
          <a:prstGeom prst="rect">
            <a:avLst/>
          </a:prstGeom>
        </p:spPr>
      </p:pic>
      <p:cxnSp>
        <p:nvCxnSpPr>
          <p:cNvPr id="26" name="直接连接符 25"/>
          <p:cNvCxnSpPr/>
          <p:nvPr/>
        </p:nvCxnSpPr>
        <p:spPr>
          <a:xfrm>
            <a:off x="2854260" y="2994051"/>
            <a:ext cx="4355969" cy="0"/>
          </a:xfrm>
          <a:prstGeom prst="line">
            <a:avLst/>
          </a:prstGeom>
          <a:ln w="25400">
            <a:gradFill>
              <a:gsLst>
                <a:gs pos="0">
                  <a:srgbClr val="D6D8D9"/>
                </a:gs>
                <a:gs pos="100000">
                  <a:srgbClr val="EBEBEB"/>
                </a:gs>
              </a:gsLst>
              <a:lin ang="6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906506" y="1692366"/>
            <a:ext cx="40579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>
                <a:latin typeface="微软雅黑" panose="020B0503020204020204" pitchFamily="34" charset="-122"/>
                <a:ea typeface="微软雅黑" panose="020B0503020204020204" pitchFamily="34" charset="-122"/>
              </a:rPr>
              <a:t>谢谢观看</a:t>
            </a:r>
            <a:endParaRPr lang="zh-CN" altLang="en-US" sz="6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24"/>
          <p:cNvGrpSpPr/>
          <p:nvPr/>
        </p:nvGrpSpPr>
        <p:grpSpPr>
          <a:xfrm>
            <a:off x="3072877" y="1668098"/>
            <a:ext cx="3909464" cy="926245"/>
            <a:chOff x="0" y="1625532"/>
            <a:chExt cx="3889612" cy="798478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0" y="1625532"/>
              <a:ext cx="3889612" cy="0"/>
            </a:xfrm>
            <a:prstGeom prst="line">
              <a:avLst/>
            </a:prstGeom>
            <a:ln w="25400">
              <a:solidFill>
                <a:srgbClr val="EBEBE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3875964" y="1625532"/>
              <a:ext cx="0" cy="798478"/>
            </a:xfrm>
            <a:prstGeom prst="line">
              <a:avLst/>
            </a:prstGeom>
            <a:ln w="25400">
              <a:solidFill>
                <a:srgbClr val="EBEBE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print"/>
          <a:srcRect l="1" r="30161" b="27190"/>
          <a:stretch>
            <a:fillRect/>
          </a:stretch>
        </p:blipFill>
        <p:spPr>
          <a:xfrm flipH="1">
            <a:off x="-2" y="2514600"/>
            <a:ext cx="2966470" cy="2642960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5466564" y="660513"/>
            <a:ext cx="1600374" cy="799805"/>
            <a:chOff x="9005601" y="948924"/>
            <a:chExt cx="2133832" cy="1066406"/>
          </a:xfrm>
        </p:grpSpPr>
        <p:sp>
          <p:nvSpPr>
            <p:cNvPr id="8" name="文本框 7"/>
            <p:cNvSpPr txBox="1"/>
            <p:nvPr/>
          </p:nvSpPr>
          <p:spPr>
            <a:xfrm>
              <a:off x="9005601" y="948924"/>
              <a:ext cx="2092881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600">
                  <a:solidFill>
                    <a:srgbClr val="3838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　录</a:t>
              </a:r>
              <a:endParaRPr lang="zh-CN" altLang="en-US" sz="3600" dirty="0">
                <a:solidFill>
                  <a:srgbClr val="38383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9112809" y="1684385"/>
              <a:ext cx="2026624" cy="330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15" spc="600" dirty="0">
                  <a:solidFill>
                    <a:srgbClr val="F87C0D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CONTENTS</a:t>
              </a:r>
              <a:endParaRPr lang="zh-CN" altLang="en-US" sz="1015" spc="600" dirty="0">
                <a:solidFill>
                  <a:srgbClr val="F87C0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741977" y="0"/>
            <a:ext cx="0" cy="4129603"/>
            <a:chOff x="10910871" y="0"/>
            <a:chExt cx="0" cy="5506137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10910871" y="0"/>
              <a:ext cx="0" cy="671987"/>
            </a:xfrm>
            <a:prstGeom prst="line">
              <a:avLst/>
            </a:prstGeom>
            <a:ln w="25400">
              <a:solidFill>
                <a:srgbClr val="EBEBE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10910871" y="2212388"/>
              <a:ext cx="0" cy="3293749"/>
            </a:xfrm>
            <a:prstGeom prst="line">
              <a:avLst/>
            </a:prstGeom>
            <a:ln w="25400">
              <a:solidFill>
                <a:srgbClr val="EBEBE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组合 29"/>
          <p:cNvGrpSpPr/>
          <p:nvPr/>
        </p:nvGrpSpPr>
        <p:grpSpPr>
          <a:xfrm>
            <a:off x="3338954" y="1603558"/>
            <a:ext cx="3728596" cy="553998"/>
            <a:chOff x="6168787" y="2138077"/>
            <a:chExt cx="4971461" cy="738664"/>
          </a:xfrm>
        </p:grpSpPr>
        <p:sp>
          <p:nvSpPr>
            <p:cNvPr id="22" name="文本框 21"/>
            <p:cNvSpPr txBox="1"/>
            <p:nvPr/>
          </p:nvSpPr>
          <p:spPr>
            <a:xfrm>
              <a:off x="6168787" y="2138077"/>
              <a:ext cx="92589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000" b="1" spc="225" dirty="0">
                  <a:solidFill>
                    <a:srgbClr val="F87C0D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01</a:t>
              </a:r>
              <a:endParaRPr lang="zh-CN" altLang="en-US" sz="3000" b="1" spc="225" dirty="0">
                <a:solidFill>
                  <a:srgbClr val="F87C0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6168788" y="2231134"/>
              <a:ext cx="4971460" cy="550517"/>
              <a:chOff x="6168788" y="2231134"/>
              <a:chExt cx="4971460" cy="550517"/>
            </a:xfrm>
          </p:grpSpPr>
          <p:cxnSp>
            <p:nvCxnSpPr>
              <p:cNvPr id="18" name="直接连接符 17"/>
              <p:cNvCxnSpPr/>
              <p:nvPr/>
            </p:nvCxnSpPr>
            <p:spPr>
              <a:xfrm>
                <a:off x="6168788" y="2781651"/>
                <a:ext cx="4537363" cy="0"/>
              </a:xfrm>
              <a:prstGeom prst="line">
                <a:avLst/>
              </a:prstGeom>
              <a:ln w="25400">
                <a:solidFill>
                  <a:srgbClr val="EBEBE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文本框 22"/>
              <p:cNvSpPr txBox="1"/>
              <p:nvPr/>
            </p:nvSpPr>
            <p:spPr>
              <a:xfrm>
                <a:off x="6969004" y="2231134"/>
                <a:ext cx="4171244" cy="451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任务一 明确会议的基本知识</a:t>
                </a:r>
                <a:endParaRPr lang="zh-CN" altLang="en-US" sz="1600" dirty="0">
                  <a:solidFill>
                    <a:srgbClr val="51515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3338954" y="2260929"/>
            <a:ext cx="3403023" cy="708306"/>
            <a:chOff x="6168787" y="2138078"/>
            <a:chExt cx="4537364" cy="944407"/>
          </a:xfrm>
        </p:grpSpPr>
        <p:sp>
          <p:nvSpPr>
            <p:cNvPr id="32" name="文本框 31"/>
            <p:cNvSpPr txBox="1"/>
            <p:nvPr/>
          </p:nvSpPr>
          <p:spPr>
            <a:xfrm>
              <a:off x="6168787" y="2138078"/>
              <a:ext cx="92589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000" b="1" spc="225" dirty="0">
                  <a:solidFill>
                    <a:srgbClr val="F87C0D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02</a:t>
              </a:r>
              <a:endParaRPr lang="zh-CN" altLang="en-US" sz="3000" b="1" spc="225" dirty="0">
                <a:solidFill>
                  <a:srgbClr val="F87C0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6168788" y="2246520"/>
              <a:ext cx="4537363" cy="835965"/>
              <a:chOff x="6168788" y="2246520"/>
              <a:chExt cx="4537363" cy="835965"/>
            </a:xfrm>
          </p:grpSpPr>
          <p:cxnSp>
            <p:nvCxnSpPr>
              <p:cNvPr id="34" name="直接连接符 33"/>
              <p:cNvCxnSpPr/>
              <p:nvPr/>
            </p:nvCxnSpPr>
            <p:spPr>
              <a:xfrm>
                <a:off x="6168788" y="3082485"/>
                <a:ext cx="4537363" cy="0"/>
              </a:xfrm>
              <a:prstGeom prst="line">
                <a:avLst/>
              </a:prstGeom>
              <a:ln w="25400">
                <a:solidFill>
                  <a:srgbClr val="EBEBE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文本框 34"/>
              <p:cNvSpPr txBox="1"/>
              <p:nvPr/>
            </p:nvSpPr>
            <p:spPr>
              <a:xfrm>
                <a:off x="6969004" y="2246520"/>
                <a:ext cx="3737144" cy="483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任务二 会议场所的选择</a:t>
                </a:r>
                <a:endPara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3338956" y="2965800"/>
            <a:ext cx="3403023" cy="553998"/>
            <a:chOff x="6168787" y="2138077"/>
            <a:chExt cx="4537364" cy="738664"/>
          </a:xfrm>
        </p:grpSpPr>
        <p:sp>
          <p:nvSpPr>
            <p:cNvPr id="38" name="文本框 37"/>
            <p:cNvSpPr txBox="1"/>
            <p:nvPr/>
          </p:nvSpPr>
          <p:spPr>
            <a:xfrm>
              <a:off x="6168787" y="2138077"/>
              <a:ext cx="92589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000" b="1" spc="225" dirty="0">
                  <a:solidFill>
                    <a:srgbClr val="F87C0D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03</a:t>
              </a:r>
              <a:endParaRPr lang="zh-CN" altLang="en-US" sz="3000" b="1" spc="225" dirty="0">
                <a:solidFill>
                  <a:srgbClr val="F87C0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6168788" y="2163401"/>
              <a:ext cx="4537363" cy="618250"/>
              <a:chOff x="6168788" y="2163401"/>
              <a:chExt cx="4537363" cy="618250"/>
            </a:xfrm>
          </p:grpSpPr>
          <p:cxnSp>
            <p:nvCxnSpPr>
              <p:cNvPr id="40" name="直接连接符 39"/>
              <p:cNvCxnSpPr/>
              <p:nvPr/>
            </p:nvCxnSpPr>
            <p:spPr>
              <a:xfrm>
                <a:off x="6168788" y="2781651"/>
                <a:ext cx="4537363" cy="0"/>
              </a:xfrm>
              <a:prstGeom prst="line">
                <a:avLst/>
              </a:prstGeom>
              <a:ln w="25400">
                <a:solidFill>
                  <a:srgbClr val="EBEBE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文本框 40"/>
              <p:cNvSpPr txBox="1"/>
              <p:nvPr/>
            </p:nvSpPr>
            <p:spPr>
              <a:xfrm>
                <a:off x="6977471" y="2163401"/>
                <a:ext cx="2837103" cy="4514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任务三 会议活动安排</a:t>
                </a:r>
                <a:endPara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3338954" y="3646921"/>
            <a:ext cx="3403023" cy="553998"/>
            <a:chOff x="6168787" y="2138077"/>
            <a:chExt cx="4537364" cy="738664"/>
          </a:xfrm>
        </p:grpSpPr>
        <p:sp>
          <p:nvSpPr>
            <p:cNvPr id="44" name="文本框 43"/>
            <p:cNvSpPr txBox="1"/>
            <p:nvPr/>
          </p:nvSpPr>
          <p:spPr>
            <a:xfrm>
              <a:off x="6168787" y="2138077"/>
              <a:ext cx="92589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000" b="1" spc="225" dirty="0">
                  <a:solidFill>
                    <a:srgbClr val="F87C0D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04</a:t>
              </a:r>
              <a:endParaRPr lang="zh-CN" altLang="en-US" sz="3000" b="1" spc="225" dirty="0">
                <a:solidFill>
                  <a:srgbClr val="F87C0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45" name="组合 44"/>
            <p:cNvGrpSpPr/>
            <p:nvPr/>
          </p:nvGrpSpPr>
          <p:grpSpPr>
            <a:xfrm>
              <a:off x="6168788" y="2231133"/>
              <a:ext cx="4537363" cy="550518"/>
              <a:chOff x="6168788" y="2231133"/>
              <a:chExt cx="4537363" cy="550518"/>
            </a:xfrm>
          </p:grpSpPr>
          <p:cxnSp>
            <p:nvCxnSpPr>
              <p:cNvPr id="46" name="直接连接符 45"/>
              <p:cNvCxnSpPr/>
              <p:nvPr/>
            </p:nvCxnSpPr>
            <p:spPr>
              <a:xfrm>
                <a:off x="6168788" y="2781651"/>
                <a:ext cx="4537363" cy="0"/>
              </a:xfrm>
              <a:prstGeom prst="line">
                <a:avLst/>
              </a:prstGeom>
              <a:ln w="25400">
                <a:solidFill>
                  <a:srgbClr val="EBEBE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文本框 46"/>
              <p:cNvSpPr txBox="1"/>
              <p:nvPr/>
            </p:nvSpPr>
            <p:spPr>
              <a:xfrm>
                <a:off x="6969005" y="2231133"/>
                <a:ext cx="2789652" cy="4514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任务四 会场布置策划</a:t>
                </a:r>
                <a:endPara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5630" y="187325"/>
            <a:ext cx="7920355" cy="786130"/>
          </a:xfrm>
        </p:spPr>
        <p:txBody>
          <a:bodyPr/>
          <a:p>
            <a:r>
              <a:rPr lang="zh-CN" altLang="en-US"/>
              <a:t>会议策划策划任务：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2905" y="1252220"/>
            <a:ext cx="8523605" cy="2761615"/>
          </a:xfrm>
        </p:spPr>
        <p:txBody>
          <a:bodyPr/>
          <a:p>
            <a:endParaRPr lang="zh-CN" altLang="en-US" sz="2400" b="1"/>
          </a:p>
          <a:p>
            <a:r>
              <a:rPr lang="zh-CN" altLang="en-US" sz="2400"/>
              <a:t>面对疫情，日照市饭店协会决定召开会议讨论下半年酒店经营相关问题。</a:t>
            </a:r>
            <a:endParaRPr lang="zh-CN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5423" y="187369"/>
            <a:ext cx="7920424" cy="537561"/>
          </a:xfrm>
        </p:spPr>
        <p:txBody>
          <a:bodyPr/>
          <a:lstStyle/>
          <a:p>
            <a:r>
              <a:rPr lang="zh-CN" altLang="zh-CN" dirty="0"/>
              <a:t>【情境导入】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5656" y="988380"/>
            <a:ext cx="8764627" cy="292459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zh-CN" altLang="zh-CN" sz="2400" b="1" dirty="0"/>
              <a:t>携手</a:t>
            </a:r>
            <a:r>
              <a:rPr lang="en-US" altLang="zh-CN" sz="2400" b="1" dirty="0"/>
              <a:t>6</a:t>
            </a:r>
            <a:r>
              <a:rPr lang="zh-CN" altLang="zh-CN" sz="2400" b="1" dirty="0"/>
              <a:t>载，中国脑卒中大会圆满举办</a:t>
            </a:r>
            <a:endParaRPr lang="en-US" altLang="zh-CN" sz="2400" b="1" dirty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阅读课本案例，回答下列</a:t>
            </a:r>
            <a:r>
              <a:rPr lang="zh-CN" altLang="zh-CN" dirty="0"/>
              <a:t>问题：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en-US" altLang="en-US" dirty="0"/>
              <a:t>（1）</a:t>
            </a:r>
            <a:r>
              <a:rPr lang="zh-CN" altLang="zh-CN" dirty="0"/>
              <a:t>召开“中国脑卒中大会</a:t>
            </a:r>
            <a:r>
              <a:rPr lang="en-US" altLang="zh-CN" dirty="0"/>
              <a:t>2016</a:t>
            </a:r>
            <a:r>
              <a:rPr lang="zh-CN" altLang="zh-CN" dirty="0"/>
              <a:t>暨第六届全国心脑血管病论坛”的原因是什么？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en-US" altLang="en-US" dirty="0"/>
              <a:t>（2）</a:t>
            </a:r>
            <a:r>
              <a:rPr lang="zh-CN" altLang="zh-CN" dirty="0"/>
              <a:t>请你结合该案例，说说什么是会议。</a:t>
            </a:r>
            <a:endParaRPr kumimoji="1" lang="zh-CN" altLang="en-US" dirty="0"/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pic>
        <p:nvPicPr>
          <p:cNvPr id="4" name="图片 3" descr="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2080" y="818515"/>
            <a:ext cx="8879840" cy="380809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12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90525" y="236220"/>
            <a:ext cx="8516620" cy="2439670"/>
          </a:xfrm>
          <a:prstGeom prst="rect">
            <a:avLst/>
          </a:prstGeom>
        </p:spPr>
      </p:pic>
      <p:pic>
        <p:nvPicPr>
          <p:cNvPr id="5" name="图片 4" descr="12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155" y="3265805"/>
            <a:ext cx="8428355" cy="69151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81493" y="1625234"/>
            <a:ext cx="4787040" cy="1873155"/>
          </a:xfrm>
          <a:prstGeom prst="rect">
            <a:avLst/>
          </a:prstGeom>
          <a:noFill/>
          <a:ln w="25400">
            <a:solidFill>
              <a:srgbClr val="EBEB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grpSp>
        <p:nvGrpSpPr>
          <p:cNvPr id="12" name="组合 11"/>
          <p:cNvGrpSpPr/>
          <p:nvPr/>
        </p:nvGrpSpPr>
        <p:grpSpPr>
          <a:xfrm>
            <a:off x="1868234" y="1973188"/>
            <a:ext cx="4427967" cy="1281120"/>
            <a:chOff x="5403062" y="3067883"/>
            <a:chExt cx="5903957" cy="1708159"/>
          </a:xfrm>
        </p:grpSpPr>
        <p:sp>
          <p:nvSpPr>
            <p:cNvPr id="6" name="文本框 5"/>
            <p:cNvSpPr txBox="1"/>
            <p:nvPr/>
          </p:nvSpPr>
          <p:spPr>
            <a:xfrm>
              <a:off x="5403062" y="3067883"/>
              <a:ext cx="1614118" cy="1600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200" b="1" dirty="0">
                  <a:solidFill>
                    <a:srgbClr val="F87C0D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01</a:t>
              </a:r>
              <a:endParaRPr lang="zh-CN" altLang="en-US" sz="7200" b="1" dirty="0">
                <a:solidFill>
                  <a:srgbClr val="F87C0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751925" y="3503900"/>
              <a:ext cx="4555094" cy="12721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　明确会议的</a:t>
              </a:r>
              <a:endPara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基本知识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2386" y="1089251"/>
            <a:ext cx="7543800" cy="39293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zh-CN" b="1" dirty="0"/>
              <a:t>（一）会议的概念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zh-CN" altLang="zh-CN" dirty="0"/>
              <a:t>会议是一种信息传递、交流、创造的活动，同时，会议也是一种广泛的社会活动。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zh-CN" b="1" dirty="0"/>
              <a:t>（</a:t>
            </a:r>
            <a:r>
              <a:rPr lang="zh-CN" altLang="en-US" b="1" dirty="0"/>
              <a:t>二</a:t>
            </a:r>
            <a:r>
              <a:rPr lang="zh-CN" altLang="zh-CN" b="1" dirty="0"/>
              <a:t>）会议的类型</a:t>
            </a:r>
            <a:endParaRPr lang="en-US" altLang="zh-CN" b="1" dirty="0"/>
          </a:p>
          <a:p>
            <a:pPr>
              <a:lnSpc>
                <a:spcPct val="150000"/>
              </a:lnSpc>
            </a:pPr>
            <a:r>
              <a:rPr lang="en-US" altLang="zh-CN" dirty="0"/>
              <a:t>1.</a:t>
            </a:r>
            <a:r>
              <a:rPr lang="zh-CN" altLang="zh-CN" dirty="0"/>
              <a:t>按照会议规模划分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）小型会议。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）中型会议。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）大型会议。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）特大型会议。</a:t>
            </a:r>
            <a:endParaRPr lang="zh-CN" altLang="zh-CN" dirty="0"/>
          </a:p>
          <a:p>
            <a:pPr>
              <a:lnSpc>
                <a:spcPct val="150000"/>
              </a:lnSpc>
            </a:pPr>
            <a:endParaRPr lang="zh-CN" altLang="zh-CN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/>
          <a:lstStyle/>
          <a:p>
            <a:r>
              <a:rPr lang="zh-CN" altLang="zh-CN" dirty="0"/>
              <a:t>一．会议的概念与类型</a:t>
            </a:r>
            <a:endParaRPr lang="zh-CN" altLang="zh-C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2386" y="966978"/>
            <a:ext cx="7543800" cy="35524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zh-CN" b="1" dirty="0"/>
              <a:t>（三）会议的类型</a:t>
            </a:r>
            <a:endParaRPr lang="en-US" altLang="zh-CN" b="1" dirty="0"/>
          </a:p>
          <a:p>
            <a:pPr>
              <a:lnSpc>
                <a:spcPct val="150000"/>
              </a:lnSpc>
            </a:pPr>
            <a:r>
              <a:rPr lang="en-US" altLang="zh-CN" dirty="0"/>
              <a:t>2.</a:t>
            </a:r>
            <a:r>
              <a:rPr lang="zh-CN" altLang="zh-CN" dirty="0"/>
              <a:t>按照会议性质划分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）法定性会议。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）非法定性会议。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3.</a:t>
            </a:r>
            <a:r>
              <a:rPr lang="zh-CN" altLang="zh-CN" dirty="0"/>
              <a:t>按照会议活动特征划分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）政治性会议。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）商务型会议。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）专业学术会议。</a:t>
            </a:r>
            <a:endParaRPr lang="zh-CN" altLang="zh-CN" dirty="0"/>
          </a:p>
          <a:p>
            <a:pPr>
              <a:lnSpc>
                <a:spcPct val="150000"/>
              </a:lnSpc>
            </a:pPr>
            <a:endParaRPr lang="zh-CN" altLang="zh-CN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/>
          <a:lstStyle/>
          <a:p>
            <a:r>
              <a:rPr lang="zh-CN" altLang="zh-CN" dirty="0"/>
              <a:t>一．会议的概念与类型</a:t>
            </a:r>
            <a:endParaRPr lang="zh-CN" altLang="zh-C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1512</Words>
  <Application>WPS 演示</Application>
  <PresentationFormat>全屏显示(16:9)</PresentationFormat>
  <Paragraphs>180</Paragraphs>
  <Slides>21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等线</vt:lpstr>
      <vt:lpstr>Segoe Print</vt:lpstr>
      <vt:lpstr>Office 主题​​</vt:lpstr>
      <vt:lpstr>PowerPoint 演示文稿</vt:lpstr>
      <vt:lpstr>【学习目标】</vt:lpstr>
      <vt:lpstr>PowerPoint 演示文稿</vt:lpstr>
      <vt:lpstr>会议策划策划任务：</vt:lpstr>
      <vt:lpstr>【情境导入】 </vt:lpstr>
      <vt:lpstr>PowerPoint 演示文稿</vt:lpstr>
      <vt:lpstr>PowerPoint 演示文稿</vt:lpstr>
      <vt:lpstr>一．会议的概念与类型</vt:lpstr>
      <vt:lpstr>一．会议的概念与类型</vt:lpstr>
      <vt:lpstr>一．会议的概念与类型</vt:lpstr>
      <vt:lpstr>二、会议的基本要素</vt:lpstr>
      <vt:lpstr>二、会议的基本要素</vt:lpstr>
      <vt:lpstr>如何确定会议参与者？</vt:lpstr>
      <vt:lpstr>二、会议的基本要素</vt:lpstr>
      <vt:lpstr>二、会议的基本要素</vt:lpstr>
      <vt:lpstr>PowerPoint 演示文稿</vt:lpstr>
      <vt:lpstr>一、会议场所的基本类型</vt:lpstr>
      <vt:lpstr>二、会议场所的寻找方法</vt:lpstr>
      <vt:lpstr>三、会议场所的评价与选择 </vt:lpstr>
      <vt:lpstr>四、住宿地点的选择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cqzbj0102</dc:creator>
  <cp:lastModifiedBy>Administrator</cp:lastModifiedBy>
  <cp:revision>938</cp:revision>
  <dcterms:created xsi:type="dcterms:W3CDTF">2017-06-28T01:34:00Z</dcterms:created>
  <dcterms:modified xsi:type="dcterms:W3CDTF">2020-04-08T08:53:11Z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2052-10.8.0.6501</vt:lpwstr>
  </property>
</Properties>
</file>