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2.xml" ContentType="application/vnd.openxmlformats-officedocument.theme+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305" r:id="rId3"/>
    <p:sldId id="265" r:id="rId4"/>
    <p:sldId id="310" r:id="rId5"/>
    <p:sldId id="262" r:id="rId6"/>
    <p:sldId id="303" r:id="rId7"/>
    <p:sldId id="291" r:id="rId8"/>
    <p:sldId id="292" r:id="rId9"/>
    <p:sldId id="293" r:id="rId10"/>
    <p:sldId id="294" r:id="rId11"/>
    <p:sldId id="295" r:id="rId12"/>
    <p:sldId id="296" r:id="rId1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000000"/>
    <a:srgbClr val="FFFF66"/>
    <a:srgbClr val="5F5F5F"/>
    <a:srgbClr val="66CCFF"/>
    <a:srgbClr val="FF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p:restoredTop sz="94681"/>
  </p:normalViewPr>
  <p:slideViewPr>
    <p:cSldViewPr showGuides="1">
      <p:cViewPr>
        <p:scale>
          <a:sx n="100" d="100"/>
          <a:sy n="100" d="100"/>
        </p:scale>
        <p:origin x="-1956" y="-327"/>
      </p:cViewPr>
      <p:guideLst>
        <p:guide orient="horz" pos="3016"/>
        <p:guide pos="5602"/>
      </p:guideLst>
    </p:cSldViewPr>
  </p:slideViewPr>
  <p:outlineViewPr>
    <p:cViewPr>
      <p:scale>
        <a:sx n="33" d="100"/>
        <a:sy n="33" d="100"/>
      </p:scale>
      <p:origin x="0" y="14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6F86AA-D024-4911-A01E-F061474B9B3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2020/8/25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9883474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a:solidFill>
              <a:srgbClr val="000000">
                <a:alpha val="100000"/>
              </a:srgbClr>
            </a:solidFill>
            <a:miter lim="800000"/>
          </a:ln>
        </p:spPr>
      </p:sp>
      <p:sp>
        <p:nvSpPr>
          <p:cNvPr id="79875"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79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t>1</a:t>
            </a:fld>
            <a:endParaRPr lang="zh-CN"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a:solidFill>
              <a:srgbClr val="000000">
                <a:alpha val="100000"/>
              </a:srgbClr>
            </a:solidFill>
            <a:miter lim="800000"/>
          </a:ln>
        </p:spPr>
      </p:sp>
      <p:sp>
        <p:nvSpPr>
          <p:cNvPr id="80899"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809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t>7</a:t>
            </a:fld>
            <a:endParaRPr lang="zh-CN"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0" y="932174"/>
            <a:ext cx="5400000" cy="5925826"/>
          </a:xfrm>
          <a:prstGeom prst="rect">
            <a:avLst/>
          </a:prstGeom>
        </p:spPr>
      </p:pic>
      <p:sp>
        <p:nvSpPr>
          <p:cNvPr id="35" name="任意多边形: 形状 34"/>
          <p:cNvSpPr/>
          <p:nvPr>
            <p:custDataLst>
              <p:tags r:id="rId2"/>
            </p:custDataLst>
          </p:nvPr>
        </p:nvSpPr>
        <p:spPr>
          <a:xfrm>
            <a:off x="-8793" y="0"/>
            <a:ext cx="2900267" cy="3855298"/>
          </a:xfrm>
          <a:custGeom>
            <a:avLst/>
            <a:gdLst>
              <a:gd name="connsiteX0" fmla="*/ 0 w 3867023"/>
              <a:gd name="connsiteY0" fmla="*/ 0 h 3855298"/>
              <a:gd name="connsiteX1" fmla="*/ 3867023 w 3867023"/>
              <a:gd name="connsiteY1" fmla="*/ 0 h 3855298"/>
              <a:gd name="connsiteX2" fmla="*/ 11725 w 3867023"/>
              <a:gd name="connsiteY2" fmla="*/ 3855298 h 3855298"/>
              <a:gd name="connsiteX3" fmla="*/ 0 w 3867023"/>
              <a:gd name="connsiteY3" fmla="*/ 3843573 h 3855298"/>
              <a:gd name="connsiteX4" fmla="*/ 0 w 3867023"/>
              <a:gd name="connsiteY4" fmla="*/ 0 h 385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023" h="3855298">
                <a:moveTo>
                  <a:pt x="0" y="0"/>
                </a:moveTo>
                <a:lnTo>
                  <a:pt x="3867023" y="0"/>
                </a:lnTo>
                <a:lnTo>
                  <a:pt x="11725" y="3855298"/>
                </a:lnTo>
                <a:lnTo>
                  <a:pt x="0" y="384357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2" name="任意多边形: 形状 71"/>
          <p:cNvSpPr/>
          <p:nvPr>
            <p:custDataLst>
              <p:tags r:id="rId3"/>
            </p:custDataLst>
          </p:nvPr>
        </p:nvSpPr>
        <p:spPr>
          <a:xfrm rot="2700000">
            <a:off x="3027824" y="-1453959"/>
            <a:ext cx="1903073" cy="3802371"/>
          </a:xfrm>
          <a:custGeom>
            <a:avLst/>
            <a:gdLst>
              <a:gd name="connsiteX0" fmla="*/ 0 w 2537431"/>
              <a:gd name="connsiteY0" fmla="*/ 2516160 h 3802371"/>
              <a:gd name="connsiteX1" fmla="*/ 2361883 w 2537431"/>
              <a:gd name="connsiteY1" fmla="*/ 154277 h 3802371"/>
              <a:gd name="connsiteX2" fmla="*/ 2537430 w 2537431"/>
              <a:gd name="connsiteY2" fmla="*/ 0 h 3802371"/>
              <a:gd name="connsiteX3" fmla="*/ 2537431 w 2537431"/>
              <a:gd name="connsiteY3" fmla="*/ 3802370 h 3802371"/>
              <a:gd name="connsiteX4" fmla="*/ 0 w 2537431"/>
              <a:gd name="connsiteY4" fmla="*/ 3802371 h 3802371"/>
              <a:gd name="connsiteX5" fmla="*/ 0 w 2537431"/>
              <a:gd name="connsiteY5" fmla="*/ 2516160 h 38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431" h="3802371">
                <a:moveTo>
                  <a:pt x="0" y="2516160"/>
                </a:moveTo>
                <a:lnTo>
                  <a:pt x="2361883" y="154277"/>
                </a:lnTo>
                <a:lnTo>
                  <a:pt x="2537430" y="0"/>
                </a:lnTo>
                <a:lnTo>
                  <a:pt x="2537431" y="3802370"/>
                </a:lnTo>
                <a:lnTo>
                  <a:pt x="0" y="3802371"/>
                </a:lnTo>
                <a:lnTo>
                  <a:pt x="0" y="25161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6" name="任意多边形: 形状 65"/>
          <p:cNvSpPr/>
          <p:nvPr>
            <p:custDataLst>
              <p:tags r:id="rId4"/>
            </p:custDataLst>
          </p:nvPr>
        </p:nvSpPr>
        <p:spPr>
          <a:xfrm rot="2700000">
            <a:off x="214124" y="7249108"/>
            <a:ext cx="16766" cy="22353"/>
          </a:xfrm>
          <a:custGeom>
            <a:avLst/>
            <a:gdLst>
              <a:gd name="connsiteX0" fmla="*/ 0 w 22354"/>
              <a:gd name="connsiteY0" fmla="*/ 22353 h 22353"/>
              <a:gd name="connsiteX1" fmla="*/ 22354 w 22354"/>
              <a:gd name="connsiteY1" fmla="*/ 0 h 22353"/>
              <a:gd name="connsiteX2" fmla="*/ 22354 w 22354"/>
              <a:gd name="connsiteY2" fmla="*/ 22353 h 22353"/>
              <a:gd name="connsiteX3" fmla="*/ 0 w 22354"/>
              <a:gd name="connsiteY3" fmla="*/ 22353 h 22353"/>
            </a:gdLst>
            <a:ahLst/>
            <a:cxnLst>
              <a:cxn ang="0">
                <a:pos x="connsiteX0" y="connsiteY0"/>
              </a:cxn>
              <a:cxn ang="0">
                <a:pos x="connsiteX1" y="connsiteY1"/>
              </a:cxn>
              <a:cxn ang="0">
                <a:pos x="connsiteX2" y="connsiteY2"/>
              </a:cxn>
              <a:cxn ang="0">
                <a:pos x="connsiteX3" y="connsiteY3"/>
              </a:cxn>
            </a:cxnLst>
            <a:rect l="l" t="t" r="r" b="b"/>
            <a:pathLst>
              <a:path w="22354" h="22353">
                <a:moveTo>
                  <a:pt x="0" y="22353"/>
                </a:moveTo>
                <a:lnTo>
                  <a:pt x="22354" y="0"/>
                </a:lnTo>
                <a:lnTo>
                  <a:pt x="22354" y="22353"/>
                </a:lnTo>
                <a:lnTo>
                  <a:pt x="0" y="22353"/>
                </a:lnTo>
                <a:close/>
              </a:path>
            </a:pathLst>
          </a:custGeom>
          <a:blipFill>
            <a:blip r:embed="rId14"/>
            <a:stretch>
              <a:fillRect l="-63428" r="-627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日期占位符 1"/>
          <p:cNvSpPr>
            <a:spLocks noGrp="1"/>
          </p:cNvSpPr>
          <p:nvPr>
            <p:ph type="dt" sz="half" idx="12"/>
            <p:custDataLst>
              <p:tags r:id="rId5"/>
            </p:custDataLst>
          </p:nvPr>
        </p:nvSpPr>
        <p:spPr/>
        <p:txBody>
          <a:bodyPr/>
          <a:lstStyle/>
          <a:p>
            <a:fld id="{760FBDFE-C587-4B4C-A407-44438C67B59E}" type="datetimeFigureOut">
              <a:rPr lang="zh-CN" altLang="en-US" smtClean="0"/>
              <a:t>2020/8/25</a:t>
            </a:fld>
            <a:endParaRPr lang="zh-CN" altLang="en-US"/>
          </a:p>
        </p:txBody>
      </p:sp>
      <p:sp>
        <p:nvSpPr>
          <p:cNvPr id="3" name="页脚占位符 2"/>
          <p:cNvSpPr>
            <a:spLocks noGrp="1"/>
          </p:cNvSpPr>
          <p:nvPr>
            <p:ph type="ftr" sz="quarter" idx="13"/>
            <p:custDataLst>
              <p:tags r:id="rId6"/>
            </p:custDataLst>
          </p:nvPr>
        </p:nvSpPr>
        <p:spPr/>
        <p:txBody>
          <a:bodyPr/>
          <a:lstStyle/>
          <a:p>
            <a:endParaRPr lang="zh-CN" altLang="en-US" dirty="0"/>
          </a:p>
        </p:txBody>
      </p:sp>
      <p:sp>
        <p:nvSpPr>
          <p:cNvPr id="4" name="灯片编号占位符 3"/>
          <p:cNvSpPr>
            <a:spLocks noGrp="1"/>
          </p:cNvSpPr>
          <p:nvPr>
            <p:ph type="sldNum" sz="quarter" idx="14"/>
            <p:custDataLst>
              <p:tags r:id="rId7"/>
            </p:custDataLst>
          </p:nvPr>
        </p:nvSpPr>
        <p:spPr/>
        <p:txBody>
          <a:bodyPr/>
          <a:lstStyle/>
          <a:p>
            <a:fld id="{49AE70B2-8BF9-45C0-BB95-33D1B9D3A854}" type="slidenum">
              <a:rPr lang="zh-CN" altLang="en-US" smtClean="0"/>
              <a:t>‹#›</a:t>
            </a:fld>
            <a:endParaRPr lang="zh-CN" altLang="en-US" dirty="0"/>
          </a:p>
        </p:txBody>
      </p:sp>
      <p:sp>
        <p:nvSpPr>
          <p:cNvPr id="9801" name="副标题 2"/>
          <p:cNvSpPr>
            <a:spLocks noGrp="1"/>
          </p:cNvSpPr>
          <p:nvPr>
            <p:ph type="subTitle" idx="1" hasCustomPrompt="1"/>
            <p:custDataLst>
              <p:tags r:id="rId8"/>
            </p:custDataLst>
          </p:nvPr>
        </p:nvSpPr>
        <p:spPr>
          <a:xfrm>
            <a:off x="4864397" y="4291014"/>
            <a:ext cx="3866642" cy="495404"/>
          </a:xfrm>
        </p:spPr>
        <p:txBody>
          <a:bodyPr lIns="90000" tIns="46800" rIns="90000" bIns="46800" anchor="b" anchorCtr="0">
            <a:normAutofit/>
          </a:bodyPr>
          <a:lstStyle>
            <a:lvl1pPr marL="0" indent="0" algn="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en-US" dirty="0"/>
          </a:p>
        </p:txBody>
      </p:sp>
      <p:sp>
        <p:nvSpPr>
          <p:cNvPr id="9802" name="标题 1"/>
          <p:cNvSpPr>
            <a:spLocks noGrp="1"/>
          </p:cNvSpPr>
          <p:nvPr>
            <p:ph type="ctrTitle" hasCustomPrompt="1"/>
            <p:custDataLst>
              <p:tags r:id="rId9"/>
            </p:custDataLst>
          </p:nvPr>
        </p:nvSpPr>
        <p:spPr>
          <a:xfrm>
            <a:off x="4864397" y="4848644"/>
            <a:ext cx="3866642" cy="1395476"/>
          </a:xfrm>
        </p:spPr>
        <p:txBody>
          <a:bodyPr lIns="90000" tIns="46800" rIns="90000" bIns="46800" anchor="t" anchorCtr="0">
            <a:normAutofit/>
          </a:bodyPr>
          <a:lstStyle>
            <a:lvl1pPr algn="r">
              <a:defRPr sz="3600">
                <a:solidFill>
                  <a:schemeClr val="bg2"/>
                </a:solidFill>
              </a:defRPr>
            </a:lvl1pPr>
          </a:lstStyle>
          <a:p>
            <a:r>
              <a:rPr lang="zh-CN" altLang="en-US" dirty="0"/>
              <a:t>单击此处编辑标题</a:t>
            </a:r>
          </a:p>
        </p:txBody>
      </p:sp>
      <p:sp>
        <p:nvSpPr>
          <p:cNvPr id="12" name="文本占位符 13"/>
          <p:cNvSpPr>
            <a:spLocks noGrp="1"/>
          </p:cNvSpPr>
          <p:nvPr>
            <p:ph type="body" sz="quarter" idx="10" hasCustomPrompt="1"/>
            <p:custDataLst>
              <p:tags r:id="rId10"/>
            </p:custDataLst>
          </p:nvPr>
        </p:nvSpPr>
        <p:spPr>
          <a:xfrm>
            <a:off x="7562704" y="3796789"/>
            <a:ext cx="1168334" cy="432000"/>
          </a:xfrm>
          <a:prstGeom prst="roundRect">
            <a:avLst>
              <a:gd name="adj" fmla="val 50000"/>
            </a:avLst>
          </a:prstGeom>
          <a:solidFill>
            <a:schemeClr val="accent2"/>
          </a:solidFill>
        </p:spPr>
        <p:txBody>
          <a:bodyPr vert="horz" lIns="90000" tIns="46800" rIns="90000" bIns="46800" anchor="ctr">
            <a:normAutofit/>
          </a:bodyPr>
          <a:lstStyle>
            <a:lvl1pPr marL="0" indent="0" algn="r">
              <a:buNone/>
              <a:defRPr sz="13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11"/>
            </p:custDataLst>
          </p:nvPr>
        </p:nvSpPr>
        <p:spPr>
          <a:xfrm>
            <a:off x="7562704" y="3302564"/>
            <a:ext cx="1168334" cy="432000"/>
          </a:xfrm>
          <a:prstGeom prst="roundRect">
            <a:avLst>
              <a:gd name="adj" fmla="val 50000"/>
            </a:avLst>
          </a:prstGeom>
          <a:solidFill>
            <a:schemeClr val="accent2"/>
          </a:solidFill>
        </p:spPr>
        <p:txBody>
          <a:bodyPr vert="horz" lIns="90000" tIns="46800" rIns="90000" bIns="46800" anchor="ctr">
            <a:normAutofit/>
          </a:bodyPr>
          <a:lstStyle>
            <a:lvl1pPr marL="0" indent="0" algn="r">
              <a:buNone/>
              <a:defRPr sz="13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952508"/>
            <a:ext cx="8139178"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253517" y="1514957"/>
            <a:ext cx="2459949" cy="4115157"/>
          </a:xfrm>
          <a:prstGeom prst="rect">
            <a:avLst/>
          </a:prstGeom>
        </p:spPr>
      </p:pic>
      <p:sp>
        <p:nvSpPr>
          <p:cNvPr id="3" name="直角三角形 2"/>
          <p:cNvSpPr/>
          <p:nvPr>
            <p:custDataLst>
              <p:tags r:id="rId2"/>
            </p:custDataLst>
          </p:nvPr>
        </p:nvSpPr>
        <p:spPr>
          <a:xfrm>
            <a:off x="0" y="1581150"/>
            <a:ext cx="3898793" cy="527685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菱形 3"/>
          <p:cNvSpPr/>
          <p:nvPr>
            <p:custDataLst>
              <p:tags r:id="rId3"/>
            </p:custDataLst>
          </p:nvPr>
        </p:nvSpPr>
        <p:spPr>
          <a:xfrm>
            <a:off x="945813" y="2406835"/>
            <a:ext cx="505686" cy="67424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标题 1"/>
          <p:cNvSpPr>
            <a:spLocks noGrp="1"/>
          </p:cNvSpPr>
          <p:nvPr>
            <p:ph type="ctrTitle" hasCustomPrompt="1"/>
            <p:custDataLst>
              <p:tags r:id="rId4"/>
            </p:custDataLst>
          </p:nvPr>
        </p:nvSpPr>
        <p:spPr>
          <a:xfrm>
            <a:off x="3982956" y="2642420"/>
            <a:ext cx="3799895" cy="1573349"/>
          </a:xfrm>
          <a:noFill/>
        </p:spPr>
        <p:txBody>
          <a:bodyPr lIns="90000" tIns="46800" rIns="90000" bIns="46800" anchor="b">
            <a:normAutofit/>
          </a:bodyPr>
          <a:lstStyle>
            <a:lvl1pPr marL="0" indent="0" algn="ctr">
              <a:buFont typeface="Arial" panose="020B0604020202020204" pitchFamily="34" charset="0"/>
              <a:buNone/>
              <a:defRPr sz="6000">
                <a:solidFill>
                  <a:schemeClr val="bg2"/>
                </a:solidFill>
              </a:defRPr>
            </a:lvl1pPr>
          </a:lstStyle>
          <a:p>
            <a:r>
              <a:rPr lang="zh-CN" altLang="en-US" dirty="0"/>
              <a:t>编辑标题</a:t>
            </a:r>
          </a:p>
        </p:txBody>
      </p:sp>
      <p:sp>
        <p:nvSpPr>
          <p:cNvPr id="7" name="日期占位符 6"/>
          <p:cNvSpPr>
            <a:spLocks noGrp="1"/>
          </p:cNvSpPr>
          <p:nvPr>
            <p:ph type="dt" sz="half" idx="19"/>
            <p:custDataLst>
              <p:tags r:id="rId5"/>
            </p:custDataLst>
          </p:nvPr>
        </p:nvSpPr>
        <p:spPr/>
        <p:txBody>
          <a:bodyPr/>
          <a:lstStyle/>
          <a:p>
            <a:fld id="{760FBDFE-C587-4B4C-A407-44438C67B59E}" type="datetimeFigureOut">
              <a:rPr lang="zh-CN" altLang="en-US" smtClean="0"/>
              <a:t>2020/8/25</a:t>
            </a:fld>
            <a:endParaRPr lang="zh-CN" altLang="en-US"/>
          </a:p>
        </p:txBody>
      </p:sp>
      <p:sp>
        <p:nvSpPr>
          <p:cNvPr id="8" name="页脚占位符 7"/>
          <p:cNvSpPr>
            <a:spLocks noGrp="1"/>
          </p:cNvSpPr>
          <p:nvPr>
            <p:ph type="ftr" sz="quarter" idx="20"/>
            <p:custDataLst>
              <p:tags r:id="rId6"/>
            </p:custDataLst>
          </p:nvPr>
        </p:nvSpPr>
        <p:spPr/>
        <p:txBody>
          <a:bodyPr/>
          <a:lstStyle/>
          <a:p>
            <a:endParaRPr lang="zh-CN" altLang="en-US" dirty="0"/>
          </a:p>
        </p:txBody>
      </p:sp>
      <p:sp>
        <p:nvSpPr>
          <p:cNvPr id="10" name="灯片编号占位符 9"/>
          <p:cNvSpPr>
            <a:spLocks noGrp="1"/>
          </p:cNvSpPr>
          <p:nvPr>
            <p:ph type="sldNum" sz="quarter" idx="21"/>
            <p:custDataLst>
              <p:tags r:id="rId7"/>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8" name="直角三角形 17"/>
          <p:cNvSpPr/>
          <p:nvPr>
            <p:custDataLst>
              <p:tags r:id="rId1"/>
            </p:custDataLst>
          </p:nvPr>
        </p:nvSpPr>
        <p:spPr>
          <a:xfrm>
            <a:off x="1" y="5136961"/>
            <a:ext cx="1271587" cy="172103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2020/8/25</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grpSp>
        <p:nvGrpSpPr>
          <p:cNvPr id="13" name="组合 12"/>
          <p:cNvGrpSpPr/>
          <p:nvPr>
            <p:custDataLst>
              <p:tags r:id="rId7"/>
            </p:custDataLst>
          </p:nvPr>
        </p:nvGrpSpPr>
        <p:grpSpPr>
          <a:xfrm flipH="1">
            <a:off x="5304443" y="-570240"/>
            <a:ext cx="4239608" cy="7352040"/>
            <a:chOff x="-560110" y="-562571"/>
            <a:chExt cx="5652810" cy="7352040"/>
          </a:xfrm>
        </p:grpSpPr>
        <p:sp>
          <p:nvSpPr>
            <p:cNvPr id="10" name="菱形 9"/>
            <p:cNvSpPr/>
            <p:nvPr>
              <p:custDataLst>
                <p:tags r:id="rId11"/>
              </p:custDataLst>
            </p:nvPr>
          </p:nvSpPr>
          <p:spPr>
            <a:xfrm>
              <a:off x="1803400" y="1784350"/>
              <a:ext cx="3289300" cy="3289300"/>
            </a:xfrm>
            <a:prstGeom prst="diamond">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任意多边形: 形状 10"/>
            <p:cNvSpPr/>
            <p:nvPr>
              <p:custDataLst>
                <p:tags r:id="rId12"/>
              </p:custDataLst>
            </p:nvPr>
          </p:nvSpPr>
          <p:spPr>
            <a:xfrm rot="2700000">
              <a:off x="-520087" y="48665"/>
              <a:ext cx="3594436" cy="2371963"/>
            </a:xfrm>
            <a:custGeom>
              <a:avLst/>
              <a:gdLst>
                <a:gd name="connsiteX0" fmla="*/ 0 w 3594436"/>
                <a:gd name="connsiteY0" fmla="*/ 1237145 h 2371963"/>
                <a:gd name="connsiteX1" fmla="*/ 1237145 w 3594436"/>
                <a:gd name="connsiteY1" fmla="*/ 0 h 2371963"/>
                <a:gd name="connsiteX2" fmla="*/ 3594436 w 3594436"/>
                <a:gd name="connsiteY2" fmla="*/ 0 h 2371963"/>
                <a:gd name="connsiteX3" fmla="*/ 3594436 w 3594436"/>
                <a:gd name="connsiteY3" fmla="*/ 2371963 h 2371963"/>
                <a:gd name="connsiteX4" fmla="*/ 1134818 w 3594436"/>
                <a:gd name="connsiteY4" fmla="*/ 2371963 h 2371963"/>
                <a:gd name="connsiteX5" fmla="*/ 0 w 3594436"/>
                <a:gd name="connsiteY5" fmla="*/ 1237145 h 23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436" h="2371963">
                  <a:moveTo>
                    <a:pt x="0" y="1237145"/>
                  </a:moveTo>
                  <a:lnTo>
                    <a:pt x="1237145" y="0"/>
                  </a:lnTo>
                  <a:lnTo>
                    <a:pt x="3594436" y="0"/>
                  </a:lnTo>
                  <a:lnTo>
                    <a:pt x="3594436" y="2371963"/>
                  </a:lnTo>
                  <a:lnTo>
                    <a:pt x="1134818" y="2371963"/>
                  </a:lnTo>
                  <a:lnTo>
                    <a:pt x="0" y="123714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任意多边形: 形状 11"/>
            <p:cNvSpPr/>
            <p:nvPr>
              <p:custDataLst>
                <p:tags r:id="rId13"/>
              </p:custDataLst>
            </p:nvPr>
          </p:nvSpPr>
          <p:spPr>
            <a:xfrm rot="2700000">
              <a:off x="58970" y="3795165"/>
              <a:ext cx="2375224" cy="3613383"/>
            </a:xfrm>
            <a:custGeom>
              <a:avLst/>
              <a:gdLst>
                <a:gd name="connsiteX0" fmla="*/ 0 w 2375224"/>
                <a:gd name="connsiteY0" fmla="*/ 0 h 3613383"/>
                <a:gd name="connsiteX1" fmla="*/ 2375224 w 2375224"/>
                <a:gd name="connsiteY1" fmla="*/ 0 h 3613383"/>
                <a:gd name="connsiteX2" fmla="*/ 2375224 w 2375224"/>
                <a:gd name="connsiteY2" fmla="*/ 2427284 h 3613383"/>
                <a:gd name="connsiteX3" fmla="*/ 1189125 w 2375224"/>
                <a:gd name="connsiteY3" fmla="*/ 3613383 h 3613383"/>
                <a:gd name="connsiteX4" fmla="*/ 0 w 2375224"/>
                <a:gd name="connsiteY4" fmla="*/ 2424258 h 3613383"/>
                <a:gd name="connsiteX5" fmla="*/ 0 w 2375224"/>
                <a:gd name="connsiteY5" fmla="*/ 0 h 36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224" h="3613383">
                  <a:moveTo>
                    <a:pt x="0" y="0"/>
                  </a:moveTo>
                  <a:lnTo>
                    <a:pt x="2375224" y="0"/>
                  </a:lnTo>
                  <a:lnTo>
                    <a:pt x="2375224" y="2427284"/>
                  </a:lnTo>
                  <a:lnTo>
                    <a:pt x="1189125" y="3613383"/>
                  </a:lnTo>
                  <a:lnTo>
                    <a:pt x="0" y="2424258"/>
                  </a:lnTo>
                  <a:lnTo>
                    <a:pt x="0"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7" name="组合 16"/>
          <p:cNvGrpSpPr/>
          <p:nvPr>
            <p:custDataLst>
              <p:tags r:id="rId8"/>
            </p:custDataLst>
          </p:nvPr>
        </p:nvGrpSpPr>
        <p:grpSpPr>
          <a:xfrm>
            <a:off x="128833" y="63337"/>
            <a:ext cx="373578" cy="742958"/>
            <a:chOff x="-170643" y="-196957"/>
            <a:chExt cx="1023096" cy="1526021"/>
          </a:xfrm>
        </p:grpSpPr>
        <p:sp>
          <p:nvSpPr>
            <p:cNvPr id="15" name="菱形 14"/>
            <p:cNvSpPr/>
            <p:nvPr>
              <p:custDataLst>
                <p:tags r:id="rId9"/>
              </p:custDataLst>
            </p:nvPr>
          </p:nvSpPr>
          <p:spPr>
            <a:xfrm>
              <a:off x="-170643" y="-196957"/>
              <a:ext cx="674248" cy="67424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菱形 15"/>
            <p:cNvSpPr/>
            <p:nvPr>
              <p:custDataLst>
                <p:tags r:id="rId10"/>
              </p:custDataLst>
            </p:nvPr>
          </p:nvSpPr>
          <p:spPr>
            <a:xfrm rot="218437">
              <a:off x="-35280" y="441331"/>
              <a:ext cx="887733" cy="88773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2" name="菱形 1"/>
          <p:cNvSpPr/>
          <p:nvPr>
            <p:custDataLst>
              <p:tags r:id="rId1"/>
            </p:custDataLst>
          </p:nvPr>
        </p:nvSpPr>
        <p:spPr>
          <a:xfrm>
            <a:off x="1352550" y="1784350"/>
            <a:ext cx="2466975" cy="32893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任意多边形: 形状 16"/>
          <p:cNvSpPr/>
          <p:nvPr>
            <p:custDataLst>
              <p:tags r:id="rId2"/>
            </p:custDataLst>
          </p:nvPr>
        </p:nvSpPr>
        <p:spPr>
          <a:xfrm rot="2700000">
            <a:off x="-390065" y="48665"/>
            <a:ext cx="2695827" cy="2371963"/>
          </a:xfrm>
          <a:custGeom>
            <a:avLst/>
            <a:gdLst>
              <a:gd name="connsiteX0" fmla="*/ 0 w 3594436"/>
              <a:gd name="connsiteY0" fmla="*/ 1237145 h 2371963"/>
              <a:gd name="connsiteX1" fmla="*/ 1237145 w 3594436"/>
              <a:gd name="connsiteY1" fmla="*/ 0 h 2371963"/>
              <a:gd name="connsiteX2" fmla="*/ 3594436 w 3594436"/>
              <a:gd name="connsiteY2" fmla="*/ 0 h 2371963"/>
              <a:gd name="connsiteX3" fmla="*/ 3594436 w 3594436"/>
              <a:gd name="connsiteY3" fmla="*/ 2371963 h 2371963"/>
              <a:gd name="connsiteX4" fmla="*/ 1134818 w 3594436"/>
              <a:gd name="connsiteY4" fmla="*/ 2371963 h 2371963"/>
              <a:gd name="connsiteX5" fmla="*/ 0 w 3594436"/>
              <a:gd name="connsiteY5" fmla="*/ 1237145 h 23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436" h="2371963">
                <a:moveTo>
                  <a:pt x="0" y="1237145"/>
                </a:moveTo>
                <a:lnTo>
                  <a:pt x="1237145" y="0"/>
                </a:lnTo>
                <a:lnTo>
                  <a:pt x="3594436" y="0"/>
                </a:lnTo>
                <a:lnTo>
                  <a:pt x="3594436" y="2371963"/>
                </a:lnTo>
                <a:lnTo>
                  <a:pt x="1134818" y="2371963"/>
                </a:lnTo>
                <a:lnTo>
                  <a:pt x="0" y="12371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任意多边形: 形状 15"/>
          <p:cNvSpPr/>
          <p:nvPr>
            <p:custDataLst>
              <p:tags r:id="rId3"/>
            </p:custDataLst>
          </p:nvPr>
        </p:nvSpPr>
        <p:spPr>
          <a:xfrm rot="2700000">
            <a:off x="44228" y="3795165"/>
            <a:ext cx="1781418" cy="3613383"/>
          </a:xfrm>
          <a:custGeom>
            <a:avLst/>
            <a:gdLst>
              <a:gd name="connsiteX0" fmla="*/ 0 w 2375224"/>
              <a:gd name="connsiteY0" fmla="*/ 0 h 3613383"/>
              <a:gd name="connsiteX1" fmla="*/ 2375224 w 2375224"/>
              <a:gd name="connsiteY1" fmla="*/ 0 h 3613383"/>
              <a:gd name="connsiteX2" fmla="*/ 2375224 w 2375224"/>
              <a:gd name="connsiteY2" fmla="*/ 2427284 h 3613383"/>
              <a:gd name="connsiteX3" fmla="*/ 1189125 w 2375224"/>
              <a:gd name="connsiteY3" fmla="*/ 3613383 h 3613383"/>
              <a:gd name="connsiteX4" fmla="*/ 0 w 2375224"/>
              <a:gd name="connsiteY4" fmla="*/ 2424258 h 3613383"/>
              <a:gd name="connsiteX5" fmla="*/ 0 w 2375224"/>
              <a:gd name="connsiteY5" fmla="*/ 0 h 36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224" h="3613383">
                <a:moveTo>
                  <a:pt x="0" y="0"/>
                </a:moveTo>
                <a:lnTo>
                  <a:pt x="2375224" y="0"/>
                </a:lnTo>
                <a:lnTo>
                  <a:pt x="2375224" y="2427284"/>
                </a:lnTo>
                <a:lnTo>
                  <a:pt x="1189125" y="3613383"/>
                </a:lnTo>
                <a:lnTo>
                  <a:pt x="0" y="242425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任意多边形: 形状 14"/>
          <p:cNvSpPr/>
          <p:nvPr>
            <p:custDataLst>
              <p:tags r:id="rId4"/>
            </p:custDataLst>
          </p:nvPr>
        </p:nvSpPr>
        <p:spPr>
          <a:xfrm rot="2700000">
            <a:off x="-22663" y="6880413"/>
            <a:ext cx="383" cy="255"/>
          </a:xfrm>
          <a:custGeom>
            <a:avLst/>
            <a:gdLst>
              <a:gd name="connsiteX0" fmla="*/ 0 w 510"/>
              <a:gd name="connsiteY0" fmla="*/ 255 h 255"/>
              <a:gd name="connsiteX1" fmla="*/ 255 w 510"/>
              <a:gd name="connsiteY1" fmla="*/ 0 h 255"/>
              <a:gd name="connsiteX2" fmla="*/ 510 w 510"/>
              <a:gd name="connsiteY2" fmla="*/ 255 h 255"/>
              <a:gd name="connsiteX3" fmla="*/ 0 w 510"/>
              <a:gd name="connsiteY3" fmla="*/ 255 h 255"/>
            </a:gdLst>
            <a:ahLst/>
            <a:cxnLst>
              <a:cxn ang="0">
                <a:pos x="connsiteX0" y="connsiteY0"/>
              </a:cxn>
              <a:cxn ang="0">
                <a:pos x="connsiteX1" y="connsiteY1"/>
              </a:cxn>
              <a:cxn ang="0">
                <a:pos x="connsiteX2" y="connsiteY2"/>
              </a:cxn>
              <a:cxn ang="0">
                <a:pos x="connsiteX3" y="connsiteY3"/>
              </a:cxn>
            </a:cxnLst>
            <a:rect l="l" t="t" r="r" b="b"/>
            <a:pathLst>
              <a:path w="510" h="255">
                <a:moveTo>
                  <a:pt x="0" y="255"/>
                </a:moveTo>
                <a:lnTo>
                  <a:pt x="255" y="0"/>
                </a:lnTo>
                <a:lnTo>
                  <a:pt x="510" y="255"/>
                </a:lnTo>
                <a:lnTo>
                  <a:pt x="0" y="2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20" name="标题 1"/>
          <p:cNvSpPr>
            <a:spLocks noGrp="1"/>
          </p:cNvSpPr>
          <p:nvPr>
            <p:ph type="title" hasCustomPrompt="1"/>
            <p:custDataLst>
              <p:tags r:id="rId8"/>
            </p:custDataLst>
          </p:nvPr>
        </p:nvSpPr>
        <p:spPr>
          <a:xfrm>
            <a:off x="3854263" y="2448738"/>
            <a:ext cx="4332476" cy="1251392"/>
          </a:xfrm>
        </p:spPr>
        <p:txBody>
          <a:bodyPr lIns="90000" tIns="46800" rIns="90000" bIns="46800" anchor="b">
            <a:normAutofit/>
          </a:bodyPr>
          <a:lstStyle>
            <a:lvl1pPr algn="l">
              <a:defRPr sz="3750" b="1">
                <a:solidFill>
                  <a:schemeClr val="bg2"/>
                </a:solidFill>
              </a:defRPr>
            </a:lvl1pPr>
          </a:lstStyle>
          <a:p>
            <a:r>
              <a:rPr lang="zh-CN" altLang="en-US" dirty="0"/>
              <a:t>单击此处编辑标题</a:t>
            </a:r>
          </a:p>
        </p:txBody>
      </p:sp>
      <p:sp>
        <p:nvSpPr>
          <p:cNvPr id="21" name="文本占位符 2"/>
          <p:cNvSpPr>
            <a:spLocks noGrp="1"/>
          </p:cNvSpPr>
          <p:nvPr>
            <p:ph type="body" idx="1"/>
            <p:custDataLst>
              <p:tags r:id="rId9"/>
            </p:custDataLst>
          </p:nvPr>
        </p:nvSpPr>
        <p:spPr>
          <a:xfrm>
            <a:off x="3854263" y="3774558"/>
            <a:ext cx="4332476" cy="670065"/>
          </a:xfrm>
        </p:spPr>
        <p:txBody>
          <a:bodyPr lIns="90000" tIns="46800" rIns="90000" bIns="46800" anchor="t">
            <a:normAutofit/>
          </a:bodyPr>
          <a:lstStyle>
            <a:lvl1pPr marL="0" indent="0" algn="l">
              <a:lnSpc>
                <a:spcPct val="100000"/>
              </a:lnSpc>
              <a:buNone/>
              <a:defRPr sz="21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en-US" dirty="0"/>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8" y="952508"/>
            <a:ext cx="3962432" cy="538890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solidFill>
                  <a:schemeClr val="tx1">
                    <a:lumMod val="85000"/>
                    <a:lumOff val="15000"/>
                  </a:schemeClr>
                </a:solidFill>
                <a:latin typeface="微软雅黑" panose="020B0503020204020204" charset="-122"/>
                <a:ea typeface="微软雅黑" panose="020B0503020204020204" charset="-122"/>
              </a:defRPr>
            </a:lvl1pPr>
            <a:lvl2pPr>
              <a:defRPr sz="1200">
                <a:solidFill>
                  <a:schemeClr val="tx1">
                    <a:lumMod val="85000"/>
                    <a:lumOff val="15000"/>
                  </a:schemeClr>
                </a:solidFill>
                <a:latin typeface="微软雅黑" panose="020B0503020204020204" charset="-122"/>
                <a:ea typeface="微软雅黑" panose="020B0503020204020204" charset="-122"/>
              </a:defRPr>
            </a:lvl2pPr>
            <a:lvl3pPr>
              <a:defRPr sz="1200">
                <a:solidFill>
                  <a:schemeClr val="tx1">
                    <a:lumMod val="85000"/>
                    <a:lumOff val="15000"/>
                  </a:schemeClr>
                </a:solidFill>
                <a:latin typeface="微软雅黑" panose="020B0503020204020204" charset="-122"/>
                <a:ea typeface="微软雅黑" panose="020B0503020204020204" charset="-122"/>
              </a:defRPr>
            </a:lvl3pPr>
            <a:lvl4pPr>
              <a:defRPr sz="1200">
                <a:solidFill>
                  <a:schemeClr val="tx1">
                    <a:lumMod val="85000"/>
                    <a:lumOff val="15000"/>
                  </a:schemeClr>
                </a:solidFill>
                <a:latin typeface="微软雅黑" panose="020B0503020204020204" charset="-122"/>
                <a:ea typeface="微软雅黑" panose="020B0503020204020204" charset="-122"/>
              </a:defRPr>
            </a:lvl4pPr>
            <a:lvl5pPr>
              <a:defRPr sz="12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2020/8/25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52508"/>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406525"/>
            <a:ext cx="3962400" cy="4934752"/>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52508"/>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406525"/>
            <a:ext cx="3962432" cy="4934752"/>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2020/8/25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2020/8/25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2020/8/25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502448" y="952508"/>
            <a:ext cx="396243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4679194"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2020/8/25</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1.xml"/><Relationship Id="rId58"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3"/>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54"/>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5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2020/8/25</a:t>
            </a:fld>
            <a:endParaRPr lang="zh-CN" altLang="en-US"/>
          </a:p>
        </p:txBody>
      </p:sp>
      <p:sp>
        <p:nvSpPr>
          <p:cNvPr id="5" name="页脚占位符 4"/>
          <p:cNvSpPr>
            <a:spLocks noGrp="1"/>
          </p:cNvSpPr>
          <p:nvPr>
            <p:ph type="ftr" sz="quarter" idx="3"/>
            <p:custDataLst>
              <p:tags r:id="rId5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5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slow">
    <p:pull/>
  </p:transition>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716463" y="1268413"/>
            <a:ext cx="2951163" cy="29527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4140200" y="476250"/>
            <a:ext cx="4824413" cy="193802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50000"/>
                    <a:lumOff val="50000"/>
                  </a:schemeClr>
                </a:solidFill>
                <a:effectLst/>
                <a:uLnTx/>
                <a:uFillTx/>
                <a:latin typeface="Kozuka Mincho Pro H" pitchFamily="18" charset="-128"/>
                <a:ea typeface="Kozuka Mincho Pro H" pitchFamily="18" charset="-128"/>
                <a:cs typeface="+mn-cs"/>
              </a:rPr>
              <a:t>ENVIRONMENTAL</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50000"/>
                    <a:lumOff val="50000"/>
                  </a:schemeClr>
                </a:solidFill>
                <a:effectLst/>
                <a:uLnTx/>
                <a:uFillTx/>
                <a:latin typeface="Kozuka Mincho Pro H" pitchFamily="18" charset="-128"/>
                <a:ea typeface="Kozuka Mincho Pro H" pitchFamily="18" charset="-128"/>
                <a:cs typeface="+mn-cs"/>
              </a:rPr>
              <a:t>LIGHTING OF</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tx1">
                    <a:lumMod val="50000"/>
                    <a:lumOff val="50000"/>
                  </a:schemeClr>
                </a:solidFill>
                <a:effectLst/>
                <a:uLnTx/>
                <a:uFillTx/>
                <a:latin typeface="Kozuka Mincho Pro H" pitchFamily="18" charset="-128"/>
                <a:ea typeface="Kozuka Mincho Pro H" pitchFamily="18" charset="-128"/>
                <a:cs typeface="+mn-cs"/>
              </a:rPr>
              <a:t>DESIGN</a:t>
            </a:r>
            <a:endParaRPr kumimoji="0" lang="zh-CN" altLang="en-US" sz="4000" b="0" i="0" u="none" strike="noStrike" kern="1200" cap="none" spc="0" normalizeH="0" baseline="0" noProof="0" dirty="0">
              <a:ln>
                <a:noFill/>
              </a:ln>
              <a:solidFill>
                <a:schemeClr val="tx1">
                  <a:lumMod val="50000"/>
                  <a:lumOff val="50000"/>
                </a:schemeClr>
              </a:solidFill>
              <a:effectLst/>
              <a:uLnTx/>
              <a:uFillTx/>
              <a:latin typeface="Kozuka Mincho Pro H" pitchFamily="18" charset="-128"/>
              <a:ea typeface="Kozuka Mincho Pro H" pitchFamily="18" charset="-128"/>
              <a:cs typeface="+mn-cs"/>
            </a:endParaRPr>
          </a:p>
        </p:txBody>
      </p:sp>
      <p:sp>
        <p:nvSpPr>
          <p:cNvPr id="3076" name="矩形 4"/>
          <p:cNvSpPr/>
          <p:nvPr/>
        </p:nvSpPr>
        <p:spPr>
          <a:xfrm>
            <a:off x="4979353" y="2538413"/>
            <a:ext cx="4164330" cy="1537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5200" b="1" dirty="0">
                <a:latin typeface="黑体" panose="02010609060101010101" pitchFamily="49" charset="-122"/>
                <a:ea typeface="黑体" panose="02010609060101010101" pitchFamily="49" charset="-122"/>
              </a:rPr>
              <a:t>环境照明设计</a:t>
            </a:r>
            <a:endParaRPr lang="en-US" altLang="zh-CN" sz="5200" b="1" dirty="0">
              <a:latin typeface="黑体" panose="02010609060101010101" pitchFamily="49" charset="-122"/>
              <a:ea typeface="黑体" panose="02010609060101010101" pitchFamily="49" charset="-122"/>
            </a:endParaRPr>
          </a:p>
          <a:p>
            <a:pPr marL="0" lvl="0" indent="0" eaLnBrk="1" hangingPunct="1">
              <a:spcBef>
                <a:spcPct val="0"/>
              </a:spcBef>
              <a:buFontTx/>
              <a:buNone/>
            </a:pPr>
            <a:endParaRPr lang="en-US" altLang="zh-CN" sz="1800" dirty="0">
              <a:latin typeface="宋体" panose="02010600030101010101" pitchFamily="2" charset="-122"/>
            </a:endParaRPr>
          </a:p>
          <a:p>
            <a:pPr marL="0" lvl="0" indent="0" eaLnBrk="1" hangingPunct="1">
              <a:spcBef>
                <a:spcPct val="0"/>
              </a:spcBef>
              <a:buFontTx/>
              <a:buNone/>
            </a:pPr>
            <a:r>
              <a:rPr lang="zh-CN" altLang="en-US" sz="2400" dirty="0">
                <a:solidFill>
                  <a:srgbClr val="7F7F7F"/>
                </a:solidFill>
                <a:latin typeface="华文细黑" pitchFamily="2" charset="-122"/>
                <a:ea typeface="华文细黑" pitchFamily="2" charset="-122"/>
              </a:rPr>
              <a:t>                                            </a:t>
            </a:r>
            <a:endParaRPr lang="zh-CN" altLang="en-US" sz="2000" dirty="0">
              <a:solidFill>
                <a:srgbClr val="595959"/>
              </a:solidFill>
              <a:latin typeface="方正姚体" pitchFamily="2" charset="-122"/>
              <a:ea typeface="方正姚体" pitchFamily="2" charset="-122"/>
            </a:endParaRPr>
          </a:p>
        </p:txBody>
      </p:sp>
      <p:cxnSp>
        <p:nvCxnSpPr>
          <p:cNvPr id="3" name="直接连接符 2"/>
          <p:cNvCxnSpPr/>
          <p:nvPr/>
        </p:nvCxnSpPr>
        <p:spPr>
          <a:xfrm flipH="1">
            <a:off x="4551363" y="1301433"/>
            <a:ext cx="3960813" cy="0"/>
          </a:xfrm>
          <a:prstGeom prst="line">
            <a:avLst/>
          </a:prstGeom>
        </p:spPr>
        <p:style>
          <a:lnRef idx="2">
            <a:schemeClr val="dk1"/>
          </a:lnRef>
          <a:fillRef idx="0">
            <a:schemeClr val="dk1"/>
          </a:fillRef>
          <a:effectRef idx="1">
            <a:schemeClr val="dk1"/>
          </a:effectRef>
          <a:fontRef idx="minor">
            <a:schemeClr val="tx1"/>
          </a:fontRef>
        </p:style>
      </p:cxnSp>
      <p:sp>
        <p:nvSpPr>
          <p:cNvPr id="6" name="椭圆 5"/>
          <p:cNvSpPr/>
          <p:nvPr/>
        </p:nvSpPr>
        <p:spPr>
          <a:xfrm>
            <a:off x="4576763" y="4076700"/>
            <a:ext cx="139700" cy="1397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9" name="矩形 1"/>
          <p:cNvSpPr/>
          <p:nvPr/>
        </p:nvSpPr>
        <p:spPr>
          <a:xfrm>
            <a:off x="7788275" y="4356100"/>
            <a:ext cx="98298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800" dirty="0">
                <a:solidFill>
                  <a:srgbClr val="595959"/>
                </a:solidFill>
                <a:latin typeface="方正姚体" pitchFamily="2" charset="-122"/>
                <a:ea typeface="方正姚体" pitchFamily="2" charset="-122"/>
              </a:rPr>
              <a:t>马丽 著</a:t>
            </a:r>
            <a:endParaRPr lang="zh-CN" altLang="en-US" sz="1800" dirty="0">
              <a:latin typeface="Arial" panose="020B0604020202020204" pitchFamily="34" charset="0"/>
            </a:endParaRPr>
          </a:p>
        </p:txBody>
      </p:sp>
    </p:spTree>
    <p:custDataLst>
      <p:tags r:id="rId1"/>
    </p:custData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标题 2"/>
          <p:cNvSpPr>
            <a:spLocks noGrp="1"/>
          </p:cNvSpPr>
          <p:nvPr>
            <p:ph type="ctrTitle"/>
          </p:nvPr>
        </p:nvSpPr>
        <p:spPr/>
        <p:txBody>
          <a:bodyPr/>
          <a:lstStyle/>
          <a:p>
            <a:endParaRPr lang="zh-CN" altLang="en-US"/>
          </a:p>
        </p:txBody>
      </p:sp>
      <p:sp>
        <p:nvSpPr>
          <p:cNvPr id="4" name="文本占位符 3"/>
          <p:cNvSpPr>
            <a:spLocks noGrp="1"/>
          </p:cNvSpPr>
          <p:nvPr>
            <p:ph type="body" sz="quarter" idx="10"/>
          </p:nvPr>
        </p:nvSpPr>
        <p:spPr/>
        <p:txBody>
          <a:bodyPr>
            <a:normAutofit fontScale="90000" lnSpcReduction="20000"/>
          </a:bodyPr>
          <a:lstStyle/>
          <a:p>
            <a:endParaRPr lang="zh-CN" altLang="en-US"/>
          </a:p>
        </p:txBody>
      </p:sp>
      <p:sp>
        <p:nvSpPr>
          <p:cNvPr id="5" name="文本占位符 4"/>
          <p:cNvSpPr>
            <a:spLocks noGrp="1"/>
          </p:cNvSpPr>
          <p:nvPr>
            <p:ph type="body" sz="quarter" idx="11"/>
          </p:nvPr>
        </p:nvSpPr>
        <p:spPr/>
        <p:txBody>
          <a:bodyPr>
            <a:normAutofit fontScale="90000" lnSpcReduction="20000"/>
          </a:bodyPr>
          <a:lstStyle/>
          <a:p>
            <a:endParaRPr lang="zh-CN" altLang="en-US"/>
          </a:p>
        </p:txBody>
      </p:sp>
      <p:sp>
        <p:nvSpPr>
          <p:cNvPr id="10" name="椭圆 9"/>
          <p:cNvSpPr/>
          <p:nvPr/>
        </p:nvSpPr>
        <p:spPr>
          <a:xfrm>
            <a:off x="1974850" y="2109788"/>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1974850" y="2508250"/>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974850" y="2860675"/>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614"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第五节   博物馆（美术馆）照明</a:t>
            </a:r>
          </a:p>
        </p:txBody>
      </p:sp>
      <p:grpSp>
        <p:nvGrpSpPr>
          <p:cNvPr id="68615"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5846"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5844" name="Rectangle 7"/>
          <p:cNvSpPr>
            <a:spLocks noChangeArrowheads="1"/>
          </p:cNvSpPr>
          <p:nvPr/>
        </p:nvSpPr>
        <p:spPr bwMode="auto">
          <a:xfrm>
            <a:off x="2051050" y="3357563"/>
            <a:ext cx="457200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一般而言，衡量光环境设计效果的主要指标包括照度、显色指数、色温与照度的搭配、均匀性、立体感、眩光、对比度等。然而博物馆的照明设计策略，除了要考虑照明标准以外，必须遵循有利于观赏展品和保护展品的原则，设计策略应达到安全可靠、经济适用、技术先进、节约能源、维修方便等要求。</a:t>
            </a:r>
          </a:p>
        </p:txBody>
      </p:sp>
      <p:sp>
        <p:nvSpPr>
          <p:cNvPr id="9" name="矩形 8"/>
          <p:cNvSpPr/>
          <p:nvPr/>
        </p:nvSpPr>
        <p:spPr>
          <a:xfrm>
            <a:off x="1995488" y="2044700"/>
            <a:ext cx="4572000" cy="116840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a:defRPr/>
            </a:pPr>
            <a:endParaRPr kumimoji="0" lang="en-US" altLang="zh-CN"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设计注意事项</a:t>
            </a:r>
          </a:p>
        </p:txBody>
      </p:sp>
    </p:spTree>
    <p:custDataLst>
      <p:tags r:id="rId1"/>
    </p:custDataLst>
  </p:cSld>
  <p:clrMapOvr>
    <a:overrideClrMapping bg1="lt1" tx1="dk1" bg2="lt2" tx2="dk2" accent1="accent1" accent2="accent2" accent3="accent3" accent4="accent4" accent5="accent5" accent6="accent6" hlink="hlink" folHlink="folHlink"/>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4" name="标题 3"/>
          <p:cNvSpPr>
            <a:spLocks noGrp="1"/>
          </p:cNvSpPr>
          <p:nvPr>
            <p:ph type="ctrTitle"/>
          </p:nvPr>
        </p:nvSpPr>
        <p:spPr/>
        <p:txBody>
          <a:bodyPr/>
          <a:lstStyle/>
          <a:p>
            <a:endParaRPr lang="zh-CN" altLang="en-US"/>
          </a:p>
        </p:txBody>
      </p:sp>
      <p:sp>
        <p:nvSpPr>
          <p:cNvPr id="5" name="文本占位符 4"/>
          <p:cNvSpPr>
            <a:spLocks noGrp="1"/>
          </p:cNvSpPr>
          <p:nvPr>
            <p:ph type="body" sz="quarter" idx="10"/>
          </p:nvPr>
        </p:nvSpPr>
        <p:spPr/>
        <p:txBody>
          <a:bodyPr>
            <a:normAutofit fontScale="90000" lnSpcReduction="20000"/>
          </a:bodyPr>
          <a:lstStyle/>
          <a:p>
            <a:endParaRPr lang="zh-CN" altLang="en-US"/>
          </a:p>
        </p:txBody>
      </p:sp>
      <p:sp>
        <p:nvSpPr>
          <p:cNvPr id="7" name="文本占位符 6"/>
          <p:cNvSpPr>
            <a:spLocks noGrp="1"/>
          </p:cNvSpPr>
          <p:nvPr>
            <p:ph type="body" sz="quarter" idx="11"/>
          </p:nvPr>
        </p:nvSpPr>
        <p:spPr/>
        <p:txBody>
          <a:bodyPr>
            <a:normAutofit fontScale="90000" lnSpcReduction="20000"/>
          </a:bodyPr>
          <a:lstStyle/>
          <a:p>
            <a:endParaRPr lang="zh-CN" altLang="en-US"/>
          </a:p>
        </p:txBody>
      </p:sp>
      <p:sp>
        <p:nvSpPr>
          <p:cNvPr id="12" name="椭圆 11"/>
          <p:cNvSpPr/>
          <p:nvPr/>
        </p:nvSpPr>
        <p:spPr>
          <a:xfrm>
            <a:off x="2195513" y="3213100"/>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2195513" y="3578225"/>
            <a:ext cx="287338" cy="288925"/>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2195513" y="2030413"/>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2195513" y="2428875"/>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195513" y="2794000"/>
            <a:ext cx="287338" cy="288925"/>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0"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第六节   会展空间照明</a:t>
            </a:r>
          </a:p>
        </p:txBody>
      </p:sp>
      <p:grpSp>
        <p:nvGrpSpPr>
          <p:cNvPr id="69641"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6870"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6868" name="Rectangle 8"/>
          <p:cNvSpPr>
            <a:spLocks noChangeArrowheads="1"/>
          </p:cNvSpPr>
          <p:nvPr/>
        </p:nvSpPr>
        <p:spPr bwMode="auto">
          <a:xfrm>
            <a:off x="4481513" y="2609850"/>
            <a:ext cx="2881313"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展会的主要功能不是直接销售商品，而是推广产品、接受订单、发布企业信息、宣传企业形象，同时得到参观者的反馈信息的空间。</a:t>
            </a:r>
          </a:p>
        </p:txBody>
      </p:sp>
      <p:sp>
        <p:nvSpPr>
          <p:cNvPr id="2" name="矩形 1"/>
          <p:cNvSpPr/>
          <p:nvPr/>
        </p:nvSpPr>
        <p:spPr>
          <a:xfrm>
            <a:off x="2195513" y="1989138"/>
            <a:ext cx="4572000" cy="196850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3"/>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照明方式</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3"/>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4"/>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光效控制</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4"/>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5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设计注意事项</a:t>
            </a:r>
          </a:p>
        </p:txBody>
      </p:sp>
    </p:spTree>
    <p:custDataLst>
      <p:tags r:id="rId1"/>
    </p:custData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4" name="标题 3"/>
          <p:cNvSpPr>
            <a:spLocks noGrp="1"/>
          </p:cNvSpPr>
          <p:nvPr>
            <p:ph type="ctrTitle"/>
          </p:nvPr>
        </p:nvSpPr>
        <p:spPr/>
        <p:txBody>
          <a:bodyPr/>
          <a:lstStyle/>
          <a:p>
            <a:endParaRPr lang="zh-CN" altLang="en-US"/>
          </a:p>
        </p:txBody>
      </p:sp>
      <p:sp>
        <p:nvSpPr>
          <p:cNvPr id="5" name="文本占位符 4"/>
          <p:cNvSpPr>
            <a:spLocks noGrp="1"/>
          </p:cNvSpPr>
          <p:nvPr>
            <p:ph type="body" sz="quarter" idx="10"/>
          </p:nvPr>
        </p:nvSpPr>
        <p:spPr/>
        <p:txBody>
          <a:bodyPr>
            <a:normAutofit fontScale="90000" lnSpcReduction="20000"/>
          </a:bodyPr>
          <a:lstStyle/>
          <a:p>
            <a:endParaRPr lang="zh-CN" altLang="en-US"/>
          </a:p>
        </p:txBody>
      </p:sp>
      <p:sp>
        <p:nvSpPr>
          <p:cNvPr id="7" name="文本占位符 6"/>
          <p:cNvSpPr>
            <a:spLocks noGrp="1"/>
          </p:cNvSpPr>
          <p:nvPr>
            <p:ph type="body" sz="quarter" idx="11"/>
          </p:nvPr>
        </p:nvSpPr>
        <p:spPr/>
        <p:txBody>
          <a:bodyPr>
            <a:normAutofit fontScale="90000" lnSpcReduction="20000"/>
          </a:bodyPr>
          <a:lstStyle/>
          <a:p>
            <a:endParaRPr lang="zh-CN" altLang="en-US"/>
          </a:p>
        </p:txBody>
      </p:sp>
      <p:sp>
        <p:nvSpPr>
          <p:cNvPr id="9" name="椭圆 8"/>
          <p:cNvSpPr/>
          <p:nvPr/>
        </p:nvSpPr>
        <p:spPr>
          <a:xfrm>
            <a:off x="2051050" y="2863850"/>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2051050" y="3286125"/>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051050" y="2078038"/>
            <a:ext cx="288925" cy="288925"/>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51050" y="2493963"/>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663"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第七节  观演空间照明</a:t>
            </a:r>
          </a:p>
        </p:txBody>
      </p:sp>
      <p:grpSp>
        <p:nvGrpSpPr>
          <p:cNvPr id="70664"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7894"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7892" name="Rectangle 7"/>
          <p:cNvSpPr>
            <a:spLocks noChangeArrowheads="1"/>
          </p:cNvSpPr>
          <p:nvPr/>
        </p:nvSpPr>
        <p:spPr bwMode="auto">
          <a:xfrm>
            <a:off x="4303713" y="2060575"/>
            <a:ext cx="377825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音乐厅、剧院、会堂、影院、体育馆兼作演出厅等类型都属于观演空间，观演空间的照明设计内容大体分为两个部分：舞台和观众席。相对于演出场景的照明设计，观赏空间的照明较为单纯，在保证彼此认清面部表情的照度基础上，以提供均匀照度的设备为主。</a:t>
            </a:r>
          </a:p>
        </p:txBody>
      </p:sp>
      <p:sp>
        <p:nvSpPr>
          <p:cNvPr id="2" name="矩形 1"/>
          <p:cNvSpPr/>
          <p:nvPr/>
        </p:nvSpPr>
        <p:spPr>
          <a:xfrm>
            <a:off x="2051050" y="2044700"/>
            <a:ext cx="4572000" cy="1568450"/>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800100" marR="0" lvl="1" indent="-342900" algn="l" defTabSz="914400" rtl="0" eaLnBrk="1" fontAlgn="base" latinLnBrk="0" hangingPunct="1">
              <a:lnSpc>
                <a:spcPct val="100000"/>
              </a:lnSpc>
              <a:spcBef>
                <a:spcPct val="0"/>
              </a:spcBef>
              <a:spcAft>
                <a:spcPct val="0"/>
              </a:spcAft>
              <a:buClrTx/>
              <a:buSzTx/>
              <a:buFontTx/>
              <a:buAutoNum type="arabicPlain"/>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3"/>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观众席布光原则</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3"/>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舞台布光原则</a:t>
            </a:r>
          </a:p>
        </p:txBody>
      </p:sp>
    </p:spTree>
    <p:custDataLst>
      <p:tags r:id="rId1"/>
    </p:custData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28675" y="44450"/>
          <a:ext cx="7704139" cy="6699234"/>
        </p:xfrm>
        <a:graphic>
          <a:graphicData uri="http://schemas.openxmlformats.org/drawingml/2006/table">
            <a:tbl>
              <a:tblPr firstRow="1" firstCol="1" bandRow="1" bandCol="1"/>
              <a:tblGrid>
                <a:gridCol w="2462187"/>
                <a:gridCol w="1453636"/>
                <a:gridCol w="3788316"/>
              </a:tblGrid>
              <a:tr h="167660">
                <a:tc>
                  <a:txBody>
                    <a:bodyPr/>
                    <a:lstStyle/>
                    <a:p>
                      <a:pPr algn="ctr">
                        <a:spcAft>
                          <a:spcPts val="0"/>
                        </a:spcAft>
                      </a:pPr>
                      <a:r>
                        <a:rPr lang="zh-CN" sz="1100" b="1" kern="100" dirty="0">
                          <a:effectLst/>
                        </a:rPr>
                        <a:t>课程内容</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zh-CN" sz="1100" b="1" kern="100" dirty="0">
                          <a:effectLst/>
                        </a:rPr>
                        <a:t>课时安排（</a:t>
                      </a:r>
                      <a:r>
                        <a:rPr lang="en-US" sz="1100" b="1" kern="100" dirty="0">
                          <a:effectLst/>
                        </a:rPr>
                        <a:t>72</a:t>
                      </a:r>
                      <a:r>
                        <a:rPr lang="zh-CN" sz="1100" b="1" kern="100" dirty="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zh-CN" sz="1100" b="1" kern="100" dirty="0">
                          <a:effectLst/>
                        </a:rPr>
                        <a:t>教学目的</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r>
              <a:tr h="175641">
                <a:tc>
                  <a:txBody>
                    <a:bodyPr/>
                    <a:lstStyle/>
                    <a:p>
                      <a:pPr algn="l">
                        <a:spcAft>
                          <a:spcPts val="0"/>
                        </a:spcAft>
                      </a:pPr>
                      <a:r>
                        <a:rPr lang="zh-CN" sz="1100" b="1" kern="100" dirty="0">
                          <a:effectLst/>
                        </a:rPr>
                        <a:t>第一章 概述</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zh-CN" sz="1100" b="1" kern="100" dirty="0" smtClean="0">
                          <a:effectLst/>
                        </a:rPr>
                        <a:t>共</a:t>
                      </a:r>
                      <a:r>
                        <a:rPr lang="en-US" altLang="zh-CN" sz="1100" b="1" kern="100" dirty="0" smtClean="0">
                          <a:effectLst/>
                        </a:rPr>
                        <a:t>6</a:t>
                      </a:r>
                      <a:r>
                        <a:rPr lang="zh-CN" sz="1100" b="1" kern="100" dirty="0" smtClean="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tc>
                <a:tc rowSpan="4">
                  <a:txBody>
                    <a:bodyPr/>
                    <a:lstStyle/>
                    <a:p>
                      <a:pPr algn="l">
                        <a:spcAft>
                          <a:spcPts val="0"/>
                        </a:spcAft>
                      </a:pPr>
                      <a:r>
                        <a:rPr lang="en-US" altLang="zh-CN" sz="1100" kern="100" dirty="0" smtClean="0">
                          <a:effectLst/>
                        </a:rPr>
                        <a:t>        </a:t>
                      </a:r>
                      <a:r>
                        <a:rPr lang="zh-CN" sz="1100" kern="100" dirty="0" smtClean="0">
                          <a:effectLst/>
                        </a:rPr>
                        <a:t>掌握</a:t>
                      </a:r>
                      <a:r>
                        <a:rPr lang="zh-CN" sz="1100" kern="100" dirty="0">
                          <a:effectLst/>
                        </a:rPr>
                        <a:t>照明设计的基本含义、设计的基本依据，以及全面了解环境照明设计应遵循三大原则：整体性原则、需求满足原则以及可持续发展原则。</a:t>
                      </a:r>
                      <a:endParaRPr lang="zh-CN" sz="1300" kern="100" dirty="0">
                        <a:effectLst/>
                      </a:endParaRPr>
                    </a:p>
                    <a:p>
                      <a:pPr algn="l">
                        <a:spcAft>
                          <a:spcPts val="0"/>
                        </a:spcAft>
                      </a:pPr>
                      <a:r>
                        <a:rPr lang="en-US" sz="1100" kern="100" dirty="0">
                          <a:effectLst/>
                        </a:rPr>
                        <a:t> </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nchor="ctr"/>
                </a:tc>
              </a:tr>
              <a:tr h="175641">
                <a:tc>
                  <a:txBody>
                    <a:bodyPr/>
                    <a:lstStyle/>
                    <a:p>
                      <a:pPr algn="l">
                        <a:spcAft>
                          <a:spcPts val="0"/>
                        </a:spcAft>
                      </a:pPr>
                      <a:r>
                        <a:rPr lang="zh-CN" sz="1100" kern="100" dirty="0">
                          <a:effectLst/>
                        </a:rPr>
                        <a:t>第一节 照明的基本含义</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100" dirty="0">
                          <a:effectLst/>
                        </a:rPr>
                        <a:t>第二节 环境照明设计的依据</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208498">
                <a:tc>
                  <a:txBody>
                    <a:bodyPr/>
                    <a:lstStyle/>
                    <a:p>
                      <a:pPr algn="l">
                        <a:spcAft>
                          <a:spcPts val="0"/>
                        </a:spcAft>
                      </a:pPr>
                      <a:r>
                        <a:rPr lang="zh-CN" sz="1100" kern="100" dirty="0">
                          <a:effectLst/>
                        </a:rPr>
                        <a:t>第三节 环境照明设计的原则</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b="1" kern="100" dirty="0">
                          <a:effectLst/>
                        </a:rPr>
                        <a:t>第二章 照明设计基础</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zh-CN" sz="1100" b="1" kern="100" dirty="0" smtClean="0">
                          <a:effectLst/>
                        </a:rPr>
                        <a:t>共</a:t>
                      </a:r>
                      <a:r>
                        <a:rPr lang="en-US" altLang="zh-CN" sz="1100" b="1" kern="100" dirty="0" smtClean="0">
                          <a:effectLst/>
                        </a:rPr>
                        <a:t>12</a:t>
                      </a:r>
                      <a:r>
                        <a:rPr lang="zh-CN" sz="1100" b="1" kern="100" dirty="0" smtClean="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rowSpan="6">
                  <a:txBody>
                    <a:bodyPr/>
                    <a:lstStyle/>
                    <a:p>
                      <a:pPr algn="l">
                        <a:spcAft>
                          <a:spcPts val="0"/>
                        </a:spcAft>
                      </a:pPr>
                      <a:r>
                        <a:rPr lang="en-US" altLang="zh-CN" sz="1100" kern="100" dirty="0" smtClean="0">
                          <a:effectLst/>
                        </a:rPr>
                        <a:t>        </a:t>
                      </a:r>
                      <a:r>
                        <a:rPr lang="zh-CN" sz="1100" kern="100" dirty="0" smtClean="0">
                          <a:effectLst/>
                        </a:rPr>
                        <a:t>掌握</a:t>
                      </a:r>
                      <a:r>
                        <a:rPr lang="zh-CN" sz="1100" kern="100" dirty="0">
                          <a:effectLst/>
                        </a:rPr>
                        <a:t>照明设计的诸多基础概念：视觉环境特点、色温、光源、眩光、照明方式、专业术语等小节的内容。</a:t>
                      </a:r>
                      <a:endParaRPr lang="zh-CN" sz="1300" kern="100" dirty="0">
                        <a:effectLst/>
                      </a:endParaRPr>
                    </a:p>
                    <a:p>
                      <a:pPr algn="l">
                        <a:spcAft>
                          <a:spcPts val="0"/>
                        </a:spcAft>
                      </a:pPr>
                      <a:r>
                        <a:rPr lang="en-US" sz="1100" kern="100" dirty="0">
                          <a:effectLst/>
                        </a:rPr>
                        <a:t> </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nchor="ctr">
                    <a:solidFill>
                      <a:schemeClr val="bg1">
                        <a:lumMod val="85000"/>
                      </a:schemeClr>
                    </a:solidFill>
                  </a:tcPr>
                </a:tc>
              </a:tr>
              <a:tr h="175641">
                <a:tc>
                  <a:txBody>
                    <a:bodyPr/>
                    <a:lstStyle/>
                    <a:p>
                      <a:pPr algn="l">
                        <a:spcAft>
                          <a:spcPts val="0"/>
                        </a:spcAft>
                      </a:pPr>
                      <a:r>
                        <a:rPr lang="zh-CN" sz="1100" kern="100" dirty="0">
                          <a:effectLst/>
                        </a:rPr>
                        <a:t>第一节 </a:t>
                      </a:r>
                      <a:r>
                        <a:rPr lang="zh-CN" sz="1100" kern="0" dirty="0">
                          <a:effectLst/>
                        </a:rPr>
                        <a:t>视觉、视觉环境与视知觉</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第二节 照明设计中的色彩</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4</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第三节 光源的种类和特征</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第四节 照明方式</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tabLst>
                          <a:tab pos="471805" algn="l"/>
                        </a:tabLst>
                      </a:pPr>
                      <a:r>
                        <a:rPr lang="zh-CN" sz="1100" kern="0" dirty="0">
                          <a:effectLst/>
                        </a:rPr>
                        <a:t>五、灯具</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b="1" kern="0" dirty="0">
                          <a:effectLst/>
                        </a:rPr>
                        <a:t>第三章照明设计基本原理与程序</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zh-CN" sz="1100" b="1" kern="100" dirty="0" smtClean="0">
                          <a:effectLst/>
                        </a:rPr>
                        <a:t>共</a:t>
                      </a:r>
                      <a:r>
                        <a:rPr lang="en-US" altLang="zh-CN" sz="1100" b="1" kern="100" dirty="0" smtClean="0">
                          <a:effectLst/>
                        </a:rPr>
                        <a:t>16</a:t>
                      </a:r>
                      <a:r>
                        <a:rPr lang="zh-CN" sz="1100" b="1" kern="100" dirty="0" smtClean="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tc>
                <a:tc rowSpan="6">
                  <a:txBody>
                    <a:bodyPr/>
                    <a:lstStyle/>
                    <a:p>
                      <a:pPr algn="l">
                        <a:spcAft>
                          <a:spcPts val="0"/>
                        </a:spcAft>
                      </a:pPr>
                      <a:r>
                        <a:rPr lang="en-US" altLang="zh-CN" sz="1100" kern="100" dirty="0" smtClean="0">
                          <a:effectLst/>
                        </a:rPr>
                        <a:t>         </a:t>
                      </a:r>
                      <a:r>
                        <a:rPr lang="zh-CN" sz="1100" kern="100" dirty="0" smtClean="0">
                          <a:effectLst/>
                        </a:rPr>
                        <a:t>充分</a:t>
                      </a:r>
                      <a:r>
                        <a:rPr lang="zh-CN" sz="1100" kern="100" dirty="0">
                          <a:effectLst/>
                        </a:rPr>
                        <a:t>理解自然光的价值和设计原理，掌握人工光的设计原理及程序。</a:t>
                      </a:r>
                      <a:endParaRPr lang="zh-CN" sz="1300" kern="100" dirty="0">
                        <a:effectLst/>
                      </a:endParaRPr>
                    </a:p>
                    <a:p>
                      <a:pPr algn="l">
                        <a:spcAft>
                          <a:spcPts val="0"/>
                        </a:spcAft>
                      </a:pPr>
                      <a:r>
                        <a:rPr lang="en-US" sz="1100" kern="100" dirty="0">
                          <a:effectLst/>
                        </a:rPr>
                        <a:t> </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nchor="ctr"/>
                </a:tc>
              </a:tr>
              <a:tr h="175641">
                <a:tc>
                  <a:txBody>
                    <a:bodyPr/>
                    <a:lstStyle/>
                    <a:p>
                      <a:pPr algn="l">
                        <a:spcAft>
                          <a:spcPts val="0"/>
                        </a:spcAft>
                      </a:pPr>
                      <a:r>
                        <a:rPr lang="zh-CN" sz="1100" kern="0">
                          <a:effectLst/>
                        </a:rPr>
                        <a:t>第一节 自然光的价值</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第二节 采光设计基本原理</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第三节 人工照明基本原理</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第四节 人工照明设计流程</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tabLst>
                          <a:tab pos="471805" algn="l"/>
                        </a:tabLst>
                      </a:pPr>
                      <a:r>
                        <a:rPr lang="zh-CN" sz="1100" kern="0">
                          <a:effectLst/>
                        </a:rPr>
                        <a:t>第五节 光环境的计算机模拟技术</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8</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b="1" kern="0" dirty="0">
                          <a:effectLst/>
                        </a:rPr>
                        <a:t>第四章光效设计</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zh-CN" sz="1100" b="1" kern="100" dirty="0" smtClean="0">
                          <a:effectLst/>
                        </a:rPr>
                        <a:t>共</a:t>
                      </a:r>
                      <a:r>
                        <a:rPr lang="en-US" altLang="zh-CN" sz="1100" b="1" kern="100" dirty="0" smtClean="0">
                          <a:effectLst/>
                        </a:rPr>
                        <a:t>12</a:t>
                      </a:r>
                      <a:r>
                        <a:rPr lang="zh-CN" sz="1100" b="1" kern="100" dirty="0" smtClean="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rowSpan="7">
                  <a:txBody>
                    <a:bodyPr/>
                    <a:lstStyle/>
                    <a:p>
                      <a:pPr algn="l">
                        <a:spcAft>
                          <a:spcPts val="0"/>
                        </a:spcAft>
                      </a:pPr>
                      <a:r>
                        <a:rPr lang="en-US" altLang="zh-CN" sz="1100" kern="100" dirty="0" smtClean="0">
                          <a:effectLst/>
                        </a:rPr>
                        <a:t>       </a:t>
                      </a:r>
                      <a:r>
                        <a:rPr lang="zh-CN" sz="1100" kern="100" dirty="0" smtClean="0">
                          <a:effectLst/>
                        </a:rPr>
                        <a:t>了解</a:t>
                      </a:r>
                      <a:r>
                        <a:rPr lang="zh-CN" sz="1100" kern="100" dirty="0">
                          <a:effectLst/>
                        </a:rPr>
                        <a:t>光与形态、色彩、影、立体感等艺术效果直接的关系，并学习控制光效的诸多方法。</a:t>
                      </a:r>
                      <a:endParaRPr lang="zh-CN" sz="1300" kern="100" dirty="0">
                        <a:effectLst/>
                      </a:endParaRPr>
                    </a:p>
                    <a:p>
                      <a:pPr algn="l">
                        <a:spcAft>
                          <a:spcPts val="0"/>
                        </a:spcAft>
                      </a:pPr>
                      <a:r>
                        <a:rPr lang="en-US" sz="1100" kern="100" dirty="0">
                          <a:effectLst/>
                        </a:rPr>
                        <a:t> </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nchor="ctr">
                    <a:solidFill>
                      <a:schemeClr val="bg1">
                        <a:lumMod val="85000"/>
                      </a:schemeClr>
                    </a:solidFill>
                  </a:tcPr>
                </a:tc>
              </a:tr>
              <a:tr h="175641">
                <a:tc>
                  <a:txBody>
                    <a:bodyPr/>
                    <a:lstStyle/>
                    <a:p>
                      <a:pPr algn="l">
                        <a:spcAft>
                          <a:spcPts val="0"/>
                        </a:spcAft>
                      </a:pPr>
                      <a:r>
                        <a:rPr lang="zh-CN" sz="1100" kern="0" dirty="0">
                          <a:effectLst/>
                        </a:rPr>
                        <a:t>第一节 光与形</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第二节 光与色彩</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第三节 光与影</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第四节 光与材料</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第五节 动态光效</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第六节 光与立体感</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b="1" kern="0" dirty="0">
                          <a:effectLst/>
                        </a:rPr>
                        <a:t>第五章室内照明设计的应用</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zh-CN" sz="1100" b="1" kern="100" dirty="0" smtClean="0">
                          <a:effectLst/>
                        </a:rPr>
                        <a:t>共</a:t>
                      </a:r>
                      <a:r>
                        <a:rPr lang="en-US" altLang="zh-CN" sz="1100" b="1" kern="100" dirty="0" smtClean="0">
                          <a:effectLst/>
                        </a:rPr>
                        <a:t>14</a:t>
                      </a:r>
                      <a:r>
                        <a:rPr lang="zh-CN" sz="1100" b="1" kern="100" dirty="0" smtClean="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tc>
                <a:tc rowSpan="8">
                  <a:txBody>
                    <a:bodyPr/>
                    <a:lstStyle/>
                    <a:p>
                      <a:pPr algn="l">
                        <a:spcAft>
                          <a:spcPts val="0"/>
                        </a:spcAft>
                      </a:pPr>
                      <a:r>
                        <a:rPr lang="en-US" altLang="zh-CN" sz="1100" kern="100" dirty="0" smtClean="0">
                          <a:effectLst/>
                        </a:rPr>
                        <a:t>         </a:t>
                      </a:r>
                      <a:r>
                        <a:rPr lang="zh-CN" sz="1100" kern="100" dirty="0" smtClean="0">
                          <a:effectLst/>
                        </a:rPr>
                        <a:t>掌握</a:t>
                      </a:r>
                      <a:r>
                        <a:rPr lang="zh-CN" sz="1100" kern="100" dirty="0">
                          <a:effectLst/>
                        </a:rPr>
                        <a:t>室内不同类型的室内空间的照度标准、常用灯具类型和设计注意事项。</a:t>
                      </a:r>
                      <a:endParaRPr lang="zh-CN" sz="1300" kern="100" dirty="0">
                        <a:effectLst/>
                      </a:endParaRPr>
                    </a:p>
                    <a:p>
                      <a:pPr algn="l">
                        <a:spcAft>
                          <a:spcPts val="0"/>
                        </a:spcAft>
                      </a:pPr>
                      <a:r>
                        <a:rPr lang="en-US" sz="1100" kern="100" dirty="0">
                          <a:effectLst/>
                        </a:rPr>
                        <a:t> </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nchor="ctr"/>
                </a:tc>
              </a:tr>
              <a:tr h="175641">
                <a:tc>
                  <a:txBody>
                    <a:bodyPr/>
                    <a:lstStyle/>
                    <a:p>
                      <a:pPr algn="l">
                        <a:spcAft>
                          <a:spcPts val="0"/>
                        </a:spcAft>
                        <a:tabLst>
                          <a:tab pos="492760" algn="l"/>
                        </a:tabLst>
                      </a:pPr>
                      <a:r>
                        <a:rPr lang="zh-CN" sz="1100" kern="0" dirty="0">
                          <a:effectLst/>
                        </a:rPr>
                        <a:t>第一节 居住空间照明</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第二节 办公空间照明</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第三节 餐饮空间照明</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第四节 商店空间照明</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第五节 博物馆（美术馆）照明</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第六节 会展空间照明</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pPr>
                      <a:r>
                        <a:rPr lang="zh-CN" sz="1100" kern="0">
                          <a:effectLst/>
                        </a:rPr>
                        <a:t>第七节 观演空间照明</a:t>
                      </a:r>
                      <a:endParaRPr lang="zh-CN" sz="1300" kern="100">
                        <a:effectLst/>
                        <a:latin typeface="Calibri" panose="020F0502020204030204"/>
                        <a:ea typeface="宋体" panose="02010600030101010101" pitchFamily="2" charset="-122"/>
                        <a:cs typeface="Calibri" panose="020F0502020204030204"/>
                      </a:endParaRPr>
                    </a:p>
                  </a:txBody>
                  <a:tcPr marL="85276" marR="85276" marT="0" marB="0"/>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tc>
                <a:tc vMerge="1">
                  <a:txBody>
                    <a:bodyPr/>
                    <a:lstStyle/>
                    <a:p>
                      <a:endParaRPr lang="zh-CN"/>
                    </a:p>
                  </a:txBody>
                  <a:tcPr/>
                </a:tc>
              </a:tr>
              <a:tr h="175641">
                <a:tc>
                  <a:txBody>
                    <a:bodyPr/>
                    <a:lstStyle/>
                    <a:p>
                      <a:pPr algn="l">
                        <a:spcAft>
                          <a:spcPts val="0"/>
                        </a:spcAft>
                        <a:tabLst>
                          <a:tab pos="528955" algn="l"/>
                        </a:tabLst>
                      </a:pPr>
                      <a:r>
                        <a:rPr lang="zh-CN" sz="1100" b="1" kern="0" dirty="0">
                          <a:effectLst/>
                        </a:rPr>
                        <a:t>第六章室外照明设计的应用</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zh-CN" sz="1100" b="1" kern="100" dirty="0" smtClean="0">
                          <a:effectLst/>
                        </a:rPr>
                        <a:t>共</a:t>
                      </a:r>
                      <a:r>
                        <a:rPr lang="en-US" altLang="zh-CN" sz="1100" b="1" kern="100" dirty="0" smtClean="0">
                          <a:effectLst/>
                        </a:rPr>
                        <a:t>12</a:t>
                      </a:r>
                      <a:r>
                        <a:rPr lang="zh-CN" sz="1100" b="1" kern="100" dirty="0" smtClean="0">
                          <a:effectLst/>
                        </a:rPr>
                        <a:t>课时</a:t>
                      </a:r>
                      <a:endParaRPr lang="zh-CN" sz="1300" b="1"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rowSpan="6">
                  <a:txBody>
                    <a:bodyPr/>
                    <a:lstStyle/>
                    <a:p>
                      <a:pPr algn="l">
                        <a:spcAft>
                          <a:spcPts val="0"/>
                        </a:spcAft>
                      </a:pPr>
                      <a:r>
                        <a:rPr lang="en-US" altLang="zh-CN" sz="1100" kern="100" dirty="0" smtClean="0">
                          <a:effectLst/>
                        </a:rPr>
                        <a:t>         </a:t>
                      </a:r>
                      <a:r>
                        <a:rPr lang="zh-CN" sz="1100" kern="100" dirty="0" smtClean="0">
                          <a:effectLst/>
                        </a:rPr>
                        <a:t>掌握</a:t>
                      </a:r>
                      <a:r>
                        <a:rPr lang="zh-CN" sz="1100" kern="100" dirty="0">
                          <a:effectLst/>
                        </a:rPr>
                        <a:t>城市道路照明、建筑物外观照明和景观照明的特点和方法。</a:t>
                      </a:r>
                      <a:endParaRPr lang="zh-CN" sz="1300" kern="100" dirty="0">
                        <a:effectLst/>
                      </a:endParaRPr>
                    </a:p>
                    <a:p>
                      <a:pPr algn="l">
                        <a:spcAft>
                          <a:spcPts val="0"/>
                        </a:spcAft>
                      </a:pPr>
                      <a:r>
                        <a:rPr lang="en-US" sz="1100" kern="100" dirty="0">
                          <a:effectLst/>
                        </a:rPr>
                        <a:t> </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nchor="ctr">
                    <a:solidFill>
                      <a:schemeClr val="bg1">
                        <a:lumMod val="85000"/>
                      </a:schemeClr>
                    </a:solidFill>
                  </a:tcPr>
                </a:tc>
              </a:tr>
              <a:tr h="175641">
                <a:tc>
                  <a:txBody>
                    <a:bodyPr/>
                    <a:lstStyle/>
                    <a:p>
                      <a:pPr algn="l">
                        <a:spcAft>
                          <a:spcPts val="0"/>
                        </a:spcAft>
                      </a:pPr>
                      <a:r>
                        <a:rPr lang="zh-CN" sz="1100" kern="0" dirty="0">
                          <a:effectLst/>
                        </a:rPr>
                        <a:t>第一节 城市道路照明</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第二节 步行空间照明</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第三节 建筑物外观照明</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第四节 景观照明</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2</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r h="175641">
                <a:tc>
                  <a:txBody>
                    <a:bodyPr/>
                    <a:lstStyle/>
                    <a:p>
                      <a:pPr algn="l">
                        <a:spcAft>
                          <a:spcPts val="0"/>
                        </a:spcAft>
                      </a:pPr>
                      <a:r>
                        <a:rPr lang="zh-CN" sz="1100" kern="0" dirty="0">
                          <a:effectLst/>
                        </a:rPr>
                        <a:t>课程总结、作业分析</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a:txBody>
                    <a:bodyPr/>
                    <a:lstStyle/>
                    <a:p>
                      <a:pPr algn="ctr">
                        <a:spcAft>
                          <a:spcPts val="0"/>
                        </a:spcAft>
                      </a:pPr>
                      <a:r>
                        <a:rPr lang="en-US" altLang="zh-CN" sz="1100" kern="100" dirty="0" smtClean="0">
                          <a:effectLst/>
                        </a:rPr>
                        <a:t>4</a:t>
                      </a:r>
                      <a:r>
                        <a:rPr lang="zh-CN" sz="1100" kern="100" dirty="0" smtClean="0">
                          <a:effectLst/>
                        </a:rPr>
                        <a:t>课时</a:t>
                      </a:r>
                      <a:endParaRPr lang="zh-CN" sz="1300" kern="100" dirty="0">
                        <a:effectLst/>
                        <a:latin typeface="Calibri" panose="020F0502020204030204"/>
                        <a:ea typeface="宋体" panose="02010600030101010101" pitchFamily="2" charset="-122"/>
                        <a:cs typeface="Calibri" panose="020F0502020204030204"/>
                      </a:endParaRPr>
                    </a:p>
                  </a:txBody>
                  <a:tcPr marL="85276" marR="85276" marT="0" marB="0">
                    <a:solidFill>
                      <a:schemeClr val="bg1">
                        <a:lumMod val="85000"/>
                      </a:schemeClr>
                    </a:solidFill>
                  </a:tcPr>
                </a:tc>
                <a:tc vMerge="1">
                  <a:txBody>
                    <a:bodyPr/>
                    <a:lstStyle/>
                    <a:p>
                      <a:endParaRPr lang="zh-CN"/>
                    </a:p>
                  </a:txBody>
                  <a:tcPr/>
                </a:tc>
              </a:tr>
            </a:tbl>
          </a:graphicData>
        </a:graphic>
      </p:graphicFrame>
      <p:sp>
        <p:nvSpPr>
          <p:cNvPr id="4225" name="Rectangle 1"/>
          <p:cNvSpPr/>
          <p:nvPr/>
        </p:nvSpPr>
        <p:spPr>
          <a:xfrm>
            <a:off x="2047875" y="1535113"/>
            <a:ext cx="9144000" cy="4572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zh-CN" sz="1800" dirty="0">
              <a:latin typeface="Arial" panose="020B0604020202020204" pitchFamily="34" charset="0"/>
            </a:endParaRPr>
          </a:p>
        </p:txBody>
      </p:sp>
      <p:sp>
        <p:nvSpPr>
          <p:cNvPr id="6" name="矩形 2"/>
          <p:cNvSpPr>
            <a:spLocks noChangeArrowheads="1"/>
          </p:cNvSpPr>
          <p:nvPr/>
        </p:nvSpPr>
        <p:spPr bwMode="auto">
          <a:xfrm>
            <a:off x="323850" y="5073650"/>
            <a:ext cx="4143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课</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时</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安</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排</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建</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议</a:t>
            </a:r>
          </a:p>
        </p:txBody>
      </p:sp>
      <p:grpSp>
        <p:nvGrpSpPr>
          <p:cNvPr id="4227" name="组合 13"/>
          <p:cNvGrpSpPr/>
          <p:nvPr/>
        </p:nvGrpSpPr>
        <p:grpSpPr>
          <a:xfrm>
            <a:off x="381000" y="4795838"/>
            <a:ext cx="285750" cy="285750"/>
            <a:chOff x="251520" y="2996952"/>
            <a:chExt cx="1296144" cy="1296144"/>
          </a:xfrm>
        </p:grpSpPr>
        <p:grpSp>
          <p:nvGrpSpPr>
            <p:cNvPr id="4228" name="组合 9"/>
            <p:cNvGrpSpPr/>
            <p:nvPr/>
          </p:nvGrpSpPr>
          <p:grpSpPr>
            <a:xfrm>
              <a:off x="251520" y="2996952"/>
              <a:ext cx="1296144" cy="1296144"/>
              <a:chOff x="251520" y="2996952"/>
              <a:chExt cx="1296144" cy="1296144"/>
            </a:xfrm>
          </p:grpSpPr>
          <p:sp>
            <p:nvSpPr>
              <p:cNvPr id="8" name="椭圆 7"/>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388337" y="3126566"/>
                <a:ext cx="1022514" cy="10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椭圆 11"/>
            <p:cNvSpPr/>
            <p:nvPr/>
          </p:nvSpPr>
          <p:spPr>
            <a:xfrm>
              <a:off x="568355" y="3306584"/>
              <a:ext cx="662474" cy="66247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ustDataLst>
      <p:tags r:id="rId1"/>
    </p:custData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a:spLocks noChangeArrowheads="1"/>
          </p:cNvSpPr>
          <p:nvPr/>
        </p:nvSpPr>
        <p:spPr bwMode="auto">
          <a:xfrm>
            <a:off x="4795203" y="4205605"/>
            <a:ext cx="3802380"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rPr>
              <a:t>第一章  概述</a:t>
            </a:r>
            <a:endParaRPr kumimoji="0" lang="en-US" altLang="zh-CN"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rPr>
              <a:t>第二章  照明设计基础</a:t>
            </a:r>
            <a:endParaRPr kumimoji="0" lang="en-US" altLang="zh-CN"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rPr>
              <a:t>第三章  照明设计基本原理与程序</a:t>
            </a:r>
            <a:endParaRPr kumimoji="0" lang="en-US" altLang="zh-CN"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rPr>
              <a:t>第四章  光效设计</a:t>
            </a:r>
            <a:endParaRPr kumimoji="0" lang="en-US" altLang="zh-CN"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rPr>
              <a:t>第五章  室内照明设计的应用</a:t>
            </a:r>
            <a:endParaRPr kumimoji="0" lang="en-US" altLang="zh-CN"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rPr>
              <a:t>第六章  室外照明设计的应用</a:t>
            </a:r>
            <a:endParaRPr kumimoji="0" lang="en-US" altLang="zh-CN" sz="1900" b="0" i="0" u="none" strike="noStrike" kern="1200" cap="none" spc="0" normalizeH="0" baseline="0" noProof="0" dirty="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方正细等线简体" pitchFamily="65" charset="-122"/>
            </a:endParaRPr>
          </a:p>
        </p:txBody>
      </p:sp>
      <p:grpSp>
        <p:nvGrpSpPr>
          <p:cNvPr id="5123" name="组合 5"/>
          <p:cNvGrpSpPr/>
          <p:nvPr/>
        </p:nvGrpSpPr>
        <p:grpSpPr>
          <a:xfrm>
            <a:off x="5883593" y="1695450"/>
            <a:ext cx="2216150" cy="1800225"/>
            <a:chOff x="1041477" y="3645024"/>
            <a:chExt cx="2217449" cy="1800200"/>
          </a:xfrm>
        </p:grpSpPr>
        <p:sp>
          <p:nvSpPr>
            <p:cNvPr id="3" name="椭圆 2"/>
            <p:cNvSpPr/>
            <p:nvPr/>
          </p:nvSpPr>
          <p:spPr>
            <a:xfrm>
              <a:off x="1259091" y="3645024"/>
              <a:ext cx="1801280" cy="18002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5127" name="矩形 3"/>
            <p:cNvSpPr/>
            <p:nvPr/>
          </p:nvSpPr>
          <p:spPr>
            <a:xfrm>
              <a:off x="1041477" y="3789484"/>
              <a:ext cx="2217449" cy="131125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8000" dirty="0">
                  <a:solidFill>
                    <a:schemeClr val="bg1"/>
                  </a:solidFill>
                  <a:latin typeface="黑体" panose="02010609060101010101" pitchFamily="49" charset="-122"/>
                  <a:ea typeface="黑体" panose="02010609060101010101" pitchFamily="49" charset="-122"/>
                </a:rPr>
                <a:t>目录</a:t>
              </a:r>
            </a:p>
          </p:txBody>
        </p:sp>
      </p:grpSp>
      <p:cxnSp>
        <p:nvCxnSpPr>
          <p:cNvPr id="4" name="直接连接符 3"/>
          <p:cNvCxnSpPr/>
          <p:nvPr/>
        </p:nvCxnSpPr>
        <p:spPr>
          <a:xfrm>
            <a:off x="4928553" y="3328035"/>
            <a:ext cx="0" cy="1800225"/>
          </a:xfrm>
          <a:prstGeom prst="line">
            <a:avLst/>
          </a:prstGeom>
          <a:ln>
            <a:solidFill>
              <a:srgbClr val="FFFF00"/>
            </a:solidFill>
          </a:ln>
        </p:spPr>
        <p:style>
          <a:lnRef idx="2">
            <a:schemeClr val="accent6"/>
          </a:lnRef>
          <a:fillRef idx="0">
            <a:schemeClr val="accent6"/>
          </a:fillRef>
          <a:effectRef idx="1">
            <a:schemeClr val="accent6"/>
          </a:effectRef>
          <a:fontRef idx="minor">
            <a:schemeClr val="tx1"/>
          </a:fontRef>
        </p:style>
      </p:cxnSp>
      <p:pic>
        <p:nvPicPr>
          <p:cNvPr id="5125" name="Picture 6"/>
          <p:cNvPicPr>
            <a:picLocks noChangeAspect="1"/>
          </p:cNvPicPr>
          <p:nvPr/>
        </p:nvPicPr>
        <p:blipFill>
          <a:blip r:embed="rId3"/>
          <a:stretch>
            <a:fillRect/>
          </a:stretch>
        </p:blipFill>
        <p:spPr>
          <a:xfrm>
            <a:off x="5580063" y="771525"/>
            <a:ext cx="2232025" cy="128588"/>
          </a:xfrm>
          <a:prstGeom prst="rect">
            <a:avLst/>
          </a:prstGeom>
          <a:noFill/>
          <a:ln w="9525">
            <a:noFill/>
          </a:ln>
        </p:spPr>
      </p:pic>
    </p:spTree>
    <p:custDataLst>
      <p:tags r:id="rId1"/>
    </p:custData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组合 9"/>
          <p:cNvGrpSpPr/>
          <p:nvPr/>
        </p:nvGrpSpPr>
        <p:grpSpPr>
          <a:xfrm>
            <a:off x="4067175" y="2133600"/>
            <a:ext cx="333375" cy="330200"/>
            <a:chOff x="251520" y="2996952"/>
            <a:chExt cx="1296144" cy="1296144"/>
          </a:xfrm>
        </p:grpSpPr>
        <p:grpSp>
          <p:nvGrpSpPr>
            <p:cNvPr id="62502" name="组合 10"/>
            <p:cNvGrpSpPr/>
            <p:nvPr/>
          </p:nvGrpSpPr>
          <p:grpSpPr>
            <a:xfrm>
              <a:off x="251520" y="2996952"/>
              <a:ext cx="1296144" cy="1296144"/>
              <a:chOff x="251520" y="2996952"/>
              <a:chExt cx="1296144" cy="1296144"/>
            </a:xfrm>
          </p:grpSpPr>
          <p:sp>
            <p:nvSpPr>
              <p:cNvPr id="58" name="椭圆 57"/>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椭圆 58"/>
              <p:cNvSpPr/>
              <p:nvPr/>
            </p:nvSpPr>
            <p:spPr>
              <a:xfrm>
                <a:off x="387307" y="3127815"/>
                <a:ext cx="10245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7" name="椭圆 56"/>
            <p:cNvSpPr/>
            <p:nvPr/>
          </p:nvSpPr>
          <p:spPr>
            <a:xfrm>
              <a:off x="566300" y="3308525"/>
              <a:ext cx="666588"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2467" name="组合 9"/>
          <p:cNvGrpSpPr/>
          <p:nvPr/>
        </p:nvGrpSpPr>
        <p:grpSpPr>
          <a:xfrm>
            <a:off x="4554538" y="2133600"/>
            <a:ext cx="333375" cy="330200"/>
            <a:chOff x="251520" y="2996952"/>
            <a:chExt cx="1296144" cy="1296144"/>
          </a:xfrm>
        </p:grpSpPr>
        <p:grpSp>
          <p:nvGrpSpPr>
            <p:cNvPr id="62498" name="组合 10"/>
            <p:cNvGrpSpPr/>
            <p:nvPr/>
          </p:nvGrpSpPr>
          <p:grpSpPr>
            <a:xfrm>
              <a:off x="251520" y="2996952"/>
              <a:ext cx="1296144" cy="1296144"/>
              <a:chOff x="251520" y="2996952"/>
              <a:chExt cx="1296144" cy="1296144"/>
            </a:xfrm>
          </p:grpSpPr>
          <p:sp>
            <p:nvSpPr>
              <p:cNvPr id="41" name="椭圆 40"/>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椭圆 41"/>
              <p:cNvSpPr/>
              <p:nvPr/>
            </p:nvSpPr>
            <p:spPr>
              <a:xfrm>
                <a:off x="387307" y="3127815"/>
                <a:ext cx="10245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0" name="椭圆 39"/>
            <p:cNvSpPr/>
            <p:nvPr/>
          </p:nvSpPr>
          <p:spPr>
            <a:xfrm>
              <a:off x="566296" y="3308525"/>
              <a:ext cx="666588"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2468" name="组合 9"/>
          <p:cNvGrpSpPr/>
          <p:nvPr/>
        </p:nvGrpSpPr>
        <p:grpSpPr>
          <a:xfrm>
            <a:off x="5030788" y="2133600"/>
            <a:ext cx="333375" cy="330200"/>
            <a:chOff x="251520" y="2996952"/>
            <a:chExt cx="1296144" cy="1296144"/>
          </a:xfrm>
        </p:grpSpPr>
        <p:grpSp>
          <p:nvGrpSpPr>
            <p:cNvPr id="62494" name="组合 10"/>
            <p:cNvGrpSpPr/>
            <p:nvPr/>
          </p:nvGrpSpPr>
          <p:grpSpPr>
            <a:xfrm>
              <a:off x="251520" y="2996952"/>
              <a:ext cx="1296144" cy="1296144"/>
              <a:chOff x="251520" y="2996952"/>
              <a:chExt cx="1296144" cy="1296144"/>
            </a:xfrm>
          </p:grpSpPr>
          <p:sp>
            <p:nvSpPr>
              <p:cNvPr id="46" name="椭圆 45"/>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椭圆 46"/>
              <p:cNvSpPr/>
              <p:nvPr/>
            </p:nvSpPr>
            <p:spPr>
              <a:xfrm>
                <a:off x="387307" y="3127815"/>
                <a:ext cx="10245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5" name="椭圆 44"/>
            <p:cNvSpPr/>
            <p:nvPr/>
          </p:nvSpPr>
          <p:spPr>
            <a:xfrm>
              <a:off x="566296" y="3308525"/>
              <a:ext cx="666588"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2469" name="组合 9"/>
          <p:cNvGrpSpPr/>
          <p:nvPr/>
        </p:nvGrpSpPr>
        <p:grpSpPr>
          <a:xfrm>
            <a:off x="5535613" y="2133600"/>
            <a:ext cx="331787" cy="330200"/>
            <a:chOff x="251520" y="2996952"/>
            <a:chExt cx="1296144" cy="1296144"/>
          </a:xfrm>
        </p:grpSpPr>
        <p:grpSp>
          <p:nvGrpSpPr>
            <p:cNvPr id="62490" name="组合 10"/>
            <p:cNvGrpSpPr/>
            <p:nvPr/>
          </p:nvGrpSpPr>
          <p:grpSpPr>
            <a:xfrm>
              <a:off x="251520" y="2996952"/>
              <a:ext cx="1296144" cy="1296144"/>
              <a:chOff x="251520" y="2996952"/>
              <a:chExt cx="1296144" cy="1296144"/>
            </a:xfrm>
          </p:grpSpPr>
          <p:sp>
            <p:nvSpPr>
              <p:cNvPr id="51" name="椭圆 50"/>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椭圆 51"/>
              <p:cNvSpPr/>
              <p:nvPr/>
            </p:nvSpPr>
            <p:spPr>
              <a:xfrm>
                <a:off x="387956" y="3127815"/>
                <a:ext cx="10232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0" name="椭圆 49"/>
            <p:cNvSpPr/>
            <p:nvPr/>
          </p:nvSpPr>
          <p:spPr>
            <a:xfrm>
              <a:off x="567802" y="3308525"/>
              <a:ext cx="663579"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2470" name="组合 9"/>
          <p:cNvGrpSpPr/>
          <p:nvPr/>
        </p:nvGrpSpPr>
        <p:grpSpPr>
          <a:xfrm>
            <a:off x="6038850" y="2133600"/>
            <a:ext cx="333375" cy="330200"/>
            <a:chOff x="251520" y="2996952"/>
            <a:chExt cx="1296144" cy="1296144"/>
          </a:xfrm>
        </p:grpSpPr>
        <p:grpSp>
          <p:nvGrpSpPr>
            <p:cNvPr id="62486" name="组合 10"/>
            <p:cNvGrpSpPr/>
            <p:nvPr/>
          </p:nvGrpSpPr>
          <p:grpSpPr>
            <a:xfrm>
              <a:off x="251520" y="2996952"/>
              <a:ext cx="1296144" cy="1296144"/>
              <a:chOff x="251520" y="2996952"/>
              <a:chExt cx="1296144" cy="1296144"/>
            </a:xfrm>
          </p:grpSpPr>
          <p:sp>
            <p:nvSpPr>
              <p:cNvPr id="23" name="椭圆 22"/>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387307" y="3127815"/>
                <a:ext cx="10245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2" name="椭圆 21"/>
            <p:cNvSpPr/>
            <p:nvPr/>
          </p:nvSpPr>
          <p:spPr>
            <a:xfrm>
              <a:off x="566300" y="3308525"/>
              <a:ext cx="666588"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2471" name="组合 9"/>
          <p:cNvGrpSpPr/>
          <p:nvPr/>
        </p:nvGrpSpPr>
        <p:grpSpPr>
          <a:xfrm>
            <a:off x="6588125" y="2133600"/>
            <a:ext cx="333375" cy="330200"/>
            <a:chOff x="251520" y="2996952"/>
            <a:chExt cx="1296144" cy="1296144"/>
          </a:xfrm>
        </p:grpSpPr>
        <p:grpSp>
          <p:nvGrpSpPr>
            <p:cNvPr id="62482" name="组合 10"/>
            <p:cNvGrpSpPr/>
            <p:nvPr/>
          </p:nvGrpSpPr>
          <p:grpSpPr>
            <a:xfrm>
              <a:off x="251520" y="2996952"/>
              <a:ext cx="1296144" cy="1296144"/>
              <a:chOff x="251520" y="2996952"/>
              <a:chExt cx="1296144" cy="1296144"/>
            </a:xfrm>
          </p:grpSpPr>
          <p:sp>
            <p:nvSpPr>
              <p:cNvPr id="29" name="椭圆 28"/>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387307" y="3127815"/>
                <a:ext cx="10245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 name="椭圆 27"/>
            <p:cNvSpPr/>
            <p:nvPr/>
          </p:nvSpPr>
          <p:spPr>
            <a:xfrm>
              <a:off x="566300" y="3308525"/>
              <a:ext cx="666588"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2472" name="组合 9"/>
          <p:cNvGrpSpPr/>
          <p:nvPr/>
        </p:nvGrpSpPr>
        <p:grpSpPr>
          <a:xfrm>
            <a:off x="7073900" y="2133600"/>
            <a:ext cx="333375" cy="330200"/>
            <a:chOff x="251520" y="2996952"/>
            <a:chExt cx="1296144" cy="1296144"/>
          </a:xfrm>
        </p:grpSpPr>
        <p:grpSp>
          <p:nvGrpSpPr>
            <p:cNvPr id="62478" name="组合 10"/>
            <p:cNvGrpSpPr/>
            <p:nvPr/>
          </p:nvGrpSpPr>
          <p:grpSpPr>
            <a:xfrm>
              <a:off x="251520" y="2996952"/>
              <a:ext cx="1296144" cy="1296144"/>
              <a:chOff x="251520" y="2996952"/>
              <a:chExt cx="1296144" cy="1296144"/>
            </a:xfrm>
          </p:grpSpPr>
          <p:sp>
            <p:nvSpPr>
              <p:cNvPr id="34" name="椭圆 33"/>
              <p:cNvSpPr/>
              <p:nvPr/>
            </p:nvSpPr>
            <p:spPr>
              <a:xfrm>
                <a:off x="251520" y="2996952"/>
                <a:ext cx="1296144"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椭圆 34"/>
              <p:cNvSpPr/>
              <p:nvPr/>
            </p:nvSpPr>
            <p:spPr>
              <a:xfrm>
                <a:off x="387307" y="3127815"/>
                <a:ext cx="1024571" cy="10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3" name="椭圆 32"/>
            <p:cNvSpPr/>
            <p:nvPr/>
          </p:nvSpPr>
          <p:spPr>
            <a:xfrm>
              <a:off x="566300" y="3308525"/>
              <a:ext cx="666588" cy="6605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2473" name="TextBox 1"/>
          <p:cNvSpPr txBox="1"/>
          <p:nvPr/>
        </p:nvSpPr>
        <p:spPr>
          <a:xfrm>
            <a:off x="2933700" y="1831975"/>
            <a:ext cx="4662488" cy="3900488"/>
          </a:xfrm>
          <a:prstGeom prst="rect">
            <a:avLst/>
          </a:prstGeom>
          <a:noFill/>
          <a:ln w="9525">
            <a:noFill/>
          </a:ln>
        </p:spPr>
        <p:txBody>
          <a:bodyPr vert="eaVert"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第七节 </a:t>
            </a:r>
            <a:r>
              <a:rPr lang="zh-CN" altLang="en-US" sz="2200" dirty="0">
                <a:solidFill>
                  <a:srgbClr val="404040"/>
                </a:solidFill>
                <a:latin typeface="黑体" panose="02010609060101010101" pitchFamily="49" charset="-122"/>
                <a:ea typeface="黑体" panose="02010609060101010101" pitchFamily="49" charset="-122"/>
              </a:rPr>
              <a:t>观演空间照明</a:t>
            </a:r>
          </a:p>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第六节 </a:t>
            </a:r>
            <a:r>
              <a:rPr lang="zh-CN" altLang="en-US" sz="2200" dirty="0">
                <a:solidFill>
                  <a:srgbClr val="404040"/>
                </a:solidFill>
                <a:latin typeface="黑体" panose="02010609060101010101" pitchFamily="49" charset="-122"/>
                <a:ea typeface="黑体" panose="02010609060101010101" pitchFamily="49" charset="-122"/>
              </a:rPr>
              <a:t>会展空间照明</a:t>
            </a:r>
            <a:endParaRPr lang="en-US" altLang="zh-CN"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第五节 </a:t>
            </a:r>
            <a:r>
              <a:rPr lang="zh-CN" altLang="en-US" sz="2200" dirty="0">
                <a:solidFill>
                  <a:srgbClr val="404040"/>
                </a:solidFill>
                <a:latin typeface="黑体" panose="02010609060101010101" pitchFamily="49" charset="-122"/>
                <a:ea typeface="黑体" panose="02010609060101010101" pitchFamily="49" charset="-122"/>
              </a:rPr>
              <a:t>博物馆（美术馆）照明</a:t>
            </a:r>
            <a:endParaRPr lang="en-US" altLang="zh-CN"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第四节 </a:t>
            </a:r>
            <a:r>
              <a:rPr lang="zh-CN" altLang="en-US" sz="2200" dirty="0">
                <a:solidFill>
                  <a:srgbClr val="404040"/>
                </a:solidFill>
                <a:latin typeface="黑体" panose="02010609060101010101" pitchFamily="49" charset="-122"/>
                <a:ea typeface="黑体" panose="02010609060101010101" pitchFamily="49" charset="-122"/>
              </a:rPr>
              <a:t>商店空间照明</a:t>
            </a:r>
            <a:endParaRPr lang="en-US" altLang="zh-CN"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第三节 </a:t>
            </a:r>
            <a:r>
              <a:rPr lang="zh-CN" altLang="en-US" sz="2200" dirty="0">
                <a:solidFill>
                  <a:srgbClr val="404040"/>
                </a:solidFill>
                <a:latin typeface="黑体" panose="02010609060101010101" pitchFamily="49" charset="-122"/>
                <a:ea typeface="黑体" panose="02010609060101010101" pitchFamily="49" charset="-122"/>
              </a:rPr>
              <a:t>餐饮空间照明</a:t>
            </a:r>
            <a:endParaRPr lang="en-US" altLang="zh-CN"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第二节 </a:t>
            </a:r>
            <a:r>
              <a:rPr lang="zh-CN" altLang="en-US" sz="2200" dirty="0">
                <a:solidFill>
                  <a:srgbClr val="404040"/>
                </a:solidFill>
                <a:latin typeface="黑体" panose="02010609060101010101" pitchFamily="49" charset="-122"/>
                <a:ea typeface="黑体" panose="02010609060101010101" pitchFamily="49" charset="-122"/>
              </a:rPr>
              <a:t>办公空间照明</a:t>
            </a:r>
            <a:endParaRPr lang="en-US" altLang="zh-CN"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r>
              <a:rPr lang="zh-CN" altLang="en-US" sz="2200" dirty="0">
                <a:solidFill>
                  <a:srgbClr val="808080"/>
                </a:solidFill>
                <a:latin typeface="黑体" panose="02010609060101010101" pitchFamily="49" charset="-122"/>
                <a:ea typeface="黑体" panose="02010609060101010101" pitchFamily="49" charset="-122"/>
              </a:rPr>
              <a:t>第一节 </a:t>
            </a:r>
            <a:r>
              <a:rPr lang="zh-CN" altLang="en-US" sz="2200" dirty="0">
                <a:solidFill>
                  <a:srgbClr val="404040"/>
                </a:solidFill>
                <a:latin typeface="黑体" panose="02010609060101010101" pitchFamily="49" charset="-122"/>
                <a:ea typeface="黑体" panose="02010609060101010101" pitchFamily="49" charset="-122"/>
              </a:rPr>
              <a:t>居住空间照明</a:t>
            </a:r>
            <a:endParaRPr lang="en-US" altLang="zh-CN"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endParaRPr lang="zh-CN" altLang="en-US" sz="2200" dirty="0">
              <a:solidFill>
                <a:srgbClr val="404040"/>
              </a:solidFill>
              <a:latin typeface="黑体" panose="02010609060101010101" pitchFamily="49" charset="-122"/>
              <a:ea typeface="黑体" panose="02010609060101010101" pitchFamily="49" charset="-122"/>
            </a:endParaRPr>
          </a:p>
          <a:p>
            <a:pPr marL="0" lvl="0" indent="0" eaLnBrk="1" hangingPunct="1">
              <a:lnSpc>
                <a:spcPct val="150000"/>
              </a:lnSpc>
              <a:spcBef>
                <a:spcPct val="0"/>
              </a:spcBef>
              <a:buFontTx/>
              <a:buNone/>
            </a:pPr>
            <a:endParaRPr lang="zh-CN" altLang="en-US" sz="1800" dirty="0">
              <a:latin typeface="Arial" panose="020B0604020202020204" pitchFamily="34" charset="0"/>
            </a:endParaRPr>
          </a:p>
        </p:txBody>
      </p:sp>
      <p:grpSp>
        <p:nvGrpSpPr>
          <p:cNvPr id="62474" name="组合 4"/>
          <p:cNvGrpSpPr/>
          <p:nvPr/>
        </p:nvGrpSpPr>
        <p:grpSpPr>
          <a:xfrm>
            <a:off x="7127875" y="620713"/>
            <a:ext cx="1908175" cy="3324225"/>
            <a:chOff x="4139912" y="3376057"/>
            <a:chExt cx="1908255" cy="3323275"/>
          </a:xfrm>
        </p:grpSpPr>
        <p:sp>
          <p:nvSpPr>
            <p:cNvPr id="61" name="椭圆 60"/>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62"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cxnSp>
        <p:nvCxnSpPr>
          <p:cNvPr id="63" name="直接连接符 62"/>
          <p:cNvCxnSpPr/>
          <p:nvPr/>
        </p:nvCxnSpPr>
        <p:spPr>
          <a:xfrm>
            <a:off x="7812088" y="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标题 2"/>
          <p:cNvSpPr>
            <a:spLocks noGrp="1"/>
          </p:cNvSpPr>
          <p:nvPr>
            <p:ph type="ctrTitle"/>
          </p:nvPr>
        </p:nvSpPr>
        <p:spPr/>
        <p:txBody>
          <a:bodyPr/>
          <a:lstStyle/>
          <a:p>
            <a:endParaRPr lang="zh-CN" altLang="en-US"/>
          </a:p>
        </p:txBody>
      </p:sp>
      <p:sp>
        <p:nvSpPr>
          <p:cNvPr id="4" name="文本占位符 3"/>
          <p:cNvSpPr>
            <a:spLocks noGrp="1"/>
          </p:cNvSpPr>
          <p:nvPr>
            <p:ph type="body" sz="quarter" idx="10"/>
          </p:nvPr>
        </p:nvSpPr>
        <p:spPr/>
        <p:txBody>
          <a:bodyPr>
            <a:normAutofit fontScale="90000" lnSpcReduction="20000"/>
          </a:bodyPr>
          <a:lstStyle/>
          <a:p>
            <a:endParaRPr lang="zh-CN" altLang="en-US"/>
          </a:p>
        </p:txBody>
      </p:sp>
      <p:sp>
        <p:nvSpPr>
          <p:cNvPr id="5" name="文本占位符 4"/>
          <p:cNvSpPr>
            <a:spLocks noGrp="1"/>
          </p:cNvSpPr>
          <p:nvPr>
            <p:ph type="body" sz="quarter" idx="11"/>
          </p:nvPr>
        </p:nvSpPr>
        <p:spPr/>
        <p:txBody>
          <a:bodyPr>
            <a:normAutofit fontScale="90000" lnSpcReduction="20000"/>
          </a:bodyPr>
          <a:lstStyle/>
          <a:p>
            <a:endParaRPr lang="zh-CN" altLang="en-US"/>
          </a:p>
        </p:txBody>
      </p:sp>
      <p:sp>
        <p:nvSpPr>
          <p:cNvPr id="63490" name="矩形 3"/>
          <p:cNvSpPr/>
          <p:nvPr/>
        </p:nvSpPr>
        <p:spPr>
          <a:xfrm>
            <a:off x="1295400" y="2505075"/>
            <a:ext cx="4068763" cy="92202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800" dirty="0">
                <a:latin typeface="黑体" panose="02010609060101010101" pitchFamily="49" charset="-122"/>
                <a:ea typeface="黑体" panose="02010609060101010101" pitchFamily="49" charset="-122"/>
              </a:rPr>
              <a:t>通过本章的学习，掌握室内不同类型的室内空间的照度标准、常用灯具类型和设计注意事项。</a:t>
            </a:r>
          </a:p>
        </p:txBody>
      </p:sp>
      <p:grpSp>
        <p:nvGrpSpPr>
          <p:cNvPr id="63491"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0734"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63492" name="矩形 1"/>
          <p:cNvSpPr/>
          <p:nvPr/>
        </p:nvSpPr>
        <p:spPr>
          <a:xfrm>
            <a:off x="1295400" y="4019550"/>
            <a:ext cx="3852863" cy="92202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800" dirty="0">
                <a:latin typeface="黑体" panose="02010609060101010101" pitchFamily="49" charset="-122"/>
                <a:ea typeface="黑体" panose="02010609060101010101" pitchFamily="49" charset="-122"/>
              </a:rPr>
              <a:t>本章中，应掌握不同类型空间的照度标准，牢记每个类型空间的照明总体策略。</a:t>
            </a:r>
          </a:p>
        </p:txBody>
      </p:sp>
      <p:sp>
        <p:nvSpPr>
          <p:cNvPr id="15" name="矩形 14"/>
          <p:cNvSpPr/>
          <p:nvPr/>
        </p:nvSpPr>
        <p:spPr>
          <a:xfrm>
            <a:off x="0" y="2154238"/>
            <a:ext cx="1187450" cy="12033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3494" name="组合 6"/>
          <p:cNvGrpSpPr/>
          <p:nvPr/>
        </p:nvGrpSpPr>
        <p:grpSpPr>
          <a:xfrm>
            <a:off x="34925" y="2060575"/>
            <a:ext cx="1331913" cy="1336675"/>
            <a:chOff x="1817602" y="322660"/>
            <a:chExt cx="1331274" cy="1336794"/>
          </a:xfrm>
        </p:grpSpPr>
        <p:sp>
          <p:nvSpPr>
            <p:cNvPr id="63501" name="TextBox 3"/>
            <p:cNvSpPr txBox="1"/>
            <p:nvPr/>
          </p:nvSpPr>
          <p:spPr>
            <a:xfrm>
              <a:off x="1835696" y="322660"/>
              <a:ext cx="1313180" cy="7694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4400" dirty="0">
                  <a:solidFill>
                    <a:schemeClr val="bg1"/>
                  </a:solidFill>
                  <a:latin typeface="黑体" panose="02010609060101010101" pitchFamily="49" charset="-122"/>
                  <a:ea typeface="黑体" panose="02010609060101010101" pitchFamily="49" charset="-122"/>
                </a:rPr>
                <a:t>教学</a:t>
              </a:r>
              <a:endParaRPr lang="en-US" altLang="zh-CN" sz="4400" dirty="0">
                <a:solidFill>
                  <a:schemeClr val="bg1"/>
                </a:solidFill>
                <a:latin typeface="黑体" panose="02010609060101010101" pitchFamily="49" charset="-122"/>
                <a:ea typeface="黑体" panose="02010609060101010101" pitchFamily="49" charset="-122"/>
              </a:endParaRPr>
            </a:p>
          </p:txBody>
        </p:sp>
        <p:sp>
          <p:nvSpPr>
            <p:cNvPr id="63502" name="矩形 4"/>
            <p:cNvSpPr/>
            <p:nvPr/>
          </p:nvSpPr>
          <p:spPr>
            <a:xfrm>
              <a:off x="1817602" y="890013"/>
              <a:ext cx="1313180" cy="7694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4400" dirty="0">
                  <a:solidFill>
                    <a:schemeClr val="bg1"/>
                  </a:solidFill>
                  <a:latin typeface="黑体" panose="02010609060101010101" pitchFamily="49" charset="-122"/>
                  <a:ea typeface="黑体" panose="02010609060101010101" pitchFamily="49" charset="-122"/>
                </a:rPr>
                <a:t>目标</a:t>
              </a:r>
            </a:p>
          </p:txBody>
        </p:sp>
      </p:grpSp>
      <p:sp>
        <p:nvSpPr>
          <p:cNvPr id="19" name="矩形 18"/>
          <p:cNvSpPr/>
          <p:nvPr/>
        </p:nvSpPr>
        <p:spPr>
          <a:xfrm>
            <a:off x="-15875" y="3644900"/>
            <a:ext cx="1203325" cy="12033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3496" name="组合 20"/>
          <p:cNvGrpSpPr/>
          <p:nvPr/>
        </p:nvGrpSpPr>
        <p:grpSpPr>
          <a:xfrm>
            <a:off x="34925" y="3573463"/>
            <a:ext cx="1331913" cy="1330325"/>
            <a:chOff x="1817602" y="328300"/>
            <a:chExt cx="1331274" cy="1331154"/>
          </a:xfrm>
        </p:grpSpPr>
        <p:sp>
          <p:nvSpPr>
            <p:cNvPr id="63499" name="TextBox 21"/>
            <p:cNvSpPr txBox="1"/>
            <p:nvPr/>
          </p:nvSpPr>
          <p:spPr>
            <a:xfrm>
              <a:off x="1835696" y="328300"/>
              <a:ext cx="1313180" cy="7694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4400" dirty="0">
                  <a:solidFill>
                    <a:schemeClr val="bg1"/>
                  </a:solidFill>
                  <a:latin typeface="黑体" panose="02010609060101010101" pitchFamily="49" charset="-122"/>
                  <a:ea typeface="黑体" panose="02010609060101010101" pitchFamily="49" charset="-122"/>
                </a:rPr>
                <a:t>学习</a:t>
              </a:r>
              <a:endParaRPr lang="en-US" altLang="zh-CN" sz="4400" dirty="0">
                <a:solidFill>
                  <a:schemeClr val="bg1"/>
                </a:solidFill>
                <a:latin typeface="黑体" panose="02010609060101010101" pitchFamily="49" charset="-122"/>
                <a:ea typeface="黑体" panose="02010609060101010101" pitchFamily="49" charset="-122"/>
              </a:endParaRPr>
            </a:p>
          </p:txBody>
        </p:sp>
        <p:sp>
          <p:nvSpPr>
            <p:cNvPr id="63500" name="矩形 22"/>
            <p:cNvSpPr/>
            <p:nvPr/>
          </p:nvSpPr>
          <p:spPr>
            <a:xfrm>
              <a:off x="1817602" y="890013"/>
              <a:ext cx="1313180" cy="7694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4400" dirty="0">
                  <a:solidFill>
                    <a:schemeClr val="bg1"/>
                  </a:solidFill>
                  <a:latin typeface="黑体" panose="02010609060101010101" pitchFamily="49" charset="-122"/>
                  <a:ea typeface="黑体" panose="02010609060101010101" pitchFamily="49" charset="-122"/>
                </a:rPr>
                <a:t>重点</a:t>
              </a:r>
            </a:p>
          </p:txBody>
        </p:sp>
      </p:grpSp>
      <p:sp>
        <p:nvSpPr>
          <p:cNvPr id="23" name="矩形 22"/>
          <p:cNvSpPr/>
          <p:nvPr/>
        </p:nvSpPr>
        <p:spPr>
          <a:xfrm>
            <a:off x="-15875" y="2154238"/>
            <a:ext cx="98425" cy="1203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23"/>
          <p:cNvSpPr/>
          <p:nvPr/>
        </p:nvSpPr>
        <p:spPr>
          <a:xfrm>
            <a:off x="-15875" y="3644900"/>
            <a:ext cx="98425" cy="1203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ustDataLst>
      <p:tags r:id="rId1"/>
    </p:custData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4" name="标题 3"/>
          <p:cNvSpPr>
            <a:spLocks noGrp="1"/>
          </p:cNvSpPr>
          <p:nvPr>
            <p:ph type="ctrTitle"/>
          </p:nvPr>
        </p:nvSpPr>
        <p:spPr/>
        <p:txBody>
          <a:bodyPr/>
          <a:lstStyle/>
          <a:p>
            <a:endParaRPr lang="zh-CN" altLang="en-US"/>
          </a:p>
        </p:txBody>
      </p:sp>
      <p:sp>
        <p:nvSpPr>
          <p:cNvPr id="5" name="文本占位符 4"/>
          <p:cNvSpPr>
            <a:spLocks noGrp="1"/>
          </p:cNvSpPr>
          <p:nvPr>
            <p:ph type="body" sz="quarter" idx="10"/>
          </p:nvPr>
        </p:nvSpPr>
        <p:spPr/>
        <p:txBody>
          <a:bodyPr>
            <a:normAutofit fontScale="90000" lnSpcReduction="20000"/>
          </a:bodyPr>
          <a:lstStyle/>
          <a:p>
            <a:endParaRPr lang="zh-CN" altLang="en-US"/>
          </a:p>
        </p:txBody>
      </p:sp>
      <p:sp>
        <p:nvSpPr>
          <p:cNvPr id="7" name="文本占位符 6"/>
          <p:cNvSpPr>
            <a:spLocks noGrp="1"/>
          </p:cNvSpPr>
          <p:nvPr>
            <p:ph type="body" sz="quarter" idx="11"/>
          </p:nvPr>
        </p:nvSpPr>
        <p:spPr/>
        <p:txBody>
          <a:bodyPr>
            <a:normAutofit fontScale="90000" lnSpcReduction="20000"/>
          </a:bodyPr>
          <a:lstStyle/>
          <a:p>
            <a:endParaRPr lang="zh-CN" altLang="en-US"/>
          </a:p>
        </p:txBody>
      </p:sp>
      <p:sp>
        <p:nvSpPr>
          <p:cNvPr id="9" name="椭圆 8"/>
          <p:cNvSpPr/>
          <p:nvPr/>
        </p:nvSpPr>
        <p:spPr>
          <a:xfrm>
            <a:off x="2087563" y="2109788"/>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2087563" y="2508250"/>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087563" y="2860675"/>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87563" y="3295650"/>
            <a:ext cx="288925"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519"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第一节  居住空间照明</a:t>
            </a:r>
          </a:p>
        </p:txBody>
      </p:sp>
      <p:grpSp>
        <p:nvGrpSpPr>
          <p:cNvPr id="64520"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1750"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1748" name="Rectangle 7"/>
          <p:cNvSpPr>
            <a:spLocks noChangeArrowheads="1"/>
          </p:cNvSpPr>
          <p:nvPr/>
        </p:nvSpPr>
        <p:spPr bwMode="auto">
          <a:xfrm>
            <a:off x="2051050" y="3789363"/>
            <a:ext cx="45720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住宅不仅是进行基本生存行为的场所，也是享受、健康、便利、舒适的要求。</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总体而言，住宅的功能主要是居住和休息。主要包括睡觉、进餐、读书、会客、烹饪、娱乐等方面。规划居住空间的光环境，应该对每个空间的活动特点有所了解，再进行设计。</a:t>
            </a:r>
          </a:p>
        </p:txBody>
      </p:sp>
      <p:sp>
        <p:nvSpPr>
          <p:cNvPr id="2" name="矩形 1"/>
          <p:cNvSpPr/>
          <p:nvPr/>
        </p:nvSpPr>
        <p:spPr>
          <a:xfrm>
            <a:off x="2087563" y="2060575"/>
            <a:ext cx="4572000" cy="1568450"/>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3"/>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灯具的位置及人体尺度</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lain" startAt="3"/>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设计注意事项</a:t>
            </a:r>
          </a:p>
        </p:txBody>
      </p:sp>
    </p:spTree>
    <p:custDataLst>
      <p:tags r:id="rId1"/>
    </p:custData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标题 2"/>
          <p:cNvSpPr>
            <a:spLocks noGrp="1"/>
          </p:cNvSpPr>
          <p:nvPr>
            <p:ph type="ctrTitle"/>
          </p:nvPr>
        </p:nvSpPr>
        <p:spPr/>
        <p:txBody>
          <a:bodyPr/>
          <a:lstStyle/>
          <a:p>
            <a:endParaRPr lang="zh-CN" altLang="en-US"/>
          </a:p>
        </p:txBody>
      </p:sp>
      <p:sp>
        <p:nvSpPr>
          <p:cNvPr id="5" name="文本占位符 4"/>
          <p:cNvSpPr>
            <a:spLocks noGrp="1"/>
          </p:cNvSpPr>
          <p:nvPr>
            <p:ph type="body" sz="quarter" idx="10"/>
          </p:nvPr>
        </p:nvSpPr>
        <p:spPr/>
        <p:txBody>
          <a:bodyPr>
            <a:normAutofit fontScale="90000" lnSpcReduction="20000"/>
          </a:bodyPr>
          <a:lstStyle/>
          <a:p>
            <a:endParaRPr lang="zh-CN" altLang="en-US"/>
          </a:p>
        </p:txBody>
      </p:sp>
      <p:sp>
        <p:nvSpPr>
          <p:cNvPr id="7" name="文本占位符 6"/>
          <p:cNvSpPr>
            <a:spLocks noGrp="1"/>
          </p:cNvSpPr>
          <p:nvPr>
            <p:ph type="body" sz="quarter" idx="11"/>
          </p:nvPr>
        </p:nvSpPr>
        <p:spPr/>
        <p:txBody>
          <a:bodyPr>
            <a:normAutofit fontScale="90000" lnSpcReduction="20000"/>
          </a:bodyPr>
          <a:lstStyle/>
          <a:p>
            <a:endParaRPr lang="zh-CN" altLang="en-US"/>
          </a:p>
        </p:txBody>
      </p:sp>
      <p:sp>
        <p:nvSpPr>
          <p:cNvPr id="11" name="椭圆 10"/>
          <p:cNvSpPr/>
          <p:nvPr/>
        </p:nvSpPr>
        <p:spPr>
          <a:xfrm>
            <a:off x="1974850" y="2109788"/>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974850" y="2508250"/>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1974850" y="2860675"/>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542"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第二节  办公空间照明</a:t>
            </a:r>
          </a:p>
        </p:txBody>
      </p:sp>
      <p:grpSp>
        <p:nvGrpSpPr>
          <p:cNvPr id="65543"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2774"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2772" name="Rectangle 7"/>
          <p:cNvSpPr>
            <a:spLocks noChangeArrowheads="1"/>
          </p:cNvSpPr>
          <p:nvPr/>
        </p:nvSpPr>
        <p:spPr bwMode="auto">
          <a:xfrm>
            <a:off x="2017713" y="3484563"/>
            <a:ext cx="457200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办公空间是长时间进行视觉作业的场所，因此，照明设计要在创作舒适的视觉环境和提高工作效率之间达成一种平衡。</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办公空间照明更具在办公室中进行的活动，包括读书、写字、交谈会议、思考问题等等，更为人性化的设计体现出对这些活动的照明设计要区别对待。</a:t>
            </a:r>
          </a:p>
        </p:txBody>
      </p:sp>
      <p:sp>
        <p:nvSpPr>
          <p:cNvPr id="4" name="矩形 3"/>
          <p:cNvSpPr/>
          <p:nvPr/>
        </p:nvSpPr>
        <p:spPr>
          <a:xfrm>
            <a:off x="1995488" y="2044700"/>
            <a:ext cx="4572000" cy="116840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a:defRPr/>
            </a:pPr>
            <a:endParaRPr kumimoji="0" lang="en-US" altLang="zh-CN"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设计注意事项</a:t>
            </a:r>
          </a:p>
        </p:txBody>
      </p:sp>
    </p:spTree>
    <p:custDataLst>
      <p:tags r:id="rId1"/>
    </p:custData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标题 2"/>
          <p:cNvSpPr>
            <a:spLocks noGrp="1"/>
          </p:cNvSpPr>
          <p:nvPr>
            <p:ph type="ctrTitle"/>
          </p:nvPr>
        </p:nvSpPr>
        <p:spPr/>
        <p:txBody>
          <a:bodyPr/>
          <a:lstStyle/>
          <a:p>
            <a:endParaRPr lang="zh-CN" altLang="en-US"/>
          </a:p>
        </p:txBody>
      </p:sp>
      <p:sp>
        <p:nvSpPr>
          <p:cNvPr id="4" name="文本占位符 3"/>
          <p:cNvSpPr>
            <a:spLocks noGrp="1"/>
          </p:cNvSpPr>
          <p:nvPr>
            <p:ph type="body" sz="quarter" idx="10"/>
          </p:nvPr>
        </p:nvSpPr>
        <p:spPr/>
        <p:txBody>
          <a:bodyPr>
            <a:normAutofit fontScale="90000" lnSpcReduction="20000"/>
          </a:bodyPr>
          <a:lstStyle/>
          <a:p>
            <a:endParaRPr lang="zh-CN" altLang="en-US"/>
          </a:p>
        </p:txBody>
      </p:sp>
      <p:sp>
        <p:nvSpPr>
          <p:cNvPr id="5" name="文本占位符 4"/>
          <p:cNvSpPr>
            <a:spLocks noGrp="1"/>
          </p:cNvSpPr>
          <p:nvPr>
            <p:ph type="body" sz="quarter" idx="11"/>
          </p:nvPr>
        </p:nvSpPr>
        <p:spPr/>
        <p:txBody>
          <a:bodyPr>
            <a:normAutofit fontScale="90000" lnSpcReduction="20000"/>
          </a:bodyPr>
          <a:lstStyle/>
          <a:p>
            <a:endParaRPr lang="zh-CN" altLang="en-US"/>
          </a:p>
        </p:txBody>
      </p:sp>
      <p:sp>
        <p:nvSpPr>
          <p:cNvPr id="10" name="椭圆 9"/>
          <p:cNvSpPr/>
          <p:nvPr/>
        </p:nvSpPr>
        <p:spPr>
          <a:xfrm>
            <a:off x="1974850" y="2109788"/>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1974850" y="2508250"/>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974850" y="2860675"/>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566"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第三节   餐饮空间照明</a:t>
            </a:r>
          </a:p>
        </p:txBody>
      </p:sp>
      <p:grpSp>
        <p:nvGrpSpPr>
          <p:cNvPr id="66567"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3798"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3796" name="Rectangle 7"/>
          <p:cNvSpPr>
            <a:spLocks noChangeArrowheads="1"/>
          </p:cNvSpPr>
          <p:nvPr/>
        </p:nvSpPr>
        <p:spPr bwMode="auto">
          <a:xfrm>
            <a:off x="2016125" y="3311525"/>
            <a:ext cx="4572000" cy="206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在我们的日常生活当中，除了在住宅中就餐，我们常常外出就餐，就餐空间的光环境设计是室内照明设计的重要部分之一， 就餐空间分为家庭聚餐式的住宅餐厅、中餐厅、西餐厅、自助餐厅、咖啡馆、小型酒馆、酒吧、小型甜点店、快餐店、茶楼等类型，根据不同的功能，照明设计除了表现餐品的诱人品质与塑造人的面部表情以外，最终要营造特定效果的舒适宜人的就餐环境。</a:t>
            </a:r>
          </a:p>
        </p:txBody>
      </p:sp>
      <p:sp>
        <p:nvSpPr>
          <p:cNvPr id="9" name="矩形 8"/>
          <p:cNvSpPr/>
          <p:nvPr/>
        </p:nvSpPr>
        <p:spPr>
          <a:xfrm>
            <a:off x="1995488" y="2044700"/>
            <a:ext cx="4572000" cy="116840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a:defRPr/>
            </a:pPr>
            <a:endParaRPr kumimoji="0" lang="en-US" altLang="zh-CN"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设计注意事项</a:t>
            </a:r>
          </a:p>
        </p:txBody>
      </p:sp>
    </p:spTree>
    <p:custDataLst>
      <p:tags r:id="rId1"/>
    </p:custData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标题 2"/>
          <p:cNvSpPr>
            <a:spLocks noGrp="1"/>
          </p:cNvSpPr>
          <p:nvPr>
            <p:ph type="ctrTitle"/>
          </p:nvPr>
        </p:nvSpPr>
        <p:spPr/>
        <p:txBody>
          <a:bodyPr/>
          <a:lstStyle/>
          <a:p>
            <a:endParaRPr lang="zh-CN" altLang="en-US"/>
          </a:p>
        </p:txBody>
      </p:sp>
      <p:sp>
        <p:nvSpPr>
          <p:cNvPr id="4" name="文本占位符 3"/>
          <p:cNvSpPr>
            <a:spLocks noGrp="1"/>
          </p:cNvSpPr>
          <p:nvPr>
            <p:ph type="body" sz="quarter" idx="10"/>
          </p:nvPr>
        </p:nvSpPr>
        <p:spPr/>
        <p:txBody>
          <a:bodyPr>
            <a:normAutofit fontScale="90000" lnSpcReduction="20000"/>
          </a:bodyPr>
          <a:lstStyle/>
          <a:p>
            <a:endParaRPr lang="zh-CN" altLang="en-US"/>
          </a:p>
        </p:txBody>
      </p:sp>
      <p:sp>
        <p:nvSpPr>
          <p:cNvPr id="5" name="文本占位符 4"/>
          <p:cNvSpPr>
            <a:spLocks noGrp="1"/>
          </p:cNvSpPr>
          <p:nvPr>
            <p:ph type="body" sz="quarter" idx="11"/>
          </p:nvPr>
        </p:nvSpPr>
        <p:spPr/>
        <p:txBody>
          <a:bodyPr>
            <a:normAutofit fontScale="90000" lnSpcReduction="20000"/>
          </a:bodyPr>
          <a:lstStyle/>
          <a:p>
            <a:endParaRPr lang="zh-CN" altLang="en-US"/>
          </a:p>
        </p:txBody>
      </p:sp>
      <p:sp>
        <p:nvSpPr>
          <p:cNvPr id="10" name="椭圆 9"/>
          <p:cNvSpPr/>
          <p:nvPr/>
        </p:nvSpPr>
        <p:spPr>
          <a:xfrm>
            <a:off x="1974850" y="2109788"/>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1974850" y="2508250"/>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974850" y="2860675"/>
            <a:ext cx="287338" cy="287338"/>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755650" y="1052513"/>
            <a:ext cx="1223963" cy="1223963"/>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590" name="矩形 2"/>
          <p:cNvSpPr/>
          <p:nvPr/>
        </p:nvSpPr>
        <p:spPr>
          <a:xfrm>
            <a:off x="863600" y="1414463"/>
            <a:ext cx="45720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dirty="0">
                <a:latin typeface="黑体" panose="02010609060101010101" pitchFamily="49" charset="-122"/>
                <a:ea typeface="黑体" panose="02010609060101010101" pitchFamily="49" charset="-122"/>
              </a:rPr>
              <a:t>第四节   商店空间照明</a:t>
            </a:r>
          </a:p>
        </p:txBody>
      </p:sp>
      <p:grpSp>
        <p:nvGrpSpPr>
          <p:cNvPr id="67591" name="组合 4"/>
          <p:cNvGrpSpPr/>
          <p:nvPr/>
        </p:nvGrpSpPr>
        <p:grpSpPr>
          <a:xfrm>
            <a:off x="7127875" y="620713"/>
            <a:ext cx="1908175" cy="3324225"/>
            <a:chOff x="4139912" y="3376057"/>
            <a:chExt cx="1908255" cy="3323275"/>
          </a:xfrm>
        </p:grpSpPr>
        <p:sp>
          <p:nvSpPr>
            <p:cNvPr id="6" name="椭圆 5"/>
            <p:cNvSpPr/>
            <p:nvPr/>
          </p:nvSpPr>
          <p:spPr>
            <a:xfrm>
              <a:off x="5094040" y="3798211"/>
              <a:ext cx="431818" cy="431677"/>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latin typeface="+mn-lt"/>
                <a:ea typeface="+mn-ea"/>
                <a:cs typeface="+mn-cs"/>
              </a:endParaRPr>
            </a:p>
          </p:txBody>
        </p:sp>
        <p:sp>
          <p:nvSpPr>
            <p:cNvPr id="34822" name="TextBox 6"/>
            <p:cNvSpPr txBox="1">
              <a:spLocks noChangeArrowheads="1"/>
            </p:cNvSpPr>
            <p:nvPr/>
          </p:nvSpPr>
          <p:spPr bwMode="auto">
            <a:xfrm>
              <a:off x="4139912" y="3376057"/>
              <a:ext cx="1908255" cy="33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室内照明设计的应用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第</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五</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rPr>
                <a:t>章</a:t>
              </a:r>
              <a:endPar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4820" name="Rectangle 7"/>
          <p:cNvSpPr>
            <a:spLocks noChangeArrowheads="1"/>
          </p:cNvSpPr>
          <p:nvPr/>
        </p:nvSpPr>
        <p:spPr bwMode="auto">
          <a:xfrm>
            <a:off x="2009775" y="3429000"/>
            <a:ext cx="457200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对于商店来说，把商品卖出去，实现商业利益是最根本的目的。因此，商店照明的核心目的是：通过光线引导消费者进入商业空间，吸引消费者对商品的注意力，刺激消费者的购买欲，此外，从商店最为公共空间性质而言，必须为店员和消费者提供安全和舒适的光环境，而这一点是商店照明的基本要求。</a:t>
            </a:r>
          </a:p>
        </p:txBody>
      </p:sp>
      <p:sp>
        <p:nvSpPr>
          <p:cNvPr id="9" name="矩形 8"/>
          <p:cNvSpPr/>
          <p:nvPr/>
        </p:nvSpPr>
        <p:spPr>
          <a:xfrm>
            <a:off x="1995488" y="2044700"/>
            <a:ext cx="4572000" cy="116840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lain"/>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总体设计策略</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a:defRPr/>
            </a:pPr>
            <a:endParaRPr kumimoji="0" lang="en-US" altLang="zh-CN"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常用灯具及特点</a:t>
            </a:r>
            <a:endPar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lain" startAt="2"/>
              <a:defRPr/>
            </a:pPr>
            <a:endParaRPr kumimoji="0" lang="zh-CN" altLang="en-US" sz="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  </a:t>
            </a: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设计注意事项</a:t>
            </a:r>
          </a:p>
        </p:txBody>
      </p:sp>
    </p:spTree>
    <p:custDataLst>
      <p:tags r:id="rId1"/>
    </p:custDataLst>
  </p:cSld>
  <p:clrMapOvr>
    <a:masterClrMapping/>
  </p:clrMapOvr>
  <p:transition spd="slow">
    <p:pull/>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4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4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91445"/>
  <p:tag name="KSO_WM_TEMPLATE_SUBCATEGORY" val="0"/>
  <p:tag name="KSO_WM_TEMPLATE_THUMBS_INDEX" val="1、2、14、15"/>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91445"/>
</p:tagLst>
</file>

<file path=ppt/theme/theme1.xml><?xml version="1.0" encoding="utf-8"?>
<a:theme xmlns:a="http://schemas.openxmlformats.org/drawingml/2006/main" name="Office 主题​​">
  <a:themeElements>
    <a:clrScheme name="20191445">
      <a:dk1>
        <a:srgbClr val="000000"/>
      </a:dk1>
      <a:lt1>
        <a:srgbClr val="FFFFFF"/>
      </a:lt1>
      <a:dk2>
        <a:srgbClr val="255861"/>
      </a:dk2>
      <a:lt2>
        <a:srgbClr val="DEA62B"/>
      </a:lt2>
      <a:accent1>
        <a:srgbClr val="255861"/>
      </a:accent1>
      <a:accent2>
        <a:srgbClr val="398585"/>
      </a:accent2>
      <a:accent3>
        <a:srgbClr val="DEA62B"/>
      </a:accent3>
      <a:accent4>
        <a:srgbClr val="D3B98D"/>
      </a:accent4>
      <a:accent5>
        <a:srgbClr val="D5A535"/>
      </a:accent5>
      <a:accent6>
        <a:srgbClr val="B49E63"/>
      </a:accent6>
      <a:hlink>
        <a:srgbClr val="4276AA"/>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1235</Words>
  <Application>Microsoft Office PowerPoint</Application>
  <PresentationFormat>全屏显示(4:3)</PresentationFormat>
  <Paragraphs>201</Paragraphs>
  <Slides>12</Slides>
  <Notes>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yu</cp:lastModifiedBy>
  <cp:revision>286</cp:revision>
  <dcterms:created xsi:type="dcterms:W3CDTF">2013-06-10T15:52:48Z</dcterms:created>
  <dcterms:modified xsi:type="dcterms:W3CDTF">2020-08-25T02:02:20Z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