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2.xml" ContentType="application/vnd.openxmlformats-officedocument.theme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5" r:id="rId3"/>
    <p:sldId id="265" r:id="rId4"/>
    <p:sldId id="309" r:id="rId5"/>
    <p:sldId id="261" r:id="rId6"/>
    <p:sldId id="302" r:id="rId7"/>
    <p:sldId id="286" r:id="rId8"/>
    <p:sldId id="287" r:id="rId9"/>
    <p:sldId id="288" r:id="rId10"/>
    <p:sldId id="289" r:id="rId11"/>
    <p:sldId id="29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000000"/>
    <a:srgbClr val="FFFF66"/>
    <a:srgbClr val="5F5F5F"/>
    <a:srgbClr val="66CCFF"/>
    <a:srgbClr val="FF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/>
    <p:restoredTop sz="94681"/>
  </p:normalViewPr>
  <p:slideViewPr>
    <p:cSldViewPr showGuides="1">
      <p:cViewPr>
        <p:scale>
          <a:sx n="100" d="100"/>
          <a:sy n="100" d="100"/>
        </p:scale>
        <p:origin x="-1956" y="-327"/>
      </p:cViewPr>
      <p:guideLst>
        <p:guide orient="horz" pos="3016"/>
        <p:guide pos="5602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6F86AA-D024-4911-A01E-F061474B9B3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2020/8/25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88347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1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174"/>
            <a:ext cx="5400000" cy="5925826"/>
          </a:xfrm>
          <a:prstGeom prst="rect">
            <a:avLst/>
          </a:prstGeom>
        </p:spPr>
      </p:pic>
      <p:sp>
        <p:nvSpPr>
          <p:cNvPr id="35" name="任意多边形: 形状 34"/>
          <p:cNvSpPr/>
          <p:nvPr>
            <p:custDataLst>
              <p:tags r:id="rId2"/>
            </p:custDataLst>
          </p:nvPr>
        </p:nvSpPr>
        <p:spPr>
          <a:xfrm>
            <a:off x="-8793" y="0"/>
            <a:ext cx="2900267" cy="3855298"/>
          </a:xfrm>
          <a:custGeom>
            <a:avLst/>
            <a:gdLst>
              <a:gd name="connsiteX0" fmla="*/ 0 w 3867023"/>
              <a:gd name="connsiteY0" fmla="*/ 0 h 3855298"/>
              <a:gd name="connsiteX1" fmla="*/ 3867023 w 3867023"/>
              <a:gd name="connsiteY1" fmla="*/ 0 h 3855298"/>
              <a:gd name="connsiteX2" fmla="*/ 11725 w 3867023"/>
              <a:gd name="connsiteY2" fmla="*/ 3855298 h 3855298"/>
              <a:gd name="connsiteX3" fmla="*/ 0 w 3867023"/>
              <a:gd name="connsiteY3" fmla="*/ 3843573 h 3855298"/>
              <a:gd name="connsiteX4" fmla="*/ 0 w 3867023"/>
              <a:gd name="connsiteY4" fmla="*/ 0 h 385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23" h="3855298">
                <a:moveTo>
                  <a:pt x="0" y="0"/>
                </a:moveTo>
                <a:lnTo>
                  <a:pt x="3867023" y="0"/>
                </a:lnTo>
                <a:lnTo>
                  <a:pt x="11725" y="3855298"/>
                </a:lnTo>
                <a:lnTo>
                  <a:pt x="0" y="384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72" name="任意多边形: 形状 71"/>
          <p:cNvSpPr/>
          <p:nvPr>
            <p:custDataLst>
              <p:tags r:id="rId3"/>
            </p:custDataLst>
          </p:nvPr>
        </p:nvSpPr>
        <p:spPr>
          <a:xfrm rot="2700000">
            <a:off x="3027824" y="-1453959"/>
            <a:ext cx="1903073" cy="3802371"/>
          </a:xfrm>
          <a:custGeom>
            <a:avLst/>
            <a:gdLst>
              <a:gd name="connsiteX0" fmla="*/ 0 w 2537431"/>
              <a:gd name="connsiteY0" fmla="*/ 2516160 h 3802371"/>
              <a:gd name="connsiteX1" fmla="*/ 2361883 w 2537431"/>
              <a:gd name="connsiteY1" fmla="*/ 154277 h 3802371"/>
              <a:gd name="connsiteX2" fmla="*/ 2537430 w 2537431"/>
              <a:gd name="connsiteY2" fmla="*/ 0 h 3802371"/>
              <a:gd name="connsiteX3" fmla="*/ 2537431 w 2537431"/>
              <a:gd name="connsiteY3" fmla="*/ 3802370 h 3802371"/>
              <a:gd name="connsiteX4" fmla="*/ 0 w 2537431"/>
              <a:gd name="connsiteY4" fmla="*/ 3802371 h 3802371"/>
              <a:gd name="connsiteX5" fmla="*/ 0 w 2537431"/>
              <a:gd name="connsiteY5" fmla="*/ 2516160 h 380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431" h="3802371">
                <a:moveTo>
                  <a:pt x="0" y="2516160"/>
                </a:moveTo>
                <a:lnTo>
                  <a:pt x="2361883" y="154277"/>
                </a:lnTo>
                <a:lnTo>
                  <a:pt x="2537430" y="0"/>
                </a:lnTo>
                <a:lnTo>
                  <a:pt x="2537431" y="3802370"/>
                </a:lnTo>
                <a:lnTo>
                  <a:pt x="0" y="3802371"/>
                </a:lnTo>
                <a:lnTo>
                  <a:pt x="0" y="2516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6" name="任意多边形: 形状 65"/>
          <p:cNvSpPr/>
          <p:nvPr>
            <p:custDataLst>
              <p:tags r:id="rId4"/>
            </p:custDataLst>
          </p:nvPr>
        </p:nvSpPr>
        <p:spPr>
          <a:xfrm rot="2700000">
            <a:off x="214124" y="7249108"/>
            <a:ext cx="16766" cy="22353"/>
          </a:xfrm>
          <a:custGeom>
            <a:avLst/>
            <a:gdLst>
              <a:gd name="connsiteX0" fmla="*/ 0 w 22354"/>
              <a:gd name="connsiteY0" fmla="*/ 22353 h 22353"/>
              <a:gd name="connsiteX1" fmla="*/ 22354 w 22354"/>
              <a:gd name="connsiteY1" fmla="*/ 0 h 22353"/>
              <a:gd name="connsiteX2" fmla="*/ 22354 w 22354"/>
              <a:gd name="connsiteY2" fmla="*/ 22353 h 22353"/>
              <a:gd name="connsiteX3" fmla="*/ 0 w 22354"/>
              <a:gd name="connsiteY3" fmla="*/ 22353 h 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4" h="22353">
                <a:moveTo>
                  <a:pt x="0" y="22353"/>
                </a:moveTo>
                <a:lnTo>
                  <a:pt x="22354" y="0"/>
                </a:lnTo>
                <a:lnTo>
                  <a:pt x="22354" y="22353"/>
                </a:lnTo>
                <a:lnTo>
                  <a:pt x="0" y="22353"/>
                </a:lnTo>
                <a:close/>
              </a:path>
            </a:pathLst>
          </a:custGeom>
          <a:blipFill>
            <a:blip r:embed="rId14"/>
            <a:stretch>
              <a:fillRect l="-63428" r="-627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4864397" y="4291014"/>
            <a:ext cx="3866642" cy="495404"/>
          </a:xfrm>
        </p:spPr>
        <p:txBody>
          <a:bodyPr lIns="90000" tIns="46800" rIns="90000" bIns="46800"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4864397" y="4848644"/>
            <a:ext cx="3866642" cy="1395476"/>
          </a:xfrm>
        </p:spPr>
        <p:txBody>
          <a:bodyPr lIns="90000" tIns="46800" rIns="90000" bIns="46800" anchor="t" anchorCtr="0"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7562704" y="3796789"/>
            <a:ext cx="1168334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0000" tIns="46800" rIns="90000" bIns="46800" anchor="ctr">
            <a:normAutofit/>
          </a:bodyPr>
          <a:lstStyle>
            <a:lvl1pPr marL="0" indent="0" algn="r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7562704" y="3302564"/>
            <a:ext cx="1168334" cy="43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0000" tIns="46800" rIns="90000" bIns="46800" anchor="ctr">
            <a:normAutofit/>
          </a:bodyPr>
          <a:lstStyle>
            <a:lvl1pPr marL="0" indent="0" algn="r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17" y="1514957"/>
            <a:ext cx="2459949" cy="4115157"/>
          </a:xfrm>
          <a:prstGeom prst="rect">
            <a:avLst/>
          </a:prstGeom>
        </p:spPr>
      </p:pic>
      <p:sp>
        <p:nvSpPr>
          <p:cNvPr id="3" name="直角三角形 2"/>
          <p:cNvSpPr/>
          <p:nvPr>
            <p:custDataLst>
              <p:tags r:id="rId2"/>
            </p:custDataLst>
          </p:nvPr>
        </p:nvSpPr>
        <p:spPr>
          <a:xfrm>
            <a:off x="0" y="1581150"/>
            <a:ext cx="3898793" cy="52768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" name="菱形 3"/>
          <p:cNvSpPr/>
          <p:nvPr>
            <p:custDataLst>
              <p:tags r:id="rId3"/>
            </p:custDataLst>
          </p:nvPr>
        </p:nvSpPr>
        <p:spPr>
          <a:xfrm>
            <a:off x="945813" y="2406835"/>
            <a:ext cx="505686" cy="67424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3982956" y="2642420"/>
            <a:ext cx="3799895" cy="1573349"/>
          </a:xfrm>
          <a:noFill/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>
            <p:custDataLst>
              <p:tags r:id="rId1"/>
            </p:custDataLst>
          </p:nvPr>
        </p:nvSpPr>
        <p:spPr>
          <a:xfrm>
            <a:off x="1" y="5136961"/>
            <a:ext cx="1271587" cy="172103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 flipH="1">
            <a:off x="5304443" y="-570240"/>
            <a:ext cx="4239608" cy="7352040"/>
            <a:chOff x="-560110" y="-562571"/>
            <a:chExt cx="5652810" cy="7352040"/>
          </a:xfrm>
        </p:grpSpPr>
        <p:sp>
          <p:nvSpPr>
            <p:cNvPr id="10" name="菱形 9"/>
            <p:cNvSpPr/>
            <p:nvPr>
              <p:custDataLst>
                <p:tags r:id="rId11"/>
              </p:custDataLst>
            </p:nvPr>
          </p:nvSpPr>
          <p:spPr>
            <a:xfrm>
              <a:off x="1803400" y="1784350"/>
              <a:ext cx="3289300" cy="3289300"/>
            </a:xfrm>
            <a:prstGeom prst="diamond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1" name="任意多边形: 形状 10"/>
            <p:cNvSpPr/>
            <p:nvPr>
              <p:custDataLst>
                <p:tags r:id="rId12"/>
              </p:custDataLst>
            </p:nvPr>
          </p:nvSpPr>
          <p:spPr>
            <a:xfrm rot="2700000">
              <a:off x="-520087" y="48665"/>
              <a:ext cx="3594436" cy="2371963"/>
            </a:xfrm>
            <a:custGeom>
              <a:avLst/>
              <a:gdLst>
                <a:gd name="connsiteX0" fmla="*/ 0 w 3594436"/>
                <a:gd name="connsiteY0" fmla="*/ 1237145 h 2371963"/>
                <a:gd name="connsiteX1" fmla="*/ 1237145 w 3594436"/>
                <a:gd name="connsiteY1" fmla="*/ 0 h 2371963"/>
                <a:gd name="connsiteX2" fmla="*/ 3594436 w 3594436"/>
                <a:gd name="connsiteY2" fmla="*/ 0 h 2371963"/>
                <a:gd name="connsiteX3" fmla="*/ 3594436 w 3594436"/>
                <a:gd name="connsiteY3" fmla="*/ 2371963 h 2371963"/>
                <a:gd name="connsiteX4" fmla="*/ 1134818 w 3594436"/>
                <a:gd name="connsiteY4" fmla="*/ 2371963 h 2371963"/>
                <a:gd name="connsiteX5" fmla="*/ 0 w 3594436"/>
                <a:gd name="connsiteY5" fmla="*/ 1237145 h 237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4436" h="2371963">
                  <a:moveTo>
                    <a:pt x="0" y="1237145"/>
                  </a:moveTo>
                  <a:lnTo>
                    <a:pt x="1237145" y="0"/>
                  </a:lnTo>
                  <a:lnTo>
                    <a:pt x="3594436" y="0"/>
                  </a:lnTo>
                  <a:lnTo>
                    <a:pt x="3594436" y="2371963"/>
                  </a:lnTo>
                  <a:lnTo>
                    <a:pt x="1134818" y="2371963"/>
                  </a:lnTo>
                  <a:lnTo>
                    <a:pt x="0" y="123714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2" name="任意多边形: 形状 11"/>
            <p:cNvSpPr/>
            <p:nvPr>
              <p:custDataLst>
                <p:tags r:id="rId13"/>
              </p:custDataLst>
            </p:nvPr>
          </p:nvSpPr>
          <p:spPr>
            <a:xfrm rot="2700000">
              <a:off x="58970" y="3795165"/>
              <a:ext cx="2375224" cy="3613383"/>
            </a:xfrm>
            <a:custGeom>
              <a:avLst/>
              <a:gdLst>
                <a:gd name="connsiteX0" fmla="*/ 0 w 2375224"/>
                <a:gd name="connsiteY0" fmla="*/ 0 h 3613383"/>
                <a:gd name="connsiteX1" fmla="*/ 2375224 w 2375224"/>
                <a:gd name="connsiteY1" fmla="*/ 0 h 3613383"/>
                <a:gd name="connsiteX2" fmla="*/ 2375224 w 2375224"/>
                <a:gd name="connsiteY2" fmla="*/ 2427284 h 3613383"/>
                <a:gd name="connsiteX3" fmla="*/ 1189125 w 2375224"/>
                <a:gd name="connsiteY3" fmla="*/ 3613383 h 3613383"/>
                <a:gd name="connsiteX4" fmla="*/ 0 w 2375224"/>
                <a:gd name="connsiteY4" fmla="*/ 2424258 h 3613383"/>
                <a:gd name="connsiteX5" fmla="*/ 0 w 2375224"/>
                <a:gd name="connsiteY5" fmla="*/ 0 h 36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5224" h="3613383">
                  <a:moveTo>
                    <a:pt x="0" y="0"/>
                  </a:moveTo>
                  <a:lnTo>
                    <a:pt x="2375224" y="0"/>
                  </a:lnTo>
                  <a:lnTo>
                    <a:pt x="2375224" y="2427284"/>
                  </a:lnTo>
                  <a:lnTo>
                    <a:pt x="1189125" y="3613383"/>
                  </a:lnTo>
                  <a:lnTo>
                    <a:pt x="0" y="2424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128833" y="63337"/>
            <a:ext cx="373578" cy="742958"/>
            <a:chOff x="-170643" y="-196957"/>
            <a:chExt cx="1023096" cy="1526021"/>
          </a:xfrm>
        </p:grpSpPr>
        <p:sp>
          <p:nvSpPr>
            <p:cNvPr id="15" name="菱形 14"/>
            <p:cNvSpPr/>
            <p:nvPr>
              <p:custDataLst>
                <p:tags r:id="rId9"/>
              </p:custDataLst>
            </p:nvPr>
          </p:nvSpPr>
          <p:spPr>
            <a:xfrm>
              <a:off x="-170643" y="-196957"/>
              <a:ext cx="674248" cy="674248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菱形 15"/>
            <p:cNvSpPr/>
            <p:nvPr>
              <p:custDataLst>
                <p:tags r:id="rId10"/>
              </p:custDataLst>
            </p:nvPr>
          </p:nvSpPr>
          <p:spPr>
            <a:xfrm rot="218437">
              <a:off x="-35280" y="441331"/>
              <a:ext cx="887733" cy="88773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/>
            </a:p>
          </p:txBody>
        </p:sp>
      </p:grp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>
            <p:custDataLst>
              <p:tags r:id="rId1"/>
            </p:custDataLst>
          </p:nvPr>
        </p:nvSpPr>
        <p:spPr>
          <a:xfrm>
            <a:off x="1352550" y="1784350"/>
            <a:ext cx="2466975" cy="32893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7" name="任意多边形: 形状 16"/>
          <p:cNvSpPr/>
          <p:nvPr>
            <p:custDataLst>
              <p:tags r:id="rId2"/>
            </p:custDataLst>
          </p:nvPr>
        </p:nvSpPr>
        <p:spPr>
          <a:xfrm rot="2700000">
            <a:off x="-390065" y="48665"/>
            <a:ext cx="2695827" cy="2371963"/>
          </a:xfrm>
          <a:custGeom>
            <a:avLst/>
            <a:gdLst>
              <a:gd name="connsiteX0" fmla="*/ 0 w 3594436"/>
              <a:gd name="connsiteY0" fmla="*/ 1237145 h 2371963"/>
              <a:gd name="connsiteX1" fmla="*/ 1237145 w 3594436"/>
              <a:gd name="connsiteY1" fmla="*/ 0 h 2371963"/>
              <a:gd name="connsiteX2" fmla="*/ 3594436 w 3594436"/>
              <a:gd name="connsiteY2" fmla="*/ 0 h 2371963"/>
              <a:gd name="connsiteX3" fmla="*/ 3594436 w 3594436"/>
              <a:gd name="connsiteY3" fmla="*/ 2371963 h 2371963"/>
              <a:gd name="connsiteX4" fmla="*/ 1134818 w 3594436"/>
              <a:gd name="connsiteY4" fmla="*/ 2371963 h 2371963"/>
              <a:gd name="connsiteX5" fmla="*/ 0 w 3594436"/>
              <a:gd name="connsiteY5" fmla="*/ 1237145 h 237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4436" h="2371963">
                <a:moveTo>
                  <a:pt x="0" y="1237145"/>
                </a:moveTo>
                <a:lnTo>
                  <a:pt x="1237145" y="0"/>
                </a:lnTo>
                <a:lnTo>
                  <a:pt x="3594436" y="0"/>
                </a:lnTo>
                <a:lnTo>
                  <a:pt x="3594436" y="2371963"/>
                </a:lnTo>
                <a:lnTo>
                  <a:pt x="1134818" y="2371963"/>
                </a:lnTo>
                <a:lnTo>
                  <a:pt x="0" y="1237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6" name="任意多边形: 形状 15"/>
          <p:cNvSpPr/>
          <p:nvPr>
            <p:custDataLst>
              <p:tags r:id="rId3"/>
            </p:custDataLst>
          </p:nvPr>
        </p:nvSpPr>
        <p:spPr>
          <a:xfrm rot="2700000">
            <a:off x="44228" y="3795165"/>
            <a:ext cx="1781418" cy="3613383"/>
          </a:xfrm>
          <a:custGeom>
            <a:avLst/>
            <a:gdLst>
              <a:gd name="connsiteX0" fmla="*/ 0 w 2375224"/>
              <a:gd name="connsiteY0" fmla="*/ 0 h 3613383"/>
              <a:gd name="connsiteX1" fmla="*/ 2375224 w 2375224"/>
              <a:gd name="connsiteY1" fmla="*/ 0 h 3613383"/>
              <a:gd name="connsiteX2" fmla="*/ 2375224 w 2375224"/>
              <a:gd name="connsiteY2" fmla="*/ 2427284 h 3613383"/>
              <a:gd name="connsiteX3" fmla="*/ 1189125 w 2375224"/>
              <a:gd name="connsiteY3" fmla="*/ 3613383 h 3613383"/>
              <a:gd name="connsiteX4" fmla="*/ 0 w 2375224"/>
              <a:gd name="connsiteY4" fmla="*/ 2424258 h 3613383"/>
              <a:gd name="connsiteX5" fmla="*/ 0 w 2375224"/>
              <a:gd name="connsiteY5" fmla="*/ 0 h 361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5224" h="3613383">
                <a:moveTo>
                  <a:pt x="0" y="0"/>
                </a:moveTo>
                <a:lnTo>
                  <a:pt x="2375224" y="0"/>
                </a:lnTo>
                <a:lnTo>
                  <a:pt x="2375224" y="2427284"/>
                </a:lnTo>
                <a:lnTo>
                  <a:pt x="1189125" y="3613383"/>
                </a:lnTo>
                <a:lnTo>
                  <a:pt x="0" y="24242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5" name="任意多边形: 形状 14"/>
          <p:cNvSpPr/>
          <p:nvPr>
            <p:custDataLst>
              <p:tags r:id="rId4"/>
            </p:custDataLst>
          </p:nvPr>
        </p:nvSpPr>
        <p:spPr>
          <a:xfrm rot="2700000">
            <a:off x="-22663" y="6880413"/>
            <a:ext cx="383" cy="255"/>
          </a:xfrm>
          <a:custGeom>
            <a:avLst/>
            <a:gdLst>
              <a:gd name="connsiteX0" fmla="*/ 0 w 510"/>
              <a:gd name="connsiteY0" fmla="*/ 255 h 255"/>
              <a:gd name="connsiteX1" fmla="*/ 255 w 510"/>
              <a:gd name="connsiteY1" fmla="*/ 0 h 255"/>
              <a:gd name="connsiteX2" fmla="*/ 510 w 510"/>
              <a:gd name="connsiteY2" fmla="*/ 255 h 255"/>
              <a:gd name="connsiteX3" fmla="*/ 0 w 510"/>
              <a:gd name="connsiteY3" fmla="*/ 255 h 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" h="255">
                <a:moveTo>
                  <a:pt x="0" y="255"/>
                </a:moveTo>
                <a:lnTo>
                  <a:pt x="255" y="0"/>
                </a:lnTo>
                <a:lnTo>
                  <a:pt x="510" y="255"/>
                </a:lnTo>
                <a:lnTo>
                  <a:pt x="0" y="2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54263" y="2448738"/>
            <a:ext cx="4332476" cy="1251392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3750" b="1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3854263" y="3774558"/>
            <a:ext cx="4332476" cy="670065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2020/8/25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1.xml"/><Relationship Id="rId58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3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4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5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ransition spd="slow">
    <p:pull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716463" y="1268413"/>
            <a:ext cx="2951163" cy="2952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0200" y="476250"/>
            <a:ext cx="4824413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ENVIRONMENTAL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LIGHTING OF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zuka Mincho Pro H" pitchFamily="18" charset="-128"/>
                <a:ea typeface="Kozuka Mincho Pro H" pitchFamily="18" charset="-128"/>
                <a:cs typeface="+mn-cs"/>
              </a:rPr>
              <a:t>DESIGN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Kozuka Mincho Pro H" pitchFamily="18" charset="-128"/>
              <a:ea typeface="Kozuka Mincho Pro H" pitchFamily="18" charset="-128"/>
              <a:cs typeface="+mn-cs"/>
            </a:endParaRPr>
          </a:p>
        </p:txBody>
      </p:sp>
      <p:sp>
        <p:nvSpPr>
          <p:cNvPr id="3076" name="矩形 4"/>
          <p:cNvSpPr/>
          <p:nvPr/>
        </p:nvSpPr>
        <p:spPr>
          <a:xfrm>
            <a:off x="4979353" y="2538413"/>
            <a:ext cx="4164330" cy="1537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5200" b="1" dirty="0">
                <a:latin typeface="黑体" panose="02010609060101010101" pitchFamily="49" charset="-122"/>
                <a:ea typeface="黑体" panose="02010609060101010101" pitchFamily="49" charset="-122"/>
              </a:rPr>
              <a:t>环境照明设计</a:t>
            </a:r>
            <a:endParaRPr lang="en-US" altLang="zh-CN" sz="5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zh-CN" sz="1800" dirty="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7F7F7F"/>
                </a:solidFill>
                <a:latin typeface="华文细黑" pitchFamily="2" charset="-122"/>
                <a:ea typeface="华文细黑" pitchFamily="2" charset="-122"/>
              </a:rPr>
              <a:t>                                            </a:t>
            </a:r>
            <a:endParaRPr lang="zh-CN" altLang="en-US" sz="2000" dirty="0">
              <a:solidFill>
                <a:srgbClr val="595959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4551363" y="1301433"/>
            <a:ext cx="39608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576763" y="4076700"/>
            <a:ext cx="139700" cy="139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9" name="矩形 1"/>
          <p:cNvSpPr/>
          <p:nvPr/>
        </p:nvSpPr>
        <p:spPr>
          <a:xfrm>
            <a:off x="7788275" y="4356100"/>
            <a:ext cx="9829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595959"/>
                </a:solidFill>
                <a:latin typeface="方正姚体" pitchFamily="2" charset="-122"/>
                <a:ea typeface="方正姚体" pitchFamily="2" charset="-122"/>
              </a:rPr>
              <a:t>马丽 著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grpSp>
        <p:nvGrpSpPr>
          <p:cNvPr id="60418" name="组合 4"/>
          <p:cNvGrpSpPr/>
          <p:nvPr/>
        </p:nvGrpSpPr>
        <p:grpSpPr>
          <a:xfrm>
            <a:off x="7127875" y="620713"/>
            <a:ext cx="1908175" cy="1528762"/>
            <a:chOff x="4139912" y="3376057"/>
            <a:chExt cx="1908255" cy="1528297"/>
          </a:xfrm>
        </p:grpSpPr>
        <p:sp>
          <p:nvSpPr>
            <p:cNvPr id="6" name="椭圆 5"/>
            <p:cNvSpPr/>
            <p:nvPr/>
          </p:nvSpPr>
          <p:spPr>
            <a:xfrm>
              <a:off x="5094040" y="3798204"/>
              <a:ext cx="431818" cy="4316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78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15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光效设计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四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979613" y="2276475"/>
            <a:ext cx="3960813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视觉体验是一个动态的过程，人们在一个多维空间中，实现因物体或影像的运动不断更新对环境的整体认知。</a:t>
            </a:r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1" name="矩形 2"/>
          <p:cNvSpPr/>
          <p:nvPr/>
        </p:nvSpPr>
        <p:spPr>
          <a:xfrm>
            <a:off x="863600" y="1414463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第五节  动态光效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052638" y="2098675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52638" y="2497138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52638" y="2890838"/>
            <a:ext cx="287338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445" name="组合 4"/>
          <p:cNvGrpSpPr/>
          <p:nvPr/>
        </p:nvGrpSpPr>
        <p:grpSpPr>
          <a:xfrm>
            <a:off x="7127875" y="620713"/>
            <a:ext cx="1908175" cy="1528762"/>
            <a:chOff x="4139912" y="3376057"/>
            <a:chExt cx="1908255" cy="1528297"/>
          </a:xfrm>
        </p:grpSpPr>
        <p:sp>
          <p:nvSpPr>
            <p:cNvPr id="6" name="椭圆 5"/>
            <p:cNvSpPr/>
            <p:nvPr/>
          </p:nvSpPr>
          <p:spPr>
            <a:xfrm>
              <a:off x="5094040" y="3798204"/>
              <a:ext cx="431818" cy="4316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15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光效设计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四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979613" y="3357563"/>
            <a:ext cx="4572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光是物体具有立体感的必要条件。立体感本来是雕塑家用来描述其作品特性的一个词汇，在照明领域谈论立体感时，用于探讨物体在光的照射下产生的立体效果。</a:t>
            </a:r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48" name="矩形 1"/>
          <p:cNvSpPr/>
          <p:nvPr/>
        </p:nvSpPr>
        <p:spPr>
          <a:xfrm>
            <a:off x="2051050" y="2060575"/>
            <a:ext cx="45720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AutoNum type="arabicPlain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改变物体周围光源的位置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 startAt="2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调整各个方向光源的照度比值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 startAt="2"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 startAt="3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改变空间中光源的数量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 startAt="3"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9" name="矩形 2"/>
          <p:cNvSpPr/>
          <p:nvPr/>
        </p:nvSpPr>
        <p:spPr>
          <a:xfrm>
            <a:off x="863600" y="1414463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第六节  光与立体感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28675" y="44450"/>
          <a:ext cx="7704139" cy="669923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462187"/>
                <a:gridCol w="1453636"/>
                <a:gridCol w="3788316"/>
              </a:tblGrid>
              <a:tr h="16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课程内容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课时安排（</a:t>
                      </a:r>
                      <a:r>
                        <a:rPr lang="en-US" sz="1100" b="1" kern="100" dirty="0">
                          <a:effectLst/>
                        </a:rPr>
                        <a:t>72</a:t>
                      </a:r>
                      <a:r>
                        <a:rPr lang="zh-CN" sz="1100" b="1" kern="100" dirty="0">
                          <a:effectLst/>
                        </a:rPr>
                        <a:t>课时）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教学目的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第一章 概述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6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照明设计的基本含义、设计的基本依据，以及全面了解环境照明设计应遵循三大原则：整体性原则、需求满足原则以及可持续发展原则。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第一节 照明的基本含义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第二节 环境照明设计的依据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084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第三节 环境照明设计的原则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effectLst/>
                        </a:rPr>
                        <a:t>第二章 照明设计基础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照明设计的诸多基础概念：视觉环境特点、色温、光源、眩光、照明方式、专业术语等小节的内容。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第一节 </a:t>
                      </a:r>
                      <a:r>
                        <a:rPr lang="zh-CN" sz="1100" kern="0" dirty="0">
                          <a:effectLst/>
                        </a:rPr>
                        <a:t>视觉、视觉环境与视知觉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照明设计中的色彩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4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光源的种类和特征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照明方式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1805" algn="l"/>
                        </a:tabLst>
                      </a:pPr>
                      <a:r>
                        <a:rPr lang="zh-CN" sz="1100" kern="0" dirty="0">
                          <a:effectLst/>
                        </a:rPr>
                        <a:t>五、灯具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第三章照明设计基本原理与程序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16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充分</a:t>
                      </a:r>
                      <a:r>
                        <a:rPr lang="zh-CN" sz="1100" kern="100" dirty="0">
                          <a:effectLst/>
                        </a:rPr>
                        <a:t>理解自然光的价值和设计原理，掌握人工光的设计原理及程序。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第一节 自然光的价值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第二节 采光设计基本原理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第三节 人工照明基本原理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第四节 人工照明设计流程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1805" algn="l"/>
                        </a:tabLst>
                      </a:pPr>
                      <a:r>
                        <a:rPr lang="zh-CN" sz="1100" kern="0">
                          <a:effectLst/>
                        </a:rPr>
                        <a:t>第五节 光环境的计算机模拟技术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8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第四章光效设计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</a:t>
                      </a:r>
                      <a:r>
                        <a:rPr lang="zh-CN" sz="1100" kern="100" dirty="0" smtClean="0">
                          <a:effectLst/>
                        </a:rPr>
                        <a:t>了解</a:t>
                      </a:r>
                      <a:r>
                        <a:rPr lang="zh-CN" sz="1100" kern="100" dirty="0">
                          <a:effectLst/>
                        </a:rPr>
                        <a:t>光与形态、色彩、影、立体感等艺术效果直接的关系，并学习控制光效的诸多方法。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第一节 光与形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光与色彩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光与影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光与材料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第五节 动态光效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第六节 光与立体感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第五章室内照明设计的应用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14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室内不同类型的室内空间的照度标准、常用灯具类型和设计注意事项。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92760" algn="l"/>
                        </a:tabLst>
                      </a:pPr>
                      <a:r>
                        <a:rPr lang="zh-CN" sz="1100" kern="0" dirty="0">
                          <a:effectLst/>
                        </a:rPr>
                        <a:t>第一节 居住空间照明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第二节 办公空间照明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第三节 餐饮空间照明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第四节 商店空间照明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第五节 博物馆（美术馆）照明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第六节 会展空间照明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第七节 观演空间照明</a:t>
                      </a:r>
                      <a:endParaRPr lang="zh-CN" sz="13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28955" algn="l"/>
                        </a:tabLst>
                      </a:pPr>
                      <a:r>
                        <a:rPr lang="zh-CN" sz="1100" b="1" kern="0" dirty="0">
                          <a:effectLst/>
                        </a:rPr>
                        <a:t>第六章室外照明设计的应用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 smtClean="0">
                          <a:effectLst/>
                        </a:rPr>
                        <a:t>共</a:t>
                      </a:r>
                      <a:r>
                        <a:rPr lang="en-US" altLang="zh-CN" sz="1100" b="1" kern="100" dirty="0" smtClean="0">
                          <a:effectLst/>
                        </a:rPr>
                        <a:t>12</a:t>
                      </a:r>
                      <a:r>
                        <a:rPr lang="zh-CN" sz="1100" b="1" kern="100" dirty="0" smtClean="0">
                          <a:effectLst/>
                        </a:rPr>
                        <a:t>课时</a:t>
                      </a:r>
                      <a:endParaRPr lang="zh-CN" sz="13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         </a:t>
                      </a:r>
                      <a:r>
                        <a:rPr lang="zh-CN" sz="1100" kern="100" dirty="0" smtClean="0">
                          <a:effectLst/>
                        </a:rPr>
                        <a:t>掌握</a:t>
                      </a:r>
                      <a:r>
                        <a:rPr lang="zh-CN" sz="1100" kern="100" dirty="0">
                          <a:effectLst/>
                        </a:rPr>
                        <a:t>城市道路照明、建筑物外观照明和景观照明的特点和方法。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第一节 城市道路照明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第二节 步行空间照明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第三节 建筑物外观照明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第四节 景观照明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2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75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课程总结、作业分析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</a:rPr>
                        <a:t>4</a:t>
                      </a:r>
                      <a:r>
                        <a:rPr lang="zh-CN" sz="1100" kern="100" dirty="0" smtClean="0">
                          <a:effectLst/>
                        </a:rPr>
                        <a:t>课时</a:t>
                      </a:r>
                      <a:endParaRPr lang="zh-CN" sz="13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alibri" panose="020F0502020204030204"/>
                      </a:endParaRPr>
                    </a:p>
                  </a:txBody>
                  <a:tcPr marL="85276" marR="8527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25" name="Rectangle 1"/>
          <p:cNvSpPr/>
          <p:nvPr/>
        </p:nvSpPr>
        <p:spPr>
          <a:xfrm>
            <a:off x="2047875" y="15351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 dirty="0">
              <a:latin typeface="Arial" panose="020B0604020202020204" pitchFamily="34" charset="0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323850" y="5073650"/>
            <a:ext cx="414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排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议</a:t>
            </a:r>
          </a:p>
        </p:txBody>
      </p:sp>
      <p:grpSp>
        <p:nvGrpSpPr>
          <p:cNvPr id="4227" name="组合 13"/>
          <p:cNvGrpSpPr/>
          <p:nvPr/>
        </p:nvGrpSpPr>
        <p:grpSpPr>
          <a:xfrm>
            <a:off x="381000" y="4795838"/>
            <a:ext cx="285750" cy="285750"/>
            <a:chOff x="251520" y="2996952"/>
            <a:chExt cx="1296144" cy="1296144"/>
          </a:xfrm>
        </p:grpSpPr>
        <p:grpSp>
          <p:nvGrpSpPr>
            <p:cNvPr id="4228" name="组合 9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88337" y="3126566"/>
                <a:ext cx="1022514" cy="10225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568355" y="3306584"/>
              <a:ext cx="662474" cy="66247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4795203" y="4205605"/>
            <a:ext cx="3802380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第一章  概述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第二章  照明设计基础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第三章  照明设计基本原理与程序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第四章  光效设计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第五章  室内照明设计的应用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方正细等线简体" pitchFamily="65" charset="-122"/>
              </a:rPr>
              <a:t>第六章  室外照明设计的应用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方正细等线简体" pitchFamily="65" charset="-122"/>
            </a:endParaRPr>
          </a:p>
        </p:txBody>
      </p:sp>
      <p:grpSp>
        <p:nvGrpSpPr>
          <p:cNvPr id="5123" name="组合 5"/>
          <p:cNvGrpSpPr/>
          <p:nvPr/>
        </p:nvGrpSpPr>
        <p:grpSpPr>
          <a:xfrm>
            <a:off x="5883593" y="1695450"/>
            <a:ext cx="2216150" cy="1800225"/>
            <a:chOff x="1041477" y="3645024"/>
            <a:chExt cx="2217449" cy="1800200"/>
          </a:xfrm>
        </p:grpSpPr>
        <p:sp>
          <p:nvSpPr>
            <p:cNvPr id="3" name="椭圆 2"/>
            <p:cNvSpPr/>
            <p:nvPr/>
          </p:nvSpPr>
          <p:spPr>
            <a:xfrm>
              <a:off x="1259091" y="3645024"/>
              <a:ext cx="1801280" cy="1800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7" name="矩形 3"/>
            <p:cNvSpPr/>
            <p:nvPr/>
          </p:nvSpPr>
          <p:spPr>
            <a:xfrm>
              <a:off x="1041477" y="3789484"/>
              <a:ext cx="2217449" cy="13112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8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目录</a:t>
              </a: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4928553" y="3328035"/>
            <a:ext cx="0" cy="18002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771525"/>
            <a:ext cx="2232025" cy="1285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9"/>
          <p:cNvGrpSpPr/>
          <p:nvPr/>
        </p:nvGrpSpPr>
        <p:grpSpPr>
          <a:xfrm>
            <a:off x="4554538" y="2133600"/>
            <a:ext cx="333375" cy="330200"/>
            <a:chOff x="251520" y="2996952"/>
            <a:chExt cx="1296144" cy="1296144"/>
          </a:xfrm>
        </p:grpSpPr>
        <p:grpSp>
          <p:nvGrpSpPr>
            <p:cNvPr id="54305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566296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275" name="组合 9"/>
          <p:cNvGrpSpPr/>
          <p:nvPr/>
        </p:nvGrpSpPr>
        <p:grpSpPr>
          <a:xfrm>
            <a:off x="5030788" y="2133600"/>
            <a:ext cx="333375" cy="330200"/>
            <a:chOff x="251520" y="2996952"/>
            <a:chExt cx="1296144" cy="1296144"/>
          </a:xfrm>
        </p:grpSpPr>
        <p:grpSp>
          <p:nvGrpSpPr>
            <p:cNvPr id="54301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566296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276" name="组合 9"/>
          <p:cNvGrpSpPr/>
          <p:nvPr/>
        </p:nvGrpSpPr>
        <p:grpSpPr>
          <a:xfrm>
            <a:off x="5535613" y="2133600"/>
            <a:ext cx="331787" cy="330200"/>
            <a:chOff x="251520" y="2996952"/>
            <a:chExt cx="1296144" cy="1296144"/>
          </a:xfrm>
        </p:grpSpPr>
        <p:grpSp>
          <p:nvGrpSpPr>
            <p:cNvPr id="54297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87956" y="3127815"/>
                <a:ext cx="10232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567802" y="3308525"/>
              <a:ext cx="663579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277" name="组合 9"/>
          <p:cNvGrpSpPr/>
          <p:nvPr/>
        </p:nvGrpSpPr>
        <p:grpSpPr>
          <a:xfrm>
            <a:off x="6038850" y="2133600"/>
            <a:ext cx="333375" cy="330200"/>
            <a:chOff x="251520" y="2996952"/>
            <a:chExt cx="1296144" cy="1296144"/>
          </a:xfrm>
        </p:grpSpPr>
        <p:grpSp>
          <p:nvGrpSpPr>
            <p:cNvPr id="54293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566300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278" name="组合 9"/>
          <p:cNvGrpSpPr/>
          <p:nvPr/>
        </p:nvGrpSpPr>
        <p:grpSpPr>
          <a:xfrm>
            <a:off x="6588125" y="2133600"/>
            <a:ext cx="333375" cy="330200"/>
            <a:chOff x="251520" y="2996952"/>
            <a:chExt cx="1296144" cy="1296144"/>
          </a:xfrm>
        </p:grpSpPr>
        <p:grpSp>
          <p:nvGrpSpPr>
            <p:cNvPr id="54289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566300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279" name="组合 9"/>
          <p:cNvGrpSpPr/>
          <p:nvPr/>
        </p:nvGrpSpPr>
        <p:grpSpPr>
          <a:xfrm>
            <a:off x="7073900" y="2133600"/>
            <a:ext cx="333375" cy="330200"/>
            <a:chOff x="251520" y="2996952"/>
            <a:chExt cx="1296144" cy="1296144"/>
          </a:xfrm>
        </p:grpSpPr>
        <p:grpSp>
          <p:nvGrpSpPr>
            <p:cNvPr id="54285" name="组合 10"/>
            <p:cNvGrpSpPr/>
            <p:nvPr/>
          </p:nvGrpSpPr>
          <p:grpSpPr>
            <a:xfrm>
              <a:off x="251520" y="2996952"/>
              <a:ext cx="1296144" cy="1296144"/>
              <a:chOff x="251520" y="2996952"/>
              <a:chExt cx="1296144" cy="1296144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51520" y="2996952"/>
                <a:ext cx="1296144" cy="1296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87307" y="3127815"/>
                <a:ext cx="1024571" cy="1021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3" name="椭圆 32"/>
            <p:cNvSpPr/>
            <p:nvPr/>
          </p:nvSpPr>
          <p:spPr>
            <a:xfrm>
              <a:off x="566300" y="3308525"/>
              <a:ext cx="666588" cy="6605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280" name="TextBox 2"/>
          <p:cNvSpPr txBox="1"/>
          <p:nvPr/>
        </p:nvSpPr>
        <p:spPr>
          <a:xfrm>
            <a:off x="3579813" y="1844675"/>
            <a:ext cx="4016375" cy="24907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光与立体感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第五节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动态光效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光与材料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光与影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光与色彩</a:t>
            </a:r>
            <a:endParaRPr lang="en-US" altLang="zh-CN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第一节 </a:t>
            </a:r>
            <a:r>
              <a:rPr lang="zh-CN" altLang="en-US" sz="2200" dirty="0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光与形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2200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54281" name="组合 4"/>
          <p:cNvGrpSpPr/>
          <p:nvPr/>
        </p:nvGrpSpPr>
        <p:grpSpPr>
          <a:xfrm>
            <a:off x="7127875" y="620713"/>
            <a:ext cx="1908175" cy="1528762"/>
            <a:chOff x="4139912" y="3376057"/>
            <a:chExt cx="1908255" cy="1528297"/>
          </a:xfrm>
        </p:grpSpPr>
        <p:sp>
          <p:nvSpPr>
            <p:cNvPr id="54" name="椭圆 53"/>
            <p:cNvSpPr/>
            <p:nvPr/>
          </p:nvSpPr>
          <p:spPr>
            <a:xfrm>
              <a:off x="5094040" y="3798204"/>
              <a:ext cx="431818" cy="4316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15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光效设计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四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7812088" y="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5298" name="矩形 3"/>
          <p:cNvSpPr/>
          <p:nvPr/>
        </p:nvSpPr>
        <p:spPr>
          <a:xfrm>
            <a:off x="1295400" y="2505075"/>
            <a:ext cx="4572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通过本章的学习，了解光与形态、色彩、影、立体感等艺术效果直接的关系，并学习控制光效的诸多方法。</a:t>
            </a:r>
          </a:p>
        </p:txBody>
      </p:sp>
      <p:grpSp>
        <p:nvGrpSpPr>
          <p:cNvPr id="55299" name="组合 4"/>
          <p:cNvGrpSpPr/>
          <p:nvPr/>
        </p:nvGrpSpPr>
        <p:grpSpPr>
          <a:xfrm>
            <a:off x="7127875" y="620713"/>
            <a:ext cx="1908175" cy="1528762"/>
            <a:chOff x="4139912" y="3376057"/>
            <a:chExt cx="1908255" cy="1528297"/>
          </a:xfrm>
        </p:grpSpPr>
        <p:sp>
          <p:nvSpPr>
            <p:cNvPr id="6" name="椭圆 5"/>
            <p:cNvSpPr/>
            <p:nvPr/>
          </p:nvSpPr>
          <p:spPr>
            <a:xfrm>
              <a:off x="5094040" y="3798204"/>
              <a:ext cx="431818" cy="4316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66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15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光效设计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四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55300" name="矩形 1"/>
          <p:cNvSpPr/>
          <p:nvPr/>
        </p:nvSpPr>
        <p:spPr>
          <a:xfrm>
            <a:off x="1295400" y="4005263"/>
            <a:ext cx="4932363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通过本章的学习，使学生充分了解光效设计的意义，并掌握六种不同光效设计的基本特点和方法，并将这些方法应用于今后的设计中。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2154238"/>
            <a:ext cx="1187450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302" name="组合 6"/>
          <p:cNvGrpSpPr/>
          <p:nvPr/>
        </p:nvGrpSpPr>
        <p:grpSpPr>
          <a:xfrm>
            <a:off x="34925" y="2060575"/>
            <a:ext cx="1331913" cy="1336675"/>
            <a:chOff x="1817602" y="322660"/>
            <a:chExt cx="1331274" cy="1336794"/>
          </a:xfrm>
        </p:grpSpPr>
        <p:sp>
          <p:nvSpPr>
            <p:cNvPr id="55309" name="TextBox 3"/>
            <p:cNvSpPr txBox="1"/>
            <p:nvPr/>
          </p:nvSpPr>
          <p:spPr>
            <a:xfrm>
              <a:off x="1835696" y="322660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310" name="矩形 4"/>
            <p:cNvSpPr/>
            <p:nvPr/>
          </p:nvSpPr>
          <p:spPr>
            <a:xfrm>
              <a:off x="1817602" y="890013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目标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-15875" y="3644900"/>
            <a:ext cx="1203325" cy="1203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304" name="组合 20"/>
          <p:cNvGrpSpPr/>
          <p:nvPr/>
        </p:nvGrpSpPr>
        <p:grpSpPr>
          <a:xfrm>
            <a:off x="34925" y="3573463"/>
            <a:ext cx="1331913" cy="1330325"/>
            <a:chOff x="1817602" y="328300"/>
            <a:chExt cx="1331274" cy="1331154"/>
          </a:xfrm>
        </p:grpSpPr>
        <p:sp>
          <p:nvSpPr>
            <p:cNvPr id="55307" name="TextBox 21"/>
            <p:cNvSpPr txBox="1"/>
            <p:nvPr/>
          </p:nvSpPr>
          <p:spPr>
            <a:xfrm>
              <a:off x="1835696" y="328300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</a:t>
              </a:r>
              <a:endParaRPr lang="en-US" altLang="zh-CN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308" name="矩形 22"/>
            <p:cNvSpPr/>
            <p:nvPr/>
          </p:nvSpPr>
          <p:spPr>
            <a:xfrm>
              <a:off x="1817602" y="890013"/>
              <a:ext cx="131318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重点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-15875" y="2154238"/>
            <a:ext cx="98425" cy="1203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5875" y="3644900"/>
            <a:ext cx="98425" cy="1203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3" name="矩形 2"/>
          <p:cNvSpPr/>
          <p:nvPr/>
        </p:nvSpPr>
        <p:spPr>
          <a:xfrm>
            <a:off x="863600" y="1414463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第一节  光与形</a:t>
            </a:r>
          </a:p>
        </p:txBody>
      </p:sp>
      <p:grpSp>
        <p:nvGrpSpPr>
          <p:cNvPr id="56324" name="组合 4"/>
          <p:cNvGrpSpPr/>
          <p:nvPr/>
        </p:nvGrpSpPr>
        <p:grpSpPr>
          <a:xfrm>
            <a:off x="7127875" y="620713"/>
            <a:ext cx="1908175" cy="1528762"/>
            <a:chOff x="4139912" y="3376057"/>
            <a:chExt cx="1908255" cy="1528297"/>
          </a:xfrm>
        </p:grpSpPr>
        <p:sp>
          <p:nvSpPr>
            <p:cNvPr id="6" name="椭圆 5"/>
            <p:cNvSpPr/>
            <p:nvPr/>
          </p:nvSpPr>
          <p:spPr>
            <a:xfrm>
              <a:off x="5094040" y="3798204"/>
              <a:ext cx="431818" cy="4316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82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15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光效设计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四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2055813" y="3284538"/>
            <a:ext cx="3524250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光是无形的，光的形态若想在人类的视觉空间内得以呈现，必须借助一定的媒介物，即我们所说的“载体”。因此，设计过程中，对光的形态塑造，更多是借助载体的存在从而达到目的。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目前，光作为有形态、有体积的设计元素，广泛地运用在建筑设计、室内设计、展示设计等类型的设计中，并受到业界越来越多的关注与重视。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051050" y="1954213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51050" y="2352675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51050" y="2746375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9" name="矩形 1"/>
          <p:cNvSpPr/>
          <p:nvPr/>
        </p:nvSpPr>
        <p:spPr>
          <a:xfrm>
            <a:off x="2051050" y="1916113"/>
            <a:ext cx="45720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AutoNum type="arabicPlain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通过界面的形态塑造光的形态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 startAt="2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灯具塑造光的形态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 startAt="2"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 startAt="3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发光体塑造光的形态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lain" startAt="3"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grpSp>
        <p:nvGrpSpPr>
          <p:cNvPr id="57346" name="组合 4"/>
          <p:cNvGrpSpPr/>
          <p:nvPr/>
        </p:nvGrpSpPr>
        <p:grpSpPr>
          <a:xfrm>
            <a:off x="7127875" y="620713"/>
            <a:ext cx="1908175" cy="1528762"/>
            <a:chOff x="4139912" y="3376057"/>
            <a:chExt cx="1908255" cy="1528297"/>
          </a:xfrm>
        </p:grpSpPr>
        <p:sp>
          <p:nvSpPr>
            <p:cNvPr id="6" name="椭圆 5"/>
            <p:cNvSpPr/>
            <p:nvPr/>
          </p:nvSpPr>
          <p:spPr>
            <a:xfrm>
              <a:off x="5094040" y="3798204"/>
              <a:ext cx="431818" cy="4316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06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15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光效设计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四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016125" y="2060575"/>
            <a:ext cx="4572000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进行光的色彩设计时，考虑色彩对人的情绪影响，切合环境的功能与人们的审美需求。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塑造光的颜色有三种途径：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种是直接应用彩色光源，第二种是在灯具上添加变色滤镜，使得光源发出的光变成彩色，第三种是用彩色透明或半透明材料制作的发光体。在一个照明设计项目中，可以综合使用这三方式，制造出多层次的彩色光效。</a:t>
            </a:r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349" name="矩形 2"/>
          <p:cNvSpPr/>
          <p:nvPr/>
        </p:nvSpPr>
        <p:spPr>
          <a:xfrm>
            <a:off x="863600" y="1412875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第二节  光与色彩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79625" y="2027238"/>
            <a:ext cx="288925" cy="288925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79625" y="2427288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79625" y="2820988"/>
            <a:ext cx="288925" cy="28733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7563" y="1985963"/>
            <a:ext cx="4572000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改变灯具的照明方式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改变照射角度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改变物体或投影面的质地</a:t>
            </a:r>
          </a:p>
        </p:txBody>
      </p:sp>
      <p:grpSp>
        <p:nvGrpSpPr>
          <p:cNvPr id="58374" name="组合 4"/>
          <p:cNvGrpSpPr/>
          <p:nvPr/>
        </p:nvGrpSpPr>
        <p:grpSpPr>
          <a:xfrm>
            <a:off x="7127875" y="620713"/>
            <a:ext cx="1908175" cy="1528762"/>
            <a:chOff x="4139912" y="3376057"/>
            <a:chExt cx="1908255" cy="1528297"/>
          </a:xfrm>
        </p:grpSpPr>
        <p:sp>
          <p:nvSpPr>
            <p:cNvPr id="6" name="椭圆 5"/>
            <p:cNvSpPr/>
            <p:nvPr/>
          </p:nvSpPr>
          <p:spPr>
            <a:xfrm>
              <a:off x="5094040" y="3798204"/>
              <a:ext cx="431818" cy="4316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30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15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光效设计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四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2051050" y="3284538"/>
            <a:ext cx="32416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有光必有影，光与影都具有丰富的艺术表现力。光的形态和亮度、照射的角度、物体的透明度、投影面的质感等因素都会影响影子的形态。</a:t>
            </a:r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7" name="矩形 2"/>
          <p:cNvSpPr/>
          <p:nvPr/>
        </p:nvSpPr>
        <p:spPr>
          <a:xfrm>
            <a:off x="863600" y="1414463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第三节  光与影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0000" lnSpcReduction="20000"/>
          </a:bodyPr>
          <a:lstStyle/>
          <a:p>
            <a:endParaRPr lang="zh-CN" altLang="en-US"/>
          </a:p>
        </p:txBody>
      </p:sp>
      <p:grpSp>
        <p:nvGrpSpPr>
          <p:cNvPr id="59394" name="组合 4"/>
          <p:cNvGrpSpPr/>
          <p:nvPr/>
        </p:nvGrpSpPr>
        <p:grpSpPr>
          <a:xfrm>
            <a:off x="7127875" y="620713"/>
            <a:ext cx="1908175" cy="1528762"/>
            <a:chOff x="4139912" y="3376057"/>
            <a:chExt cx="1908255" cy="1528297"/>
          </a:xfrm>
        </p:grpSpPr>
        <p:sp>
          <p:nvSpPr>
            <p:cNvPr id="6" name="椭圆 5"/>
            <p:cNvSpPr/>
            <p:nvPr/>
          </p:nvSpPr>
          <p:spPr>
            <a:xfrm>
              <a:off x="5094040" y="3798204"/>
              <a:ext cx="431818" cy="4316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54" name="TextBox 6"/>
            <p:cNvSpPr txBox="1">
              <a:spLocks noChangeArrowheads="1"/>
            </p:cNvSpPr>
            <p:nvPr/>
          </p:nvSpPr>
          <p:spPr bwMode="auto">
            <a:xfrm>
              <a:off x="4139912" y="3376057"/>
              <a:ext cx="1908255" cy="15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光效设计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第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四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章</a:t>
              </a:r>
              <a:endPara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979613" y="2133600"/>
            <a:ext cx="3887788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光的质感常常受到材料的质地、光泽度、反射系数、光线的投射角度多方面影响，因此，设计师应注重协调材料的质地、光泽度、反射系数、投光角度等因素之间的关系，才能创造出舒适的光环境。</a:t>
            </a:r>
          </a:p>
        </p:txBody>
      </p:sp>
      <p:sp>
        <p:nvSpPr>
          <p:cNvPr id="7" name="椭圆 6"/>
          <p:cNvSpPr/>
          <p:nvPr/>
        </p:nvSpPr>
        <p:spPr>
          <a:xfrm>
            <a:off x="755650" y="1052513"/>
            <a:ext cx="1223963" cy="1223963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397" name="矩形 2"/>
          <p:cNvSpPr/>
          <p:nvPr/>
        </p:nvSpPr>
        <p:spPr>
          <a:xfrm>
            <a:off x="863600" y="1414463"/>
            <a:ext cx="4572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第四节  光与材料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91445"/>
  <p:tag name="KSO_WM_TEMPLATE_SUBCATEGORY" val="0"/>
  <p:tag name="KSO_WM_TEMPLATE_THUMBS_INDEX" val="1、2、14、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445"/>
</p:tagLst>
</file>

<file path=ppt/theme/theme1.xml><?xml version="1.0" encoding="utf-8"?>
<a:theme xmlns:a="http://schemas.openxmlformats.org/drawingml/2006/main" name="Office 主题​​">
  <a:themeElements>
    <a:clrScheme name="20191445">
      <a:dk1>
        <a:srgbClr val="000000"/>
      </a:dk1>
      <a:lt1>
        <a:srgbClr val="FFFFFF"/>
      </a:lt1>
      <a:dk2>
        <a:srgbClr val="255861"/>
      </a:dk2>
      <a:lt2>
        <a:srgbClr val="DEA62B"/>
      </a:lt2>
      <a:accent1>
        <a:srgbClr val="255861"/>
      </a:accent1>
      <a:accent2>
        <a:srgbClr val="398585"/>
      </a:accent2>
      <a:accent3>
        <a:srgbClr val="DEA62B"/>
      </a:accent3>
      <a:accent4>
        <a:srgbClr val="D3B98D"/>
      </a:accent4>
      <a:accent5>
        <a:srgbClr val="D5A535"/>
      </a:accent5>
      <a:accent6>
        <a:srgbClr val="B49E63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1062</Words>
  <Application>Microsoft Office PowerPoint</Application>
  <PresentationFormat>全屏显示(4:3)</PresentationFormat>
  <Paragraphs>168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yu</cp:lastModifiedBy>
  <cp:revision>285</cp:revision>
  <dcterms:created xsi:type="dcterms:W3CDTF">2013-06-10T15:52:48Z</dcterms:created>
  <dcterms:modified xsi:type="dcterms:W3CDTF">2020-08-25T02:01:27Z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