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410" r:id="rId4"/>
    <p:sldId id="411" r:id="rId5"/>
    <p:sldId id="412" r:id="rId6"/>
    <p:sldId id="413" r:id="rId7"/>
    <p:sldId id="414" r:id="rId8"/>
    <p:sldId id="415" r:id="rId9"/>
    <p:sldId id="416" r:id="rId10"/>
    <p:sldId id="417" r:id="rId11"/>
    <p:sldId id="418"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3"/>
            <a:ext cx="7734300" cy="581183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Date Placeholder 3"/>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00612" y="959313"/>
            <a:ext cx="7680988" cy="2571891"/>
          </a:xfrm>
        </p:spPr>
        <p:txBody>
          <a:bodyPr bIns="0" anchor="b">
            <a:normAutofit/>
          </a:bodyPr>
          <a:lstStyle>
            <a:lvl1pPr algn="l">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1500612" y="3531205"/>
            <a:ext cx="7680988"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5" name="Footer Placeholder 4"/>
          <p:cNvSpPr>
            <a:spLocks noGrp="1"/>
          </p:cNvSpPr>
          <p:nvPr>
            <p:ph type="ftr" sz="quarter" idx="11"/>
          </p:nvPr>
        </p:nvSpPr>
        <p:spPr>
          <a:xfrm>
            <a:off x="1500612" y="329308"/>
            <a:ext cx="4522859" cy="309201"/>
          </a:xfrm>
        </p:spPr>
        <p:txBody>
          <a:bodyPr/>
          <a:lstStyle/>
          <a:p>
            <a:endParaRPr lang="zh-CN" altLang="en-US"/>
          </a:p>
        </p:txBody>
      </p:sp>
      <p:sp>
        <p:nvSpPr>
          <p:cNvPr id="6" name="Slide Number Placeholder 5"/>
          <p:cNvSpPr>
            <a:spLocks noGrp="1"/>
          </p:cNvSpPr>
          <p:nvPr>
            <p:ph type="sldNum" sz="quarter" idx="12"/>
          </p:nvPr>
        </p:nvSpPr>
        <p:spPr>
          <a:xfrm>
            <a:off x="9181600" y="131730"/>
            <a:ext cx="1069340" cy="503578"/>
          </a:xfrm>
        </p:spPr>
        <p:txBody>
          <a:bodyPr/>
          <a:lstStyle/>
          <a:p>
            <a:fld id="{C12CA286-90BE-4068-81F7-FA14A8AFD378}" type="slidenum">
              <a:rPr lang="zh-CN" altLang="en-US" smtClean="0"/>
            </a:fld>
            <a:endParaRPr lang="zh-CN" altLang="en-US"/>
          </a:p>
        </p:txBody>
      </p:sp>
      <p:pic>
        <p:nvPicPr>
          <p:cNvPr id="16" name="Picture 15"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5" name="Picture 14"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500612" y="1756130"/>
            <a:ext cx="7685523" cy="2050066"/>
          </a:xfrm>
        </p:spPr>
        <p:txBody>
          <a:bodyPr anchor="b">
            <a:normAutofit/>
          </a:bodyPr>
          <a:lstStyle>
            <a:lvl1pPr algn="l">
              <a:defRPr sz="3200"/>
            </a:lvl1pPr>
          </a:lstStyle>
          <a:p>
            <a:r>
              <a:rPr lang="zh-CN" altLang="en-US"/>
              <a:t>单击此处编辑母版标题样式</a:t>
            </a:r>
            <a:endParaRPr lang="en-US" dirty="0"/>
          </a:p>
        </p:txBody>
      </p:sp>
      <p:sp>
        <p:nvSpPr>
          <p:cNvPr id="3" name="Text Placeholder 2"/>
          <p:cNvSpPr>
            <a:spLocks noGrp="1"/>
          </p:cNvSpPr>
          <p:nvPr>
            <p:ph type="body" idx="1"/>
          </p:nvPr>
        </p:nvSpPr>
        <p:spPr>
          <a:xfrm>
            <a:off x="1500613" y="3806196"/>
            <a:ext cx="7685523"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6" name="Picture 15"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500612" y="959314"/>
            <a:ext cx="8752020" cy="104411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500612" y="2172548"/>
            <a:ext cx="4167828" cy="327894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085096" y="2172548"/>
            <a:ext cx="4167536" cy="327894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6" name="Picture 15"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504869" y="959903"/>
            <a:ext cx="8761792" cy="104460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90841" y="2169094"/>
            <a:ext cx="4167688"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90841" y="2973815"/>
            <a:ext cx="4167688" cy="249166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085096" y="2172548"/>
            <a:ext cx="4167536"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085096" y="2971035"/>
            <a:ext cx="4167536" cy="248498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8" name="Picture 17"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4" name="Picture 13"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12CA286-90BE-4068-81F7-FA14A8AFD378}"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98721" y="959313"/>
            <a:ext cx="3234600" cy="2242051"/>
          </a:xfrm>
        </p:spPr>
        <p:txBody>
          <a:bodyPr anchor="b">
            <a:normAutofit/>
          </a:bodyPr>
          <a:lstStyle>
            <a:lvl1pPr algn="l">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5146503" y="960890"/>
            <a:ext cx="5104237" cy="4496910"/>
          </a:xfrm>
        </p:spPr>
        <p:txBody>
          <a:bodyPr anchor="ct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98721" y="3205492"/>
            <a:ext cx="3236492"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6" name="Picture 15"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Group 7"/>
          <p:cNvGrpSpPr/>
          <p:nvPr/>
        </p:nvGrpSpPr>
        <p:grpSpPr>
          <a:xfrm>
            <a:off x="6662001" y="482171"/>
            <a:ext cx="4681849"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09436" y="1129512"/>
            <a:ext cx="4514888" cy="1918487"/>
          </a:xfrm>
        </p:spPr>
        <p:txBody>
          <a:bodyPr anchor="b">
            <a:normAutofit/>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520171" y="1122543"/>
            <a:ext cx="2979997"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1508560" y="3057166"/>
            <a:ext cx="4521089"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a:xfrm>
            <a:off x="1499456" y="5469857"/>
            <a:ext cx="4525303" cy="320123"/>
          </a:xfrm>
        </p:spPr>
        <p:txBody>
          <a:bodyPr/>
          <a:lstStyle>
            <a:lvl1pPr algn="l">
              <a:defRPr/>
            </a:lvl1pPr>
          </a:lstStyle>
          <a:p>
            <a:fld id="{EE0F5076-4D68-43C4-BC51-97F192EF0642}" type="datetimeFigureOut">
              <a:rPr lang="zh-CN" altLang="en-US" smtClean="0"/>
            </a:fld>
            <a:endParaRPr lang="zh-CN" altLang="en-US"/>
          </a:p>
        </p:txBody>
      </p:sp>
      <p:sp>
        <p:nvSpPr>
          <p:cNvPr id="6" name="Footer Placeholder 5"/>
          <p:cNvSpPr>
            <a:spLocks noGrp="1"/>
          </p:cNvSpPr>
          <p:nvPr>
            <p:ph type="ftr" sz="quarter" idx="11"/>
          </p:nvPr>
        </p:nvSpPr>
        <p:spPr>
          <a:xfrm>
            <a:off x="1500612" y="318641"/>
            <a:ext cx="3468043" cy="320931"/>
          </a:xfrm>
        </p:spPr>
        <p:txBody>
          <a:bodyPr/>
          <a:lstStyle/>
          <a:p>
            <a:endParaRPr lang="zh-CN" altLang="en-US"/>
          </a:p>
        </p:txBody>
      </p:sp>
      <p:sp>
        <p:nvSpPr>
          <p:cNvPr id="7" name="Slide Number Placeholder 6"/>
          <p:cNvSpPr>
            <a:spLocks noGrp="1"/>
          </p:cNvSpPr>
          <p:nvPr>
            <p:ph type="sldNum" sz="quarter" idx="12"/>
          </p:nvPr>
        </p:nvSpPr>
        <p:spPr>
          <a:xfrm>
            <a:off x="4968655" y="131730"/>
            <a:ext cx="1060995" cy="503578"/>
          </a:xfrm>
        </p:spPr>
        <p:txBody>
          <a:bodyPr/>
          <a:lstStyle/>
          <a:p>
            <a:fld id="{C12CA286-90BE-4068-81F7-FA14A8AFD378}" type="slidenum">
              <a:rPr lang="zh-CN" altLang="en-US" smtClean="0"/>
            </a:fld>
            <a:endParaRPr lang="zh-CN" altLang="en-US"/>
          </a:p>
        </p:txBody>
      </p:sp>
      <p:pic>
        <p:nvPicPr>
          <p:cNvPr id="22" name="Picture 21"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a:fillRect/>
          </a:stretch>
        </p:blipFill>
        <p:spPr>
          <a:xfrm>
            <a:off x="1500613" y="643464"/>
            <a:ext cx="4523232" cy="155448"/>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5" name="Picture 14"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a:fillRect/>
          </a:stretch>
        </p:blipFill>
        <p:spPr>
          <a:xfrm>
            <a:off x="1500613" y="643464"/>
            <a:ext cx="8766048" cy="155448"/>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81929" y="796298"/>
            <a:ext cx="1470703" cy="4662565"/>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2547" y="796298"/>
            <a:ext cx="7068127" cy="4662565"/>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E0F5076-4D68-43C4-BC51-97F192EF06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12CA286-90BE-4068-81F7-FA14A8AFD378}" type="slidenum">
              <a:rPr lang="zh-CN" altLang="en-US" smtClean="0"/>
            </a:fld>
            <a:endParaRPr lang="zh-CN" altLang="en-US"/>
          </a:p>
        </p:txBody>
      </p:sp>
      <p:pic>
        <p:nvPicPr>
          <p:cNvPr id="16" name="Picture 15" descr="RedHashing.emf"/>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a:fillRect/>
          </a:stretch>
        </p:blipFill>
        <p:spPr>
          <a:xfrm rot="5400000">
            <a:off x="7473853" y="3050294"/>
            <a:ext cx="6217920"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1" y="4552634"/>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1"/>
            <a:ext cx="5181600" cy="435133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172200" y="1828801"/>
            <a:ext cx="5181600" cy="435133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1"/>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45127" y="2507551"/>
            <a:ext cx="5156200" cy="368052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7551"/>
            <a:ext cx="5181601" cy="368052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7" name="Date Placeholder 6"/>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08D791A-D7B4-4631-9737-09D1179FCAAF}" type="slidenum">
              <a:rPr lang="zh-CN" altLang="en-US" smtClean="0"/>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08D791A-D7B4-4631-9737-09D1179FCAAF}" type="slidenum">
              <a:rPr lang="zh-CN" altLang="en-US" smtClean="0"/>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1"/>
            <a:ext cx="3931920" cy="1600197"/>
          </a:xfrm>
        </p:spPr>
        <p:txBody>
          <a:bodyPr anchor="b">
            <a:normAutofit/>
          </a:bodyPr>
          <a:lstStyle>
            <a:lvl1pP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9B4EC76-ABF3-42FE-A1A8-D7902620C1F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08D791A-D7B4-4631-9737-09D1179FCAA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1"/>
            <a:ext cx="10515600" cy="4351337"/>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endParaRPr lang="en-US" altLang="zh-CN"/>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ltLang="zh-CN"/>
          </a:p>
        </p:txBody>
      </p:sp>
      <p:sp>
        <p:nvSpPr>
          <p:cNvPr id="6" name="Slide Number Placeholder 5"/>
          <p:cNvSpPr>
            <a:spLocks noGrp="1"/>
          </p:cNvSpPr>
          <p:nvPr>
            <p:ph type="sldNum" sz="quarter" idx="4"/>
          </p:nvPr>
        </p:nvSpPr>
        <p:spPr>
          <a:xfrm>
            <a:off x="8617527" y="6356351"/>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0E6B0D8A-DCBB-4986-95C2-2C6D84459F5F}" type="slidenum">
              <a:rPr lang="en-US" altLang="zh-CN" smtClean="0"/>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anose="05020102010507070707"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anose="05020102010507070707"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anose="05020102010507070707"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anose="05020102010507070707"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anose="05020102010507070707"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anose="05020102010507070707"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anose="05020102010507070707"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anose="05020102010507070707"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anose="05020102010507070707"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2" cstate="print">
            <a:extLst>
              <a:ext uri="{28A0092B-C50C-407E-A947-70E740481C1C}">
                <a14:useLocalDpi xmlns:a14="http://schemas.microsoft.com/office/drawing/2010/main" val="0"/>
              </a:ext>
            </a:extLst>
          </a:blip>
          <a:srcRect t="1538" b="-1538"/>
          <a:stretch>
            <a:fillRect/>
          </a:stretch>
        </p:blipFill>
        <p:spPr>
          <a:xfrm>
            <a:off x="0" y="6119854"/>
            <a:ext cx="12192000" cy="742950"/>
          </a:xfrm>
          <a:prstGeom prst="rect">
            <a:avLst/>
          </a:prstGeom>
        </p:spPr>
      </p:pic>
      <p:sp>
        <p:nvSpPr>
          <p:cNvPr id="12" name="Rectangle 11"/>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04912" y="956172"/>
            <a:ext cx="8761791" cy="1049235"/>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504912" y="2167385"/>
            <a:ext cx="8761791" cy="328863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028412" y="330371"/>
            <a:ext cx="3157723" cy="304938"/>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1504912" y="329308"/>
            <a:ext cx="4517997"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9191637" y="131730"/>
            <a:ext cx="1060995" cy="503578"/>
          </a:xfrm>
          <a:prstGeom prst="rect">
            <a:avLst/>
          </a:prstGeom>
        </p:spPr>
        <p:txBody>
          <a:bodyPr vert="horz" lIns="91440" tIns="45720" rIns="91440" bIns="45720" rtlCol="0" anchor="t"/>
          <a:lstStyle>
            <a:lvl1pPr algn="r">
              <a:defRPr sz="2800">
                <a:solidFill>
                  <a:schemeClr val="accent1"/>
                </a:solidFill>
              </a:defRPr>
            </a:lvl1pPr>
          </a:lstStyle>
          <a:p>
            <a:fld id="{0E6B0D8A-DCBB-4986-95C2-2C6D84459F5F}" type="slidenum">
              <a:rPr lang="en-US" altLang="zh-CN" smtClean="0"/>
            </a:fld>
            <a:endParaRPr lang="en-US" altLang="zh-C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5" name="内容占位符 4"/>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407368" y="-150778"/>
            <a:ext cx="10513167" cy="7008778"/>
          </a:xfrm>
        </p:spPr>
      </p:pic>
      <p:sp>
        <p:nvSpPr>
          <p:cNvPr id="6" name="文本框 5"/>
          <p:cNvSpPr txBox="1"/>
          <p:nvPr/>
        </p:nvSpPr>
        <p:spPr>
          <a:xfrm>
            <a:off x="6744072" y="4437112"/>
            <a:ext cx="4104455" cy="2306955"/>
          </a:xfrm>
          <a:prstGeom prst="rect">
            <a:avLst/>
          </a:prstGeom>
          <a:noFill/>
        </p:spPr>
        <p:txBody>
          <a:bodyPr wrap="square" rtlCol="0">
            <a:spAutoFit/>
          </a:bodyPr>
          <a:lstStyle/>
          <a:p>
            <a:r>
              <a:rPr lang="zh-CN" altLang="zh-CN" sz="4800" b="1" dirty="0">
                <a:solidFill>
                  <a:schemeClr val="bg1"/>
                </a:solidFill>
              </a:rPr>
              <a:t>第</a:t>
            </a:r>
            <a:r>
              <a:rPr lang="zh-CN" altLang="en-US" sz="4800" b="1" dirty="0">
                <a:solidFill>
                  <a:schemeClr val="bg1"/>
                </a:solidFill>
              </a:rPr>
              <a:t>三</a:t>
            </a:r>
            <a:r>
              <a:rPr lang="zh-CN" altLang="zh-CN" sz="4800" b="1" dirty="0">
                <a:solidFill>
                  <a:schemeClr val="bg1"/>
                </a:solidFill>
              </a:rPr>
              <a:t>节 </a:t>
            </a:r>
            <a:endParaRPr lang="en-US" altLang="zh-CN" sz="4800" b="1" dirty="0">
              <a:solidFill>
                <a:schemeClr val="bg1"/>
              </a:solidFill>
            </a:endParaRPr>
          </a:p>
          <a:p>
            <a:r>
              <a:rPr lang="zh-CN" altLang="zh-CN" sz="4800" b="1" dirty="0">
                <a:solidFill>
                  <a:schemeClr val="bg1"/>
                </a:solidFill>
              </a:rPr>
              <a:t>客户</a:t>
            </a:r>
            <a:r>
              <a:rPr lang="zh-CN" altLang="en-US" sz="4800" b="1" dirty="0">
                <a:solidFill>
                  <a:schemeClr val="bg1"/>
                </a:solidFill>
              </a:rPr>
              <a:t>档案管理制度</a:t>
            </a:r>
            <a:endParaRPr lang="en-US" altLang="zh-CN" sz="48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95600" y="226423"/>
            <a:ext cx="6686549" cy="1697086"/>
          </a:xfrm>
        </p:spPr>
        <p:txBody>
          <a:bodyPr>
            <a:normAutofit/>
          </a:bodyPr>
          <a:lstStyle/>
          <a:p>
            <a:r>
              <a:rPr lang="zh-CN" altLang="zh-CN" sz="2800" b="1" dirty="0"/>
              <a:t>第</a:t>
            </a:r>
            <a:r>
              <a:rPr lang="zh-CN" altLang="en-US" sz="2800" b="1" dirty="0"/>
              <a:t>三</a:t>
            </a:r>
            <a:r>
              <a:rPr lang="zh-CN" altLang="zh-CN" sz="2800" b="1" dirty="0"/>
              <a:t>节 客户</a:t>
            </a:r>
            <a:r>
              <a:rPr lang="zh-CN" altLang="en-US" sz="2800" b="1" dirty="0"/>
              <a:t>档案管理制度</a:t>
            </a:r>
            <a:br>
              <a:rPr lang="en-US" altLang="zh-CN" sz="2800" b="1" dirty="0"/>
            </a:br>
            <a:endParaRPr lang="zh-CN" altLang="en-US" sz="3600" dirty="0"/>
          </a:p>
        </p:txBody>
      </p:sp>
      <p:sp>
        <p:nvSpPr>
          <p:cNvPr id="3" name="副标题 2"/>
          <p:cNvSpPr>
            <a:spLocks noGrp="1"/>
          </p:cNvSpPr>
          <p:nvPr>
            <p:ph type="subTitle" idx="1"/>
          </p:nvPr>
        </p:nvSpPr>
        <p:spPr>
          <a:xfrm>
            <a:off x="2495599" y="1835609"/>
            <a:ext cx="6686549" cy="4852083"/>
          </a:xfrm>
        </p:spPr>
        <p:txBody>
          <a:bodyPr>
            <a:normAutofit/>
          </a:bodyPr>
          <a:lstStyle/>
          <a:p>
            <a:r>
              <a:rPr lang="zh-CN" altLang="zh-CN" sz="2400" b="1" dirty="0"/>
              <a:t>一、客户档案的主要内</a:t>
            </a:r>
            <a:r>
              <a:rPr lang="zh-CN" altLang="en-US" sz="2400" b="1" dirty="0"/>
              <a:t>容</a:t>
            </a:r>
            <a:endParaRPr lang="en-US" altLang="zh-CN" sz="2400" b="1" dirty="0"/>
          </a:p>
          <a:p>
            <a:r>
              <a:rPr lang="zh-CN" altLang="zh-CN" sz="2400" dirty="0"/>
              <a:t>（</a:t>
            </a:r>
            <a:r>
              <a:rPr lang="en-US" altLang="zh-CN" sz="2400" dirty="0"/>
              <a:t>1</a:t>
            </a:r>
            <a:r>
              <a:rPr lang="zh-CN" altLang="zh-CN" sz="2400" dirty="0"/>
              <a:t>）客户基础资料。</a:t>
            </a:r>
            <a:endParaRPr lang="zh-CN" altLang="zh-CN" sz="2400" dirty="0"/>
          </a:p>
          <a:p>
            <a:r>
              <a:rPr lang="zh-CN" altLang="zh-CN" sz="2400" dirty="0"/>
              <a:t>（</a:t>
            </a:r>
            <a:r>
              <a:rPr lang="en-US" altLang="zh-CN" sz="2400" dirty="0"/>
              <a:t>2</a:t>
            </a:r>
            <a:r>
              <a:rPr lang="zh-CN" altLang="zh-CN" sz="2400" dirty="0"/>
              <a:t>）客户特征。</a:t>
            </a:r>
            <a:endParaRPr lang="zh-CN" altLang="zh-CN" sz="2400" dirty="0"/>
          </a:p>
          <a:p>
            <a:r>
              <a:rPr lang="zh-CN" altLang="zh-CN" sz="2400" dirty="0"/>
              <a:t>（</a:t>
            </a:r>
            <a:r>
              <a:rPr lang="en-US" altLang="zh-CN" sz="2400" dirty="0"/>
              <a:t>3</a:t>
            </a:r>
            <a:r>
              <a:rPr lang="zh-CN" altLang="zh-CN" sz="2400" dirty="0"/>
              <a:t>）业务状况。</a:t>
            </a:r>
            <a:endParaRPr lang="zh-CN" altLang="zh-CN" sz="2400" dirty="0"/>
          </a:p>
          <a:p>
            <a:endParaRPr lang="zh-CN" altLang="zh-CN" sz="2400" dirty="0"/>
          </a:p>
        </p:txBody>
      </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240016" y="1835609"/>
            <a:ext cx="4283968" cy="28559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67608" y="188640"/>
            <a:ext cx="6686549" cy="1697086"/>
          </a:xfrm>
        </p:spPr>
        <p:txBody>
          <a:bodyPr>
            <a:normAutofit/>
          </a:bodyPr>
          <a:lstStyle/>
          <a:p>
            <a:r>
              <a:rPr lang="zh-CN" altLang="zh-CN" sz="2800" b="1" dirty="0"/>
              <a:t>第</a:t>
            </a:r>
            <a:r>
              <a:rPr lang="zh-CN" altLang="en-US" sz="2800" b="1" dirty="0"/>
              <a:t>三</a:t>
            </a:r>
            <a:r>
              <a:rPr lang="zh-CN" altLang="zh-CN" sz="2800" b="1" dirty="0"/>
              <a:t>节 客户</a:t>
            </a:r>
            <a:r>
              <a:rPr lang="zh-CN" altLang="en-US" sz="2800" b="1" dirty="0"/>
              <a:t>档案管理制度</a:t>
            </a:r>
            <a:br>
              <a:rPr lang="en-US" altLang="zh-CN" sz="2800" b="1" dirty="0"/>
            </a:br>
            <a:endParaRPr lang="zh-CN" altLang="en-US" sz="3600" dirty="0"/>
          </a:p>
        </p:txBody>
      </p:sp>
      <p:sp>
        <p:nvSpPr>
          <p:cNvPr id="3" name="副标题 2"/>
          <p:cNvSpPr>
            <a:spLocks noGrp="1"/>
          </p:cNvSpPr>
          <p:nvPr>
            <p:ph type="subTitle" idx="1"/>
          </p:nvPr>
        </p:nvSpPr>
        <p:spPr>
          <a:xfrm>
            <a:off x="2567608" y="1556792"/>
            <a:ext cx="6686549" cy="4852083"/>
          </a:xfrm>
        </p:spPr>
        <p:txBody>
          <a:bodyPr>
            <a:normAutofit/>
          </a:bodyPr>
          <a:lstStyle/>
          <a:p>
            <a:r>
              <a:rPr lang="zh-CN" altLang="zh-CN" sz="2400" b="1" dirty="0"/>
              <a:t>二、客户档案的建立与保存</a:t>
            </a:r>
            <a:endParaRPr lang="en-US" altLang="zh-CN" sz="2400" b="1" dirty="0"/>
          </a:p>
          <a:p>
            <a:r>
              <a:rPr lang="zh-CN" altLang="zh-CN" sz="2400" dirty="0"/>
              <a:t>（</a:t>
            </a:r>
            <a:r>
              <a:rPr lang="en-US" altLang="zh-CN" sz="2400" dirty="0"/>
              <a:t>1</a:t>
            </a:r>
            <a:r>
              <a:rPr lang="zh-CN" altLang="zh-CN" sz="2400" dirty="0"/>
              <a:t>）按照部门制定好的客户档案表格填写客户资料</a:t>
            </a:r>
            <a:endParaRPr lang="zh-CN" altLang="zh-CN" sz="2400" dirty="0"/>
          </a:p>
          <a:p>
            <a:r>
              <a:rPr lang="zh-CN" altLang="zh-CN" sz="2400" dirty="0"/>
              <a:t>（</a:t>
            </a:r>
            <a:r>
              <a:rPr lang="en-US" altLang="zh-CN" sz="2400" dirty="0"/>
              <a:t>2</a:t>
            </a:r>
            <a:r>
              <a:rPr lang="zh-CN" altLang="zh-CN" sz="2400" dirty="0"/>
              <a:t>）资料管理组人员定期向各部门收集应该归档的客户原始资料，各部门应积极配合与支持</a:t>
            </a:r>
            <a:endParaRPr lang="zh-CN" altLang="zh-CN" sz="2400" dirty="0"/>
          </a:p>
          <a:p>
            <a:r>
              <a:rPr lang="zh-CN" altLang="zh-CN" sz="2400" dirty="0"/>
              <a:t>（</a:t>
            </a:r>
            <a:r>
              <a:rPr lang="en-US" altLang="zh-CN" sz="2400" dirty="0"/>
              <a:t>3</a:t>
            </a:r>
            <a:r>
              <a:rPr lang="zh-CN" altLang="zh-CN" sz="2400" dirty="0"/>
              <a:t>）各部门将可触碰资源如名片、资料册等递交到资料管理组，资料管理组将资料按地区和品项进行初步分类并存入资料室</a:t>
            </a:r>
            <a:endParaRPr lang="zh-CN" altLang="zh-CN" sz="2400" dirty="0"/>
          </a:p>
          <a:p>
            <a:endParaRPr lang="zh-CN" altLang="zh-CN"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95600" y="188640"/>
            <a:ext cx="6686549" cy="1697086"/>
          </a:xfrm>
        </p:spPr>
        <p:txBody>
          <a:bodyPr>
            <a:normAutofit/>
          </a:bodyPr>
          <a:lstStyle/>
          <a:p>
            <a:r>
              <a:rPr lang="zh-CN" altLang="zh-CN" sz="2800" b="1" dirty="0"/>
              <a:t>第</a:t>
            </a:r>
            <a:r>
              <a:rPr lang="zh-CN" altLang="en-US" sz="2800" b="1" dirty="0"/>
              <a:t>三</a:t>
            </a:r>
            <a:r>
              <a:rPr lang="zh-CN" altLang="zh-CN" sz="2800" b="1" dirty="0"/>
              <a:t>节 客户</a:t>
            </a:r>
            <a:r>
              <a:rPr lang="zh-CN" altLang="en-US" sz="2800" b="1" dirty="0"/>
              <a:t>档案管理制度</a:t>
            </a:r>
            <a:br>
              <a:rPr lang="en-US" altLang="zh-CN" sz="2800" b="1" dirty="0"/>
            </a:br>
            <a:endParaRPr lang="zh-CN" altLang="en-US" sz="3600" dirty="0"/>
          </a:p>
        </p:txBody>
      </p:sp>
      <p:sp>
        <p:nvSpPr>
          <p:cNvPr id="3" name="副标题 2"/>
          <p:cNvSpPr>
            <a:spLocks noGrp="1"/>
          </p:cNvSpPr>
          <p:nvPr>
            <p:ph type="subTitle" idx="1"/>
          </p:nvPr>
        </p:nvSpPr>
        <p:spPr>
          <a:xfrm>
            <a:off x="2495599" y="1700808"/>
            <a:ext cx="6686549" cy="4852083"/>
          </a:xfrm>
        </p:spPr>
        <p:txBody>
          <a:bodyPr>
            <a:normAutofit/>
          </a:bodyPr>
          <a:lstStyle/>
          <a:p>
            <a:r>
              <a:rPr lang="zh-CN" altLang="zh-CN" sz="2400" b="1" dirty="0"/>
              <a:t>二、客户档案的建立与保存</a:t>
            </a:r>
            <a:endParaRPr lang="en-US" altLang="zh-CN" sz="2400" b="1" dirty="0"/>
          </a:p>
          <a:p>
            <a:r>
              <a:rPr lang="zh-CN" altLang="zh-CN" sz="2400" dirty="0"/>
              <a:t>（</a:t>
            </a:r>
            <a:r>
              <a:rPr lang="en-US" altLang="zh-CN" sz="2400" dirty="0"/>
              <a:t>4</a:t>
            </a:r>
            <a:r>
              <a:rPr lang="zh-CN" altLang="zh-CN" sz="2400" dirty="0"/>
              <a:t>）电子资料如声像资源、电子档案等由专人发至指定邮箱或递交给指定人员放入电脑储存保管</a:t>
            </a:r>
            <a:endParaRPr lang="zh-CN" altLang="zh-CN" sz="2400" dirty="0"/>
          </a:p>
          <a:p>
            <a:r>
              <a:rPr lang="zh-CN" altLang="zh-CN" sz="2400" dirty="0"/>
              <a:t>（</a:t>
            </a:r>
            <a:r>
              <a:rPr lang="en-US" altLang="zh-CN" sz="2400" dirty="0"/>
              <a:t>5</a:t>
            </a:r>
            <a:r>
              <a:rPr lang="zh-CN" altLang="zh-CN" sz="2400" dirty="0"/>
              <a:t>）建立客户资料卡，并编制客户一览表供查阅。根据上交的资料填写客户资料卡，方便日后资料调配提取</a:t>
            </a:r>
            <a:endParaRPr lang="zh-CN" altLang="zh-CN" sz="2400" dirty="0"/>
          </a:p>
          <a:p>
            <a:endParaRPr lang="zh-CN" altLang="zh-C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639616" y="-315416"/>
            <a:ext cx="6686549" cy="1697086"/>
          </a:xfrm>
        </p:spPr>
        <p:txBody>
          <a:bodyPr>
            <a:normAutofit/>
          </a:bodyPr>
          <a:lstStyle/>
          <a:p>
            <a:r>
              <a:rPr lang="zh-CN" altLang="zh-CN" sz="2800" b="1" dirty="0"/>
              <a:t>第</a:t>
            </a:r>
            <a:r>
              <a:rPr lang="zh-CN" altLang="en-US" sz="2800" b="1" dirty="0"/>
              <a:t>三</a:t>
            </a:r>
            <a:r>
              <a:rPr lang="zh-CN" altLang="zh-CN" sz="2800" b="1" dirty="0"/>
              <a:t>节 客户</a:t>
            </a:r>
            <a:r>
              <a:rPr lang="zh-CN" altLang="en-US" sz="2800" b="1" dirty="0"/>
              <a:t>档案管理制度</a:t>
            </a:r>
            <a:endParaRPr lang="en-US" altLang="zh-CN" sz="2800" b="1" dirty="0"/>
          </a:p>
        </p:txBody>
      </p:sp>
      <p:sp>
        <p:nvSpPr>
          <p:cNvPr id="3" name="副标题 2"/>
          <p:cNvSpPr>
            <a:spLocks noGrp="1"/>
          </p:cNvSpPr>
          <p:nvPr>
            <p:ph type="subTitle" idx="1"/>
          </p:nvPr>
        </p:nvSpPr>
        <p:spPr>
          <a:xfrm>
            <a:off x="2639615" y="1628800"/>
            <a:ext cx="6686549" cy="4680520"/>
          </a:xfrm>
        </p:spPr>
        <p:txBody>
          <a:bodyPr>
            <a:normAutofit/>
          </a:bodyPr>
          <a:lstStyle/>
          <a:p>
            <a:r>
              <a:rPr lang="zh-CN" altLang="zh-CN" sz="2400" b="1" dirty="0"/>
              <a:t>三、档案资料分</a:t>
            </a:r>
            <a:r>
              <a:rPr lang="zh-CN" altLang="en-US" sz="2400" b="1" dirty="0"/>
              <a:t>类</a:t>
            </a:r>
            <a:endParaRPr lang="en-US" altLang="zh-CN" sz="2400" b="1" dirty="0"/>
          </a:p>
          <a:p>
            <a:r>
              <a:rPr lang="zh-CN" altLang="zh-CN" sz="2400" dirty="0"/>
              <a:t>（</a:t>
            </a:r>
            <a:r>
              <a:rPr lang="zh-CN" altLang="en-US" sz="2400" dirty="0"/>
              <a:t>一</a:t>
            </a:r>
            <a:r>
              <a:rPr lang="zh-CN" altLang="zh-CN" sz="2400" dirty="0"/>
              <a:t>）客户</a:t>
            </a:r>
            <a:r>
              <a:rPr lang="zh-CN" altLang="en-US" sz="2400" dirty="0"/>
              <a:t>档案</a:t>
            </a:r>
            <a:endParaRPr lang="zh-CN" altLang="zh-CN" sz="2400" dirty="0"/>
          </a:p>
          <a:p>
            <a:r>
              <a:rPr lang="zh-CN" altLang="zh-CN" sz="2400" dirty="0"/>
              <a:t>重点客户：长期购买自身酒店产品和服务的客户</a:t>
            </a:r>
            <a:endParaRPr lang="zh-CN" altLang="zh-CN" sz="2400" dirty="0"/>
          </a:p>
          <a:p>
            <a:r>
              <a:rPr lang="zh-CN" altLang="zh-CN" sz="2400" dirty="0"/>
              <a:t>普通客户：除去重点客户以外的闲散客户。这部分客户的潜力比较低</a:t>
            </a:r>
            <a:endParaRPr lang="zh-CN" altLang="zh-CN" sz="2400" dirty="0"/>
          </a:p>
          <a:p>
            <a:r>
              <a:rPr lang="zh-CN" altLang="zh-CN" sz="2400" dirty="0"/>
              <a:t>新客户：当年新开发的客户</a:t>
            </a:r>
            <a:endParaRPr lang="zh-CN" altLang="zh-CN" sz="2400" dirty="0"/>
          </a:p>
          <a:p>
            <a:r>
              <a:rPr lang="zh-CN" altLang="zh-CN" sz="2400" dirty="0"/>
              <a:t>停滞客户：当年全年的预定入住量小于</a:t>
            </a:r>
            <a:r>
              <a:rPr lang="en-US" altLang="zh-CN" sz="2400" dirty="0"/>
              <a:t>5</a:t>
            </a:r>
            <a:r>
              <a:rPr lang="zh-CN" altLang="zh-CN" sz="2400" dirty="0"/>
              <a:t>个间（夜）的客户</a:t>
            </a:r>
            <a:endParaRPr lang="zh-CN" altLang="zh-CN" sz="2400" dirty="0"/>
          </a:p>
          <a:p>
            <a:endParaRPr lang="zh-CN" altLang="zh-C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2639615" y="1381670"/>
            <a:ext cx="6686549" cy="4636059"/>
          </a:xfrm>
        </p:spPr>
        <p:txBody>
          <a:bodyPr>
            <a:noAutofit/>
          </a:bodyPr>
          <a:lstStyle/>
          <a:p>
            <a:r>
              <a:rPr lang="zh-CN" altLang="zh-CN" sz="2400" b="1" dirty="0"/>
              <a:t>三、档案资料分</a:t>
            </a:r>
            <a:r>
              <a:rPr lang="zh-CN" altLang="en-US" sz="2400" b="1" dirty="0"/>
              <a:t>类</a:t>
            </a:r>
            <a:endParaRPr lang="en-US" altLang="zh-CN" sz="2400" b="1" dirty="0"/>
          </a:p>
          <a:p>
            <a:r>
              <a:rPr lang="zh-CN" altLang="zh-CN" sz="2400" dirty="0"/>
              <a:t>（</a:t>
            </a:r>
            <a:r>
              <a:rPr lang="zh-CN" altLang="en-US" sz="2400" dirty="0"/>
              <a:t>一</a:t>
            </a:r>
            <a:r>
              <a:rPr lang="zh-CN" altLang="zh-CN" sz="2400" dirty="0"/>
              <a:t>）客户</a:t>
            </a:r>
            <a:r>
              <a:rPr lang="zh-CN" altLang="en-US" sz="2400" dirty="0"/>
              <a:t>档案</a:t>
            </a:r>
            <a:endParaRPr lang="zh-CN" altLang="zh-CN" sz="2400" dirty="0"/>
          </a:p>
          <a:p>
            <a:r>
              <a:rPr lang="zh-CN" altLang="zh-CN" sz="2400" dirty="0"/>
              <a:t>争取客户：此类客户有一定的潜力，但很少使用或购买本酒店产品或服务，而总是购买竞争对手的产品和服务</a:t>
            </a:r>
            <a:endParaRPr lang="zh-CN" altLang="zh-CN" sz="2400" dirty="0"/>
          </a:p>
          <a:p>
            <a:r>
              <a:rPr lang="zh-CN" altLang="zh-CN" sz="2400" dirty="0"/>
              <a:t>消亡客户：连续两年处于停滞状态的客户</a:t>
            </a:r>
            <a:endParaRPr lang="zh-CN" altLang="zh-CN" sz="2400" dirty="0"/>
          </a:p>
          <a:p>
            <a:r>
              <a:rPr lang="zh-CN" altLang="zh-CN" sz="2400" dirty="0"/>
              <a:t>（二）住房合</a:t>
            </a:r>
            <a:r>
              <a:rPr lang="zh-CN" altLang="en-US" sz="2400" dirty="0"/>
              <a:t>约</a:t>
            </a:r>
            <a:endParaRPr lang="zh-CN" altLang="zh-CN" sz="2400" dirty="0"/>
          </a:p>
          <a:p>
            <a:r>
              <a:rPr lang="zh-CN" altLang="zh-CN" sz="2400" dirty="0"/>
              <a:t>包括长住房合约、商务住房合约、旅行社住房合约、</a:t>
            </a:r>
            <a:r>
              <a:rPr lang="en-US" altLang="zh-CN" sz="2400" dirty="0"/>
              <a:t>VIP</a:t>
            </a:r>
            <a:r>
              <a:rPr lang="zh-CN" altLang="zh-CN" sz="2400" dirty="0"/>
              <a:t>住房合约、政府住房合约等等</a:t>
            </a:r>
            <a:endParaRPr lang="zh-CN" altLang="zh-CN" sz="2400" dirty="0"/>
          </a:p>
          <a:p>
            <a:endParaRPr lang="zh-CN" altLang="zh-CN" sz="2400" dirty="0"/>
          </a:p>
        </p:txBody>
      </p:sp>
      <p:sp>
        <p:nvSpPr>
          <p:cNvPr id="4" name="标题 1"/>
          <p:cNvSpPr txBox="1"/>
          <p:nvPr/>
        </p:nvSpPr>
        <p:spPr>
          <a:xfrm>
            <a:off x="2639616" y="-315416"/>
            <a:ext cx="6686549" cy="1697086"/>
          </a:xfrm>
          <a:prstGeom prst="rect">
            <a:avLst/>
          </a:prstGeom>
        </p:spPr>
        <p:txBody>
          <a:bodyPr vert="horz" lIns="91440" tIns="45720" rIns="91440" bIns="0" rtlCol="0" anchor="b">
            <a:normAutofit/>
          </a:bodyPr>
          <a:lstStyle>
            <a:lvl1pPr algn="l" defTabSz="685800" rtl="0" eaLnBrk="1" latinLnBrk="0" hangingPunct="1">
              <a:lnSpc>
                <a:spcPct val="90000"/>
              </a:lnSpc>
              <a:spcBef>
                <a:spcPct val="0"/>
              </a:spcBef>
              <a:buNone/>
              <a:defRPr sz="5400" b="0" i="0" kern="1200" cap="none">
                <a:solidFill>
                  <a:schemeClr val="tx1"/>
                </a:solidFill>
                <a:effectLst/>
                <a:latin typeface="+mj-lt"/>
                <a:ea typeface="+mj-ea"/>
                <a:cs typeface="+mj-cs"/>
              </a:defRPr>
            </a:lvl1pPr>
          </a:lstStyle>
          <a:p>
            <a:r>
              <a:rPr lang="zh-CN" altLang="zh-CN" sz="2800" b="1" dirty="0"/>
              <a:t>第</a:t>
            </a:r>
            <a:r>
              <a:rPr lang="zh-CN" altLang="en-US" sz="2800" b="1" dirty="0"/>
              <a:t>三</a:t>
            </a:r>
            <a:r>
              <a:rPr lang="zh-CN" altLang="zh-CN" sz="2800" b="1" dirty="0"/>
              <a:t>节 客户</a:t>
            </a:r>
            <a:r>
              <a:rPr lang="zh-CN" altLang="en-US" sz="2800" b="1" dirty="0"/>
              <a:t>档案管理制度</a:t>
            </a:r>
            <a:endParaRPr lang="en-US" altLang="zh-CN"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42400" y="1268760"/>
            <a:ext cx="6683765" cy="4099323"/>
          </a:xfrm>
        </p:spPr>
        <p:txBody>
          <a:bodyPr>
            <a:normAutofit/>
          </a:bodyPr>
          <a:lstStyle/>
          <a:p>
            <a:endParaRPr lang="en-US" altLang="zh-CN" sz="2400" dirty="0"/>
          </a:p>
          <a:p>
            <a:r>
              <a:rPr lang="zh-CN" altLang="zh-CN" sz="2400" b="1" dirty="0"/>
              <a:t>四、客户资料的更新与完</a:t>
            </a:r>
            <a:r>
              <a:rPr lang="zh-CN" altLang="en-US" sz="2400" b="1" dirty="0"/>
              <a:t>善</a:t>
            </a:r>
            <a:endParaRPr lang="en-US" altLang="zh-CN" sz="2400" b="1" dirty="0"/>
          </a:p>
          <a:p>
            <a:r>
              <a:rPr lang="zh-CN" altLang="zh-CN" sz="2400" dirty="0"/>
              <a:t>客户的重大变动、与本店的业务交往状况，均须及时记入客户资料。</a:t>
            </a:r>
            <a:endParaRPr lang="en-US" altLang="zh-CN" sz="2400" dirty="0"/>
          </a:p>
          <a:p>
            <a:r>
              <a:rPr lang="zh-CN" altLang="zh-CN" sz="2400" b="1" dirty="0"/>
              <a:t>五、客户档案的存</a:t>
            </a:r>
            <a:r>
              <a:rPr lang="zh-CN" altLang="en-US" sz="2400" b="1" dirty="0"/>
              <a:t>放</a:t>
            </a:r>
            <a:endParaRPr lang="en-US" altLang="zh-CN" sz="2400" b="1" dirty="0"/>
          </a:p>
          <a:p>
            <a:r>
              <a:rPr lang="zh-CN" altLang="zh-CN" sz="2400" dirty="0"/>
              <a:t>客户档案存放在电脑专用文件夹中。客户档案不是个人私有财产，任何人无权据为己有</a:t>
            </a:r>
            <a:endParaRPr lang="zh-CN" altLang="en-US" sz="2400" dirty="0"/>
          </a:p>
        </p:txBody>
      </p:sp>
      <p:sp>
        <p:nvSpPr>
          <p:cNvPr id="4" name="标题 1"/>
          <p:cNvSpPr txBox="1"/>
          <p:nvPr/>
        </p:nvSpPr>
        <p:spPr>
          <a:xfrm>
            <a:off x="2639616" y="-315416"/>
            <a:ext cx="6686549" cy="1697086"/>
          </a:xfrm>
          <a:prstGeom prst="rect">
            <a:avLst/>
          </a:prstGeom>
        </p:spPr>
        <p:txBody>
          <a:bodyPr vert="horz" lIns="91440" tIns="45720" rIns="91440" bIns="0" rtlCol="0" anchor="b">
            <a:normAutofit/>
          </a:bodyPr>
          <a:lstStyle>
            <a:lvl1pPr algn="l" defTabSz="685800" rtl="0" eaLnBrk="1" latinLnBrk="0" hangingPunct="1">
              <a:lnSpc>
                <a:spcPct val="90000"/>
              </a:lnSpc>
              <a:spcBef>
                <a:spcPct val="0"/>
              </a:spcBef>
              <a:buNone/>
              <a:defRPr sz="5400" b="0" i="0" kern="1200" cap="none">
                <a:solidFill>
                  <a:schemeClr val="tx1"/>
                </a:solidFill>
                <a:effectLst/>
                <a:latin typeface="+mj-lt"/>
                <a:ea typeface="+mj-ea"/>
                <a:cs typeface="+mj-cs"/>
              </a:defRPr>
            </a:lvl1pPr>
          </a:lstStyle>
          <a:p>
            <a:r>
              <a:rPr lang="zh-CN" altLang="zh-CN" sz="2800" b="1" dirty="0"/>
              <a:t>第</a:t>
            </a:r>
            <a:r>
              <a:rPr lang="zh-CN" altLang="en-US" sz="2800" b="1" dirty="0"/>
              <a:t>三</a:t>
            </a:r>
            <a:r>
              <a:rPr lang="zh-CN" altLang="zh-CN" sz="2800" b="1" dirty="0"/>
              <a:t>节 客户</a:t>
            </a:r>
            <a:r>
              <a:rPr lang="zh-CN" altLang="en-US" sz="2800" b="1" dirty="0"/>
              <a:t>档案管理制度</a:t>
            </a:r>
            <a:endParaRPr lang="en-US" altLang="zh-CN" sz="2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42401" y="1556792"/>
            <a:ext cx="4389703" cy="4752528"/>
          </a:xfrm>
        </p:spPr>
        <p:txBody>
          <a:bodyPr>
            <a:noAutofit/>
          </a:bodyPr>
          <a:lstStyle/>
          <a:p>
            <a:r>
              <a:rPr lang="zh-CN" altLang="zh-CN" sz="2400" b="1" dirty="0"/>
              <a:t>六、客户档案的查阅管理</a:t>
            </a:r>
            <a:endParaRPr lang="en-US" altLang="zh-CN" sz="2400" b="1" dirty="0"/>
          </a:p>
          <a:p>
            <a:r>
              <a:rPr lang="zh-CN" altLang="zh-CN" sz="2400" dirty="0"/>
              <a:t>客户档案管理应遵循“用重于管”的原则，但由于某些资料的公开会直接影响与客户的合作关系，不宜公开流传，只能供内部使用。所以，客户档案应由专人负责管理，并执行严格的借阅管理办法</a:t>
            </a:r>
            <a:r>
              <a:rPr lang="zh-CN" altLang="en-US" sz="2400" dirty="0"/>
              <a:t>。</a:t>
            </a:r>
            <a:endParaRPr lang="en-US" altLang="zh-CN" sz="2400" dirty="0"/>
          </a:p>
        </p:txBody>
      </p:sp>
      <p:sp>
        <p:nvSpPr>
          <p:cNvPr id="4" name="标题 1"/>
          <p:cNvSpPr txBox="1"/>
          <p:nvPr/>
        </p:nvSpPr>
        <p:spPr>
          <a:xfrm>
            <a:off x="2639616" y="-315416"/>
            <a:ext cx="6686549" cy="1697086"/>
          </a:xfrm>
          <a:prstGeom prst="rect">
            <a:avLst/>
          </a:prstGeom>
        </p:spPr>
        <p:txBody>
          <a:bodyPr vert="horz" lIns="91440" tIns="45720" rIns="91440" bIns="0" rtlCol="0" anchor="b">
            <a:normAutofit/>
          </a:bodyPr>
          <a:lstStyle>
            <a:lvl1pPr algn="l" defTabSz="685800" rtl="0" eaLnBrk="1" latinLnBrk="0" hangingPunct="1">
              <a:lnSpc>
                <a:spcPct val="90000"/>
              </a:lnSpc>
              <a:spcBef>
                <a:spcPct val="0"/>
              </a:spcBef>
              <a:buNone/>
              <a:defRPr sz="5400" b="0" i="0" kern="1200" cap="none">
                <a:solidFill>
                  <a:schemeClr val="tx1"/>
                </a:solidFill>
                <a:effectLst/>
                <a:latin typeface="+mj-lt"/>
                <a:ea typeface="+mj-ea"/>
                <a:cs typeface="+mj-cs"/>
              </a:defRPr>
            </a:lvl1pPr>
          </a:lstStyle>
          <a:p>
            <a:r>
              <a:rPr lang="zh-CN" altLang="zh-CN" sz="2800" b="1" dirty="0"/>
              <a:t>第</a:t>
            </a:r>
            <a:r>
              <a:rPr lang="zh-CN" altLang="en-US" sz="2800" b="1" dirty="0"/>
              <a:t>三</a:t>
            </a:r>
            <a:r>
              <a:rPr lang="zh-CN" altLang="zh-CN" sz="2800" b="1" dirty="0"/>
              <a:t>节 客户</a:t>
            </a:r>
            <a:r>
              <a:rPr lang="zh-CN" altLang="en-US" sz="2800" b="1" dirty="0"/>
              <a:t>档案管理制度</a:t>
            </a:r>
            <a:endParaRPr lang="en-US" altLang="zh-CN" sz="2800" b="1" dirty="0"/>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032713" y="2273620"/>
            <a:ext cx="3466140" cy="231076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42401" y="1556792"/>
            <a:ext cx="6683764" cy="4315347"/>
          </a:xfrm>
        </p:spPr>
        <p:txBody>
          <a:bodyPr>
            <a:noAutofit/>
          </a:bodyPr>
          <a:lstStyle/>
          <a:p>
            <a:r>
              <a:rPr lang="zh-CN" altLang="zh-CN" sz="2400" b="1" dirty="0"/>
              <a:t>七、客户档案管理应注意的问题</a:t>
            </a:r>
            <a:endParaRPr lang="en-US" altLang="zh-CN" sz="2400" dirty="0"/>
          </a:p>
          <a:p>
            <a:r>
              <a:rPr lang="en-US" altLang="zh-CN" sz="2400" dirty="0"/>
              <a:t>1.</a:t>
            </a:r>
            <a:r>
              <a:rPr lang="zh-CN" altLang="zh-CN" sz="2400" dirty="0"/>
              <a:t>动态性</a:t>
            </a:r>
            <a:endParaRPr lang="zh-CN" altLang="zh-CN" sz="2400" dirty="0"/>
          </a:p>
          <a:p>
            <a:r>
              <a:rPr lang="en-US" altLang="zh-CN" sz="2400" dirty="0"/>
              <a:t>2.</a:t>
            </a:r>
            <a:r>
              <a:rPr lang="zh-CN" altLang="zh-CN" sz="2400" dirty="0"/>
              <a:t>全面性</a:t>
            </a:r>
            <a:endParaRPr lang="zh-CN" altLang="zh-CN" sz="2400" dirty="0"/>
          </a:p>
          <a:p>
            <a:r>
              <a:rPr lang="en-US" altLang="zh-CN" sz="2400" dirty="0"/>
              <a:t>3.</a:t>
            </a:r>
            <a:r>
              <a:rPr lang="zh-CN" altLang="zh-CN" sz="2400" dirty="0"/>
              <a:t>及时性</a:t>
            </a:r>
            <a:endParaRPr lang="zh-CN" altLang="zh-CN" sz="2400" dirty="0"/>
          </a:p>
          <a:p>
            <a:r>
              <a:rPr lang="en-US" altLang="zh-CN" sz="2400" dirty="0"/>
              <a:t> </a:t>
            </a:r>
            <a:r>
              <a:rPr lang="zh-CN" altLang="zh-CN" sz="2400" b="1" dirty="0"/>
              <a:t>八、客户档案的保密制</a:t>
            </a:r>
            <a:r>
              <a:rPr lang="zh-CN" altLang="en-US" sz="2400" b="1" dirty="0"/>
              <a:t>度</a:t>
            </a:r>
            <a:endParaRPr lang="en-US" altLang="zh-CN" sz="2400" b="1" dirty="0"/>
          </a:p>
          <a:p>
            <a:r>
              <a:rPr lang="zh-CN" altLang="en-US" sz="2400" dirty="0"/>
              <a:t>（详情参考书本）</a:t>
            </a:r>
            <a:endParaRPr lang="en-US" altLang="zh-CN" sz="2400" dirty="0"/>
          </a:p>
        </p:txBody>
      </p:sp>
      <p:sp>
        <p:nvSpPr>
          <p:cNvPr id="4" name="标题 1"/>
          <p:cNvSpPr txBox="1"/>
          <p:nvPr/>
        </p:nvSpPr>
        <p:spPr>
          <a:xfrm>
            <a:off x="2639616" y="-315416"/>
            <a:ext cx="6686549" cy="1697086"/>
          </a:xfrm>
          <a:prstGeom prst="rect">
            <a:avLst/>
          </a:prstGeom>
        </p:spPr>
        <p:txBody>
          <a:bodyPr vert="horz" lIns="91440" tIns="45720" rIns="91440" bIns="0" rtlCol="0" anchor="b">
            <a:normAutofit/>
          </a:bodyPr>
          <a:lstStyle>
            <a:lvl1pPr algn="l" defTabSz="685800" rtl="0" eaLnBrk="1" latinLnBrk="0" hangingPunct="1">
              <a:lnSpc>
                <a:spcPct val="90000"/>
              </a:lnSpc>
              <a:spcBef>
                <a:spcPct val="0"/>
              </a:spcBef>
              <a:buNone/>
              <a:defRPr sz="5400" b="0" i="0" kern="1200" cap="none">
                <a:solidFill>
                  <a:schemeClr val="tx1"/>
                </a:solidFill>
                <a:effectLst/>
                <a:latin typeface="+mj-lt"/>
                <a:ea typeface="+mj-ea"/>
                <a:cs typeface="+mj-cs"/>
              </a:defRPr>
            </a:lvl1pPr>
          </a:lstStyle>
          <a:p>
            <a:r>
              <a:rPr lang="zh-CN" altLang="zh-CN" sz="2800" b="1" dirty="0"/>
              <a:t>第</a:t>
            </a:r>
            <a:r>
              <a:rPr lang="zh-CN" altLang="en-US" sz="2800" b="1" dirty="0"/>
              <a:t>三</a:t>
            </a:r>
            <a:r>
              <a:rPr lang="zh-CN" altLang="zh-CN" sz="2800" b="1" dirty="0"/>
              <a:t>节 客户</a:t>
            </a:r>
            <a:r>
              <a:rPr lang="zh-CN" altLang="en-US" sz="2800" b="1" dirty="0"/>
              <a:t>档案管理制度</a:t>
            </a:r>
            <a:endParaRPr lang="en-US" altLang="zh-CN" sz="2800" b="1" dirty="0"/>
          </a:p>
        </p:txBody>
      </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032713" y="2273620"/>
            <a:ext cx="3466140" cy="2310760"/>
          </a:xfrm>
          <a:prstGeom prst="rect">
            <a:avLst/>
          </a:prstGeom>
        </p:spPr>
      </p:pic>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画廊">
  <a:themeElements>
    <a:clrScheme name="画廊">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画廊">
      <a:majorFont>
        <a:latin typeface="Century Gothic"/>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画廊">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850</Words>
  <Application>WPS 演示</Application>
  <PresentationFormat>宽屏</PresentationFormat>
  <Paragraphs>67</Paragraphs>
  <Slides>9</Slides>
  <Notes>4</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9</vt:i4>
      </vt:variant>
    </vt:vector>
  </HeadingPairs>
  <TitlesOfParts>
    <vt:vector size="23" baseType="lpstr">
      <vt:lpstr>Arial</vt:lpstr>
      <vt:lpstr>宋体</vt:lpstr>
      <vt:lpstr>Wingdings</vt:lpstr>
      <vt:lpstr>微软雅黑</vt:lpstr>
      <vt:lpstr>Wingdings</vt:lpstr>
      <vt:lpstr>Arial Unicode MS</vt:lpstr>
      <vt:lpstr>Calibri</vt:lpstr>
      <vt:lpstr>Wingdings 2</vt:lpstr>
      <vt:lpstr>Calibri Light</vt:lpstr>
      <vt:lpstr>等线 Light</vt:lpstr>
      <vt:lpstr>Century Gothic</vt:lpstr>
      <vt:lpstr>等线</vt:lpstr>
      <vt:lpstr>HDOfficeLightV0</vt:lpstr>
      <vt:lpstr>2_画廊</vt:lpstr>
      <vt:lpstr>PowerPoint 演示文稿</vt:lpstr>
      <vt:lpstr>第三节 客户档案管理制度 </vt:lpstr>
      <vt:lpstr>第三节 客户档案管理制度 </vt:lpstr>
      <vt:lpstr>第三节 客户档案管理制度 </vt:lpstr>
      <vt:lpstr>第三节 客户档案管理制度</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水水水</cp:lastModifiedBy>
  <cp:revision>172</cp:revision>
  <dcterms:created xsi:type="dcterms:W3CDTF">2019-06-19T02:08:00Z</dcterms:created>
  <dcterms:modified xsi:type="dcterms:W3CDTF">2020-08-21T07:34:28Z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