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410" r:id="rId3"/>
    <p:sldId id="411" r:id="rId4"/>
    <p:sldId id="412" r:id="rId5"/>
    <p:sldId id="413" r:id="rId6"/>
    <p:sldId id="414" r:id="rId7"/>
    <p:sldId id="415" r:id="rId8"/>
    <p:sldId id="416" r:id="rId9"/>
    <p:sldId id="417" r:id="rId10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9D9D9"/>
    <a:srgbClr val="FFFFFF"/>
    <a:srgbClr val="DCDCDC"/>
    <a:srgbClr val="F0F0F0"/>
    <a:srgbClr val="E6E6E6"/>
    <a:srgbClr val="C8C8C8"/>
    <a:srgbClr val="FAFAFA"/>
    <a:srgbClr val="BEBE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78" autoAdjust="0"/>
    <p:restoredTop sz="94660"/>
  </p:normalViewPr>
  <p:slideViewPr>
    <p:cSldViewPr snapToGrid="0">
      <p:cViewPr varScale="1">
        <p:scale>
          <a:sx n="99" d="100"/>
          <a:sy n="99" d="100"/>
        </p:scale>
        <p:origin x="84" y="582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92" d="100"/>
          <a:sy n="92" d="100"/>
        </p:scale>
        <p:origin x="2550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3" Type="http://schemas.openxmlformats.org/officeDocument/2006/relationships/tableStyles" Target="tableStyles.xml"/><Relationship Id="rId12" Type="http://schemas.openxmlformats.org/officeDocument/2006/relationships/viewProps" Target="viewProps.xml"/><Relationship Id="rId11" Type="http://schemas.openxmlformats.org/officeDocument/2006/relationships/presProps" Target="presProps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1"/>
            <a:ext cx="8915399" cy="2262781"/>
          </a:xfrm>
        </p:spPr>
        <p:txBody>
          <a:bodyPr anchor="b">
            <a:normAutofit/>
          </a:bodyPr>
          <a:lstStyle>
            <a:lvl1pPr>
              <a:defRPr sz="405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80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B4EC76-ABF3-42FE-A1A8-D7902620C1F8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1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3" y="4529541"/>
            <a:ext cx="779767" cy="365125"/>
          </a:xfrm>
        </p:spPr>
        <p:txBody>
          <a:bodyPr/>
          <a:lstStyle/>
          <a:p>
            <a:fld id="{208D791A-D7B4-4631-9737-09D1179FCAA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标题和描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3600" b="0" cap="none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3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B4EC76-ABF3-42FE-A1A8-D7902620C1F8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8" y="3178176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3" y="3244140"/>
            <a:ext cx="779767" cy="365125"/>
          </a:xfrm>
        </p:spPr>
        <p:txBody>
          <a:bodyPr/>
          <a:lstStyle/>
          <a:p>
            <a:fld id="{208D791A-D7B4-4631-9737-09D1179FCAA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带描述的引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7" cy="2895600"/>
          </a:xfrm>
        </p:spPr>
        <p:txBody>
          <a:bodyPr anchor="ctr">
            <a:normAutofit/>
          </a:bodyPr>
          <a:lstStyle>
            <a:lvl1pPr algn="l">
              <a:defRPr sz="3600" b="0" cap="none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5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3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B4EC76-ABF3-42FE-A1A8-D7902620C1F8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8" y="3178176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3" y="3244140"/>
            <a:ext cx="779767" cy="365125"/>
          </a:xfrm>
        </p:spPr>
        <p:txBody>
          <a:bodyPr/>
          <a:lstStyle/>
          <a:p>
            <a:fld id="{208D791A-D7B4-4631-9737-09D1179FCAAF}" type="slidenum">
              <a:rPr lang="zh-CN" altLang="en-US" smtClean="0"/>
            </a:fld>
            <a:endParaRPr lang="zh-CN" altLang="en-US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 panose="020B0604020202020204"/>
              </a:rPr>
              <a:t>“</a:t>
            </a:r>
            <a:endParaRPr lang="en-US" sz="6000" baseline="0" dirty="0">
              <a:ln w="3175" cmpd="sng">
                <a:noFill/>
              </a:ln>
              <a:solidFill>
                <a:schemeClr val="accent1"/>
              </a:solidFill>
              <a:effectLst/>
              <a:latin typeface="Arial" panose="020B0604020202020204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 panose="020B0604020202020204"/>
              </a:rPr>
              <a:t>”</a:t>
            </a:r>
            <a:endParaRPr lang="en-US" sz="6000" baseline="0" dirty="0">
              <a:ln w="3175" cmpd="sng">
                <a:noFill/>
              </a:ln>
              <a:solidFill>
                <a:schemeClr val="accent1"/>
              </a:solidFill>
              <a:effectLst/>
              <a:latin typeface="Arial" panose="020B0604020202020204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1"/>
            <a:ext cx="8915400" cy="2724845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B4EC76-ABF3-42FE-A1A8-D7902620C1F8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8" y="4911726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3" y="4983088"/>
            <a:ext cx="779767" cy="365125"/>
          </a:xfrm>
        </p:spPr>
        <p:txBody>
          <a:bodyPr/>
          <a:lstStyle/>
          <a:p>
            <a:fld id="{208D791A-D7B4-4631-9737-09D1179FCAA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言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7" cy="2895600"/>
          </a:xfrm>
        </p:spPr>
        <p:txBody>
          <a:bodyPr anchor="ctr">
            <a:normAutofit/>
          </a:bodyPr>
          <a:lstStyle>
            <a:lvl1pPr algn="l">
              <a:defRPr sz="3600" b="0" cap="none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1800">
                <a:solidFill>
                  <a:schemeClr val="accent1"/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B4EC76-ABF3-42FE-A1A8-D7902620C1F8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8" y="4911726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3" y="4983088"/>
            <a:ext cx="779767" cy="365125"/>
          </a:xfrm>
        </p:spPr>
        <p:txBody>
          <a:bodyPr/>
          <a:lstStyle/>
          <a:p>
            <a:fld id="{208D791A-D7B4-4631-9737-09D1179FCAAF}" type="slidenum">
              <a:rPr lang="zh-CN" altLang="en-US" smtClean="0"/>
            </a:fld>
            <a:endParaRPr lang="zh-CN" altLang="en-US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 panose="020B0604020202020204"/>
              </a:rPr>
              <a:t>“</a:t>
            </a:r>
            <a:endParaRPr lang="en-US" sz="6000" baseline="0" dirty="0">
              <a:ln w="3175" cmpd="sng">
                <a:noFill/>
              </a:ln>
              <a:solidFill>
                <a:schemeClr val="accent1"/>
              </a:solidFill>
              <a:effectLst/>
              <a:latin typeface="Arial" panose="020B0604020202020204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 panose="020B0604020202020204"/>
              </a:rPr>
              <a:t>”</a:t>
            </a:r>
            <a:endParaRPr lang="en-US" sz="6000" baseline="0" dirty="0">
              <a:ln w="3175" cmpd="sng">
                <a:noFill/>
              </a:ln>
              <a:solidFill>
                <a:schemeClr val="accent1"/>
              </a:solidFill>
              <a:effectLst/>
              <a:latin typeface="Arial" panose="020B0604020202020204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真或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3600" b="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1800">
                <a:solidFill>
                  <a:schemeClr val="accent1"/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B4EC76-ABF3-42FE-A1A8-D7902620C1F8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8" y="4911726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3" y="4983088"/>
            <a:ext cx="779767" cy="365125"/>
          </a:xfrm>
        </p:spPr>
        <p:txBody>
          <a:bodyPr/>
          <a:lstStyle/>
          <a:p>
            <a:fld id="{208D791A-D7B4-4631-9737-09D1179FCAA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B4EC76-ABF3-42FE-A1A8-D7902620C1F8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8" y="714376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D791A-D7B4-4631-9737-09D1179FCAA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6"/>
            <a:ext cx="2207601" cy="5283817"/>
          </a:xfrm>
        </p:spPr>
        <p:txBody>
          <a:bodyPr vert="eaVert" anchor="ctr"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6"/>
            <a:ext cx="6477000" cy="5283817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B4EC76-ABF3-42FE-A1A8-D7902620C1F8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8" y="714376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D791A-D7B4-4631-9737-09D1179FCAA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B4EC76-ABF3-42FE-A1A8-D7902620C1F8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8" y="714376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D791A-D7B4-4631-9737-09D1179FCAA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058750"/>
            <a:ext cx="8915399" cy="1468800"/>
          </a:xfrm>
        </p:spPr>
        <p:txBody>
          <a:bodyPr anchor="b"/>
          <a:lstStyle>
            <a:lvl1pPr algn="l">
              <a:defRPr sz="3000" b="0" cap="none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3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15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B4EC76-ABF3-42FE-A1A8-D7902620C1F8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8" y="3178176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3" y="3244140"/>
            <a:ext cx="779767" cy="365125"/>
          </a:xfrm>
        </p:spPr>
        <p:txBody>
          <a:bodyPr/>
          <a:lstStyle/>
          <a:p>
            <a:fld id="{208D791A-D7B4-4631-9737-09D1179FCAA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B4EC76-ABF3-42FE-A1A8-D7902620C1F8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8" y="714376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3" y="787783"/>
            <a:ext cx="779767" cy="365125"/>
          </a:xfrm>
        </p:spPr>
        <p:txBody>
          <a:bodyPr/>
          <a:lstStyle/>
          <a:p>
            <a:fld id="{208D791A-D7B4-4631-9737-09D1179FCAA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1800" b="0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1800" b="0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5" cy="3354060"/>
          </a:xfrm>
        </p:spPr>
        <p:txBody>
          <a:bodyPr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B4EC76-ABF3-42FE-A1A8-D7902620C1F8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8" y="714376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3" y="787783"/>
            <a:ext cx="779767" cy="365125"/>
          </a:xfrm>
        </p:spPr>
        <p:txBody>
          <a:bodyPr/>
          <a:lstStyle/>
          <a:p>
            <a:fld id="{208D791A-D7B4-4631-9737-09D1179FCAA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B4EC76-ABF3-42FE-A1A8-D7902620C1F8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8" y="714376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D791A-D7B4-4631-9737-09D1179FCAA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B4EC76-ABF3-42FE-A1A8-D7902620C1F8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8" y="714376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D791A-D7B4-4631-9737-09D1179FCAA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46088"/>
            <a:ext cx="3505199" cy="976312"/>
          </a:xfrm>
        </p:spPr>
        <p:txBody>
          <a:bodyPr anchor="b"/>
          <a:lstStyle>
            <a:lvl1pPr algn="l">
              <a:defRPr sz="1500" b="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9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1598613"/>
            <a:ext cx="3505199" cy="4262436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B4EC76-ABF3-42FE-A1A8-D7902620C1F8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8" y="714376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D791A-D7B4-4631-9737-09D1179FCAA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1800" b="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9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B4EC76-ABF3-42FE-A1A8-D7902620C1F8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8" y="4911726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3" y="4983088"/>
            <a:ext cx="779767" cy="365125"/>
          </a:xfrm>
        </p:spPr>
        <p:txBody>
          <a:bodyPr/>
          <a:lstStyle/>
          <a:p>
            <a:fld id="{208D791A-D7B4-4631-9737-09D1179FCAA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7" Type="http://schemas.openxmlformats.org/officeDocument/2006/relationships/theme" Target="../theme/theme1.xml"/><Relationship Id="rId16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15.xml"/><Relationship Id="rId14" Type="http://schemas.openxmlformats.org/officeDocument/2006/relationships/slideLayout" Target="../slideLayouts/slideLayout14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5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3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B4EC76-ABF3-42FE-A1A8-D7902620C1F8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3" y="6135809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3" y="787783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500">
                <a:solidFill>
                  <a:srgbClr val="FEFFFF"/>
                </a:solidFill>
              </a:defRPr>
            </a:lvl1pPr>
          </a:lstStyle>
          <a:p>
            <a:fld id="{208D791A-D7B4-4631-9737-09D1179FCAA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</p:sldLayoutIdLst>
  <p:txStyles>
    <p:titleStyle>
      <a:lvl1pPr algn="l" defTabSz="342900" rtl="0" eaLnBrk="1" latinLnBrk="0" hangingPunct="1">
        <a:spcBef>
          <a:spcPct val="0"/>
        </a:spcBef>
        <a:buNone/>
        <a:defRPr sz="27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57175" indent="-257175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panose="05040102010807070707" charset="2"/>
        <a:buChar char=""/>
        <a:defRPr sz="13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57530" indent="-21463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panose="05040102010807070707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572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panose="05040102010807070707" charset="2"/>
        <a:buChar char="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001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panose="05040102010807070707" charset="2"/>
        <a:buChar char="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5430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panose="05040102010807070707" charset="2"/>
        <a:buChar char="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8859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panose="05040102010807070707" charset="2"/>
        <a:buChar char="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2288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panose="05040102010807070707" charset="2"/>
        <a:buChar char="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5717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panose="05040102010807070707" charset="2"/>
        <a:buChar char="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9146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panose="05040102010807070707" charset="2"/>
        <a:buChar char="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3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1464" y="0"/>
            <a:ext cx="10328076" cy="6885384"/>
          </a:xfrm>
          <a:prstGeom prst="rect">
            <a:avLst/>
          </a:prstGeom>
        </p:spPr>
      </p:pic>
      <p:sp>
        <p:nvSpPr>
          <p:cNvPr id="8" name="文本框 7"/>
          <p:cNvSpPr txBox="1"/>
          <p:nvPr/>
        </p:nvSpPr>
        <p:spPr>
          <a:xfrm>
            <a:off x="2135560" y="1412776"/>
            <a:ext cx="3888432" cy="15684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800" b="1" dirty="0">
                <a:solidFill>
                  <a:schemeClr val="bg1"/>
                </a:solidFill>
              </a:rPr>
              <a:t>第六章  </a:t>
            </a:r>
            <a:endParaRPr lang="en-US" altLang="zh-CN" sz="4800" b="1" dirty="0">
              <a:solidFill>
                <a:schemeClr val="bg1"/>
              </a:solidFill>
            </a:endParaRPr>
          </a:p>
          <a:p>
            <a:r>
              <a:rPr lang="zh-CN" altLang="en-US" sz="4800" b="1" dirty="0">
                <a:solidFill>
                  <a:schemeClr val="bg1"/>
                </a:solidFill>
              </a:rPr>
              <a:t>客户管理制度</a:t>
            </a:r>
            <a:endParaRPr lang="zh-CN" altLang="en-US" sz="48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13" name="内容占位符 12"/>
          <p:cNvPicPr>
            <a:picLocks noGrp="1" noChangeAspect="1"/>
          </p:cNvPicPr>
          <p:nvPr>
            <p:ph idx="1"/>
          </p:nvPr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5400" y="0"/>
            <a:ext cx="10369152" cy="6912768"/>
          </a:xfrm>
        </p:spPr>
      </p:pic>
      <p:sp>
        <p:nvSpPr>
          <p:cNvPr id="16" name="文本框 15"/>
          <p:cNvSpPr txBox="1"/>
          <p:nvPr/>
        </p:nvSpPr>
        <p:spPr>
          <a:xfrm>
            <a:off x="1919536" y="1700808"/>
            <a:ext cx="4392488" cy="23069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zh-CN" sz="4800" b="1" dirty="0"/>
              <a:t>第一节 </a:t>
            </a:r>
            <a:r>
              <a:rPr lang="en-US" altLang="zh-CN" sz="4800" b="1" dirty="0"/>
              <a:t> </a:t>
            </a:r>
            <a:endParaRPr lang="en-US" altLang="zh-CN" sz="4800" b="1" dirty="0"/>
          </a:p>
          <a:p>
            <a:r>
              <a:rPr lang="zh-CN" altLang="zh-CN" sz="4800" b="1" dirty="0"/>
              <a:t>客户管理部门的职责</a:t>
            </a:r>
            <a:endParaRPr lang="en-US" altLang="zh-CN" sz="48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3463542" y="8707"/>
            <a:ext cx="6686549" cy="1697086"/>
          </a:xfrm>
        </p:spPr>
        <p:txBody>
          <a:bodyPr>
            <a:normAutofit/>
          </a:bodyPr>
          <a:lstStyle/>
          <a:p>
            <a:r>
              <a:rPr lang="zh-CN" altLang="zh-CN" sz="2800" b="1" dirty="0"/>
              <a:t>第一节 客户管理部门的职责</a:t>
            </a:r>
            <a:endParaRPr lang="en-US" altLang="zh-CN" sz="2800" b="1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3463542" y="1844824"/>
            <a:ext cx="7024947" cy="4700998"/>
          </a:xfrm>
        </p:spPr>
        <p:txBody>
          <a:bodyPr>
            <a:normAutofit/>
          </a:bodyPr>
          <a:lstStyle/>
          <a:p>
            <a:r>
              <a:rPr lang="zh-CN" altLang="en-US" sz="2400" b="1" dirty="0"/>
              <a:t>一、客户管理部的职责</a:t>
            </a:r>
            <a:endParaRPr lang="zh-CN" altLang="zh-CN" sz="2400" b="1" dirty="0"/>
          </a:p>
          <a:p>
            <a:r>
              <a:rPr lang="zh-CN" altLang="zh-CN" sz="2400" dirty="0"/>
              <a:t>（</a:t>
            </a:r>
            <a:r>
              <a:rPr lang="en-US" altLang="zh-CN" sz="2400" dirty="0"/>
              <a:t>1</a:t>
            </a:r>
            <a:r>
              <a:rPr lang="zh-CN" altLang="zh-CN" sz="2400" dirty="0"/>
              <a:t>）负责酒店所有客户维护和管理工作。</a:t>
            </a:r>
            <a:endParaRPr lang="en-US" altLang="zh-CN" sz="2400" dirty="0"/>
          </a:p>
          <a:p>
            <a:r>
              <a:rPr lang="zh-CN" altLang="zh-CN" sz="2400" dirty="0"/>
              <a:t>（</a:t>
            </a:r>
            <a:r>
              <a:rPr lang="en-US" altLang="zh-CN" sz="2400" dirty="0"/>
              <a:t>2</a:t>
            </a:r>
            <a:r>
              <a:rPr lang="zh-CN" altLang="zh-CN" sz="2400" dirty="0"/>
              <a:t>）负责制定有利于客户管理的工作思路、工作标准与业务流程</a:t>
            </a:r>
            <a:r>
              <a:rPr lang="zh-CN" altLang="en-US" sz="2400" dirty="0"/>
              <a:t>。</a:t>
            </a:r>
            <a:endParaRPr lang="en-US" altLang="zh-CN" sz="2400" dirty="0"/>
          </a:p>
          <a:p>
            <a:r>
              <a:rPr lang="zh-CN" altLang="zh-CN" sz="2400" dirty="0"/>
              <a:t>（</a:t>
            </a:r>
            <a:r>
              <a:rPr lang="en-US" altLang="zh-CN" sz="2400" dirty="0"/>
              <a:t>3</a:t>
            </a:r>
            <a:r>
              <a:rPr lang="zh-CN" altLang="zh-CN" sz="2400" dirty="0"/>
              <a:t>）负责指导各部门的客户服务工作，制定符合各部门实际需求的客户管理实施细则和管理流程，并监督落实</a:t>
            </a:r>
            <a:r>
              <a:rPr lang="zh-CN" altLang="en-US" sz="2400" dirty="0"/>
              <a:t>。</a:t>
            </a:r>
            <a:endParaRPr lang="en-US" altLang="zh-CN" sz="2400" dirty="0"/>
          </a:p>
          <a:p>
            <a:r>
              <a:rPr lang="zh-CN" altLang="zh-CN" sz="2400" dirty="0"/>
              <a:t>（</a:t>
            </a:r>
            <a:r>
              <a:rPr lang="en-US" altLang="zh-CN" sz="2400" dirty="0"/>
              <a:t>4</a:t>
            </a:r>
            <a:r>
              <a:rPr lang="zh-CN" altLang="zh-CN" sz="2400" dirty="0"/>
              <a:t>）制定酒店客户服务标准和管理制度，必要时建立酒店客户黑名单信息数</a:t>
            </a:r>
            <a:r>
              <a:rPr lang="zh-CN" altLang="en-US" sz="2400" dirty="0"/>
              <a:t>据库。</a:t>
            </a:r>
            <a:endParaRPr lang="en-US" altLang="zh-CN" sz="2400" dirty="0"/>
          </a:p>
          <a:p>
            <a:endParaRPr lang="en-US" altLang="zh-CN" sz="2400" dirty="0"/>
          </a:p>
          <a:p>
            <a:endParaRPr lang="zh-CN" altLang="en-US" sz="24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3463542" y="8707"/>
            <a:ext cx="6686549" cy="1697086"/>
          </a:xfrm>
        </p:spPr>
        <p:txBody>
          <a:bodyPr>
            <a:normAutofit/>
          </a:bodyPr>
          <a:lstStyle/>
          <a:p>
            <a:r>
              <a:rPr lang="zh-CN" altLang="zh-CN" sz="2800" b="1" dirty="0"/>
              <a:t>第一节 客户管理部门的职责</a:t>
            </a:r>
            <a:endParaRPr lang="en-US" altLang="zh-CN" sz="2800" b="1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3463542" y="1844824"/>
            <a:ext cx="7024947" cy="4700998"/>
          </a:xfrm>
        </p:spPr>
        <p:txBody>
          <a:bodyPr>
            <a:normAutofit/>
          </a:bodyPr>
          <a:lstStyle/>
          <a:p>
            <a:r>
              <a:rPr lang="zh-CN" altLang="en-US" sz="2400" b="1" dirty="0"/>
              <a:t>一、客户管理部的职责</a:t>
            </a:r>
            <a:endParaRPr lang="zh-CN" altLang="zh-CN" sz="2400" b="1" dirty="0"/>
          </a:p>
          <a:p>
            <a:r>
              <a:rPr lang="zh-CN" altLang="zh-CN" sz="2400" dirty="0"/>
              <a:t>（</a:t>
            </a:r>
            <a:r>
              <a:rPr lang="en-US" altLang="zh-CN" sz="2400" dirty="0"/>
              <a:t>5</a:t>
            </a:r>
            <a:r>
              <a:rPr lang="zh-CN" altLang="zh-CN" sz="2400" dirty="0"/>
              <a:t>）根据酒店市场营销规划、销售计划，统计客户贡献价值，协调各所属部门进行客户的开发、管理和维护工作</a:t>
            </a:r>
            <a:r>
              <a:rPr lang="zh-CN" altLang="en-US" sz="2400" dirty="0"/>
              <a:t>。</a:t>
            </a:r>
            <a:endParaRPr lang="en-US" altLang="zh-CN" sz="2400" dirty="0"/>
          </a:p>
          <a:p>
            <a:r>
              <a:rPr lang="zh-CN" altLang="en-US" sz="2400" dirty="0"/>
              <a:t>（</a:t>
            </a:r>
            <a:r>
              <a:rPr lang="en-US" altLang="zh-CN" sz="2400" dirty="0"/>
              <a:t>6</a:t>
            </a:r>
            <a:r>
              <a:rPr lang="zh-CN" altLang="zh-CN" sz="2400" dirty="0"/>
              <a:t>）负责建立客户信息数据库，从专职销售员那里或直接从客户单位收集客户基础信息，从各部门收集客户反馈信息（客户意见或建议），进行整理、归纳并及时输入客户信息数据库，不断更新客户信息数据库中的相关信息。</a:t>
            </a:r>
            <a:endParaRPr lang="en-US" altLang="zh-CN" sz="2400" dirty="0"/>
          </a:p>
          <a:p>
            <a:r>
              <a:rPr lang="zh-CN" altLang="zh-CN" sz="2400" dirty="0"/>
              <a:t>（</a:t>
            </a:r>
            <a:r>
              <a:rPr lang="en-US" altLang="zh-CN" sz="2400" dirty="0"/>
              <a:t>7</a:t>
            </a:r>
            <a:r>
              <a:rPr lang="zh-CN" altLang="zh-CN" sz="2400" dirty="0"/>
              <a:t>）建立各部门内部信息沟通机制，确保管理系统顺畅、有序运行</a:t>
            </a:r>
            <a:endParaRPr lang="zh-CN" altLang="en-US" sz="2400" dirty="0"/>
          </a:p>
          <a:p>
            <a:endParaRPr lang="en-US" altLang="zh-CN" sz="2400" dirty="0"/>
          </a:p>
          <a:p>
            <a:endParaRPr lang="zh-CN" altLang="en-US" sz="2400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3463542" y="8707"/>
            <a:ext cx="6686549" cy="1697086"/>
          </a:xfrm>
        </p:spPr>
        <p:txBody>
          <a:bodyPr>
            <a:normAutofit/>
          </a:bodyPr>
          <a:lstStyle/>
          <a:p>
            <a:r>
              <a:rPr lang="zh-CN" altLang="zh-CN" sz="2800" b="1" dirty="0"/>
              <a:t>第一节 客户管理部门的职责</a:t>
            </a:r>
            <a:endParaRPr lang="en-US" altLang="zh-CN" sz="2800" b="1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3463541" y="1824346"/>
            <a:ext cx="6808923" cy="4773006"/>
          </a:xfrm>
        </p:spPr>
        <p:txBody>
          <a:bodyPr>
            <a:normAutofit/>
          </a:bodyPr>
          <a:lstStyle/>
          <a:p>
            <a:r>
              <a:rPr lang="zh-CN" altLang="en-US" sz="2400" b="1" dirty="0"/>
              <a:t>一、客户管理部的职责</a:t>
            </a:r>
            <a:endParaRPr lang="zh-CN" altLang="zh-CN" sz="2400" b="1" dirty="0"/>
          </a:p>
          <a:p>
            <a:r>
              <a:rPr lang="zh-CN" altLang="zh-CN" sz="2400" dirty="0"/>
              <a:t>（</a:t>
            </a:r>
            <a:r>
              <a:rPr lang="en-US" altLang="zh-CN" sz="2400" dirty="0"/>
              <a:t>8</a:t>
            </a:r>
            <a:r>
              <a:rPr lang="zh-CN" altLang="zh-CN" sz="2400" dirty="0"/>
              <a:t>）建立客户信息管理反馈制度，及时处理各部门有关客户服务的建议、意见及有关报告，根据具体情况调整、修改相关规定。</a:t>
            </a:r>
            <a:endParaRPr lang="en-US" altLang="zh-CN" sz="2400" dirty="0"/>
          </a:p>
          <a:p>
            <a:r>
              <a:rPr lang="zh-CN" altLang="zh-CN" sz="2400" dirty="0"/>
              <a:t>（</a:t>
            </a:r>
            <a:r>
              <a:rPr lang="en-US" altLang="zh-CN" sz="2400" dirty="0"/>
              <a:t>9</a:t>
            </a:r>
            <a:r>
              <a:rPr lang="zh-CN" altLang="zh-CN" sz="2400" dirty="0"/>
              <a:t>）适时进行客户回访，了解客户需求，共同制定重大客户发展计划</a:t>
            </a:r>
            <a:r>
              <a:rPr lang="zh-CN" altLang="en-US" sz="2400" dirty="0"/>
              <a:t>。</a:t>
            </a:r>
            <a:endParaRPr lang="en-US" altLang="zh-CN" sz="2400" dirty="0"/>
          </a:p>
          <a:p>
            <a:r>
              <a:rPr lang="zh-CN" altLang="zh-CN" sz="2400" dirty="0"/>
              <a:t>（</a:t>
            </a:r>
            <a:r>
              <a:rPr lang="en-US" altLang="zh-CN" sz="2400" dirty="0"/>
              <a:t>10</a:t>
            </a:r>
            <a:r>
              <a:rPr lang="zh-CN" altLang="zh-CN" sz="2400" dirty="0"/>
              <a:t>）组织、协调酒店产品推介会、产品展示会、客户座谈会及酒店客户年度答谢会</a:t>
            </a:r>
            <a:r>
              <a:rPr lang="zh-CN" altLang="en-US" sz="2400" dirty="0"/>
              <a:t>。</a:t>
            </a:r>
            <a:endParaRPr lang="en-US" altLang="zh-CN" sz="2400" dirty="0"/>
          </a:p>
          <a:p>
            <a:endParaRPr lang="zh-CN" altLang="en-US" sz="1800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3463542" y="8707"/>
            <a:ext cx="6686549" cy="1697086"/>
          </a:xfrm>
        </p:spPr>
        <p:txBody>
          <a:bodyPr>
            <a:normAutofit/>
          </a:bodyPr>
          <a:lstStyle/>
          <a:p>
            <a:r>
              <a:rPr lang="zh-CN" altLang="zh-CN" sz="2800" b="1" dirty="0"/>
              <a:t>第一节 客户管理部门的职责</a:t>
            </a:r>
            <a:endParaRPr lang="en-US" altLang="zh-CN" sz="2800" b="1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3463541" y="1824346"/>
            <a:ext cx="6808923" cy="4773006"/>
          </a:xfrm>
        </p:spPr>
        <p:txBody>
          <a:bodyPr>
            <a:normAutofit/>
          </a:bodyPr>
          <a:lstStyle/>
          <a:p>
            <a:r>
              <a:rPr lang="zh-CN" altLang="en-US" sz="2400" b="1" dirty="0"/>
              <a:t>一、客户管理部的职责</a:t>
            </a:r>
            <a:endParaRPr lang="zh-CN" altLang="zh-CN" sz="2400" b="1" dirty="0"/>
          </a:p>
          <a:p>
            <a:r>
              <a:rPr lang="zh-CN" altLang="zh-CN" sz="2400" dirty="0"/>
              <a:t>（</a:t>
            </a:r>
            <a:r>
              <a:rPr lang="en-US" altLang="zh-CN" sz="2400" dirty="0"/>
              <a:t>11</a:t>
            </a:r>
            <a:r>
              <a:rPr lang="zh-CN" altLang="zh-CN" sz="2400" dirty="0"/>
              <a:t>）对客户进行分级管理和阶段性评审。</a:t>
            </a:r>
            <a:endParaRPr lang="en-US" altLang="zh-CN" sz="2400" dirty="0"/>
          </a:p>
          <a:p>
            <a:r>
              <a:rPr lang="zh-CN" altLang="zh-CN" sz="2400" dirty="0"/>
              <a:t>（</a:t>
            </a:r>
            <a:r>
              <a:rPr lang="en-US" altLang="zh-CN" sz="2400" dirty="0"/>
              <a:t>12</a:t>
            </a:r>
            <a:r>
              <a:rPr lang="zh-CN" altLang="zh-CN" sz="2400" dirty="0"/>
              <a:t>）制定客户投诉管理办法，明确客户投诉处理种类、范围、责任部门及处理办法，确保客户投诉得到妥善解决</a:t>
            </a:r>
            <a:r>
              <a:rPr lang="zh-CN" altLang="en-US" sz="2400" dirty="0"/>
              <a:t>。</a:t>
            </a:r>
            <a:endParaRPr lang="en-US" altLang="zh-CN" sz="2400" dirty="0"/>
          </a:p>
          <a:p>
            <a:r>
              <a:rPr lang="zh-CN" altLang="zh-CN" sz="2400" dirty="0"/>
              <a:t>（</a:t>
            </a:r>
            <a:r>
              <a:rPr lang="en-US" altLang="zh-CN" sz="2400" dirty="0"/>
              <a:t>13</a:t>
            </a:r>
            <a:r>
              <a:rPr lang="zh-CN" altLang="zh-CN" sz="2400" dirty="0"/>
              <a:t>）依照客户信息协调机制的相关要求，就客户管理工作及时与酒店高层及各部门协调沟通</a:t>
            </a:r>
            <a:r>
              <a:rPr lang="zh-CN" altLang="en-US" sz="2400" dirty="0"/>
              <a:t>。</a:t>
            </a:r>
            <a:endParaRPr lang="en-US" altLang="zh-CN" sz="2400" dirty="0"/>
          </a:p>
          <a:p>
            <a:r>
              <a:rPr lang="zh-CN" altLang="zh-CN" sz="2400" dirty="0"/>
              <a:t>（</a:t>
            </a:r>
            <a:r>
              <a:rPr lang="en-US" altLang="zh-CN" sz="2400" dirty="0"/>
              <a:t>14</a:t>
            </a:r>
            <a:r>
              <a:rPr lang="zh-CN" altLang="zh-CN" sz="2400" dirty="0"/>
              <a:t>）本着公平、公正原则，以合作共赢的理念妥善处理客户的投诉与意见反馈</a:t>
            </a:r>
            <a:r>
              <a:rPr lang="zh-CN" altLang="en-US" sz="2400" dirty="0"/>
              <a:t>。</a:t>
            </a:r>
            <a:endParaRPr lang="zh-CN" altLang="en-US" sz="2400" b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3463542" y="8707"/>
            <a:ext cx="6686549" cy="1697086"/>
          </a:xfrm>
        </p:spPr>
        <p:txBody>
          <a:bodyPr>
            <a:noAutofit/>
          </a:bodyPr>
          <a:lstStyle/>
          <a:p>
            <a:r>
              <a:rPr lang="zh-CN" altLang="zh-CN" sz="2800" b="1" dirty="0"/>
              <a:t>二、酒店其他部门客户管理职责</a:t>
            </a:r>
            <a:br>
              <a:rPr lang="zh-CN" altLang="zh-CN" sz="2800" b="1" dirty="0"/>
            </a:br>
            <a:endParaRPr lang="zh-CN" altLang="en-US" sz="2400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3463541" y="1824346"/>
            <a:ext cx="4000611" cy="4917022"/>
          </a:xfrm>
        </p:spPr>
        <p:txBody>
          <a:bodyPr>
            <a:normAutofit/>
          </a:bodyPr>
          <a:lstStyle/>
          <a:p>
            <a:r>
              <a:rPr lang="zh-CN" altLang="zh-CN" sz="2400" dirty="0"/>
              <a:t>（</a:t>
            </a:r>
            <a:r>
              <a:rPr lang="en-US" altLang="zh-CN" sz="2400" dirty="0"/>
              <a:t>1</a:t>
            </a:r>
            <a:r>
              <a:rPr lang="zh-CN" altLang="zh-CN" sz="2400" dirty="0"/>
              <a:t>）按照酒店客户管理系统及本《制度》的相关要求，结合本部门实际情况，制定适合本部门客户管理和维护的实施细则，并组织实施</a:t>
            </a:r>
            <a:r>
              <a:rPr lang="zh-CN" altLang="en-US" sz="2400" dirty="0"/>
              <a:t>。</a:t>
            </a:r>
            <a:endParaRPr lang="zh-CN" altLang="zh-CN" sz="2400" dirty="0"/>
          </a:p>
          <a:p>
            <a:r>
              <a:rPr lang="zh-CN" altLang="zh-CN" sz="2400" dirty="0"/>
              <a:t>（</a:t>
            </a:r>
            <a:r>
              <a:rPr lang="en-US" altLang="zh-CN" sz="2400" dirty="0"/>
              <a:t>2</a:t>
            </a:r>
            <a:r>
              <a:rPr lang="zh-CN" altLang="zh-CN" sz="2400" dirty="0"/>
              <a:t>）各部门主管（经理）负责本部门的客户管理和维护，负责收集、汇总、分析本部门的客户反馈意见和建议，并及时将有效意见输入《客户管理系统》的客户反馈栏内，以供其他部门借鉴</a:t>
            </a:r>
            <a:r>
              <a:rPr lang="zh-CN" altLang="en-US" sz="2400" dirty="0"/>
              <a:t>。</a:t>
            </a:r>
            <a:endParaRPr lang="zh-CN" altLang="zh-CN" sz="2400" dirty="0"/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64152" y="3431434"/>
            <a:ext cx="3163844" cy="1779662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3463542" y="8707"/>
            <a:ext cx="6686549" cy="1697086"/>
          </a:xfrm>
        </p:spPr>
        <p:txBody>
          <a:bodyPr>
            <a:noAutofit/>
          </a:bodyPr>
          <a:lstStyle/>
          <a:p>
            <a:r>
              <a:rPr lang="zh-CN" altLang="zh-CN" sz="2800" b="1" dirty="0"/>
              <a:t>二、酒店其他部门客户管理职责</a:t>
            </a:r>
            <a:br>
              <a:rPr lang="zh-CN" altLang="zh-CN" sz="2800" b="1" dirty="0"/>
            </a:br>
            <a:endParaRPr lang="zh-CN" altLang="en-US" sz="2400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3463541" y="1824346"/>
            <a:ext cx="6686549" cy="4700998"/>
          </a:xfrm>
        </p:spPr>
        <p:txBody>
          <a:bodyPr>
            <a:normAutofit/>
          </a:bodyPr>
          <a:lstStyle/>
          <a:p>
            <a:r>
              <a:rPr lang="zh-CN" altLang="zh-CN" sz="2400" dirty="0"/>
              <a:t>（</a:t>
            </a:r>
            <a:r>
              <a:rPr lang="en-US" altLang="zh-CN" sz="2400" dirty="0"/>
              <a:t>3</a:t>
            </a:r>
            <a:r>
              <a:rPr lang="zh-CN" altLang="zh-CN" sz="2400" dirty="0"/>
              <a:t>）收集、分析当地市场信息、客户信息资料，汇总后及时交给客户管理部，以便于客户管理部门及时修正市场营销策略，确定客户结构、类别比例，修定客户开发计划</a:t>
            </a:r>
            <a:r>
              <a:rPr lang="zh-CN" altLang="en-US" sz="2400" dirty="0"/>
              <a:t>。</a:t>
            </a:r>
            <a:endParaRPr lang="en-US" altLang="zh-CN" sz="2400" dirty="0"/>
          </a:p>
          <a:p>
            <a:r>
              <a:rPr lang="zh-CN" altLang="zh-CN" sz="2400" dirty="0"/>
              <a:t>（</a:t>
            </a:r>
            <a:r>
              <a:rPr lang="en-US" altLang="zh-CN" sz="2400" dirty="0"/>
              <a:t>4</a:t>
            </a:r>
            <a:r>
              <a:rPr lang="zh-CN" altLang="zh-CN" sz="2400" dirty="0"/>
              <a:t>）管理和维护本部门的客户，包括但不限于接待客户来访、与客户充分沟通、了解客户需求及愿望，搜集客户意见和建议，及时与客户管理部门沟通，不断提高客户满意度与忠诚度</a:t>
            </a:r>
            <a:r>
              <a:rPr lang="zh-CN" altLang="en-US" sz="2400" dirty="0"/>
              <a:t>。</a:t>
            </a:r>
            <a:endParaRPr lang="zh-CN" altLang="zh-CN" sz="24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丝状">
  <a:themeElements>
    <a:clrScheme name="丝状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丝状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丝状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1048</Words>
  <Application>WPS 演示</Application>
  <PresentationFormat>宽屏</PresentationFormat>
  <Paragraphs>51</Paragraphs>
  <Slides>8</Slides>
  <Notes>4</Notes>
  <HiddenSlides>0</HiddenSlides>
  <MMClips>0</MMClips>
  <ScaleCrop>false</ScaleCrop>
  <HeadingPairs>
    <vt:vector size="6" baseType="variant">
      <vt:variant>
        <vt:lpstr>已用的字体</vt:lpstr>
      </vt:variant>
      <vt:variant>
        <vt:i4>11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8</vt:i4>
      </vt:variant>
    </vt:vector>
  </HeadingPairs>
  <TitlesOfParts>
    <vt:vector size="20" baseType="lpstr">
      <vt:lpstr>Arial</vt:lpstr>
      <vt:lpstr>宋体</vt:lpstr>
      <vt:lpstr>Wingdings</vt:lpstr>
      <vt:lpstr>微软雅黑</vt:lpstr>
      <vt:lpstr>Wingdings</vt:lpstr>
      <vt:lpstr>Arial Unicode MS</vt:lpstr>
      <vt:lpstr>Calibri</vt:lpstr>
      <vt:lpstr>Wingdings 3</vt:lpstr>
      <vt:lpstr>Arial</vt:lpstr>
      <vt:lpstr>幼圆</vt:lpstr>
      <vt:lpstr>Century Gothic</vt:lpstr>
      <vt:lpstr>丝状</vt:lpstr>
      <vt:lpstr>PowerPoint 演示文稿</vt:lpstr>
      <vt:lpstr>PowerPoint 演示文稿</vt:lpstr>
      <vt:lpstr>第一节 客户管理部门的职责</vt:lpstr>
      <vt:lpstr>第一节 客户管理部门的职责</vt:lpstr>
      <vt:lpstr>第一节 客户管理部门的职责</vt:lpstr>
      <vt:lpstr>第一节 客户管理部门的职责</vt:lpstr>
      <vt:lpstr>二、酒店其他部门客户管理职责 </vt:lpstr>
      <vt:lpstr>二、酒店其他部门客户管理职责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水水水</cp:lastModifiedBy>
  <cp:revision>172</cp:revision>
  <dcterms:created xsi:type="dcterms:W3CDTF">2019-06-19T02:08:00Z</dcterms:created>
  <dcterms:modified xsi:type="dcterms:W3CDTF">2020-08-21T07:33:07Z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2052-11.1.0.9912</vt:lpwstr>
  </property>
</Properties>
</file>