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80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541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6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6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6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6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058750"/>
            <a:ext cx="891539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3"/>
            <a:ext cx="35051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EC76-ABF3-42FE-A1A8-D7902620C1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09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78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208D791A-D7B4-4631-9737-09D1179FCAA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530" indent="-21463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0"/>
            <a:ext cx="10328076" cy="688538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35560" y="1412776"/>
            <a:ext cx="3888432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第六章  </a:t>
            </a:r>
            <a:endParaRPr lang="en-US" altLang="zh-CN" sz="4800" b="1" dirty="0">
              <a:solidFill>
                <a:schemeClr val="bg1"/>
              </a:solidFill>
            </a:endParaRPr>
          </a:p>
          <a:p>
            <a:r>
              <a:rPr lang="zh-CN" altLang="en-US" sz="4800" b="1" dirty="0">
                <a:solidFill>
                  <a:schemeClr val="bg1"/>
                </a:solidFill>
              </a:rPr>
              <a:t>客户管理制度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3" name="内容占位符 12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0"/>
            <a:ext cx="10369152" cy="6912768"/>
          </a:xfrm>
        </p:spPr>
      </p:pic>
      <p:sp>
        <p:nvSpPr>
          <p:cNvPr id="16" name="文本框 15"/>
          <p:cNvSpPr txBox="1"/>
          <p:nvPr/>
        </p:nvSpPr>
        <p:spPr>
          <a:xfrm>
            <a:off x="1919536" y="1700808"/>
            <a:ext cx="439248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 dirty="0"/>
              <a:t>第一节 </a:t>
            </a:r>
            <a:r>
              <a:rPr lang="en-US" altLang="zh-CN" sz="4800" b="1" dirty="0"/>
              <a:t> </a:t>
            </a:r>
            <a:endParaRPr lang="en-US" altLang="zh-CN" sz="4800" b="1" dirty="0"/>
          </a:p>
          <a:p>
            <a:r>
              <a:rPr lang="zh-CN" altLang="zh-CN" sz="4800" b="1" dirty="0"/>
              <a:t>客户管理部门的职责</a:t>
            </a:r>
            <a:endParaRPr lang="en-US" altLang="zh-CN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63542" y="8707"/>
            <a:ext cx="6686549" cy="1697086"/>
          </a:xfrm>
        </p:spPr>
        <p:txBody>
          <a:bodyPr>
            <a:normAutofit/>
          </a:bodyPr>
          <a:lstStyle/>
          <a:p>
            <a:r>
              <a:rPr lang="zh-CN" altLang="zh-CN" sz="2800" b="1" dirty="0"/>
              <a:t>第一节 客户管理部门的职责</a:t>
            </a:r>
            <a:endParaRPr lang="en-US" altLang="zh-CN" sz="2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63542" y="1844824"/>
            <a:ext cx="7024947" cy="4700998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一、客户管理部的职责</a:t>
            </a:r>
            <a:endParaRPr lang="zh-CN" altLang="zh-CN" sz="2400" b="1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）负责酒店所有客户维护和管理工作。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）负责制定有利于客户管理的工作思路、工作标准与业务流程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3</a:t>
            </a:r>
            <a:r>
              <a:rPr lang="zh-CN" altLang="zh-CN" sz="2400" dirty="0"/>
              <a:t>）负责指导各部门的客户服务工作，制定符合各部门实际需求的客户管理实施细则和管理流程，并监督落实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4</a:t>
            </a:r>
            <a:r>
              <a:rPr lang="zh-CN" altLang="zh-CN" sz="2400" dirty="0"/>
              <a:t>）制定酒店客户服务标准和管理制度，必要时建立酒店客户黑名单信息数</a:t>
            </a:r>
            <a:r>
              <a:rPr lang="zh-CN" altLang="en-US" sz="2400" dirty="0"/>
              <a:t>据库。</a:t>
            </a:r>
            <a:endParaRPr lang="en-US" altLang="zh-CN" sz="2400" dirty="0"/>
          </a:p>
          <a:p>
            <a:endParaRPr lang="en-US" altLang="zh-CN" sz="2400" dirty="0"/>
          </a:p>
          <a:p>
            <a:endParaRPr lang="zh-CN" alt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63542" y="8707"/>
            <a:ext cx="6686549" cy="1697086"/>
          </a:xfrm>
        </p:spPr>
        <p:txBody>
          <a:bodyPr>
            <a:normAutofit/>
          </a:bodyPr>
          <a:lstStyle/>
          <a:p>
            <a:r>
              <a:rPr lang="zh-CN" altLang="zh-CN" sz="2800" b="1" dirty="0"/>
              <a:t>第一节 客户管理部门的职责</a:t>
            </a:r>
            <a:endParaRPr lang="en-US" altLang="zh-CN" sz="2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63542" y="1844824"/>
            <a:ext cx="7024947" cy="4700998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一、客户管理部的职责</a:t>
            </a:r>
            <a:endParaRPr lang="zh-CN" altLang="zh-CN" sz="2400" b="1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5</a:t>
            </a:r>
            <a:r>
              <a:rPr lang="zh-CN" altLang="zh-CN" sz="2400" dirty="0"/>
              <a:t>）根据酒店市场营销规划、销售计划，统计客户贡献价值，协调各所属部门进行客户的开发、管理和维护工作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en-US" sz="2400" dirty="0"/>
              <a:t>（</a:t>
            </a:r>
            <a:r>
              <a:rPr lang="en-US" altLang="zh-CN" sz="2400" dirty="0"/>
              <a:t>6</a:t>
            </a:r>
            <a:r>
              <a:rPr lang="zh-CN" altLang="zh-CN" sz="2400" dirty="0"/>
              <a:t>）负责建立客户信息数据库，从专职销售员那里或直接从客户单位收集客户基础信息，从各部门收集客户反馈信息（客户意见或建议），进行整理、归纳并及时输入客户信息数据库，不断更新客户信息数据库中的相关信息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7</a:t>
            </a:r>
            <a:r>
              <a:rPr lang="zh-CN" altLang="zh-CN" sz="2400" dirty="0"/>
              <a:t>）建立各部门内部信息沟通机制，确保管理系统顺畅、有序运行</a:t>
            </a:r>
            <a:endParaRPr lang="zh-CN" altLang="en-US" sz="2400" dirty="0"/>
          </a:p>
          <a:p>
            <a:endParaRPr lang="en-US" altLang="zh-CN" sz="2400" dirty="0"/>
          </a:p>
          <a:p>
            <a:endParaRPr lang="zh-CN" alt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63542" y="8707"/>
            <a:ext cx="6686549" cy="1697086"/>
          </a:xfrm>
        </p:spPr>
        <p:txBody>
          <a:bodyPr>
            <a:normAutofit/>
          </a:bodyPr>
          <a:lstStyle/>
          <a:p>
            <a:r>
              <a:rPr lang="zh-CN" altLang="zh-CN" sz="2800" b="1" dirty="0"/>
              <a:t>第一节 客户管理部门的职责</a:t>
            </a:r>
            <a:endParaRPr lang="en-US" altLang="zh-CN" sz="2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63541" y="1824346"/>
            <a:ext cx="6808923" cy="4773006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一、客户管理部的职责</a:t>
            </a:r>
            <a:endParaRPr lang="zh-CN" altLang="zh-CN" sz="2400" b="1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8</a:t>
            </a:r>
            <a:r>
              <a:rPr lang="zh-CN" altLang="zh-CN" sz="2400" dirty="0"/>
              <a:t>）建立客户信息管理反馈制度，及时处理各部门有关客户服务的建议、意见及有关报告，根据具体情况调整、修改相关规定。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9</a:t>
            </a:r>
            <a:r>
              <a:rPr lang="zh-CN" altLang="zh-CN" sz="2400" dirty="0"/>
              <a:t>）适时进行客户回访，了解客户需求，共同制定重大客户发展计划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10</a:t>
            </a:r>
            <a:r>
              <a:rPr lang="zh-CN" altLang="zh-CN" sz="2400" dirty="0"/>
              <a:t>）组织、协调酒店产品推介会、产品展示会、客户座谈会及酒店客户年度答谢会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zh-CN" altLang="en-US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63542" y="8707"/>
            <a:ext cx="6686549" cy="1697086"/>
          </a:xfrm>
        </p:spPr>
        <p:txBody>
          <a:bodyPr>
            <a:normAutofit/>
          </a:bodyPr>
          <a:lstStyle/>
          <a:p>
            <a:r>
              <a:rPr lang="zh-CN" altLang="zh-CN" sz="2800" b="1" dirty="0"/>
              <a:t>第一节 客户管理部门的职责</a:t>
            </a:r>
            <a:endParaRPr lang="en-US" altLang="zh-CN" sz="2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63541" y="1824346"/>
            <a:ext cx="6808923" cy="4773006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一、客户管理部的职责</a:t>
            </a:r>
            <a:endParaRPr lang="zh-CN" altLang="zh-CN" sz="2400" b="1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11</a:t>
            </a:r>
            <a:r>
              <a:rPr lang="zh-CN" altLang="zh-CN" sz="2400" dirty="0"/>
              <a:t>）对客户进行分级管理和阶段性评审。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12</a:t>
            </a:r>
            <a:r>
              <a:rPr lang="zh-CN" altLang="zh-CN" sz="2400" dirty="0"/>
              <a:t>）制定客户投诉管理办法，明确客户投诉处理种类、范围、责任部门及处理办法，确保客户投诉得到妥善解决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13</a:t>
            </a:r>
            <a:r>
              <a:rPr lang="zh-CN" altLang="zh-CN" sz="2400" dirty="0"/>
              <a:t>）依照客户信息协调机制的相关要求，就客户管理工作及时与酒店高层及各部门协调沟通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14</a:t>
            </a:r>
            <a:r>
              <a:rPr lang="zh-CN" altLang="zh-CN" sz="2400" dirty="0"/>
              <a:t>）本着公平、公正原则，以合作共赢的理念妥善处理客户的投诉与意见反馈</a:t>
            </a:r>
            <a:r>
              <a:rPr lang="zh-CN" altLang="en-US" sz="2400" dirty="0"/>
              <a:t>。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63542" y="8707"/>
            <a:ext cx="6686549" cy="1697086"/>
          </a:xfrm>
        </p:spPr>
        <p:txBody>
          <a:bodyPr>
            <a:noAutofit/>
          </a:bodyPr>
          <a:lstStyle/>
          <a:p>
            <a:r>
              <a:rPr lang="zh-CN" altLang="zh-CN" sz="2800" b="1" dirty="0"/>
              <a:t>二、酒店其他部门客户管理职责</a:t>
            </a:r>
            <a:br>
              <a:rPr lang="zh-CN" altLang="zh-CN" sz="2800" b="1" dirty="0"/>
            </a:br>
            <a:endParaRPr lang="zh-CN" altLang="en-US" sz="2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63541" y="1824346"/>
            <a:ext cx="4000611" cy="4917022"/>
          </a:xfrm>
        </p:spPr>
        <p:txBody>
          <a:bodyPr>
            <a:normAutofit/>
          </a:bodyPr>
          <a:lstStyle/>
          <a:p>
            <a:r>
              <a:rPr lang="zh-CN" altLang="zh-CN" sz="2400" dirty="0"/>
              <a:t>（</a:t>
            </a:r>
            <a:r>
              <a:rPr lang="en-US" altLang="zh-CN" sz="2400" dirty="0"/>
              <a:t>1</a:t>
            </a:r>
            <a:r>
              <a:rPr lang="zh-CN" altLang="zh-CN" sz="2400" dirty="0"/>
              <a:t>）按照酒店客户管理系统及本《制度》的相关要求，结合本部门实际情况，制定适合本部门客户管理和维护的实施细则，并组织实施</a:t>
            </a:r>
            <a:r>
              <a:rPr lang="zh-CN" altLang="en-US" sz="2400" dirty="0"/>
              <a:t>。</a:t>
            </a:r>
            <a:endParaRPr lang="zh-CN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2</a:t>
            </a:r>
            <a:r>
              <a:rPr lang="zh-CN" altLang="zh-CN" sz="2400" dirty="0"/>
              <a:t>）各部门主管（经理）负责本部门的客户管理和维护，负责收集、汇总、分析本部门的客户反馈意见和建议，并及时将有效意见输入《客户管理系统》的客户反馈栏内，以供其他部门借鉴</a:t>
            </a:r>
            <a:r>
              <a:rPr lang="zh-CN" altLang="en-US" sz="2400" dirty="0"/>
              <a:t>。</a:t>
            </a:r>
            <a:endParaRPr lang="zh-CN" altLang="zh-CN" sz="2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3431434"/>
            <a:ext cx="3163844" cy="17796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63542" y="8707"/>
            <a:ext cx="6686549" cy="1697086"/>
          </a:xfrm>
        </p:spPr>
        <p:txBody>
          <a:bodyPr>
            <a:noAutofit/>
          </a:bodyPr>
          <a:lstStyle/>
          <a:p>
            <a:r>
              <a:rPr lang="zh-CN" altLang="zh-CN" sz="2800" b="1" dirty="0"/>
              <a:t>二、酒店其他部门客户管理职责</a:t>
            </a:r>
            <a:br>
              <a:rPr lang="zh-CN" altLang="zh-CN" sz="2800" b="1" dirty="0"/>
            </a:br>
            <a:endParaRPr lang="zh-CN" altLang="en-US" sz="2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63541" y="1824346"/>
            <a:ext cx="6686549" cy="4700998"/>
          </a:xfrm>
        </p:spPr>
        <p:txBody>
          <a:bodyPr>
            <a:normAutofit/>
          </a:bodyPr>
          <a:lstStyle/>
          <a:p>
            <a:r>
              <a:rPr lang="zh-CN" altLang="zh-CN" sz="2400" dirty="0"/>
              <a:t>（</a:t>
            </a:r>
            <a:r>
              <a:rPr lang="en-US" altLang="zh-CN" sz="2400" dirty="0"/>
              <a:t>3</a:t>
            </a:r>
            <a:r>
              <a:rPr lang="zh-CN" altLang="zh-CN" sz="2400" dirty="0"/>
              <a:t>）收集、分析当地市场信息、客户信息资料，汇总后及时交给客户管理部，以便于客户管理部门及时修正市场营销策略，确定客户结构、类别比例，修定客户开发计划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zh-CN" sz="2400" dirty="0"/>
              <a:t>（</a:t>
            </a:r>
            <a:r>
              <a:rPr lang="en-US" altLang="zh-CN" sz="2400" dirty="0"/>
              <a:t>4</a:t>
            </a:r>
            <a:r>
              <a:rPr lang="zh-CN" altLang="zh-CN" sz="2400" dirty="0"/>
              <a:t>）管理和维护本部门的客户，包括但不限于接待客户来访、与客户充分沟通、了解客户需求及愿望，搜集客户意见和建议，及时与客户管理部门沟通，不断提高客户满意度与忠诚度</a:t>
            </a:r>
            <a:r>
              <a:rPr lang="zh-CN" altLang="en-US" sz="2400" dirty="0"/>
              <a:t>。</a:t>
            </a:r>
            <a:endParaRPr lang="zh-CN" altLang="zh-C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1048</Words>
  <Application>WPS 演示</Application>
  <PresentationFormat>宽屏</PresentationFormat>
  <Paragraphs>51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Wingdings 3</vt:lpstr>
      <vt:lpstr>Arial</vt:lpstr>
      <vt:lpstr>幼圆</vt:lpstr>
      <vt:lpstr>Century Gothic</vt:lpstr>
      <vt:lpstr>丝状</vt:lpstr>
      <vt:lpstr>PowerPoint 演示文稿</vt:lpstr>
      <vt:lpstr>PowerPoint 演示文稿</vt:lpstr>
      <vt:lpstr>第一节 客户管理部门的职责</vt:lpstr>
      <vt:lpstr>第一节 客户管理部门的职责</vt:lpstr>
      <vt:lpstr>第一节 客户管理部门的职责</vt:lpstr>
      <vt:lpstr>第一节 客户管理部门的职责</vt:lpstr>
      <vt:lpstr>二、酒店其他部门客户管理职责 </vt:lpstr>
      <vt:lpstr>二、酒店其他部门客户管理职责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水水水</cp:lastModifiedBy>
  <cp:revision>172</cp:revision>
  <dcterms:created xsi:type="dcterms:W3CDTF">2019-06-19T02:08:00Z</dcterms:created>
  <dcterms:modified xsi:type="dcterms:W3CDTF">2020-08-21T07:33:07Z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