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  <p:sldId id="414" r:id="rId7"/>
    <p:sldId id="415" r:id="rId8"/>
    <p:sldId id="416" r:id="rId9"/>
    <p:sldId id="417" r:id="rId10"/>
    <p:sldId id="418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6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BC2C4F-C337-4E68-ABF2-255D6AA224D8}" type="slidenum">
              <a:rPr lang="en-US" altLang="zh-CN" smtClean="0"/>
            </a:fld>
            <a:endParaRPr lang="en-US" altLang="zh-C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D93CD-629E-4120-9D7E-75CBA17FA2CE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6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9"/>
            <a:ext cx="2628900" cy="575742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9"/>
            <a:ext cx="7734300" cy="5757420"/>
          </a:xfrm>
        </p:spPr>
        <p:txBody>
          <a:bodyPr vert="eaVert" lIns="45720" tIns="0" rIns="45720" bIns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522EE-2C1D-40AD-B03C-3B7FABAEA927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FE46C-3045-4989-B4A6-90A0133842B9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6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14373-7932-4695-A251-1A20EB5B43C2}" type="slidenum">
              <a:rPr lang="en-US" altLang="zh-CN" smtClean="0"/>
            </a:fld>
            <a:endParaRPr lang="en-US" altLang="zh-CN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9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6"/>
            <a:ext cx="4937760" cy="4023359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CE57FD-2E01-427E-80C0-B61FB3CA1202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6B0D8A-DCBB-4986-95C2-2C6D84459F5F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19A0B9-F5DF-4773-B9FD-B0AF95F646A6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6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6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2F7FD-B5AE-4115-BDFA-2EAF0719C518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7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13649" y="731520"/>
            <a:ext cx="6679191" cy="5257800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6"/>
            <a:ext cx="2618511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6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E9E8475-05BE-40B1-9FC8-8CA22D4E2C5B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6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936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6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907024"/>
            <a:ext cx="1011936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760A72-4990-43E5-8006-E32488D343B9}" type="slidenum">
              <a:rPr lang="en-US" altLang="zh-CN" smtClean="0"/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12192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12192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79" y="1845734"/>
            <a:ext cx="100584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1" y="6459786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6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9" y="6459786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E6B0D8A-DCBB-4986-95C2-2C6D84459F5F}" type="slidenum">
              <a:rPr lang="en-US" altLang="zh-CN" smtClean="0"/>
            </a:fld>
            <a:endParaRPr lang="en-US" altLang="zh-CN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17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705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93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815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09982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29984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49987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699895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anose="020F050202020403020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hyperlink" Target="http://baike.baidu.com/view/3328854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CN" altLang="zh-CN" sz="4400" dirty="0"/>
              <a:t>第二章 客户管理人员的素质与能力要求</a:t>
            </a:r>
            <a:endParaRPr lang="zh-CN" altLang="en-US" sz="44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46960" y="286604"/>
            <a:ext cx="7647756" cy="1918260"/>
          </a:xfrm>
        </p:spPr>
        <p:txBody>
          <a:bodyPr>
            <a:normAutofit fontScale="90000"/>
          </a:bodyPr>
          <a:lstStyle/>
          <a:p>
            <a:r>
              <a:rPr lang="zh-CN" altLang="zh-CN" sz="5300" dirty="0"/>
              <a:t>第一节 客户管理人员的素质</a:t>
            </a:r>
            <a:br>
              <a:rPr lang="zh-CN" altLang="zh-CN" dirty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52700" y="2571750"/>
            <a:ext cx="7647756" cy="3737570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sz="2600" dirty="0"/>
              <a:t>（一）注重个人形象</a:t>
            </a:r>
            <a:endParaRPr lang="zh-CN" altLang="zh-CN" sz="2600" dirty="0"/>
          </a:p>
          <a:p>
            <a:r>
              <a:rPr lang="zh-CN" altLang="zh-CN" sz="2600" dirty="0"/>
              <a:t>（二）友善、诚恳、有礼貌的对客态度</a:t>
            </a:r>
            <a:endParaRPr lang="zh-CN" altLang="zh-CN" sz="2600" dirty="0"/>
          </a:p>
          <a:p>
            <a:r>
              <a:rPr lang="zh-CN" altLang="zh-CN" sz="2600" dirty="0"/>
              <a:t>（三）忍耐与宽容</a:t>
            </a:r>
            <a:endParaRPr lang="zh-CN" altLang="zh-CN" sz="2600" dirty="0"/>
          </a:p>
          <a:p>
            <a:r>
              <a:rPr lang="zh-CN" altLang="zh-CN" sz="2600" dirty="0"/>
              <a:t>（四）一言九鼎，诚信为本</a:t>
            </a:r>
            <a:endParaRPr lang="zh-CN" altLang="zh-CN" sz="2600" dirty="0"/>
          </a:p>
          <a:p>
            <a:r>
              <a:rPr lang="zh-CN" altLang="zh-CN" sz="2600" dirty="0"/>
              <a:t>（五）勇于承担责任</a:t>
            </a:r>
            <a:endParaRPr lang="zh-CN" altLang="zh-CN" sz="2600" dirty="0"/>
          </a:p>
          <a:p>
            <a:r>
              <a:rPr lang="zh-CN" altLang="zh-CN" sz="2600" dirty="0"/>
              <a:t>（六）有博爱之心</a:t>
            </a:r>
            <a:endParaRPr lang="zh-CN" altLang="zh-CN" sz="2600" dirty="0"/>
          </a:p>
          <a:p>
            <a:r>
              <a:rPr lang="zh-CN" altLang="zh-CN" sz="2600" dirty="0"/>
              <a:t>（七）保持谦虚心态</a:t>
            </a:r>
            <a:endParaRPr lang="zh-CN" altLang="zh-CN" sz="2600" dirty="0"/>
          </a:p>
          <a:p>
            <a:r>
              <a:rPr lang="zh-CN" altLang="zh-CN" sz="2600" dirty="0"/>
              <a:t>（八）强烈的集体荣誉感</a:t>
            </a:r>
            <a:endParaRPr lang="zh-CN" altLang="zh-CN" sz="2600" dirty="0"/>
          </a:p>
          <a:p>
            <a:endParaRPr lang="zh-CN" altLang="en-US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第二节 客户管理人员的能力要求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52700" y="2571750"/>
            <a:ext cx="7603896" cy="3429000"/>
          </a:xfrm>
        </p:spPr>
        <p:txBody>
          <a:bodyPr>
            <a:normAutofit/>
          </a:bodyPr>
          <a:lstStyle/>
          <a:p>
            <a:r>
              <a:rPr lang="zh-CN" altLang="zh-CN" sz="2400" dirty="0"/>
              <a:t>一、沟通能力</a:t>
            </a:r>
            <a:endParaRPr lang="zh-CN" altLang="zh-CN" sz="2400" dirty="0"/>
          </a:p>
          <a:p>
            <a:r>
              <a:rPr lang="zh-CN" altLang="zh-CN" sz="2400" dirty="0"/>
              <a:t>是指</a:t>
            </a:r>
            <a:r>
              <a:rPr lang="en-US" altLang="zh-CN" sz="2400" dirty="0" err="1">
                <a:hlinkClick r:id="rId1"/>
              </a:rPr>
              <a:t>客户管理</a:t>
            </a:r>
            <a:r>
              <a:rPr lang="zh-CN" altLang="zh-CN" sz="2400" dirty="0"/>
              <a:t>人员通过各种语言或其他媒介向他人传达某种信息，以有效地使他人获得理解，促进营销、销售及服务活动顺利地进行。</a:t>
            </a:r>
            <a:r>
              <a:rPr lang="en-US" altLang="zh-CN" sz="2400" dirty="0" err="1">
                <a:hlinkClick r:id="rId1"/>
              </a:rPr>
              <a:t>客户管理</a:t>
            </a:r>
            <a:r>
              <a:rPr lang="zh-CN" altLang="zh-CN" sz="2400" dirty="0"/>
              <a:t>人员在经营管理活动中必须及时、迅速向客户传达信息。要使对方理解其信息，促进双方的协调，就必须进行有效沟通。</a:t>
            </a:r>
            <a:endParaRPr lang="zh-CN" altLang="zh-CN" sz="2400" dirty="0"/>
          </a:p>
          <a:p>
            <a:pPr marL="0" indent="0">
              <a:buNone/>
            </a:pPr>
            <a:endParaRPr lang="zh-CN" altLang="zh-CN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第二节 客户管理人员的能力要求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7568" y="2276872"/>
            <a:ext cx="7949028" cy="3939902"/>
          </a:xfrm>
        </p:spPr>
        <p:txBody>
          <a:bodyPr>
            <a:normAutofit fontScale="92500" lnSpcReduction="20000"/>
          </a:bodyPr>
          <a:lstStyle/>
          <a:p>
            <a:r>
              <a:rPr lang="zh-CN" altLang="zh-CN" sz="2400" dirty="0"/>
              <a:t>作为客户管理人员应掌握以下沟通技巧：</a:t>
            </a:r>
            <a:endParaRPr lang="zh-CN" altLang="zh-CN" sz="2400" dirty="0"/>
          </a:p>
          <a:p>
            <a:r>
              <a:rPr lang="en-US" altLang="zh-CN" sz="2400" dirty="0"/>
              <a:t>1.</a:t>
            </a:r>
            <a:r>
              <a:rPr lang="zh-CN" altLang="zh-CN" sz="2400" dirty="0"/>
              <a:t>自信的态度</a:t>
            </a:r>
            <a:endParaRPr lang="zh-CN" altLang="zh-CN" sz="2400" dirty="0"/>
          </a:p>
          <a:p>
            <a:r>
              <a:rPr lang="en-US" altLang="zh-CN" sz="2400" dirty="0"/>
              <a:t>2.</a:t>
            </a:r>
            <a:r>
              <a:rPr lang="zh-CN" altLang="zh-CN" sz="2400" dirty="0"/>
              <a:t>体谅他人的行为</a:t>
            </a:r>
            <a:endParaRPr lang="zh-CN" altLang="zh-CN" sz="2400" dirty="0"/>
          </a:p>
          <a:p>
            <a:r>
              <a:rPr lang="en-US" altLang="zh-CN" sz="2400" dirty="0"/>
              <a:t>3.</a:t>
            </a:r>
            <a:r>
              <a:rPr lang="zh-CN" altLang="zh-CN" sz="2400" dirty="0"/>
              <a:t>适当地提示对方</a:t>
            </a:r>
            <a:endParaRPr lang="zh-CN" altLang="zh-CN" sz="2400" dirty="0"/>
          </a:p>
          <a:p>
            <a:r>
              <a:rPr lang="en-US" altLang="zh-CN" sz="2400" dirty="0"/>
              <a:t>4.</a:t>
            </a:r>
            <a:r>
              <a:rPr lang="zh-CN" altLang="zh-CN" sz="2400" dirty="0"/>
              <a:t>有效地直接告诉对方</a:t>
            </a:r>
            <a:endParaRPr lang="zh-CN" altLang="zh-CN" sz="2400" dirty="0"/>
          </a:p>
          <a:p>
            <a:r>
              <a:rPr lang="en-US" altLang="zh-CN" sz="2400" dirty="0"/>
              <a:t>5.</a:t>
            </a:r>
            <a:r>
              <a:rPr lang="zh-CN" altLang="zh-CN" sz="2400" dirty="0"/>
              <a:t>掌握</a:t>
            </a:r>
            <a:r>
              <a:rPr lang="en-US" altLang="zh-CN" sz="2400" dirty="0"/>
              <a:t>“</a:t>
            </a:r>
            <a:r>
              <a:rPr lang="zh-CN" altLang="zh-CN" sz="2400" dirty="0"/>
              <a:t>三不谈原则</a:t>
            </a:r>
            <a:r>
              <a:rPr lang="en-US" altLang="zh-CN" sz="2400" dirty="0"/>
              <a:t>”</a:t>
            </a:r>
            <a:endParaRPr lang="zh-CN" altLang="zh-CN" sz="2400" dirty="0"/>
          </a:p>
          <a:p>
            <a:r>
              <a:rPr lang="en-US" altLang="zh-CN" sz="2400" dirty="0"/>
              <a:t>6.</a:t>
            </a:r>
            <a:r>
              <a:rPr lang="zh-CN" altLang="zh-CN" sz="2400" dirty="0"/>
              <a:t>善用询问与倾听</a:t>
            </a:r>
            <a:endParaRPr lang="zh-CN" altLang="zh-CN" sz="2400" dirty="0"/>
          </a:p>
          <a:p>
            <a:r>
              <a:rPr lang="en-US" altLang="zh-CN" sz="2400" dirty="0"/>
              <a:t>7.</a:t>
            </a:r>
            <a:r>
              <a:rPr lang="zh-CN" altLang="zh-CN" sz="2400" dirty="0"/>
              <a:t>气氛控制技巧</a:t>
            </a:r>
            <a:endParaRPr lang="zh-CN" altLang="zh-CN" sz="2400" dirty="0"/>
          </a:p>
          <a:p>
            <a:r>
              <a:rPr lang="en-US" altLang="zh-CN" sz="2400" dirty="0"/>
              <a:t>8</a:t>
            </a:r>
            <a:r>
              <a:rPr lang="zh-CN" altLang="zh-CN" sz="2400" dirty="0"/>
              <a:t>．推动技巧</a:t>
            </a:r>
            <a:endParaRPr lang="zh-CN" altLang="zh-CN" sz="2400" dirty="0"/>
          </a:p>
          <a:p>
            <a:pPr marL="0" indent="0">
              <a:buNone/>
            </a:pPr>
            <a:endParaRPr lang="zh-CN" altLang="zh-CN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第二节 客户管理人员的能力要求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35560" y="2153412"/>
            <a:ext cx="8021036" cy="3847338"/>
          </a:xfrm>
        </p:spPr>
        <p:txBody>
          <a:bodyPr>
            <a:normAutofit fontScale="92500" lnSpcReduction="10000"/>
          </a:bodyPr>
          <a:lstStyle/>
          <a:p>
            <a:r>
              <a:rPr lang="zh-CN" altLang="zh-CN" sz="2600" b="1" dirty="0"/>
              <a:t>二、筹划能力</a:t>
            </a:r>
            <a:endParaRPr lang="zh-CN" altLang="zh-CN" sz="2600" dirty="0"/>
          </a:p>
          <a:p>
            <a:r>
              <a:rPr lang="zh-CN" altLang="zh-CN" sz="2400" dirty="0"/>
              <a:t>（一）什么是统筹规划</a:t>
            </a:r>
            <a:endParaRPr lang="zh-CN" altLang="zh-CN" sz="2400" dirty="0"/>
          </a:p>
          <a:p>
            <a:r>
              <a:rPr lang="zh-CN" altLang="zh-CN" sz="2400" dirty="0"/>
              <a:t>是指通过对工作任务的整体分析，制定周密的工作计划，恰当合理地配置与整合资源，以实现组织的发展目标。</a:t>
            </a:r>
            <a:endParaRPr lang="zh-CN" altLang="zh-CN" sz="2400" dirty="0"/>
          </a:p>
          <a:p>
            <a:r>
              <a:rPr lang="zh-CN" altLang="zh-CN" sz="2400" dirty="0"/>
              <a:t>具体而言，统筹规划包括以下的要素：</a:t>
            </a:r>
            <a:endParaRPr lang="zh-CN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1</a:t>
            </a:r>
            <a:r>
              <a:rPr lang="zh-CN" altLang="zh-CN" sz="2400" dirty="0"/>
              <a:t>）整体规划。</a:t>
            </a:r>
            <a:endParaRPr lang="zh-CN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2</a:t>
            </a:r>
            <a:r>
              <a:rPr lang="zh-CN" altLang="zh-CN" sz="2400" dirty="0"/>
              <a:t>）预见问题。</a:t>
            </a:r>
            <a:endParaRPr lang="zh-CN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3</a:t>
            </a:r>
            <a:r>
              <a:rPr lang="zh-CN" altLang="zh-CN" sz="2400" dirty="0"/>
              <a:t>）制定计划。</a:t>
            </a:r>
            <a:endParaRPr lang="zh-CN" altLang="zh-CN" sz="2400" dirty="0"/>
          </a:p>
          <a:p>
            <a:r>
              <a:rPr lang="zh-CN" altLang="zh-CN" sz="2400" dirty="0"/>
              <a:t>（</a:t>
            </a:r>
            <a:r>
              <a:rPr lang="en-US" altLang="zh-CN" sz="2400" dirty="0"/>
              <a:t>4</a:t>
            </a:r>
            <a:r>
              <a:rPr lang="zh-CN" altLang="zh-CN" sz="2400" dirty="0"/>
              <a:t>）轻重缓急。</a:t>
            </a:r>
            <a:endParaRPr lang="zh-CN" altLang="zh-CN" sz="2400" dirty="0"/>
          </a:p>
          <a:p>
            <a:pPr marL="0" indent="0">
              <a:buNone/>
            </a:pPr>
            <a:endParaRPr lang="zh-CN" altLang="zh-CN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第二节 客户管理人员的能力要求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52700" y="2571750"/>
            <a:ext cx="7603896" cy="3429000"/>
          </a:xfrm>
        </p:spPr>
        <p:txBody>
          <a:bodyPr>
            <a:normAutofit/>
          </a:bodyPr>
          <a:lstStyle/>
          <a:p>
            <a:r>
              <a:rPr lang="zh-CN" altLang="zh-CN" sz="2100" b="1" dirty="0"/>
              <a:t>二、筹划能力</a:t>
            </a:r>
            <a:endParaRPr lang="zh-CN" altLang="zh-CN" sz="2100" dirty="0"/>
          </a:p>
          <a:p>
            <a:r>
              <a:rPr lang="zh-CN" altLang="zh-CN" sz="2100" dirty="0"/>
              <a:t>（二）如何提升客户管理人员统筹规划能力</a:t>
            </a:r>
            <a:endParaRPr lang="zh-CN" altLang="zh-CN" sz="2100" dirty="0"/>
          </a:p>
          <a:p>
            <a:r>
              <a:rPr lang="en-US" altLang="zh-CN" sz="2100" dirty="0"/>
              <a:t>1.</a:t>
            </a:r>
            <a:r>
              <a:rPr lang="zh-CN" altLang="zh-CN" sz="2100" dirty="0"/>
              <a:t>首先，工作中的统筹规划一般会涉及计划、方案的构思和制作，以及人际关系、组织关系、供求关系、配合关系等协调以及各种资源的合理配置，</a:t>
            </a:r>
            <a:endParaRPr lang="zh-CN" altLang="zh-CN" sz="2100" dirty="0"/>
          </a:p>
          <a:p>
            <a:r>
              <a:rPr lang="en-US" altLang="zh-CN" sz="2100" dirty="0"/>
              <a:t>2.</a:t>
            </a:r>
            <a:r>
              <a:rPr lang="zh-CN" altLang="zh-CN" sz="2100" dirty="0"/>
              <a:t>其次，在头脑里面要对所做的事情有一个大致的轮廓框架。</a:t>
            </a:r>
            <a:endParaRPr lang="zh-CN" altLang="zh-CN" sz="2100" dirty="0"/>
          </a:p>
          <a:p>
            <a:r>
              <a:rPr lang="en-US" altLang="zh-CN" sz="2100" dirty="0"/>
              <a:t>3.</a:t>
            </a:r>
            <a:r>
              <a:rPr lang="zh-CN" altLang="zh-CN" sz="2100" dirty="0"/>
              <a:t>最后，加强平时的训练也是提高应对统筹规划能力的有效方法。</a:t>
            </a:r>
            <a:endParaRPr lang="zh-CN" altLang="zh-CN" sz="2100" dirty="0"/>
          </a:p>
          <a:p>
            <a:pPr marL="0" indent="0">
              <a:buNone/>
            </a:pPr>
            <a:endParaRPr lang="zh-CN" altLang="zh-CN" sz="21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第二节 客户管理人员的能力要求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52700" y="2571750"/>
            <a:ext cx="7603896" cy="3429000"/>
          </a:xfrm>
        </p:spPr>
        <p:txBody>
          <a:bodyPr>
            <a:normAutofit/>
          </a:bodyPr>
          <a:lstStyle/>
          <a:p>
            <a:r>
              <a:rPr lang="zh-CN" altLang="zh-CN" sz="2100" b="1" dirty="0"/>
              <a:t>三、表达能力</a:t>
            </a:r>
            <a:endParaRPr lang="zh-CN" altLang="zh-CN" sz="2100" dirty="0"/>
          </a:p>
          <a:p>
            <a:r>
              <a:rPr lang="zh-CN" altLang="zh-CN" sz="2100" dirty="0"/>
              <a:t>（一）口头表达能力</a:t>
            </a:r>
            <a:endParaRPr lang="zh-CN" altLang="zh-CN" sz="2100" dirty="0"/>
          </a:p>
          <a:p>
            <a:r>
              <a:rPr lang="zh-CN" altLang="zh-CN" sz="2100" dirty="0"/>
              <a:t>（二）</a:t>
            </a:r>
            <a:r>
              <a:rPr lang="en-US" altLang="zh-CN" sz="2100" dirty="0"/>
              <a:t>文字表达能力</a:t>
            </a:r>
            <a:endParaRPr lang="zh-CN" altLang="zh-CN" sz="2100" dirty="0"/>
          </a:p>
          <a:p>
            <a:r>
              <a:rPr lang="zh-CN" altLang="zh-CN" sz="2100" b="1" dirty="0"/>
              <a:t>四、分析判断能力</a:t>
            </a:r>
            <a:endParaRPr lang="zh-CN" altLang="zh-CN" sz="2100" dirty="0"/>
          </a:p>
          <a:p>
            <a:r>
              <a:rPr lang="zh-CN" altLang="zh-CN" sz="2100" dirty="0"/>
              <a:t>一般情况下，一个看似复杂的问题，经过理性思维的梳理后，会变得简单化、规律化，从而轻松、顺畅地被解答出来，这就是分析判断能力的魅力。作为客户管理人员，需要通过客户的言行，分析判断客户的心理需求、消费需求及预算需求等要素，以最终达到销售谈判的目的。</a:t>
            </a:r>
            <a:endParaRPr lang="zh-CN" altLang="zh-CN" sz="2100" dirty="0"/>
          </a:p>
          <a:p>
            <a:pPr marL="0" indent="0">
              <a:buNone/>
            </a:pPr>
            <a:endParaRPr lang="zh-CN" altLang="zh-CN" sz="27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第二节 客户管理人员的能力要求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207568" y="1916832"/>
            <a:ext cx="7949028" cy="4083918"/>
          </a:xfrm>
        </p:spPr>
        <p:txBody>
          <a:bodyPr>
            <a:normAutofit/>
          </a:bodyPr>
          <a:lstStyle/>
          <a:p>
            <a:r>
              <a:rPr lang="zh-CN" altLang="zh-CN" sz="2400" b="1" dirty="0"/>
              <a:t>五、包容能力</a:t>
            </a:r>
            <a:endParaRPr lang="zh-CN" altLang="zh-CN" sz="2400" dirty="0"/>
          </a:p>
          <a:p>
            <a:r>
              <a:rPr lang="zh-CN" altLang="zh-CN" sz="2400" dirty="0"/>
              <a:t>当客户对酒店的产品或服务提出异议时，即便客户说得不全对，也不要动怒或反唇相讥，而应耐心的倾听，心平气和地解答，从中发现客户对产品服务的着重点，从而</a:t>
            </a:r>
            <a:r>
              <a:rPr lang="en-US" altLang="zh-CN" sz="2400" dirty="0"/>
              <a:t>“</a:t>
            </a:r>
            <a:r>
              <a:rPr lang="zh-CN" altLang="zh-CN" sz="2400" dirty="0"/>
              <a:t>对症下药</a:t>
            </a:r>
            <a:r>
              <a:rPr lang="en-US" altLang="zh-CN" sz="2400" dirty="0"/>
              <a:t>”</a:t>
            </a:r>
            <a:r>
              <a:rPr lang="zh-CN" altLang="zh-CN" sz="2400" dirty="0"/>
              <a:t>，以酒店优秀的产品和服务满足客户的需求。</a:t>
            </a:r>
            <a:endParaRPr lang="zh-CN" altLang="zh-CN" sz="2400" dirty="0"/>
          </a:p>
          <a:p>
            <a:r>
              <a:rPr lang="zh-CN" altLang="zh-CN" sz="2400" b="1" dirty="0"/>
              <a:t>六、处理人际关系的能力</a:t>
            </a:r>
            <a:endParaRPr lang="zh-CN" altLang="zh-CN" sz="2400" dirty="0"/>
          </a:p>
          <a:p>
            <a:r>
              <a:rPr lang="zh-CN" altLang="zh-CN" sz="2400" dirty="0"/>
              <a:t>在处理人际关系过程中，重要的是能否正确地向他人展示自己的情绪情感，因为，一个人的情绪表现会对接受者即刻产生影响。如果你发出的情绪信息能够感染和影响对方的话，那么，人际交往就会顺利进行并且深入发展。</a:t>
            </a:r>
            <a:endParaRPr lang="zh-CN" altLang="zh-CN" sz="2400" dirty="0"/>
          </a:p>
          <a:p>
            <a:pPr marL="0" indent="0">
              <a:buNone/>
            </a:pPr>
            <a:endParaRPr lang="zh-CN" altLang="zh-CN" sz="3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zh-CN" dirty="0"/>
              <a:t>第二节 客户管理人员的能力要求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552700" y="2571750"/>
            <a:ext cx="7603896" cy="3429000"/>
          </a:xfrm>
        </p:spPr>
        <p:txBody>
          <a:bodyPr>
            <a:normAutofit/>
          </a:bodyPr>
          <a:lstStyle/>
          <a:p>
            <a:r>
              <a:rPr lang="zh-CN" altLang="zh-CN" sz="2400" b="1" dirty="0"/>
              <a:t>七、情绪管控能力</a:t>
            </a:r>
            <a:endParaRPr lang="zh-CN" altLang="zh-CN" sz="2400" dirty="0"/>
          </a:p>
          <a:p>
            <a:r>
              <a:rPr lang="en-US" altLang="zh-CN" sz="2400" dirty="0"/>
              <a:t>1.</a:t>
            </a:r>
            <a:r>
              <a:rPr lang="zh-CN" altLang="zh-CN" sz="2400" dirty="0"/>
              <a:t>情绪的自我觉察能力</a:t>
            </a:r>
            <a:endParaRPr lang="zh-CN" altLang="zh-CN" sz="2400" dirty="0"/>
          </a:p>
          <a:p>
            <a:r>
              <a:rPr lang="en-US" altLang="zh-CN" sz="2400" dirty="0"/>
              <a:t>2.</a:t>
            </a:r>
            <a:r>
              <a:rPr lang="zh-CN" altLang="zh-CN" sz="2400" dirty="0"/>
              <a:t>情绪的自我调控能力</a:t>
            </a:r>
            <a:endParaRPr lang="zh-CN" altLang="zh-CN" sz="2400" dirty="0"/>
          </a:p>
          <a:p>
            <a:r>
              <a:rPr lang="en-US" altLang="zh-CN" sz="2400" dirty="0"/>
              <a:t>3.</a:t>
            </a:r>
            <a:r>
              <a:rPr lang="zh-CN" altLang="zh-CN" sz="2400" dirty="0"/>
              <a:t>情绪的自我激励能力</a:t>
            </a:r>
            <a:endParaRPr lang="zh-CN" altLang="zh-CN" sz="2400" dirty="0"/>
          </a:p>
          <a:p>
            <a:r>
              <a:rPr lang="en-US" altLang="zh-CN" sz="2400" dirty="0"/>
              <a:t>4.</a:t>
            </a:r>
            <a:r>
              <a:rPr lang="zh-CN" altLang="zh-CN" sz="2400" dirty="0"/>
              <a:t>对他人情绪的识别能力</a:t>
            </a:r>
            <a:endParaRPr lang="zh-CN" altLang="zh-CN" sz="2400" dirty="0"/>
          </a:p>
          <a:p>
            <a:pPr marL="0" indent="0">
              <a:buNone/>
            </a:pPr>
            <a:endParaRPr lang="zh-CN" altLang="zh-CN" sz="4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回顾">
  <a:themeElements>
    <a:clrScheme name="回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回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1114</Words>
  <Application>WPS 演示</Application>
  <PresentationFormat>宽屏</PresentationFormat>
  <Paragraphs>80</Paragraphs>
  <Slides>9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8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Calibri Light</vt:lpstr>
      <vt:lpstr>1_回顾</vt:lpstr>
      <vt:lpstr>第二章 客户管理人员的素质与能力要求</vt:lpstr>
      <vt:lpstr>第一节 客户管理人员的素质 </vt:lpstr>
      <vt:lpstr>第二节 客户管理人员的能力要求</vt:lpstr>
      <vt:lpstr>第二节 客户管理人员的能力要求</vt:lpstr>
      <vt:lpstr>第二节 客户管理人员的能力要求</vt:lpstr>
      <vt:lpstr>第二节 客户管理人员的能力要求</vt:lpstr>
      <vt:lpstr>第二节 客户管理人员的能力要求</vt:lpstr>
      <vt:lpstr>第二节 客户管理人员的能力要求</vt:lpstr>
      <vt:lpstr>第二节 客户管理人员的能力要求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水水水</cp:lastModifiedBy>
  <cp:revision>172</cp:revision>
  <dcterms:created xsi:type="dcterms:W3CDTF">2019-06-19T02:08:00Z</dcterms:created>
  <dcterms:modified xsi:type="dcterms:W3CDTF">2020-08-21T07:16:33Z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2052-11.1.0.9912</vt:lpwstr>
  </property>
</Properties>
</file>