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酒店经济利润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普通客户</c:v>
                </c:pt>
                <c:pt idx="1">
                  <c:v>价值客户</c:v>
                </c:pt>
                <c:pt idx="2">
                  <c:v>0</c:v>
                </c:pt>
                <c:pt idx="3">
                  <c:v>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酒店客户比重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普通客户</c:v>
                </c:pt>
                <c:pt idx="1">
                  <c:v>价值客户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469653" y="2386744"/>
            <a:ext cx="9252693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2C4F-C337-4E68-ABF2-255D6AA224D8}" type="slidenum">
              <a:rPr lang="en-US" altLang="zh-CN" smtClean="0"/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93CD-629E-4120-9D7E-75CBA17FA2C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405288" cy="49834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1395" y="937260"/>
            <a:ext cx="6288232" cy="49834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522EE-2C1D-40AD-B03C-3B7FABAEA927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4384" y="198438"/>
            <a:ext cx="840316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 hasCustomPrompt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r>
              <a:rPr lang="zh-CN" altLang="en-US"/>
              <a:t>单击图标添加图表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83325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83325"/>
            <a:ext cx="38608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83325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fld id="{CDB6FC14-6608-421E-9B45-24847DA0713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FE46C-3045-4989-B4A6-90A0133842B9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475232" y="2386744"/>
            <a:ext cx="9253728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4373-7932-4695-A251-1A20EB5B43C2}" type="slidenum">
              <a:rPr lang="en-US" altLang="zh-CN" smtClean="0"/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9652" y="2638044"/>
            <a:ext cx="4384031" cy="3101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6" y="2638044"/>
            <a:ext cx="4387355" cy="3101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57FD-2E01-427E-80C0-B61FB3CA120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9652" y="2313434"/>
            <a:ext cx="4384032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9652" y="3143250"/>
            <a:ext cx="4384032" cy="25967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387355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4"/>
            <a:ext cx="4387355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B0D8A-DCBB-4986-95C2-2C6D84459F5F}" type="slidenum">
              <a:rPr lang="en-US" altLang="zh-CN" smtClean="0"/>
            </a:fld>
            <a:endParaRPr lang="en-US" altLang="zh-C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A0B9-F5DF-4773-B9FD-B0AF95F646A6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2F7FD-B5AE-4115-BDFA-2EAF0719C518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54271" y="2243829"/>
            <a:ext cx="4387459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620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54271" y="6236208"/>
            <a:ext cx="5075197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8475-05BE-40B1-9FC8-8CA22D4E2C5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53440" y="2243828"/>
            <a:ext cx="438912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-42172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620" y="3549919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53440" y="6236208"/>
            <a:ext cx="5071872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60A72-4990-43E5-8006-E32488D343B9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141393" y="964692"/>
            <a:ext cx="7917007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393" y="2638045"/>
            <a:ext cx="7917007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71924" y="6238816"/>
            <a:ext cx="275374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9652" y="6236208"/>
            <a:ext cx="60755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6816" y="6217920"/>
            <a:ext cx="48768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E6B0D8A-DCBB-4986-95C2-2C6D84459F5F}" type="slidenum">
              <a:rPr lang="en-US" altLang="zh-CN" smtClean="0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7" y="451021"/>
            <a:ext cx="6491759" cy="1143000"/>
          </a:xfrm>
        </p:spPr>
        <p:txBody>
          <a:bodyPr>
            <a:normAutofit fontScale="90000"/>
          </a:bodyPr>
          <a:lstStyle/>
          <a:p>
            <a:r>
              <a:rPr lang="zh-CN" altLang="en-US" sz="3200" dirty="0">
                <a:ea typeface="宋体" panose="02010600030101010101" pitchFamily="2" charset="-122"/>
              </a:rPr>
              <a:t>第三节 酒店客户管理的主体和职能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pic>
        <p:nvPicPr>
          <p:cNvPr id="90115" name="Picture 3" descr="num-1_t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1390650"/>
            <a:ext cx="21050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1" name="Rectangle 9"/>
          <p:cNvSpPr>
            <a:spLocks noChangeArrowheads="1"/>
          </p:cNvSpPr>
          <p:nvPr/>
        </p:nvSpPr>
        <p:spPr bwMode="white">
          <a:xfrm>
            <a:off x="4111625" y="2706688"/>
            <a:ext cx="29527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rgbClr val="FFFFFF"/>
                </a:solidFill>
                <a:ea typeface="宋体" panose="02010600030101010101" pitchFamily="2" charset="-122"/>
              </a:rPr>
              <a:t>Title in here</a:t>
            </a:r>
            <a:endParaRPr lang="en-US" altLang="zh-CN" b="1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black">
          <a:xfrm>
            <a:off x="2209800" y="2209800"/>
            <a:ext cx="6118448" cy="353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 dirty="0">
                <a:ea typeface="宋体" panose="02010600030101010101" pitchFamily="2" charset="-122"/>
              </a:rPr>
              <a:t>一</a:t>
            </a:r>
            <a:r>
              <a:rPr lang="en-US" altLang="zh-CN" sz="2800" b="1" dirty="0">
                <a:ea typeface="宋体" panose="02010600030101010101" pitchFamily="2" charset="-122"/>
              </a:rPr>
              <a:t>.</a:t>
            </a:r>
            <a:r>
              <a:rPr lang="zh-CN" altLang="en-US" sz="2800" b="1" dirty="0">
                <a:ea typeface="宋体" panose="02010600030101010101" pitchFamily="2" charset="-122"/>
              </a:rPr>
              <a:t>酒店客户管理的主体：酒店的全体员工</a:t>
            </a:r>
            <a:endParaRPr lang="en-US" altLang="zh-CN" sz="2800" b="1" dirty="0">
              <a:ea typeface="宋体" panose="02010600030101010101" pitchFamily="2" charset="-122"/>
            </a:endParaRPr>
          </a:p>
          <a:p>
            <a:pPr eaLnBrk="0" hangingPunct="0"/>
            <a:r>
              <a:rPr lang="zh-CN" altLang="zh-CN" sz="2800" dirty="0"/>
              <a:t>在与客户进行接触、联系、交流过程中，在搜集、整理、登记客户信息过程中，在运用、分析、处理客户信息过程中，在对客提供产品和服务的整个动态过程中，</a:t>
            </a:r>
            <a:r>
              <a:rPr lang="zh-CN" altLang="en-US" sz="2800" dirty="0"/>
              <a:t>都需要</a:t>
            </a:r>
            <a:r>
              <a:rPr lang="zh-CN" altLang="zh-CN" sz="2800" dirty="0"/>
              <a:t>各个部门和</a:t>
            </a:r>
            <a:r>
              <a:rPr lang="zh-CN" altLang="zh-CN" sz="2800" b="1" dirty="0"/>
              <a:t>全体员工之间的协同和配合</a:t>
            </a:r>
            <a:r>
              <a:rPr lang="zh-CN" altLang="zh-CN" sz="2800" dirty="0"/>
              <a:t>。</a:t>
            </a:r>
            <a:endParaRPr lang="en-US" altLang="zh-CN" sz="28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27288" y="198438"/>
            <a:ext cx="6405016" cy="1070322"/>
          </a:xfrm>
        </p:spPr>
        <p:txBody>
          <a:bodyPr>
            <a:normAutofit fontScale="90000"/>
          </a:bodyPr>
          <a:lstStyle/>
          <a:p>
            <a:r>
              <a:rPr lang="zh-CN" altLang="zh-CN" sz="3200" dirty="0"/>
              <a:t>第</a:t>
            </a:r>
            <a:r>
              <a:rPr lang="zh-CN" altLang="en-US" sz="3200" dirty="0"/>
              <a:t>五</a:t>
            </a:r>
            <a:r>
              <a:rPr lang="zh-CN" altLang="zh-CN" sz="3200" dirty="0"/>
              <a:t>节 酒店客户管理的</a:t>
            </a:r>
            <a:r>
              <a:rPr lang="zh-CN" altLang="en-US" sz="3200" dirty="0"/>
              <a:t>内容和目标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19536" y="1412776"/>
            <a:ext cx="8496944" cy="5184576"/>
          </a:xfrm>
        </p:spPr>
        <p:txBody>
          <a:bodyPr>
            <a:normAutofit fontScale="92500" lnSpcReduction="10000"/>
          </a:bodyPr>
          <a:lstStyle/>
          <a:p>
            <a:r>
              <a:rPr lang="zh-CN" altLang="zh-CN" sz="2000" dirty="0"/>
              <a:t>根据上述要求，我们可以把酒店客户管理的内容进一步细化为：</a:t>
            </a:r>
            <a:endParaRPr lang="zh-CN" altLang="zh-CN" sz="2000" dirty="0"/>
          </a:p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）收集、整理和完善客户的档案资料，包括客户单位的基本概况，单位主要负责人的个人爱好、文化层次、工作作风及生活习惯等。</a:t>
            </a:r>
            <a:endParaRPr lang="zh-CN" altLang="zh-CN" dirty="0"/>
          </a:p>
          <a:p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）与客户保持较好的沟通，包括业务沟通和情感沟通，确保客户对酒店产品及服务的持续购买。</a:t>
            </a:r>
            <a:endParaRPr lang="zh-CN" altLang="zh-CN" dirty="0"/>
          </a:p>
          <a:p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）对不同客户在酒店所消费的产品及服务所产生的收益、边际贡献、总利润额、净利润率等进行分析，找出谁对酒店的贡献最大。</a:t>
            </a:r>
            <a:endParaRPr lang="zh-CN" altLang="zh-CN" dirty="0"/>
          </a:p>
          <a:p>
            <a:r>
              <a:rPr lang="zh-CN" altLang="zh-CN" dirty="0"/>
              <a:t>（</a:t>
            </a:r>
            <a:r>
              <a:rPr lang="en-US" altLang="zh-CN" dirty="0"/>
              <a:t>4</a:t>
            </a:r>
            <a:r>
              <a:rPr lang="zh-CN" altLang="zh-CN" dirty="0"/>
              <a:t>）对来自不同渠道、不同销售地点的客户进行分析，找出谁才是酒店的大客户；对他们进行适当的分级，根据不同级别，提供不同的服务内容。</a:t>
            </a:r>
            <a:endParaRPr lang="zh-CN" altLang="zh-CN" dirty="0"/>
          </a:p>
          <a:p>
            <a:r>
              <a:rPr lang="zh-CN" altLang="zh-CN" dirty="0"/>
              <a:t>（</a:t>
            </a:r>
            <a:r>
              <a:rPr lang="en-US" altLang="zh-CN" dirty="0"/>
              <a:t>5</a:t>
            </a:r>
            <a:r>
              <a:rPr lang="zh-CN" altLang="zh-CN" dirty="0"/>
              <a:t>）对现有客户的消费趋势进行分析，对于客户销售中的非正常现象，要及时予以关注，对其中影响酒店销量的问题，需要逐一和客户解决掉，确保现有客户能够成为未来长久的客户。</a:t>
            </a:r>
            <a:endParaRPr lang="zh-CN" altLang="zh-CN" dirty="0"/>
          </a:p>
          <a:p>
            <a:r>
              <a:rPr lang="zh-CN" altLang="zh-CN" dirty="0"/>
              <a:t>（</a:t>
            </a:r>
            <a:r>
              <a:rPr lang="en-US" altLang="zh-CN" dirty="0"/>
              <a:t>6</a:t>
            </a:r>
            <a:r>
              <a:rPr lang="zh-CN" altLang="zh-CN" dirty="0"/>
              <a:t>）对酒店的产品及服务进行分析，包括产品设计、关联性、供应链等，以确保客户始终保持新鲜感，提高客户对酒店的忠诚度。</a:t>
            </a:r>
            <a:endParaRPr lang="zh-CN" altLang="zh-CN" dirty="0"/>
          </a:p>
          <a:p>
            <a:r>
              <a:rPr lang="zh-CN" altLang="zh-CN" dirty="0"/>
              <a:t>（</a:t>
            </a:r>
            <a:r>
              <a:rPr lang="en-US" altLang="zh-CN" dirty="0"/>
              <a:t>7</a:t>
            </a:r>
            <a:r>
              <a:rPr lang="zh-CN" altLang="zh-CN" dirty="0"/>
              <a:t>）适时调整酒店的促销方案，以提高酒店对新客户的吸引力。</a:t>
            </a:r>
            <a:endParaRPr lang="zh-CN" altLang="zh-CN" dirty="0"/>
          </a:p>
          <a:p>
            <a:r>
              <a:rPr lang="en-US" altLang="zh-CN" dirty="0"/>
              <a:t> </a:t>
            </a:r>
            <a:endParaRPr lang="zh-CN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27288" y="198438"/>
            <a:ext cx="7269112" cy="1401762"/>
          </a:xfrm>
        </p:spPr>
        <p:txBody>
          <a:bodyPr/>
          <a:lstStyle/>
          <a:p>
            <a:r>
              <a:rPr lang="zh-CN" altLang="zh-CN" sz="3200" dirty="0"/>
              <a:t>第</a:t>
            </a:r>
            <a:r>
              <a:rPr lang="zh-CN" altLang="en-US" sz="3200" dirty="0"/>
              <a:t>五</a:t>
            </a:r>
            <a:r>
              <a:rPr lang="zh-CN" altLang="zh-CN" sz="3200" dirty="0"/>
              <a:t>节 酒店客户管理的</a:t>
            </a:r>
            <a:r>
              <a:rPr lang="zh-CN" altLang="en-US" sz="3200" dirty="0"/>
              <a:t>内容和目标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47528" y="177281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2800" b="1" dirty="0"/>
              <a:t>    </a:t>
            </a:r>
            <a:r>
              <a:rPr lang="zh-CN" altLang="zh-CN" sz="2800" b="1" dirty="0"/>
              <a:t>二、酒店客户管理的目标</a:t>
            </a:r>
            <a:r>
              <a:rPr lang="en-US" altLang="zh-CN" sz="2800" b="1" dirty="0"/>
              <a:t> </a:t>
            </a:r>
            <a:endParaRPr lang="zh-CN" altLang="zh-CN" sz="800" dirty="0"/>
          </a:p>
          <a:p>
            <a:pPr marL="0" indent="0">
              <a:buNone/>
            </a:pPr>
            <a:r>
              <a:rPr lang="en-US" altLang="zh-CN" sz="2400" b="1" dirty="0"/>
              <a:t>1</a:t>
            </a:r>
            <a:r>
              <a:rPr lang="zh-CN" altLang="zh-CN" sz="2400" b="1" dirty="0"/>
              <a:t>、提高工作效率，增强客户满意度</a:t>
            </a:r>
            <a:endParaRPr lang="zh-CN" altLang="zh-CN" sz="2400" b="1" dirty="0"/>
          </a:p>
          <a:p>
            <a:pPr marL="0" indent="0">
              <a:buNone/>
            </a:pPr>
            <a:r>
              <a:rPr lang="en-US" altLang="zh-CN" sz="2400" dirty="0"/>
              <a:t>CRM</a:t>
            </a:r>
            <a:r>
              <a:rPr lang="zh-CN" altLang="zh-CN" sz="2400" dirty="0"/>
              <a:t>着眼于如何去理解和管理酒店当前的和潜在的客户需求，围绕客户消费行为，适时改变酒店战略、机构和技术，更好地为客户服务。</a:t>
            </a:r>
            <a:endParaRPr lang="zh-CN" altLang="zh-CN" sz="2400" dirty="0"/>
          </a:p>
          <a:p>
            <a:pPr marL="0" indent="0">
              <a:buNone/>
            </a:pPr>
            <a:r>
              <a:rPr lang="en-US" altLang="zh-CN" sz="2400" b="1" dirty="0"/>
              <a:t>2</a:t>
            </a:r>
            <a:r>
              <a:rPr lang="zh-CN" altLang="zh-CN" sz="2400" b="1" dirty="0"/>
              <a:t>、拓展市场份额，降低营销成本</a:t>
            </a:r>
            <a:endParaRPr lang="zh-CN" altLang="zh-CN" sz="2400" b="1" dirty="0"/>
          </a:p>
          <a:p>
            <a:pPr marL="0" indent="0">
              <a:buNone/>
            </a:pPr>
            <a:r>
              <a:rPr lang="zh-CN" altLang="en-US" sz="2400" dirty="0"/>
              <a:t>可以</a:t>
            </a:r>
            <a:r>
              <a:rPr lang="zh-CN" altLang="zh-CN" sz="2400" dirty="0"/>
              <a:t>提高业务处理流程的自动化程度，实现酒店范围的信息共享。可以提高酒店员工的工作能力，使酒店内部能够更有效地运转。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b="1" dirty="0"/>
              <a:t>3</a:t>
            </a:r>
            <a:r>
              <a:rPr lang="zh-CN" altLang="zh-CN" sz="2400" b="1" dirty="0"/>
              <a:t>、保留有效客户，提高销售收入</a:t>
            </a:r>
            <a:endParaRPr lang="zh-CN" altLang="zh-CN" sz="2400" b="1" dirty="0"/>
          </a:p>
          <a:p>
            <a:pPr marL="0" indent="0">
              <a:buNone/>
            </a:pPr>
            <a:r>
              <a:rPr lang="zh-CN" altLang="zh-CN" sz="2400" dirty="0"/>
              <a:t>利用</a:t>
            </a:r>
            <a:r>
              <a:rPr lang="en-US" altLang="zh-CN" sz="2400" dirty="0"/>
              <a:t>CRM</a:t>
            </a:r>
            <a:r>
              <a:rPr lang="zh-CN" altLang="zh-CN" sz="2400" dirty="0"/>
              <a:t>系统提供的多渠道的客户信息，确切了解客户的需求</a:t>
            </a:r>
            <a:r>
              <a:rPr lang="zh-CN" altLang="en-US" sz="2400" dirty="0"/>
              <a:t>。</a:t>
            </a:r>
            <a:r>
              <a:rPr lang="zh-CN" altLang="zh-CN" sz="2400" dirty="0"/>
              <a:t>同时客户的满意度得到提高，可以帮助酒店保留更多的有价值的老客户，并更好地吸引新客户</a:t>
            </a:r>
            <a:r>
              <a:rPr lang="zh-CN" altLang="en-US" sz="24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  <a:p>
            <a:endParaRPr lang="zh-CN" altLang="en-US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27288" y="198438"/>
            <a:ext cx="6477024" cy="1502370"/>
          </a:xfrm>
        </p:spPr>
        <p:txBody>
          <a:bodyPr/>
          <a:lstStyle/>
          <a:p>
            <a:r>
              <a:rPr lang="zh-CN" altLang="zh-CN" sz="3200" dirty="0"/>
              <a:t>第</a:t>
            </a:r>
            <a:r>
              <a:rPr lang="zh-CN" altLang="en-US" sz="3200" dirty="0"/>
              <a:t>五</a:t>
            </a:r>
            <a:r>
              <a:rPr lang="zh-CN" altLang="zh-CN" sz="3200" dirty="0"/>
              <a:t>节 酒店客户管理的</a:t>
            </a:r>
            <a:r>
              <a:rPr lang="zh-CN" altLang="en-US" sz="3200" dirty="0"/>
              <a:t>内容和目标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51585" y="1988841"/>
            <a:ext cx="6716216" cy="37511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b="1" dirty="0"/>
              <a:t>4</a:t>
            </a:r>
            <a:r>
              <a:rPr lang="zh-CN" altLang="zh-CN" sz="2400" b="1" dirty="0"/>
              <a:t>、创造客户价值，增加酒店利润</a:t>
            </a:r>
            <a:endParaRPr lang="zh-CN" altLang="zh-CN" sz="2400" b="1" dirty="0"/>
          </a:p>
          <a:p>
            <a:pPr marL="0" indent="0">
              <a:buNone/>
            </a:pPr>
            <a:r>
              <a:rPr lang="zh-CN" altLang="zh-CN" sz="2400" dirty="0"/>
              <a:t>酒店以创造客户价值为目标，为客户提供具有价值的产品和服务并以某种价格在市场上推销。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b="1" dirty="0"/>
              <a:t>5.</a:t>
            </a:r>
            <a:r>
              <a:rPr lang="zh-CN" altLang="zh-CN" sz="2400" b="1" dirty="0"/>
              <a:t>实现客户关系在更多、更久、更深层次的发展</a:t>
            </a:r>
            <a:endParaRPr lang="en-US" altLang="zh-CN" sz="2400" b="1" dirty="0"/>
          </a:p>
          <a:p>
            <a:pPr marL="0" indent="0">
              <a:buNone/>
            </a:pPr>
            <a:r>
              <a:rPr lang="en-US" altLang="zh-CN" sz="2400" b="1" dirty="0"/>
              <a:t> </a:t>
            </a:r>
            <a:r>
              <a:rPr lang="zh-CN" altLang="zh-CN" sz="2400" b="1" dirty="0"/>
              <a:t>“更多”指的是客户数量的增多</a:t>
            </a:r>
            <a:r>
              <a:rPr lang="zh-CN" altLang="zh-CN" sz="2400" dirty="0"/>
              <a:t>。实现“更多”的途径有三个：</a:t>
            </a:r>
            <a:r>
              <a:rPr lang="en-US" altLang="zh-CN" sz="2400" dirty="0"/>
              <a:t>   </a:t>
            </a:r>
            <a:r>
              <a:rPr lang="zh-CN" altLang="zh-CN" sz="2400" b="1" dirty="0"/>
              <a:t>挖掘和获取新客户、赢回流失客户、识别新的细分市场。</a:t>
            </a:r>
            <a:r>
              <a:rPr lang="zh-CN" altLang="zh-CN" sz="4000" b="1" dirty="0"/>
              <a:t> </a:t>
            </a:r>
            <a:r>
              <a:rPr lang="zh-CN" altLang="zh-CN" sz="2400" b="1" dirty="0"/>
              <a:t>“更久”关注的主要是客户关系的持续时间</a:t>
            </a:r>
            <a:r>
              <a:rPr lang="zh-CN" altLang="en-US" sz="2400" b="1" dirty="0"/>
              <a:t>，</a:t>
            </a:r>
            <a:r>
              <a:rPr lang="zh-CN" altLang="zh-CN" sz="2400" b="1" dirty="0"/>
              <a:t> “更深”是指现有客户关系质量的提高</a:t>
            </a:r>
            <a:r>
              <a:rPr lang="zh-CN" altLang="zh-CN" sz="2400" dirty="0"/>
              <a:t>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 you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8712" y="459721"/>
            <a:ext cx="6577608" cy="1143000"/>
          </a:xfrm>
        </p:spPr>
        <p:txBody>
          <a:bodyPr>
            <a:normAutofit fontScale="90000"/>
          </a:bodyPr>
          <a:lstStyle/>
          <a:p>
            <a:r>
              <a:rPr lang="zh-CN" altLang="en-US" sz="3200" dirty="0">
                <a:ea typeface="宋体" panose="02010600030101010101" pitchFamily="2" charset="-122"/>
              </a:rPr>
              <a:t>第三节 酒店客户管理的主体和职能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19536" y="3308002"/>
            <a:ext cx="479176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职能</a:t>
            </a:r>
            <a:endParaRPr lang="zh-CN" altLang="zh-CN" sz="2800" dirty="0"/>
          </a:p>
          <a:p>
            <a:endParaRPr lang="zh-CN" altLang="en-US" sz="2800" dirty="0"/>
          </a:p>
        </p:txBody>
      </p:sp>
      <p:sp>
        <p:nvSpPr>
          <p:cNvPr id="2" name="左大括号 1"/>
          <p:cNvSpPr/>
          <p:nvPr/>
        </p:nvSpPr>
        <p:spPr>
          <a:xfrm>
            <a:off x="2711624" y="1602721"/>
            <a:ext cx="504056" cy="39145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408798" y="1732086"/>
            <a:ext cx="4968552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/>
              <a:t>（一）销售职能</a:t>
            </a:r>
            <a:endParaRPr lang="zh-CN" altLang="zh-CN" sz="2400" dirty="0"/>
          </a:p>
          <a:p>
            <a:endParaRPr lang="zh-CN" altLang="zh-CN" b="1" dirty="0"/>
          </a:p>
          <a:p>
            <a:endParaRPr lang="zh-CN" altLang="zh-CN" sz="2800" b="1" dirty="0"/>
          </a:p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528592" y="5176904"/>
            <a:ext cx="472896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/>
              <a:t>（二）公关职能</a:t>
            </a:r>
            <a:endParaRPr lang="zh-CN" altLang="zh-CN" sz="2400" dirty="0"/>
          </a:p>
          <a:p>
            <a:endParaRPr lang="zh-CN" altLang="zh-CN" b="1" dirty="0"/>
          </a:p>
          <a:p>
            <a:endParaRPr lang="zh-CN" altLang="en-US" dirty="0"/>
          </a:p>
        </p:txBody>
      </p:sp>
      <p:sp>
        <p:nvSpPr>
          <p:cNvPr id="7" name="左大括号 6"/>
          <p:cNvSpPr/>
          <p:nvPr/>
        </p:nvSpPr>
        <p:spPr>
          <a:xfrm>
            <a:off x="6672064" y="1602721"/>
            <a:ext cx="504056" cy="20423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320136" y="1611545"/>
            <a:ext cx="2664296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1.</a:t>
            </a:r>
            <a:r>
              <a:rPr lang="zh-CN" altLang="en-US" b="1" dirty="0"/>
              <a:t>制定销售计划</a:t>
            </a:r>
            <a:endParaRPr lang="zh-CN" altLang="en-US" b="1" dirty="0"/>
          </a:p>
          <a:p>
            <a:r>
              <a:rPr lang="en-US" altLang="zh-CN" b="1" dirty="0"/>
              <a:t>2.</a:t>
            </a:r>
            <a:r>
              <a:rPr lang="zh-CN" altLang="en-US" b="1" dirty="0"/>
              <a:t>与客户建立良好的协作关系</a:t>
            </a:r>
            <a:endParaRPr lang="zh-CN" altLang="en-US" b="1" dirty="0"/>
          </a:p>
          <a:p>
            <a:r>
              <a:rPr lang="en-US" altLang="zh-CN" b="1" dirty="0"/>
              <a:t>3.</a:t>
            </a:r>
            <a:r>
              <a:rPr lang="zh-CN" altLang="en-US" b="1" dirty="0"/>
              <a:t>进行酒店产品的宣传推销</a:t>
            </a:r>
            <a:endParaRPr lang="zh-CN" altLang="en-US" b="1" dirty="0"/>
          </a:p>
          <a:p>
            <a:r>
              <a:rPr lang="en-US" altLang="zh-CN" b="1" dirty="0"/>
              <a:t>4.</a:t>
            </a:r>
            <a:r>
              <a:rPr lang="zh-CN" altLang="en-US" b="1" dirty="0"/>
              <a:t>反馈各种信息</a:t>
            </a:r>
            <a:endParaRPr lang="zh-CN" altLang="en-US" b="1" dirty="0"/>
          </a:p>
        </p:txBody>
      </p:sp>
      <p:sp>
        <p:nvSpPr>
          <p:cNvPr id="9" name="左大括号 8"/>
          <p:cNvSpPr/>
          <p:nvPr/>
        </p:nvSpPr>
        <p:spPr>
          <a:xfrm>
            <a:off x="6672064" y="4000499"/>
            <a:ext cx="504056" cy="25248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320136" y="4049111"/>
            <a:ext cx="2448272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1.</a:t>
            </a:r>
            <a:r>
              <a:rPr lang="zh-CN" altLang="zh-CN" b="1" dirty="0"/>
              <a:t>提高酒店知名度和美誉度</a:t>
            </a:r>
            <a:endParaRPr lang="en-US" altLang="zh-CN" b="1" dirty="0"/>
          </a:p>
          <a:p>
            <a:r>
              <a:rPr lang="en-US" altLang="zh-CN" b="1" dirty="0"/>
              <a:t>2.</a:t>
            </a:r>
            <a:r>
              <a:rPr lang="zh-CN" altLang="zh-CN" b="1" dirty="0"/>
              <a:t>与客户建立良好的协作关系</a:t>
            </a:r>
            <a:endParaRPr lang="zh-CN" altLang="zh-CN" b="1" dirty="0"/>
          </a:p>
          <a:p>
            <a:r>
              <a:rPr lang="en-US" altLang="zh-CN" b="1" dirty="0"/>
              <a:t>3.</a:t>
            </a:r>
            <a:r>
              <a:rPr lang="zh-CN" altLang="zh-CN" b="1" dirty="0"/>
              <a:t>进行酒店产品的宣传推销</a:t>
            </a:r>
            <a:endParaRPr lang="zh-CN" altLang="zh-CN" b="1" dirty="0"/>
          </a:p>
          <a:p>
            <a:r>
              <a:rPr lang="en-US" altLang="zh-CN" b="1" dirty="0"/>
              <a:t>4.</a:t>
            </a:r>
            <a:r>
              <a:rPr lang="zh-CN" altLang="zh-CN" b="1" dirty="0"/>
              <a:t>反馈各种信息</a:t>
            </a:r>
            <a:endParaRPr lang="zh-CN" altLang="zh-CN" b="1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6" grpId="0"/>
      <p:bldP spid="7" grpId="0" bldLvl="0" animBg="1"/>
      <p:bldP spid="8" grpId="0"/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44812" y="405819"/>
            <a:ext cx="6302375" cy="1143000"/>
          </a:xfrm>
        </p:spPr>
        <p:txBody>
          <a:bodyPr>
            <a:normAutofit fontScale="90000"/>
          </a:bodyPr>
          <a:lstStyle/>
          <a:p>
            <a:r>
              <a:rPr lang="zh-CN" altLang="zh-CN" sz="3200" dirty="0"/>
              <a:t>第四节 酒店实施客户管理的意义</a:t>
            </a:r>
            <a:br>
              <a:rPr lang="zh-CN" altLang="zh-CN" dirty="0"/>
            </a:br>
            <a:endParaRPr lang="en-US" altLang="zh-CN" dirty="0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068960"/>
            <a:ext cx="2716424" cy="18293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83832" y="2204864"/>
            <a:ext cx="596256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        </a:t>
            </a:r>
            <a:r>
              <a:rPr lang="zh-CN" altLang="zh-CN" sz="2400" dirty="0"/>
              <a:t>在</a:t>
            </a:r>
            <a:r>
              <a:rPr lang="zh-CN" altLang="zh-CN" sz="2400" b="1" dirty="0"/>
              <a:t>同质化</a:t>
            </a:r>
            <a:r>
              <a:rPr lang="zh-CN" altLang="zh-CN" sz="2400" dirty="0"/>
              <a:t>产品泛滥的今天</a:t>
            </a:r>
            <a:r>
              <a:rPr lang="en-US" altLang="zh-CN" sz="2400" dirty="0"/>
              <a:t>,</a:t>
            </a:r>
            <a:r>
              <a:rPr lang="zh-CN" altLang="zh-CN" sz="2400" dirty="0"/>
              <a:t>客户就成为酒店发展最重要的资源之一。客户的选择决定着酒店的命运</a:t>
            </a:r>
            <a:r>
              <a:rPr lang="en-US" altLang="zh-CN" sz="2400" dirty="0"/>
              <a:t>,</a:t>
            </a:r>
            <a:r>
              <a:rPr lang="zh-CN" altLang="zh-CN" sz="2400" dirty="0"/>
              <a:t>酒店在市场上的竞争</a:t>
            </a:r>
            <a:r>
              <a:rPr lang="en-US" altLang="zh-CN" sz="2400" dirty="0"/>
              <a:t>,</a:t>
            </a:r>
            <a:r>
              <a:rPr lang="zh-CN" altLang="zh-CN" sz="2400" b="1" dirty="0"/>
              <a:t>其实质就是对客户的争夺</a:t>
            </a:r>
            <a:r>
              <a:rPr lang="zh-CN" altLang="zh-CN" sz="2400" dirty="0"/>
              <a:t>。酒店通过满足不同客户的个性化需求来使客户满意</a:t>
            </a:r>
            <a:r>
              <a:rPr lang="en-US" altLang="zh-CN" sz="2400" dirty="0"/>
              <a:t>,</a:t>
            </a:r>
            <a:r>
              <a:rPr lang="zh-CN" altLang="zh-CN" sz="2400" dirty="0"/>
              <a:t>同时酒店通过加强客户关系管理</a:t>
            </a:r>
            <a:r>
              <a:rPr lang="en-US" altLang="zh-CN" sz="2400" dirty="0"/>
              <a:t>,</a:t>
            </a:r>
            <a:r>
              <a:rPr lang="zh-CN" altLang="zh-CN" sz="2400" dirty="0"/>
              <a:t>吸引、培养大批客户</a:t>
            </a:r>
            <a:r>
              <a:rPr lang="en-US" altLang="zh-CN" sz="2400" dirty="0"/>
              <a:t>,</a:t>
            </a:r>
            <a:r>
              <a:rPr lang="zh-CN" altLang="zh-CN" sz="2400" dirty="0"/>
              <a:t>使满意客户转型成为忠诚客户</a:t>
            </a:r>
            <a:r>
              <a:rPr lang="en-US" altLang="zh-CN" sz="2400" dirty="0"/>
              <a:t>,</a:t>
            </a:r>
            <a:r>
              <a:rPr lang="zh-CN" altLang="zh-CN" sz="2400" dirty="0"/>
              <a:t>从而与客户间建立长期稳定关系</a:t>
            </a:r>
            <a:r>
              <a:rPr lang="en-US" altLang="zh-CN" sz="2400" dirty="0"/>
              <a:t>,</a:t>
            </a:r>
            <a:r>
              <a:rPr lang="zh-CN" altLang="zh-CN" sz="2400" dirty="0"/>
              <a:t>形成酒店独特的资源优势和竞争优势</a:t>
            </a:r>
            <a:r>
              <a:rPr lang="en-US" altLang="zh-CN" sz="2400" dirty="0"/>
              <a:t>,</a:t>
            </a:r>
            <a:r>
              <a:rPr lang="zh-CN" altLang="zh-CN" sz="2400" dirty="0"/>
              <a:t>这种资源优势很难被其他酒店模仿复制或轻易夺走</a:t>
            </a:r>
            <a:r>
              <a:rPr lang="en-US" altLang="zh-CN" sz="2400" dirty="0"/>
              <a:t>,</a:t>
            </a:r>
            <a:r>
              <a:rPr lang="zh-CN" altLang="zh-CN" sz="2400" dirty="0"/>
              <a:t>从而可以确保酒店拥有稳定的市场地位。</a:t>
            </a:r>
            <a:endParaRPr lang="zh-CN" altLang="zh-CN" sz="2400" dirty="0"/>
          </a:p>
          <a:p>
            <a:endParaRPr lang="zh-CN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3127122" y="25124"/>
            <a:ext cx="6209238" cy="1188720"/>
          </a:xfrm>
        </p:spPr>
        <p:txBody>
          <a:bodyPr>
            <a:normAutofit fontScale="90000"/>
          </a:bodyPr>
          <a:lstStyle/>
          <a:p>
            <a:r>
              <a:rPr lang="zh-CN" altLang="zh-CN" sz="3200" dirty="0"/>
              <a:t>第四节 酒店实施客户管理的意义</a:t>
            </a:r>
            <a:endParaRPr lang="en-US" altLang="zh-CN" sz="3200" dirty="0">
              <a:ea typeface="宋体" panose="02010600030101010101" pitchFamily="2" charset="-122"/>
            </a:endParaRPr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gray">
          <a:xfrm>
            <a:off x="6138863" y="1306003"/>
            <a:ext cx="3470275" cy="1685125"/>
          </a:xfrm>
          <a:prstGeom prst="roundRect">
            <a:avLst>
              <a:gd name="adj" fmla="val 54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invGray">
          <a:xfrm>
            <a:off x="2436667" y="3116874"/>
            <a:ext cx="3514178" cy="1804987"/>
          </a:xfrm>
          <a:prstGeom prst="roundRect">
            <a:avLst>
              <a:gd name="adj" fmla="val 658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invGray">
          <a:xfrm>
            <a:off x="6157874" y="3124619"/>
            <a:ext cx="3478213" cy="1797242"/>
          </a:xfrm>
          <a:prstGeom prst="roundRect">
            <a:avLst>
              <a:gd name="adj" fmla="val 662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 dirty="0"/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gray">
          <a:xfrm>
            <a:off x="2555913" y="3454594"/>
            <a:ext cx="3300413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3.</a:t>
            </a:r>
            <a:r>
              <a:rPr lang="zh-CN" altLang="zh-CN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是提高客人满意度和酒店市场竞争力的有效工具</a:t>
            </a:r>
            <a:endParaRPr lang="zh-CN" altLang="zh-CN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zh-CN" altLang="zh-CN" sz="1200" dirty="0">
              <a:solidFill>
                <a:srgbClr val="FFFFFF"/>
              </a:solidFill>
            </a:endParaRP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gray">
          <a:xfrm>
            <a:off x="2482849" y="1772477"/>
            <a:ext cx="3300414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FFFF"/>
                </a:solidFill>
              </a:rPr>
              <a:t>1.</a:t>
            </a:r>
            <a:r>
              <a:rPr lang="zh-CN" altLang="zh-CN" sz="2400" dirty="0">
                <a:solidFill>
                  <a:srgbClr val="FFFFFF"/>
                </a:solidFill>
              </a:rPr>
              <a:t>能够使酒店管理者从思想上树立起以“以客户为中心”的管理理念</a:t>
            </a:r>
            <a:endParaRPr lang="zh-CN" altLang="zh-CN" sz="2400" dirty="0">
              <a:solidFill>
                <a:srgbClr val="FFFFFF"/>
              </a:solidFill>
            </a:endParaRP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gray">
          <a:xfrm>
            <a:off x="6239424" y="1434313"/>
            <a:ext cx="3258344" cy="153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FFFF"/>
                </a:solidFill>
              </a:rPr>
              <a:t>2.</a:t>
            </a:r>
            <a:r>
              <a:rPr lang="zh-CN" altLang="zh-CN" sz="2800" dirty="0">
                <a:solidFill>
                  <a:srgbClr val="FFFFFF"/>
                </a:solidFill>
              </a:rPr>
              <a:t>是酒店吸引和维护良好的客户关系必不可少的手段</a:t>
            </a:r>
            <a:endParaRPr lang="zh-CN" altLang="zh-CN" sz="2800" dirty="0">
              <a:solidFill>
                <a:srgbClr val="FFFFFF"/>
              </a:solidFill>
            </a:endParaRPr>
          </a:p>
          <a:p>
            <a:pPr algn="r" eaLnBrk="0" hangingPunct="0"/>
            <a:endParaRPr lang="en-US" altLang="zh-CN" sz="1000" dirty="0">
              <a:solidFill>
                <a:srgbClr val="F8F8F8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39424" y="3429000"/>
            <a:ext cx="32173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FFFF"/>
                </a:solidFill>
              </a:rPr>
              <a:t>4.</a:t>
            </a:r>
            <a:r>
              <a:rPr lang="zh-CN" altLang="zh-CN" sz="2400" dirty="0">
                <a:solidFill>
                  <a:srgbClr val="FFFFFF"/>
                </a:solidFill>
              </a:rPr>
              <a:t>可以解除因销售人员流失而造成酒店客户流失的后顾之忧</a:t>
            </a:r>
            <a:endParaRPr lang="zh-CN" altLang="zh-CN" sz="2400" dirty="0">
              <a:solidFill>
                <a:srgbClr val="FFFFFF"/>
              </a:solidFill>
            </a:endParaRPr>
          </a:p>
          <a:p>
            <a:endParaRPr lang="zh-CN" altLang="en-US" dirty="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invGray">
          <a:xfrm>
            <a:off x="2427288" y="5025093"/>
            <a:ext cx="3523557" cy="1634469"/>
          </a:xfrm>
          <a:prstGeom prst="roundRect">
            <a:avLst>
              <a:gd name="adj" fmla="val 658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invGray">
          <a:xfrm>
            <a:off x="2472570" y="1301961"/>
            <a:ext cx="3467100" cy="1634469"/>
          </a:xfrm>
          <a:prstGeom prst="roundRect">
            <a:avLst>
              <a:gd name="adj" fmla="val 53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gray">
          <a:xfrm>
            <a:off x="2515431" y="1317076"/>
            <a:ext cx="3300414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FFFF"/>
                </a:solidFill>
              </a:rPr>
              <a:t>1.</a:t>
            </a:r>
            <a:r>
              <a:rPr lang="zh-CN" altLang="zh-CN" sz="2400" dirty="0">
                <a:solidFill>
                  <a:srgbClr val="FFFFFF"/>
                </a:solidFill>
              </a:rPr>
              <a:t>能够使酒店管理者从思想上树立起以“以客户为中心”的管理理念</a:t>
            </a:r>
            <a:endParaRPr lang="zh-CN" altLang="zh-CN" sz="2400" dirty="0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55913" y="5551997"/>
            <a:ext cx="41148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</a:rPr>
              <a:t>5. </a:t>
            </a:r>
            <a:r>
              <a:rPr lang="zh-CN" altLang="zh-CN" sz="2000" dirty="0">
                <a:solidFill>
                  <a:srgbClr val="FFFFFF"/>
                </a:solidFill>
              </a:rPr>
              <a:t>能为酒店带来更多价值</a:t>
            </a:r>
            <a:endParaRPr lang="zh-CN" altLang="zh-CN" sz="2000" dirty="0">
              <a:solidFill>
                <a:srgbClr val="FFFFFF"/>
              </a:solidFill>
            </a:endParaRPr>
          </a:p>
          <a:p>
            <a:r>
              <a:rPr lang="en-US" altLang="zh-CN" sz="1600" dirty="0">
                <a:solidFill>
                  <a:srgbClr val="FFFFFF"/>
                </a:solidFill>
              </a:rPr>
              <a:t> </a:t>
            </a:r>
            <a:endParaRPr lang="zh-CN" altLang="zh-CN" sz="1600" dirty="0">
              <a:solidFill>
                <a:srgbClr val="FFFFFF"/>
              </a:solidFill>
            </a:endParaRPr>
          </a:p>
          <a:p>
            <a:endParaRPr lang="zh-CN" altLang="en-US" dirty="0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invGray">
          <a:xfrm>
            <a:off x="6096000" y="4928590"/>
            <a:ext cx="3467100" cy="1634469"/>
          </a:xfrm>
          <a:prstGeom prst="roundRect">
            <a:avLst>
              <a:gd name="adj" fmla="val 53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239424" y="5529735"/>
            <a:ext cx="3826768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FFFF"/>
                </a:solidFill>
              </a:rPr>
              <a:t>6.</a:t>
            </a:r>
            <a:r>
              <a:rPr lang="zh-CN" altLang="zh-CN" sz="2400" dirty="0">
                <a:solidFill>
                  <a:srgbClr val="FFFFFF"/>
                </a:solidFill>
              </a:rPr>
              <a:t>可以减少销售成本</a:t>
            </a:r>
            <a:r>
              <a:rPr lang="en-US" altLang="zh-CN" sz="2400" dirty="0">
                <a:solidFill>
                  <a:srgbClr val="FFFFFF"/>
                </a:solidFill>
              </a:rPr>
              <a:t> </a:t>
            </a:r>
            <a:endParaRPr lang="zh-CN" altLang="zh-CN" sz="2400" dirty="0">
              <a:solidFill>
                <a:srgbClr val="FFFFFF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 bldLvl="0" animBg="1"/>
      <p:bldP spid="96264" grpId="0" bldLvl="0" animBg="1"/>
      <p:bldP spid="96266" grpId="0" bldLvl="0" animBg="1"/>
      <p:bldP spid="11" grpId="0" bldLvl="0" animBg="1"/>
      <p:bldP spid="12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/>
              <a:t>案例分析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zh-CN" sz="2000" dirty="0"/>
              <a:t>泰国文华东方饭店是酒店业的楷模。它为世界酒店业树立了一个光辉的榜样，数十年来一直是酒店业的一面旗帜。酒店几乎天天客满，不提前一个月预定是很难得到入住机会的，之所以这样，非常重要的原因之一就是重视客户管理。他们非常重视培养忠实的客户，并且建立了一整套科学的、完善的客户管理体系，使客户入住后可以体验到无微不至的人性化服务。迄今为止，世界各国约有</a:t>
            </a:r>
            <a:r>
              <a:rPr lang="en-US" altLang="zh-CN" sz="2000" dirty="0"/>
              <a:t>30</a:t>
            </a:r>
            <a:r>
              <a:rPr lang="zh-CN" altLang="zh-CN" sz="2000" dirty="0"/>
              <a:t>多万人曾经入住该酒店，用他们的话说：只要每年有十分之一的老客户光顾，饭店就会永远客满！ </a:t>
            </a:r>
            <a:endParaRPr lang="zh-CN" altLang="zh-CN" sz="2000" dirty="0"/>
          </a:p>
          <a:p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7" y="3829610"/>
            <a:ext cx="3967511" cy="27893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89" y="3811250"/>
            <a:ext cx="4211511" cy="2807674"/>
          </a:xfrm>
          <a:prstGeom prst="rect">
            <a:avLst/>
          </a:prstGeom>
        </p:spPr>
      </p:pic>
      <p:sp>
        <p:nvSpPr>
          <p:cNvPr id="8" name="箭头: 右 7">
            <a:hlinkClick r:id="" action="ppaction://noaction"/>
          </p:cNvPr>
          <p:cNvSpPr/>
          <p:nvPr/>
        </p:nvSpPr>
        <p:spPr>
          <a:xfrm>
            <a:off x="9336360" y="1052736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1249" y="406432"/>
            <a:ext cx="6425262" cy="1188720"/>
          </a:xfrm>
        </p:spPr>
        <p:txBody>
          <a:bodyPr>
            <a:normAutofit fontScale="90000"/>
          </a:bodyPr>
          <a:lstStyle/>
          <a:p>
            <a:r>
              <a:rPr lang="zh-CN" altLang="zh-CN" sz="3200" dirty="0"/>
              <a:t>第四节 酒店实施客户管理的意义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47528" y="1577678"/>
            <a:ext cx="6059016" cy="820688"/>
          </a:xfrm>
        </p:spPr>
        <p:txBody>
          <a:bodyPr/>
          <a:lstStyle/>
          <a:p>
            <a:r>
              <a:rPr lang="zh-CN" altLang="en-US" dirty="0"/>
              <a:t>降低销售成本的具体实施方法？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055202" y="2589642"/>
            <a:ext cx="75608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2.</a:t>
            </a:r>
            <a:r>
              <a:rPr lang="zh-CN" altLang="en-US" sz="2000" dirty="0"/>
              <a:t>二八定律</a:t>
            </a:r>
            <a:r>
              <a:rPr lang="en-US" altLang="zh-CN" sz="2000" dirty="0"/>
              <a:t>--80%</a:t>
            </a:r>
            <a:r>
              <a:rPr lang="zh-CN" altLang="zh-CN" sz="2000" dirty="0"/>
              <a:t>的利润来自于</a:t>
            </a:r>
            <a:r>
              <a:rPr lang="en-US" altLang="zh-CN" sz="2000" dirty="0"/>
              <a:t>20%</a:t>
            </a:r>
            <a:r>
              <a:rPr lang="zh-CN" altLang="zh-CN" sz="2000" dirty="0"/>
              <a:t>的价值客户</a:t>
            </a:r>
            <a:r>
              <a:rPr lang="zh-CN" altLang="en-US" sz="2000" dirty="0"/>
              <a:t>。</a:t>
            </a:r>
            <a:r>
              <a:rPr lang="zh-CN" altLang="zh-CN" sz="2000" dirty="0"/>
              <a:t>酒店客户关系管理通过对客户价值的量化评估，能够帮助酒店找到更有价值客户，将更多的关注投向这些客户，提高酒店的经营水平。</a:t>
            </a:r>
            <a:endParaRPr lang="zh-CN" altLang="zh-CN" sz="2000" dirty="0"/>
          </a:p>
          <a:p>
            <a:endParaRPr lang="zh-CN" altLang="en-US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2061695" y="1834110"/>
            <a:ext cx="734481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1.</a:t>
            </a:r>
            <a:r>
              <a:rPr lang="zh-CN" altLang="zh-CN" sz="2000" dirty="0"/>
              <a:t>通过对客户信息资源的整合，在酒店内部不同部门之间达到资源共享，从而为客户提供更快速周到的服务。</a:t>
            </a:r>
            <a:endParaRPr lang="zh-CN" altLang="en-US" sz="2000" dirty="0"/>
          </a:p>
        </p:txBody>
      </p:sp>
      <p:graphicFrame>
        <p:nvGraphicFramePr>
          <p:cNvPr id="11" name="图表 10"/>
          <p:cNvGraphicFramePr/>
          <p:nvPr/>
        </p:nvGraphicFramePr>
        <p:xfrm>
          <a:off x="659753" y="3389902"/>
          <a:ext cx="5465639" cy="3329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4" name="图表 13"/>
          <p:cNvGraphicFramePr/>
          <p:nvPr/>
        </p:nvGraphicFramePr>
        <p:xfrm>
          <a:off x="5015880" y="3470547"/>
          <a:ext cx="4723382" cy="316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99656" y="764704"/>
            <a:ext cx="6350331" cy="1188720"/>
          </a:xfrm>
        </p:spPr>
        <p:txBody>
          <a:bodyPr>
            <a:normAutofit fontScale="90000"/>
          </a:bodyPr>
          <a:lstStyle/>
          <a:p>
            <a:r>
              <a:rPr lang="zh-CN" altLang="zh-CN" sz="3200" dirty="0"/>
              <a:t>第四节 酒店实施客户管理的意义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31504" y="2289343"/>
            <a:ext cx="8301608" cy="4567237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7. </a:t>
            </a:r>
            <a:r>
              <a:rPr lang="zh-CN" altLang="zh-CN" sz="2400" dirty="0"/>
              <a:t>能为酒店赢得口碑宣传</a:t>
            </a:r>
            <a:endParaRPr lang="en-US" altLang="zh-CN" sz="2400" dirty="0"/>
          </a:p>
          <a:p>
            <a:r>
              <a:rPr lang="en-US" altLang="zh-CN" sz="2400" dirty="0"/>
              <a:t>8.</a:t>
            </a:r>
            <a:r>
              <a:rPr lang="zh-CN" altLang="zh-CN" sz="2400" dirty="0"/>
              <a:t>能提高员工的忠诚度</a:t>
            </a:r>
            <a:endParaRPr lang="zh-CN" altLang="zh-CN" sz="2400" dirty="0"/>
          </a:p>
          <a:p>
            <a:r>
              <a:rPr lang="en-US" altLang="zh-CN" sz="2400" dirty="0"/>
              <a:t>9.</a:t>
            </a:r>
            <a:r>
              <a:rPr lang="zh-CN" altLang="zh-CN" sz="2400" dirty="0"/>
              <a:t>能够为酒店提供及时有效的决策依据</a:t>
            </a:r>
            <a:endParaRPr lang="en-US" altLang="zh-CN" sz="2400" dirty="0"/>
          </a:p>
          <a:p>
            <a:r>
              <a:rPr lang="en-US" altLang="zh-CN" sz="2400" dirty="0"/>
              <a:t>10.</a:t>
            </a:r>
            <a:r>
              <a:rPr lang="zh-CN" altLang="zh-CN" sz="2400" dirty="0"/>
              <a:t>能够帮助酒店冲破营销瓶颈</a:t>
            </a:r>
            <a:endParaRPr lang="zh-CN" altLang="zh-CN" sz="2400" dirty="0"/>
          </a:p>
          <a:p>
            <a:r>
              <a:rPr lang="en-US" altLang="zh-CN" sz="2400" dirty="0"/>
              <a:t>11.</a:t>
            </a:r>
            <a:r>
              <a:rPr lang="zh-CN" altLang="zh-CN" sz="2400" dirty="0"/>
              <a:t>客户管理将帮助酒店创建基于互联网络的管理应用框架，使酒店完全适应在电子商务时代的生存和发展</a:t>
            </a:r>
            <a:endParaRPr lang="zh-CN" altLang="zh-CN" sz="2400" dirty="0"/>
          </a:p>
          <a:p>
            <a:endParaRPr lang="zh-CN" altLang="zh-CN" sz="3600" dirty="0"/>
          </a:p>
          <a:p>
            <a:endParaRPr lang="zh-CN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27288" y="198438"/>
            <a:ext cx="6981080" cy="1358354"/>
          </a:xfrm>
        </p:spPr>
        <p:txBody>
          <a:bodyPr/>
          <a:lstStyle/>
          <a:p>
            <a:r>
              <a:rPr lang="zh-CN" altLang="zh-CN" sz="3200" dirty="0"/>
              <a:t>第</a:t>
            </a:r>
            <a:r>
              <a:rPr lang="zh-CN" altLang="en-US" sz="3200" dirty="0"/>
              <a:t>五</a:t>
            </a:r>
            <a:r>
              <a:rPr lang="zh-CN" altLang="zh-CN" sz="3200" dirty="0"/>
              <a:t>节 酒店客户管理的</a:t>
            </a:r>
            <a:r>
              <a:rPr lang="zh-CN" altLang="en-US" sz="3200" dirty="0"/>
              <a:t>内容和目标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53824" y="2276872"/>
            <a:ext cx="4247964" cy="3312368"/>
          </a:xfrm>
        </p:spPr>
        <p:txBody>
          <a:bodyPr/>
          <a:lstStyle/>
          <a:p>
            <a:r>
              <a:rPr lang="zh-CN" altLang="zh-CN" sz="2400" dirty="0"/>
              <a:t>（一）客户调查</a:t>
            </a:r>
            <a:endParaRPr lang="zh-CN" altLang="zh-CN" sz="2400" dirty="0"/>
          </a:p>
          <a:p>
            <a:r>
              <a:rPr lang="zh-CN" altLang="zh-CN" sz="2400" dirty="0"/>
              <a:t>迅速了解客户需求，及时掌握客户信息，</a:t>
            </a:r>
            <a:r>
              <a:rPr lang="zh-CN" altLang="zh-CN" sz="2400" b="1" dirty="0"/>
              <a:t>把握市场动态，调整、修正酒店产品与服务的营销策略。</a:t>
            </a:r>
            <a:endParaRPr lang="zh-CN" altLang="zh-CN" sz="2400" b="1" dirty="0"/>
          </a:p>
          <a:p>
            <a:endParaRPr lang="zh-CN" altLang="en-US" sz="3600" dirty="0"/>
          </a:p>
        </p:txBody>
      </p:sp>
      <p:sp>
        <p:nvSpPr>
          <p:cNvPr id="4" name="文本框 3"/>
          <p:cNvSpPr txBox="1"/>
          <p:nvPr/>
        </p:nvSpPr>
        <p:spPr>
          <a:xfrm>
            <a:off x="1903538" y="4411130"/>
            <a:ext cx="3672408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（二）客户开发</a:t>
            </a:r>
            <a:endParaRPr lang="zh-CN" altLang="zh-CN" sz="2400" dirty="0"/>
          </a:p>
          <a:p>
            <a:r>
              <a:rPr lang="zh-CN" altLang="zh-CN" sz="2400" dirty="0"/>
              <a:t>在竞争激烈的市场中，</a:t>
            </a:r>
            <a:r>
              <a:rPr lang="zh-CN" altLang="zh-CN" sz="2400" b="1" dirty="0"/>
              <a:t>能否通过有效的方法获取客户资源，往往是酒店成败的关键。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6312024" y="2270671"/>
            <a:ext cx="3855672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/>
              <a:t>（三）客户信息管理</a:t>
            </a:r>
            <a:endParaRPr lang="zh-CN" altLang="zh-CN" sz="2400" dirty="0"/>
          </a:p>
          <a:p>
            <a:r>
              <a:rPr lang="zh-CN" altLang="zh-CN" sz="2400" dirty="0"/>
              <a:t>客户信息管理是客户管理的重要内容和基础，包括客户信息的搜集、处理和保存。建立完善的客户管理系统，，具有重要意义。</a:t>
            </a:r>
            <a:endParaRPr lang="zh-CN" altLang="zh-CN" sz="2400" dirty="0"/>
          </a:p>
          <a:p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1550166" y="1809006"/>
            <a:ext cx="56001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    一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酒店客户管理的内容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27288" y="198438"/>
            <a:ext cx="6477024" cy="1214338"/>
          </a:xfrm>
        </p:spPr>
        <p:txBody>
          <a:bodyPr>
            <a:normAutofit fontScale="90000"/>
          </a:bodyPr>
          <a:lstStyle/>
          <a:p>
            <a:r>
              <a:rPr lang="zh-CN" altLang="zh-CN" sz="3200" dirty="0"/>
              <a:t>第</a:t>
            </a:r>
            <a:r>
              <a:rPr lang="zh-CN" altLang="en-US" sz="3200" dirty="0"/>
              <a:t>五</a:t>
            </a:r>
            <a:r>
              <a:rPr lang="zh-CN" altLang="zh-CN" sz="3200" dirty="0"/>
              <a:t>节 酒店客户管理的</a:t>
            </a:r>
            <a:r>
              <a:rPr lang="zh-CN" altLang="en-US" sz="3200" dirty="0"/>
              <a:t>内容和目标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5520" y="1556792"/>
            <a:ext cx="8352928" cy="4536504"/>
          </a:xfrm>
        </p:spPr>
        <p:txBody>
          <a:bodyPr/>
          <a:lstStyle/>
          <a:p>
            <a:r>
              <a:rPr lang="zh-CN" altLang="zh-CN" sz="2000" dirty="0"/>
              <a:t>客户信息管理还包括对客户进行</a:t>
            </a:r>
            <a:r>
              <a:rPr lang="zh-CN" altLang="zh-CN" sz="2000" b="1" dirty="0"/>
              <a:t>差异分析</a:t>
            </a:r>
            <a:r>
              <a:rPr lang="zh-CN" altLang="zh-CN" sz="2000" dirty="0"/>
              <a:t>，识别酒店的</a:t>
            </a:r>
            <a:r>
              <a:rPr lang="en-US" altLang="zh-CN" sz="2000" dirty="0"/>
              <a:t>“</a:t>
            </a:r>
            <a:r>
              <a:rPr lang="zh-CN" altLang="zh-CN" sz="2000" b="1" dirty="0"/>
              <a:t>金牌</a:t>
            </a:r>
            <a:r>
              <a:rPr lang="en-US" altLang="zh-CN" sz="2000" dirty="0"/>
              <a:t>”</a:t>
            </a:r>
            <a:r>
              <a:rPr lang="zh-CN" altLang="zh-CN" sz="2000" dirty="0"/>
              <a:t>客户</a:t>
            </a:r>
            <a:r>
              <a:rPr lang="zh-CN" altLang="en-US" sz="2000" dirty="0"/>
              <a:t>。</a:t>
            </a:r>
            <a:r>
              <a:rPr lang="zh-CN" altLang="zh-CN" sz="2000" dirty="0"/>
              <a:t>根据客户对于本酒店的价值等标准</a:t>
            </a:r>
            <a:r>
              <a:rPr lang="en-US" altLang="zh-CN" sz="2000" dirty="0"/>
              <a:t>(</a:t>
            </a:r>
            <a:r>
              <a:rPr lang="zh-CN" altLang="zh-CN" sz="2000" dirty="0"/>
              <a:t>如客房收入、餐饮收入、会议收入、与本酒店有业务交往的年限等</a:t>
            </a:r>
            <a:r>
              <a:rPr lang="en-US" altLang="zh-CN" sz="2000" dirty="0"/>
              <a:t>)</a:t>
            </a:r>
            <a:r>
              <a:rPr lang="zh-CN" altLang="zh-CN" sz="2000" dirty="0"/>
              <a:t>，把客户区分准客户、新客户和老客户，区分大客户和一般客户，并实施不同的市场营销策略，进行客户管理。</a:t>
            </a:r>
            <a:endParaRPr lang="zh-CN" altLang="zh-CN" sz="2000" dirty="0"/>
          </a:p>
          <a:p>
            <a:endParaRPr lang="zh-CN" altLang="en-US" sz="1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2924944"/>
            <a:ext cx="5472608" cy="36484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包裹">
  <a:themeElements>
    <a:clrScheme name="包裹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包裹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包裹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2410</Words>
  <Application>WPS 演示</Application>
  <PresentationFormat>宽屏</PresentationFormat>
  <Paragraphs>136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Gill Sans MT</vt:lpstr>
      <vt:lpstr>华文中宋</vt:lpstr>
      <vt:lpstr>包裹</vt:lpstr>
      <vt:lpstr>第三节 酒店客户管理的主体和职能</vt:lpstr>
      <vt:lpstr>第三节 酒店客户管理的主体和职能</vt:lpstr>
      <vt:lpstr>第四节 酒店实施客户管理的意义 </vt:lpstr>
      <vt:lpstr>第四节 酒店实施客户管理的意义</vt:lpstr>
      <vt:lpstr>案例分析</vt:lpstr>
      <vt:lpstr>第四节 酒店实施客户管理的意义</vt:lpstr>
      <vt:lpstr>第四节 酒店实施客户管理的意义</vt:lpstr>
      <vt:lpstr>第五节 酒店客户管理的内容和目标</vt:lpstr>
      <vt:lpstr>第五节 酒店客户管理的内容和目标</vt:lpstr>
      <vt:lpstr>第五节 酒店客户管理的内容和目标</vt:lpstr>
      <vt:lpstr>第五节 酒店客户管理的内容和目标</vt:lpstr>
      <vt:lpstr>第五节 酒店客户管理的内容和目标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水水水</cp:lastModifiedBy>
  <cp:revision>172</cp:revision>
  <dcterms:created xsi:type="dcterms:W3CDTF">2019-06-19T02:08:00Z</dcterms:created>
  <dcterms:modified xsi:type="dcterms:W3CDTF">2020-08-21T07:12:51Z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