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3"/>
    <p:sldId id="460" r:id="rId4"/>
    <p:sldId id="579" r:id="rId6"/>
    <p:sldId id="599" r:id="rId7"/>
    <p:sldId id="600" r:id="rId8"/>
    <p:sldId id="580" r:id="rId9"/>
    <p:sldId id="581" r:id="rId10"/>
    <p:sldId id="582" r:id="rId11"/>
    <p:sldId id="412" r:id="rId12"/>
    <p:sldId id="583" r:id="rId13"/>
    <p:sldId id="584" r:id="rId14"/>
    <p:sldId id="585" r:id="rId15"/>
    <p:sldId id="593" r:id="rId16"/>
    <p:sldId id="565" r:id="rId17"/>
    <p:sldId id="589" r:id="rId18"/>
    <p:sldId id="590" r:id="rId19"/>
    <p:sldId id="592" r:id="rId20"/>
    <p:sldId id="591" r:id="rId21"/>
    <p:sldId id="586" r:id="rId22"/>
    <p:sldId id="597" r:id="rId23"/>
    <p:sldId id="598" r:id="rId24"/>
    <p:sldId id="594" r:id="rId25"/>
    <p:sldId id="595" r:id="rId26"/>
    <p:sldId id="596" r:id="rId27"/>
    <p:sldId id="548" r:id="rId28"/>
    <p:sldId id="337" r:id="rId29"/>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B2B2B2"/>
    <a:srgbClr val="9966FF"/>
    <a:srgbClr val="CC99FF"/>
    <a:srgbClr val="9933FF"/>
    <a:srgbClr val="9900CC"/>
    <a:srgbClr val="3333CC"/>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727"/>
    <p:restoredTop sz="90171"/>
  </p:normalViewPr>
  <p:slideViewPr>
    <p:cSldViewPr showGuides="1">
      <p:cViewPr varScale="1">
        <p:scale>
          <a:sx n="64" d="100"/>
          <a:sy n="64" d="100"/>
        </p:scale>
        <p:origin x="-17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b="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b="0" smtClean="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9700"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b="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hangingPunct="1">
              <a:buNone/>
            </a:pPr>
            <a:fld id="{9A0DB2DC-4C9A-4742-B13C-FB6460FD3503}" type="slidenum">
              <a:rPr lang="en-US" altLang="zh-CN" sz="1200" b="0" dirty="0"/>
            </a:fld>
            <a:endParaRPr lang="en-US" altLang="zh-CN" sz="1200" b="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US" altLang="zh-CN" dirty="0"/>
            </a:fld>
            <a:endParaRPr lang="en-US" altLang="zh-CN" dirty="0"/>
          </a:p>
        </p:txBody>
      </p:sp>
      <p:sp>
        <p:nvSpPr>
          <p:cNvPr id="30723" name="Rectangle 2"/>
          <p:cNvSpPr>
            <a:spLocks noRot="1" noTextEdit="1"/>
          </p:cNvSpPr>
          <p:nvPr>
            <p:ph type="sldImg"/>
          </p:nvPr>
        </p:nvSpPr>
        <p:spPr>
          <a:ln/>
        </p:spPr>
      </p:sp>
      <p:sp>
        <p:nvSpPr>
          <p:cNvPr id="30724" name="Rectangle 3"/>
          <p:cNvSpPr>
            <a:spLocks noGrp="1"/>
          </p:cNvSpPr>
          <p:nvPr>
            <p:ph type="body" idx="1"/>
          </p:nvPr>
        </p:nvSpPr>
        <p:spPr>
          <a:ln/>
        </p:spPr>
        <p:txBody>
          <a:bodyPr wrap="square" lIns="91440" tIns="45720" rIns="91440" bIns="45720" anchor="t"/>
          <a:p>
            <a:pPr lvl="0" eaLnBrk="1" hangingPunct="1"/>
            <a:endParaRPr lang="zh-CN"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US" altLang="zh-CN" dirty="0"/>
            </a:fld>
            <a:endParaRPr lang="en-US" altLang="zh-CN" dirty="0"/>
          </a:p>
        </p:txBody>
      </p:sp>
      <p:sp>
        <p:nvSpPr>
          <p:cNvPr id="31747" name="Rectangle 2"/>
          <p:cNvSpPr>
            <a:spLocks noRot="1" noTextEdit="1"/>
          </p:cNvSpPr>
          <p:nvPr>
            <p:ph type="sldImg"/>
          </p:nvPr>
        </p:nvSpPr>
        <p:spPr>
          <a:ln/>
        </p:spPr>
      </p:sp>
      <p:sp>
        <p:nvSpPr>
          <p:cNvPr id="31748" name="Rectangle 3"/>
          <p:cNvSpPr>
            <a:spLocks noGrp="1"/>
          </p:cNvSpPr>
          <p:nvPr>
            <p:ph type="body" idx="1"/>
          </p:nvPr>
        </p:nvSpPr>
        <p:spPr>
          <a:ln/>
        </p:spPr>
        <p:txBody>
          <a:bodyPr wrap="square" lIns="91440" tIns="45720" rIns="91440" bIns="45720" anchor="t"/>
          <a:p>
            <a:pPr lvl="0" algn="just" eaLnBrk="1" hangingPunct="1">
              <a:lnSpc>
                <a:spcPct val="125000"/>
              </a:lnSpc>
              <a:spcBef>
                <a:spcPct val="35000"/>
              </a:spcBef>
              <a:buFont typeface="Wingdings" panose="05000000000000000000" pitchFamily="2" charset="2"/>
              <a:buChar char="•"/>
            </a:pPr>
            <a:r>
              <a:rPr lang="zh-CN" altLang="en-US" b="1" dirty="0"/>
              <a:t>（</a:t>
            </a:r>
            <a:r>
              <a:rPr lang="en-US" altLang="zh-CN" b="1" dirty="0"/>
              <a:t>1</a:t>
            </a:r>
            <a:r>
              <a:rPr lang="zh-CN" altLang="en-US" b="1" dirty="0"/>
              <a:t>）罪刑法定原则</a:t>
            </a:r>
            <a:endParaRPr lang="zh-CN" altLang="en-US" b="1" dirty="0"/>
          </a:p>
          <a:p>
            <a:pPr lvl="0" algn="just" eaLnBrk="1" hangingPunct="1">
              <a:lnSpc>
                <a:spcPct val="125000"/>
              </a:lnSpc>
              <a:spcBef>
                <a:spcPct val="35000"/>
              </a:spcBef>
              <a:buFont typeface="Wingdings" panose="05000000000000000000" pitchFamily="2" charset="2"/>
              <a:buChar char="•"/>
            </a:pPr>
            <a:r>
              <a:rPr lang="zh-CN" altLang="en-US" b="1" dirty="0"/>
              <a:t>（</a:t>
            </a:r>
            <a:r>
              <a:rPr lang="en-US" altLang="zh-CN" b="1" dirty="0"/>
              <a:t>2</a:t>
            </a:r>
            <a:r>
              <a:rPr lang="zh-CN" altLang="en-US" b="1" dirty="0"/>
              <a:t>）刑法面前人人平等原则</a:t>
            </a:r>
            <a:endParaRPr lang="zh-CN" altLang="en-US" b="1" dirty="0"/>
          </a:p>
          <a:p>
            <a:pPr lvl="0" algn="just" eaLnBrk="1" hangingPunct="1">
              <a:lnSpc>
                <a:spcPct val="125000"/>
              </a:lnSpc>
              <a:spcBef>
                <a:spcPct val="35000"/>
              </a:spcBef>
              <a:buFont typeface="Wingdings" panose="05000000000000000000" pitchFamily="2" charset="2"/>
              <a:buChar char="•"/>
            </a:pPr>
            <a:r>
              <a:rPr lang="zh-CN" altLang="en-US" b="1" dirty="0"/>
              <a:t>（</a:t>
            </a:r>
            <a:r>
              <a:rPr lang="en-US" altLang="zh-CN" b="1" dirty="0"/>
              <a:t>3</a:t>
            </a:r>
            <a:r>
              <a:rPr lang="zh-CN" altLang="en-US" b="1" dirty="0"/>
              <a:t>）罪责刑相适应原则</a:t>
            </a:r>
            <a:endParaRPr lang="zh-CN" altLang="en-US" b="1" dirty="0"/>
          </a:p>
          <a:p>
            <a:pPr lvl="0" eaLnBrk="1" hangingPunct="1">
              <a:buChar char="•"/>
            </a:pPr>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US" altLang="zh-CN" dirty="0"/>
            </a:fld>
            <a:endParaRPr lang="en-US" altLang="zh-CN" dirty="0"/>
          </a:p>
        </p:txBody>
      </p:sp>
      <p:sp>
        <p:nvSpPr>
          <p:cNvPr id="32771" name="Rectangle 2"/>
          <p:cNvSpPr>
            <a:spLocks noRot="1" noTextEdit="1"/>
          </p:cNvSpPr>
          <p:nvPr>
            <p:ph type="sldImg"/>
          </p:nvPr>
        </p:nvSpPr>
        <p:spPr>
          <a:ln/>
        </p:spPr>
      </p:sp>
      <p:sp>
        <p:nvSpPr>
          <p:cNvPr id="306179" name="Rectangle 3"/>
          <p:cNvSpPr>
            <a:spLocks noGrp="1" noChangeArrowheads="1"/>
          </p:cNvSpPr>
          <p:nvPr>
            <p:ph type="body" idx="1"/>
          </p:nvPr>
        </p:nvSpPr>
        <p:spPr/>
        <p:txBody>
          <a:bodyPr wrap="square" lIns="91440" tIns="45720" rIns="91440" bIns="45720" numCol="1" anchor="t" anchorCtr="0" compatLnSpc="1"/>
          <a:lstStyle/>
          <a:p>
            <a:pPr marL="0" marR="0" lvl="0" indent="0" algn="l" defTabSz="914400" rtl="0" eaLnBrk="1" fontAlgn="base" latinLnBrk="0" hangingPunct="1">
              <a:lnSpc>
                <a:spcPct val="100000"/>
              </a:lnSpc>
              <a:spcBef>
                <a:spcPct val="30000"/>
              </a:spcBef>
              <a:spcAft>
                <a:spcPct val="0"/>
              </a:spcAft>
              <a:buClrTx/>
              <a:buSzTx/>
              <a:buFontTx/>
              <a:buNone/>
              <a:defRPr/>
            </a:pPr>
            <a:endParaRPr kumimoji="0" lang="zh-CN" altLang="zh-CN" sz="1200" b="1" i="0" u="none" strike="noStrike" kern="1200" cap="none" spc="0" normalizeH="0" baseline="0" noProof="0" smtClean="0">
              <a:ln>
                <a:noFill/>
              </a:ln>
              <a:solidFill>
                <a:srgbClr val="102558"/>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b="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b="0" smtClean="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b="0"/>
            </a:lvl1pPr>
          </a:lstStyle>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 Target="slide9.xml"/><Relationship Id="rId1" Type="http://schemas.openxmlformats.org/officeDocument/2006/relationships/slide" Target="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slide" Target="slide1.xml"/><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7210" name="Group 42"/>
          <p:cNvGrpSpPr/>
          <p:nvPr/>
        </p:nvGrpSpPr>
        <p:grpSpPr>
          <a:xfrm>
            <a:off x="685800" y="1905000"/>
            <a:ext cx="7848600" cy="762000"/>
            <a:chOff x="912" y="1008"/>
            <a:chExt cx="4272" cy="493"/>
          </a:xfrm>
        </p:grpSpPr>
        <p:sp>
          <p:nvSpPr>
            <p:cNvPr id="3084" name="AutoShape 5"/>
            <p:cNvSpPr/>
            <p:nvPr/>
          </p:nvSpPr>
          <p:spPr>
            <a:xfrm>
              <a:off x="912" y="1008"/>
              <a:ext cx="427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grpSp>
          <p:nvGrpSpPr>
            <p:cNvPr id="3085" name="Group 6"/>
            <p:cNvGrpSpPr/>
            <p:nvPr/>
          </p:nvGrpSpPr>
          <p:grpSpPr>
            <a:xfrm>
              <a:off x="996" y="1057"/>
              <a:ext cx="823" cy="444"/>
              <a:chOff x="999" y="1092"/>
              <a:chExt cx="768" cy="839"/>
            </a:xfrm>
          </p:grpSpPr>
          <p:sp>
            <p:nvSpPr>
              <p:cNvPr id="7175" name="AutoShape 7"/>
              <p:cNvSpPr>
                <a:spLocks noChangeArrowheads="1"/>
              </p:cNvSpPr>
              <p:nvPr/>
            </p:nvSpPr>
            <p:spPr bwMode="gray">
              <a:xfrm>
                <a:off x="999" y="1093"/>
                <a:ext cx="768" cy="745"/>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6" name="Freeform 8"/>
              <p:cNvSpPr/>
              <p:nvPr/>
            </p:nvSpPr>
            <p:spPr bwMode="gray">
              <a:xfrm>
                <a:off x="1047" y="1141"/>
                <a:ext cx="383" cy="373"/>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7" name="Text Box 9"/>
              <p:cNvSpPr txBox="1">
                <a:spLocks noChangeArrowheads="1"/>
              </p:cNvSpPr>
              <p:nvPr/>
            </p:nvSpPr>
            <p:spPr bwMode="gray">
              <a:xfrm>
                <a:off x="1029" y="1296"/>
                <a:ext cx="688" cy="63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第一节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7178" name="Text Box 10"/>
            <p:cNvSpPr txBox="1">
              <a:spLocks noChangeArrowheads="1"/>
            </p:cNvSpPr>
            <p:nvPr/>
          </p:nvSpPr>
          <p:spPr bwMode="gray">
            <a:xfrm>
              <a:off x="1837" y="1091"/>
              <a:ext cx="3138" cy="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28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hlinkClick r:id="rId1" action="ppaction://hlinksldjump"/>
                </a:rPr>
                <a:t>刑法概述                </a:t>
              </a:r>
              <a:r>
                <a:rPr kumimoji="0" lang="zh-CN" altLang="en-US" sz="2800" b="0" kern="1200" cap="none" spc="0" normalizeH="0" baseline="0" noProof="0">
                  <a:latin typeface="Arial" panose="020B0604020202020204" pitchFamily="34" charset="0"/>
                  <a:ea typeface="宋体" panose="02010600030101010101" pitchFamily="2" charset="-122"/>
                  <a:cs typeface="+mn-cs"/>
                  <a:hlinkClick r:id="rId1" action="ppaction://hlinksldjump"/>
                </a:rPr>
                <a:t> </a:t>
              </a:r>
              <a:endParaRPr kumimoji="0" lang="zh-CN" altLang="en-US" sz="2800" b="0" kern="1200" cap="none" spc="0" normalizeH="0" baseline="0" noProof="0">
                <a:latin typeface="Arial" panose="020B0604020202020204" pitchFamily="34" charset="0"/>
                <a:ea typeface="宋体" panose="02010600030101010101" pitchFamily="2" charset="-122"/>
                <a:cs typeface="+mn-cs"/>
              </a:endParaRPr>
            </a:p>
          </p:txBody>
        </p:sp>
      </p:grpSp>
      <p:grpSp>
        <p:nvGrpSpPr>
          <p:cNvPr id="7211" name="Group 43"/>
          <p:cNvGrpSpPr/>
          <p:nvPr/>
        </p:nvGrpSpPr>
        <p:grpSpPr>
          <a:xfrm>
            <a:off x="685800" y="3348038"/>
            <a:ext cx="7848600" cy="766762"/>
            <a:chOff x="912" y="1632"/>
            <a:chExt cx="4272" cy="496"/>
          </a:xfrm>
        </p:grpSpPr>
        <p:sp>
          <p:nvSpPr>
            <p:cNvPr id="3078" name="AutoShape 11"/>
            <p:cNvSpPr/>
            <p:nvPr/>
          </p:nvSpPr>
          <p:spPr>
            <a:xfrm>
              <a:off x="912" y="1632"/>
              <a:ext cx="4272" cy="484"/>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endParaRPr lang="zh-CN" altLang="en-US" sz="1800" b="1" dirty="0"/>
            </a:p>
          </p:txBody>
        </p:sp>
        <p:grpSp>
          <p:nvGrpSpPr>
            <p:cNvPr id="3079" name="Group 12"/>
            <p:cNvGrpSpPr/>
            <p:nvPr/>
          </p:nvGrpSpPr>
          <p:grpSpPr>
            <a:xfrm>
              <a:off x="996" y="1681"/>
              <a:ext cx="823" cy="447"/>
              <a:chOff x="999" y="2100"/>
              <a:chExt cx="768" cy="843"/>
            </a:xfrm>
          </p:grpSpPr>
          <p:sp>
            <p:nvSpPr>
              <p:cNvPr id="7181" name="AutoShape 13"/>
              <p:cNvSpPr>
                <a:spLocks noChangeArrowheads="1"/>
              </p:cNvSpPr>
              <p:nvPr/>
            </p:nvSpPr>
            <p:spPr bwMode="gray">
              <a:xfrm>
                <a:off x="999" y="2101"/>
                <a:ext cx="768" cy="746"/>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82" name="Freeform 14"/>
              <p:cNvSpPr/>
              <p:nvPr/>
            </p:nvSpPr>
            <p:spPr bwMode="gray">
              <a:xfrm>
                <a:off x="1047" y="2149"/>
                <a:ext cx="383" cy="372"/>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83" name="Text Box 15"/>
              <p:cNvSpPr txBox="1">
                <a:spLocks noChangeArrowheads="1"/>
              </p:cNvSpPr>
              <p:nvPr/>
            </p:nvSpPr>
            <p:spPr bwMode="gray">
              <a:xfrm>
                <a:off x="1004" y="2310"/>
                <a:ext cx="737" cy="63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7184" name="Text Box 16"/>
            <p:cNvSpPr txBox="1">
              <a:spLocks noChangeArrowheads="1"/>
            </p:cNvSpPr>
            <p:nvPr/>
          </p:nvSpPr>
          <p:spPr bwMode="gray">
            <a:xfrm>
              <a:off x="1837" y="1705"/>
              <a:ext cx="3138" cy="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lgn="ctr" eaLnBrk="0" hangingPunct="0"/>
              <a:r>
                <a:rPr lang="zh-CN" altLang="en-US" sz="2800" dirty="0">
                  <a:solidFill>
                    <a:srgbClr val="102558"/>
                  </a:solidFill>
                  <a:effectLst>
                    <a:outerShdw blurRad="38100" dist="38100" dir="2700000">
                      <a:srgbClr val="000000"/>
                    </a:outerShdw>
                  </a:effectLst>
                  <a:latin typeface="Arial" panose="020B0604020202020204" pitchFamily="34" charset="0"/>
                  <a:ea typeface="楷体_GB2312" pitchFamily="49" charset="-122"/>
                  <a:hlinkClick r:id="rId2" action="ppaction://hlinksldjump"/>
                </a:rPr>
                <a:t>危害航空安全的犯罪与刑罚    </a:t>
              </a:r>
              <a:endParaRPr lang="zh-CN" altLang="en-US" sz="2800" dirty="0">
                <a:solidFill>
                  <a:srgbClr val="102558"/>
                </a:solidFill>
                <a:effectLst>
                  <a:outerShdw blurRad="38100" dist="38100" dir="2700000">
                    <a:srgbClr val="000000"/>
                  </a:outerShdw>
                </a:effectLst>
                <a:latin typeface="Arial" panose="020B0604020202020204" pitchFamily="34" charset="0"/>
                <a:ea typeface="楷体_GB2312" pitchFamily="49" charset="-122"/>
              </a:endParaRPr>
            </a:p>
          </p:txBody>
        </p:sp>
      </p:grpSp>
      <p:sp>
        <p:nvSpPr>
          <p:cNvPr id="7197" name="Rectangle 29"/>
          <p:cNvSpPr>
            <a:spLocks noChangeArrowheads="1"/>
          </p:cNvSpPr>
          <p:nvPr/>
        </p:nvSpPr>
        <p:spPr bwMode="white">
          <a:xfrm>
            <a:off x="228600" y="685800"/>
            <a:ext cx="9220200" cy="533400"/>
          </a:xfrm>
          <a:prstGeom prst="rect">
            <a:avLst/>
          </a:prstGeom>
          <a:noFill/>
          <a:ln>
            <a:noFill/>
          </a:ln>
          <a:effectLst/>
          <a:extLst>
            <a:ext uri="{909E8E84-426E-40DD-AFC4-6F175D3DCCD1}">
              <a14:hiddenFill xmlns:a14="http://schemas.microsoft.com/office/drawing/2010/main">
                <a:solidFill>
                  <a:srgbClr val="77B7E7"/>
                </a:solidFill>
              </a14:hiddenFill>
            </a:ext>
            <a:ext uri="{91240B29-F687-4F45-9708-019B960494DF}">
              <a14:hiddenLine xmlns:a14="http://schemas.microsoft.com/office/drawing/2010/main" w="9525">
                <a:solidFill>
                  <a:srgbClr val="17347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ea typeface="宋体" panose="02010600030101010101" pitchFamily="2" charset="-122"/>
              </a:defRPr>
            </a:lvl1pPr>
            <a:lvl2pPr algn="ctr">
              <a:defRPr sz="4400">
                <a:solidFill>
                  <a:schemeClr val="tx2"/>
                </a:solidFill>
                <a:latin typeface="Arial" panose="020B0604020202020204" pitchFamily="34" charset="0"/>
                <a:ea typeface="宋体" panose="02010600030101010101" pitchFamily="2" charset="-122"/>
              </a:defRPr>
            </a:lvl2pPr>
            <a:lvl3pPr algn="ctr">
              <a:defRPr sz="4400">
                <a:solidFill>
                  <a:schemeClr val="tx2"/>
                </a:solidFill>
                <a:latin typeface="Arial" panose="020B0604020202020204" pitchFamily="34" charset="0"/>
                <a:ea typeface="宋体" panose="02010600030101010101" pitchFamily="2" charset="-122"/>
              </a:defRPr>
            </a:lvl3pPr>
            <a:lvl4pPr algn="ctr">
              <a:defRPr sz="4400">
                <a:solidFill>
                  <a:schemeClr val="tx2"/>
                </a:solidFill>
                <a:latin typeface="Arial" panose="020B0604020202020204" pitchFamily="34" charset="0"/>
                <a:ea typeface="宋体" panose="02010600030101010101" pitchFamily="2" charset="-122"/>
              </a:defRPr>
            </a:lvl4pPr>
            <a:lvl5pPr algn="ctr">
              <a:defRPr sz="4400">
                <a:solidFill>
                  <a:schemeClr val="tx2"/>
                </a:solidFill>
                <a:latin typeface="Arial" panose="020B0604020202020204" pitchFamily="34" charset="0"/>
                <a:ea typeface="宋体" panose="02010600030101010101" pitchFamily="2" charset="-122"/>
              </a:defRPr>
            </a:lvl5pPr>
            <a:lvl6pPr marL="4572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800" b="1" i="0" u="none" strike="noStrike" kern="1200" cap="none" spc="0" normalizeH="0" baseline="0" noProof="0" smtClean="0">
                <a:ln>
                  <a:noFill/>
                </a:ln>
                <a:solidFill>
                  <a:schemeClr val="bg1"/>
                </a:solidFill>
                <a:effectLst>
                  <a:outerShdw blurRad="38100" dist="38100" dir="2700000" algn="tl">
                    <a:srgbClr val="C0C0C0"/>
                  </a:outerShdw>
                </a:effectLst>
                <a:uLnTx/>
                <a:uFillTx/>
                <a:latin typeface="楷体_GB2312" pitchFamily="49" charset="-122"/>
                <a:ea typeface="楷体_GB2312" pitchFamily="49" charset="-122"/>
                <a:cs typeface="+mn-cs"/>
              </a:rPr>
              <a:t>第九章   民用航空与刑法    </a:t>
            </a:r>
            <a:endParaRPr kumimoji="0" lang="zh-CN" altLang="en-US" sz="3800" b="1" i="0" u="none" strike="noStrike" kern="1200" cap="none" spc="0" normalizeH="0" baseline="0" noProof="0" smtClean="0">
              <a:ln>
                <a:noFill/>
              </a:ln>
              <a:solidFill>
                <a:schemeClr val="bg1"/>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7197"/>
                                        </p:tgtEl>
                                        <p:attrNameLst>
                                          <p:attrName>style.visibility</p:attrName>
                                        </p:attrNameLst>
                                      </p:cBhvr>
                                      <p:to>
                                        <p:strVal val="visible"/>
                                      </p:to>
                                    </p:set>
                                    <p:anim calcmode="discrete" valueType="clr">
                                      <p:cBhvr override="childStyle">
                                        <p:cTn id="7" dur="80"/>
                                        <p:tgtEl>
                                          <p:spTgt spid="719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197"/>
                                        </p:tgtEl>
                                        <p:attrNameLst>
                                          <p:attrName>fillcolor</p:attrName>
                                        </p:attrNameLst>
                                      </p:cBhvr>
                                      <p:tavLst>
                                        <p:tav tm="0">
                                          <p:val>
                                            <p:clrVal>
                                              <a:schemeClr val="accent2"/>
                                            </p:clrVal>
                                          </p:val>
                                        </p:tav>
                                        <p:tav tm="50000">
                                          <p:val>
                                            <p:clrVal>
                                              <a:schemeClr val="hlink"/>
                                            </p:clrVal>
                                          </p:val>
                                        </p:tav>
                                      </p:tavLst>
                                    </p:anim>
                                    <p:set>
                                      <p:cBhvr>
                                        <p:cTn id="9" dur="80"/>
                                        <p:tgtEl>
                                          <p:spTgt spid="719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7210"/>
                                        </p:tgtEl>
                                        <p:attrNameLst>
                                          <p:attrName>style.visibility</p:attrName>
                                        </p:attrNameLst>
                                      </p:cBhvr>
                                      <p:to>
                                        <p:strVal val="visible"/>
                                      </p:to>
                                    </p:set>
                                    <p:anim calcmode="lin" valueType="num">
                                      <p:cBhvr additive="base">
                                        <p:cTn id="14" dur="500" fill="hold"/>
                                        <p:tgtEl>
                                          <p:spTgt spid="7210"/>
                                        </p:tgtEl>
                                        <p:attrNameLst>
                                          <p:attrName>ppt_x</p:attrName>
                                        </p:attrNameLst>
                                      </p:cBhvr>
                                      <p:tavLst>
                                        <p:tav tm="0">
                                          <p:val>
                                            <p:strVal val="0-#ppt_w/2"/>
                                          </p:val>
                                        </p:tav>
                                        <p:tav tm="100000">
                                          <p:val>
                                            <p:strVal val="#ppt_x"/>
                                          </p:val>
                                        </p:tav>
                                      </p:tavLst>
                                    </p:anim>
                                    <p:anim calcmode="lin" valueType="num">
                                      <p:cBhvr additive="base">
                                        <p:cTn id="15" dur="500" fill="hold"/>
                                        <p:tgtEl>
                                          <p:spTgt spid="7210"/>
                                        </p:tgtEl>
                                        <p:attrNameLst>
                                          <p:attrName>ppt_y</p:attrName>
                                        </p:attrNameLst>
                                      </p:cBhvr>
                                      <p:tavLst>
                                        <p:tav tm="0">
                                          <p:val>
                                            <p:strVal val="#ppt_y"/>
                                          </p:val>
                                        </p:tav>
                                        <p:tav tm="100000">
                                          <p:val>
                                            <p:strVal val="#ppt_y"/>
                                          </p:val>
                                        </p:tav>
                                      </p:tavLst>
                                    </p:anim>
                                  </p:childTnLst>
                                </p:cTn>
                              </p:par>
                            </p:childTnLst>
                          </p:cTn>
                        </p:par>
                        <p:par>
                          <p:cTn id="16" fill="hold">
                            <p:stCondLst>
                              <p:cond delay="500"/>
                            </p:stCondLst>
                            <p:childTnLst>
                              <p:par>
                                <p:cTn id="17" presetID="2" presetClass="entr" presetSubtype="8" fill="hold" nodeType="afterEffect">
                                  <p:stCondLst>
                                    <p:cond delay="0"/>
                                  </p:stCondLst>
                                  <p:childTnLst>
                                    <p:set>
                                      <p:cBhvr>
                                        <p:cTn id="18" dur="1" fill="hold">
                                          <p:stCondLst>
                                            <p:cond delay="0"/>
                                          </p:stCondLst>
                                        </p:cTn>
                                        <p:tgtEl>
                                          <p:spTgt spid="7211"/>
                                        </p:tgtEl>
                                        <p:attrNameLst>
                                          <p:attrName>style.visibility</p:attrName>
                                        </p:attrNameLst>
                                      </p:cBhvr>
                                      <p:to>
                                        <p:strVal val="visible"/>
                                      </p:to>
                                    </p:set>
                                    <p:anim calcmode="lin" valueType="num">
                                      <p:cBhvr additive="base">
                                        <p:cTn id="19" dur="500" fill="hold"/>
                                        <p:tgtEl>
                                          <p:spTgt spid="7211"/>
                                        </p:tgtEl>
                                        <p:attrNameLst>
                                          <p:attrName>ppt_x</p:attrName>
                                        </p:attrNameLst>
                                      </p:cBhvr>
                                      <p:tavLst>
                                        <p:tav tm="0">
                                          <p:val>
                                            <p:strVal val="0-#ppt_w/2"/>
                                          </p:val>
                                        </p:tav>
                                        <p:tav tm="100000">
                                          <p:val>
                                            <p:strVal val="#ppt_x"/>
                                          </p:val>
                                        </p:tav>
                                      </p:tavLst>
                                    </p:anim>
                                    <p:anim calcmode="lin" valueType="num">
                                      <p:cBhvr additive="base">
                                        <p:cTn id="20" dur="500" fill="hold"/>
                                        <p:tgtEl>
                                          <p:spTgt spid="72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12291" name="Group 4"/>
          <p:cNvGrpSpPr/>
          <p:nvPr/>
        </p:nvGrpSpPr>
        <p:grpSpPr>
          <a:xfrm>
            <a:off x="609600" y="457200"/>
            <a:ext cx="7924800" cy="766763"/>
            <a:chOff x="336" y="432"/>
            <a:chExt cx="4992" cy="483"/>
          </a:xfrm>
        </p:grpSpPr>
        <p:sp>
          <p:nvSpPr>
            <p:cNvPr id="12298" name="AutoShape 5"/>
            <p:cNvSpPr/>
            <p:nvPr/>
          </p:nvSpPr>
          <p:spPr>
            <a:xfrm>
              <a:off x="336" y="432"/>
              <a:ext cx="499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sp>
          <p:nvSpPr>
            <p:cNvPr id="496646" name="Text Box 6"/>
            <p:cNvSpPr txBox="1">
              <a:spLocks noChangeArrowheads="1"/>
            </p:cNvSpPr>
            <p:nvPr/>
          </p:nvSpPr>
          <p:spPr bwMode="gray">
            <a:xfrm>
              <a:off x="1417" y="515"/>
              <a:ext cx="36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危害航空安全的犯罪与刑罚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nvGrpSpPr>
            <p:cNvPr id="12300" name="Group 7"/>
            <p:cNvGrpSpPr/>
            <p:nvPr/>
          </p:nvGrpSpPr>
          <p:grpSpPr>
            <a:xfrm>
              <a:off x="576" y="480"/>
              <a:ext cx="960" cy="433"/>
              <a:chOff x="999" y="2100"/>
              <a:chExt cx="768" cy="853"/>
            </a:xfrm>
          </p:grpSpPr>
          <p:sp>
            <p:nvSpPr>
              <p:cNvPr id="496648" name="AutoShape 8"/>
              <p:cNvSpPr>
                <a:spLocks noChangeArrowheads="1"/>
              </p:cNvSpPr>
              <p:nvPr/>
            </p:nvSpPr>
            <p:spPr bwMode="gray">
              <a:xfrm>
                <a:off x="999" y="2100"/>
                <a:ext cx="768" cy="747"/>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6649" name="Freeform 9"/>
              <p:cNvSpPr/>
              <p:nvPr/>
            </p:nvSpPr>
            <p:spPr bwMode="gray">
              <a:xfrm>
                <a:off x="1047" y="2147"/>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6650" name="Text Box 10"/>
              <p:cNvSpPr txBox="1">
                <a:spLocks noChangeArrowheads="1"/>
              </p:cNvSpPr>
              <p:nvPr/>
            </p:nvSpPr>
            <p:spPr bwMode="gray">
              <a:xfrm>
                <a:off x="1009" y="2309"/>
                <a:ext cx="732" cy="6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grpSp>
      <p:sp>
        <p:nvSpPr>
          <p:cNvPr id="496651" name="Text Box 11"/>
          <p:cNvSpPr txBox="1"/>
          <p:nvPr/>
        </p:nvSpPr>
        <p:spPr>
          <a:xfrm>
            <a:off x="228600" y="2076450"/>
            <a:ext cx="8686800" cy="2414588"/>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5000"/>
              </a:lnSpc>
              <a:spcBef>
                <a:spcPct val="55000"/>
              </a:spcBef>
              <a:buFont typeface="Wingdings" panose="05000000000000000000" pitchFamily="2" charset="2"/>
              <a:buNone/>
            </a:pPr>
            <a:r>
              <a:rPr lang="en-US" altLang="zh-CN" sz="2400" b="1" dirty="0">
                <a:latin typeface="楷体_GB2312" pitchFamily="49" charset="-122"/>
                <a:ea typeface="楷体_GB2312" pitchFamily="49" charset="-122"/>
              </a:rPr>
              <a:t>1</a:t>
            </a:r>
            <a:r>
              <a:rPr lang="zh-CN" altLang="en-US" sz="2400" b="1" dirty="0">
                <a:latin typeface="楷体_GB2312" pitchFamily="49" charset="-122"/>
                <a:ea typeface="楷体_GB2312" pitchFamily="49" charset="-122"/>
              </a:rPr>
              <a:t>、主刑</a:t>
            </a:r>
            <a:endParaRPr lang="zh-CN" altLang="en-US" sz="2400" b="1" dirty="0">
              <a:latin typeface="楷体_GB2312" pitchFamily="49" charset="-122"/>
              <a:ea typeface="楷体_GB2312" pitchFamily="49" charset="-122"/>
            </a:endParaRPr>
          </a:p>
          <a:p>
            <a:pPr marL="0" lvl="0" indent="0" eaLnBrk="1" hangingPunct="1">
              <a:lnSpc>
                <a:spcPct val="125000"/>
              </a:lnSpc>
              <a:spcBef>
                <a:spcPct val="55000"/>
              </a:spcBef>
              <a:buNone/>
            </a:pPr>
            <a:r>
              <a:rPr lang="zh-CN" altLang="en-US" sz="2200" b="1" dirty="0">
                <a:latin typeface="楷体_GB2312" pitchFamily="49" charset="-122"/>
                <a:ea typeface="楷体_GB2312" pitchFamily="49" charset="-122"/>
              </a:rPr>
              <a:t>   死刑；无期徒刑；有期徒刑；拘役；管制。</a:t>
            </a:r>
            <a:endParaRPr lang="zh-CN" altLang="en-US" sz="2200" b="1" dirty="0">
              <a:latin typeface="楷体_GB2312" pitchFamily="49" charset="-122"/>
              <a:ea typeface="楷体_GB2312" pitchFamily="49" charset="-122"/>
            </a:endParaRPr>
          </a:p>
          <a:p>
            <a:pPr marL="0" lvl="0" indent="0" eaLnBrk="1" hangingPunct="1">
              <a:lnSpc>
                <a:spcPct val="125000"/>
              </a:lnSpc>
              <a:spcBef>
                <a:spcPct val="55000"/>
              </a:spcBef>
              <a:buNone/>
            </a:pPr>
            <a:r>
              <a:rPr lang="en-US" altLang="zh-CN" sz="2400" b="1" dirty="0">
                <a:latin typeface="楷体_GB2312" pitchFamily="49" charset="-122"/>
                <a:ea typeface="楷体_GB2312" pitchFamily="49" charset="-122"/>
              </a:rPr>
              <a:t>2</a:t>
            </a:r>
            <a:r>
              <a:rPr lang="zh-CN" altLang="en-US" sz="2400" b="1" dirty="0">
                <a:latin typeface="楷体_GB2312" pitchFamily="49" charset="-122"/>
                <a:ea typeface="楷体_GB2312" pitchFamily="49" charset="-122"/>
              </a:rPr>
              <a:t>、附加刑</a:t>
            </a:r>
            <a:endParaRPr lang="zh-CN" altLang="en-US" sz="2400" b="1" dirty="0">
              <a:latin typeface="楷体_GB2312" pitchFamily="49" charset="-122"/>
              <a:ea typeface="楷体_GB2312" pitchFamily="49" charset="-122"/>
            </a:endParaRPr>
          </a:p>
          <a:p>
            <a:pPr marL="0" lvl="0" indent="0" eaLnBrk="1" hangingPunct="1">
              <a:lnSpc>
                <a:spcPct val="125000"/>
              </a:lnSpc>
              <a:spcBef>
                <a:spcPct val="55000"/>
              </a:spcBef>
              <a:buNone/>
            </a:pPr>
            <a:r>
              <a:rPr lang="zh-CN" altLang="en-US" sz="2200" b="1" dirty="0">
                <a:latin typeface="楷体_GB2312" pitchFamily="49" charset="-122"/>
                <a:ea typeface="楷体_GB2312" pitchFamily="49" charset="-122"/>
              </a:rPr>
              <a:t>   剥夺政治权利；没收财产；驱逐出境；罚金。</a:t>
            </a:r>
            <a:endParaRPr lang="zh-CN" altLang="en-US" sz="2200" b="1" dirty="0">
              <a:latin typeface="楷体_GB2312" pitchFamily="49" charset="-122"/>
              <a:ea typeface="楷体_GB2312" pitchFamily="49" charset="-122"/>
            </a:endParaRPr>
          </a:p>
        </p:txBody>
      </p:sp>
      <p:grpSp>
        <p:nvGrpSpPr>
          <p:cNvPr id="496652" name="Group 12"/>
          <p:cNvGrpSpPr/>
          <p:nvPr/>
        </p:nvGrpSpPr>
        <p:grpSpPr>
          <a:xfrm>
            <a:off x="228600" y="13716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496656" name="Text Box 16"/>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二、危害航空安全犯罪的刑罚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6652"/>
                                        </p:tgtEl>
                                        <p:attrNameLst>
                                          <p:attrName>style.visibility</p:attrName>
                                        </p:attrNameLst>
                                      </p:cBhvr>
                                      <p:to>
                                        <p:strVal val="visible"/>
                                      </p:to>
                                    </p:set>
                                    <p:animEffect transition="in" filter="wipe(left)">
                                      <p:cBhvr>
                                        <p:cTn id="7" dur="1000"/>
                                        <p:tgtEl>
                                          <p:spTgt spid="496652"/>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496651"/>
                                        </p:tgtEl>
                                        <p:attrNameLst>
                                          <p:attrName>style.visibility</p:attrName>
                                        </p:attrNameLst>
                                      </p:cBhvr>
                                      <p:to>
                                        <p:strVal val="visible"/>
                                      </p:to>
                                    </p:set>
                                    <p:anim calcmode="lin" valueType="num">
                                      <p:cBhvr>
                                        <p:cTn id="12" dur="1000" fill="hold"/>
                                        <p:tgtEl>
                                          <p:spTgt spid="496651"/>
                                        </p:tgtEl>
                                        <p:attrNameLst>
                                          <p:attrName>ppt_x</p:attrName>
                                        </p:attrNameLst>
                                      </p:cBhvr>
                                      <p:tavLst>
                                        <p:tav tm="0">
                                          <p:val>
                                            <p:strVal val="#ppt_x-.2"/>
                                          </p:val>
                                        </p:tav>
                                        <p:tav tm="100000">
                                          <p:val>
                                            <p:strVal val="#ppt_x"/>
                                          </p:val>
                                        </p:tav>
                                      </p:tavLst>
                                    </p:anim>
                                    <p:anim calcmode="lin" valueType="num">
                                      <p:cBhvr>
                                        <p:cTn id="13" dur="1000" fill="hold"/>
                                        <p:tgtEl>
                                          <p:spTgt spid="496651"/>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96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5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13315" name="Group 4"/>
          <p:cNvGrpSpPr/>
          <p:nvPr/>
        </p:nvGrpSpPr>
        <p:grpSpPr>
          <a:xfrm>
            <a:off x="609600" y="457200"/>
            <a:ext cx="7924800" cy="766763"/>
            <a:chOff x="336" y="432"/>
            <a:chExt cx="4992" cy="483"/>
          </a:xfrm>
        </p:grpSpPr>
        <p:sp>
          <p:nvSpPr>
            <p:cNvPr id="13324" name="AutoShape 5"/>
            <p:cNvSpPr/>
            <p:nvPr/>
          </p:nvSpPr>
          <p:spPr>
            <a:xfrm>
              <a:off x="336" y="432"/>
              <a:ext cx="499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sp>
          <p:nvSpPr>
            <p:cNvPr id="497670" name="Text Box 6"/>
            <p:cNvSpPr txBox="1">
              <a:spLocks noChangeArrowheads="1"/>
            </p:cNvSpPr>
            <p:nvPr/>
          </p:nvSpPr>
          <p:spPr bwMode="gray">
            <a:xfrm>
              <a:off x="1417" y="515"/>
              <a:ext cx="36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危害航空安全的犯罪与刑罚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nvGrpSpPr>
            <p:cNvPr id="13326" name="Group 7"/>
            <p:cNvGrpSpPr/>
            <p:nvPr/>
          </p:nvGrpSpPr>
          <p:grpSpPr>
            <a:xfrm>
              <a:off x="576" y="480"/>
              <a:ext cx="960" cy="433"/>
              <a:chOff x="999" y="2100"/>
              <a:chExt cx="768" cy="853"/>
            </a:xfrm>
          </p:grpSpPr>
          <p:sp>
            <p:nvSpPr>
              <p:cNvPr id="497672" name="AutoShape 8"/>
              <p:cNvSpPr>
                <a:spLocks noChangeArrowheads="1"/>
              </p:cNvSpPr>
              <p:nvPr/>
            </p:nvSpPr>
            <p:spPr bwMode="gray">
              <a:xfrm>
                <a:off x="999" y="2100"/>
                <a:ext cx="768" cy="747"/>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7673" name="Freeform 9"/>
              <p:cNvSpPr/>
              <p:nvPr/>
            </p:nvSpPr>
            <p:spPr bwMode="gray">
              <a:xfrm>
                <a:off x="1047" y="2147"/>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7674" name="Text Box 10"/>
              <p:cNvSpPr txBox="1">
                <a:spLocks noChangeArrowheads="1"/>
              </p:cNvSpPr>
              <p:nvPr/>
            </p:nvSpPr>
            <p:spPr bwMode="gray">
              <a:xfrm>
                <a:off x="1009" y="2309"/>
                <a:ext cx="732" cy="6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grpSp>
      <p:sp>
        <p:nvSpPr>
          <p:cNvPr id="497675" name="Text Box 11"/>
          <p:cNvSpPr txBox="1"/>
          <p:nvPr/>
        </p:nvSpPr>
        <p:spPr>
          <a:xfrm>
            <a:off x="228600" y="2076450"/>
            <a:ext cx="8686800" cy="1484313"/>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45000"/>
              </a:spcBef>
              <a:buFont typeface="Wingdings" panose="05000000000000000000" pitchFamily="2" charset="2"/>
              <a:buNone/>
            </a:pPr>
            <a:r>
              <a:rPr lang="en-US" altLang="zh-CN" sz="2400" b="1" dirty="0">
                <a:latin typeface="楷体_GB2312" pitchFamily="49" charset="-122"/>
                <a:ea typeface="楷体_GB2312" pitchFamily="49" charset="-122"/>
              </a:rPr>
              <a:t>1</a:t>
            </a:r>
            <a:r>
              <a:rPr lang="zh-CN" altLang="en-US" sz="2400" b="1" dirty="0">
                <a:latin typeface="楷体_GB2312" pitchFamily="49" charset="-122"/>
                <a:ea typeface="楷体_GB2312" pitchFamily="49" charset="-122"/>
              </a:rPr>
              <a:t>、破坏航空器罪</a:t>
            </a:r>
            <a:endParaRPr lang="zh-CN" altLang="en-US" sz="2400" b="1" dirty="0">
              <a:latin typeface="楷体_GB2312" pitchFamily="49" charset="-122"/>
              <a:ea typeface="楷体_GB2312" pitchFamily="49" charset="-122"/>
            </a:endParaRPr>
          </a:p>
          <a:p>
            <a:pPr marL="0" lvl="0" indent="0" eaLnBrk="1" hangingPunct="1">
              <a:lnSpc>
                <a:spcPct val="120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是指故意在使用中的民用航空器上放置或唆使他人放置危险品，破坏该民用航空器，危及飞行安全的行为。   </a:t>
            </a:r>
            <a:endParaRPr lang="zh-CN" altLang="en-US" sz="2200" b="1" dirty="0">
              <a:latin typeface="楷体_GB2312" pitchFamily="49" charset="-122"/>
              <a:ea typeface="楷体_GB2312" pitchFamily="49" charset="-122"/>
            </a:endParaRPr>
          </a:p>
        </p:txBody>
      </p:sp>
      <p:grpSp>
        <p:nvGrpSpPr>
          <p:cNvPr id="497676" name="Group 12"/>
          <p:cNvGrpSpPr/>
          <p:nvPr/>
        </p:nvGrpSpPr>
        <p:grpSpPr>
          <a:xfrm>
            <a:off x="228600" y="13716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497680" name="Text Box 16"/>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三、危害航空安全的具体犯罪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497681" name="Text Box 17"/>
          <p:cNvSpPr txBox="1"/>
          <p:nvPr/>
        </p:nvSpPr>
        <p:spPr>
          <a:xfrm>
            <a:off x="228600" y="3581400"/>
            <a:ext cx="8686800" cy="1549400"/>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4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zh-CN" altLang="en-US" sz="2200" b="1" dirty="0">
                <a:ea typeface="楷体_GB2312" pitchFamily="49" charset="-122"/>
              </a:rPr>
              <a:t>“</a:t>
            </a:r>
            <a:r>
              <a:rPr lang="zh-CN" altLang="zh-CN" sz="2200" b="1" dirty="0">
                <a:latin typeface="楷体_GB2312" pitchFamily="49" charset="-122"/>
                <a:ea typeface="楷体_GB2312" pitchFamily="49" charset="-122"/>
              </a:rPr>
              <a:t>破坏火车、汽车、电车、船只、航空器，足以使火车、汽车、电车、船只、航空器发生倾覆、毁坏危险，尚未造成严重后果的，处三年以上十年以下有期徒刑</a:t>
            </a:r>
            <a:r>
              <a:rPr lang="zh-CN" altLang="en-US" sz="2200" b="1" dirty="0">
                <a:latin typeface="楷体_GB2312" pitchFamily="49" charset="-122"/>
                <a:ea typeface="楷体_GB2312" pitchFamily="49" charset="-122"/>
              </a:rPr>
              <a:t>。</a:t>
            </a:r>
            <a:r>
              <a:rPr lang="zh-CN" altLang="en-US" sz="2200" b="1" dirty="0">
                <a:ea typeface="楷体_GB2312" pitchFamily="49" charset="-122"/>
              </a:rPr>
              <a:t>”</a:t>
            </a:r>
            <a:r>
              <a:rPr lang="zh-CN" altLang="en-US" sz="2200" b="1" dirty="0">
                <a:latin typeface="楷体_GB2312" pitchFamily="49" charset="-122"/>
                <a:ea typeface="楷体_GB2312" pitchFamily="49" charset="-122"/>
              </a:rPr>
              <a:t>         </a:t>
            </a:r>
            <a:r>
              <a:rPr lang="en-US" altLang="zh-CN" sz="2200" b="1" dirty="0">
                <a:ea typeface="楷体_GB2312" pitchFamily="49" charset="-122"/>
              </a:rPr>
              <a:t>——</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刑法</a:t>
            </a:r>
            <a:r>
              <a:rPr lang="en-US" altLang="zh-CN" sz="2200" b="1" dirty="0">
                <a:latin typeface="楷体_GB2312" pitchFamily="49" charset="-122"/>
                <a:ea typeface="楷体_GB2312" pitchFamily="49" charset="-122"/>
              </a:rPr>
              <a:t>》</a:t>
            </a:r>
            <a:r>
              <a:rPr lang="zh-CN" altLang="zh-CN" sz="2200" b="1" dirty="0">
                <a:latin typeface="楷体_GB2312" pitchFamily="49" charset="-122"/>
                <a:ea typeface="楷体_GB2312" pitchFamily="49" charset="-122"/>
              </a:rPr>
              <a:t>第一百一十六条</a:t>
            </a:r>
            <a:endParaRPr lang="zh-CN" altLang="en-US" sz="2200" b="1" dirty="0">
              <a:latin typeface="楷体_GB2312" pitchFamily="49" charset="-122"/>
              <a:ea typeface="楷体_GB2312" pitchFamily="49" charset="-122"/>
            </a:endParaRPr>
          </a:p>
        </p:txBody>
      </p:sp>
      <p:sp>
        <p:nvSpPr>
          <p:cNvPr id="497683" name="Text Box 19"/>
          <p:cNvSpPr txBox="1"/>
          <p:nvPr/>
        </p:nvSpPr>
        <p:spPr>
          <a:xfrm>
            <a:off x="228600" y="5156200"/>
            <a:ext cx="8686800" cy="1549400"/>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4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zh-CN" altLang="en-US" sz="2200" b="1" dirty="0">
                <a:ea typeface="楷体_GB2312" pitchFamily="49" charset="-122"/>
              </a:rPr>
              <a:t>“</a:t>
            </a:r>
            <a:r>
              <a:rPr lang="zh-CN" altLang="zh-CN" sz="2200" b="1" dirty="0">
                <a:latin typeface="楷体_GB2312" pitchFamily="49" charset="-122"/>
                <a:ea typeface="楷体_GB2312" pitchFamily="49" charset="-122"/>
              </a:rPr>
              <a:t>破坏交通工具、交通设施、电力设备、燃气设备、易燃易爆设备，造成严重后果的，处十年以上有期徒刑、无期徒刑或者死刑</a:t>
            </a:r>
            <a:r>
              <a:rPr lang="zh-CN" altLang="en-US" sz="2200" b="1" dirty="0">
                <a:latin typeface="楷体_GB2312" pitchFamily="49" charset="-122"/>
                <a:ea typeface="楷体_GB2312" pitchFamily="49" charset="-122"/>
              </a:rPr>
              <a:t>。</a:t>
            </a:r>
            <a:r>
              <a:rPr lang="zh-CN" altLang="en-US" sz="2200" b="1" dirty="0">
                <a:ea typeface="楷体_GB2312" pitchFamily="49" charset="-122"/>
              </a:rPr>
              <a:t>”</a:t>
            </a:r>
            <a:r>
              <a:rPr lang="zh-CN" altLang="en-US" sz="2200" b="1" dirty="0">
                <a:latin typeface="楷体_GB2312" pitchFamily="49" charset="-122"/>
                <a:ea typeface="楷体_GB2312" pitchFamily="49" charset="-122"/>
              </a:rPr>
              <a:t>                             </a:t>
            </a:r>
            <a:r>
              <a:rPr lang="en-US" altLang="zh-CN" sz="2200" b="1" dirty="0">
                <a:ea typeface="楷体_GB2312" pitchFamily="49" charset="-122"/>
              </a:rPr>
              <a:t>——</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刑法</a:t>
            </a:r>
            <a:r>
              <a:rPr lang="en-US" altLang="zh-CN" sz="2200" b="1" dirty="0">
                <a:latin typeface="楷体_GB2312" pitchFamily="49" charset="-122"/>
                <a:ea typeface="楷体_GB2312" pitchFamily="49" charset="-122"/>
              </a:rPr>
              <a:t>》</a:t>
            </a:r>
            <a:r>
              <a:rPr lang="zh-CN" altLang="zh-CN" sz="2200" b="1" dirty="0">
                <a:latin typeface="楷体_GB2312" pitchFamily="49" charset="-122"/>
                <a:ea typeface="楷体_GB2312" pitchFamily="49" charset="-122"/>
              </a:rPr>
              <a:t>第一百一十九条</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7676"/>
                                        </p:tgtEl>
                                        <p:attrNameLst>
                                          <p:attrName>style.visibility</p:attrName>
                                        </p:attrNameLst>
                                      </p:cBhvr>
                                      <p:to>
                                        <p:strVal val="visible"/>
                                      </p:to>
                                    </p:set>
                                    <p:animEffect transition="in" filter="wipe(left)">
                                      <p:cBhvr>
                                        <p:cTn id="7" dur="1000"/>
                                        <p:tgtEl>
                                          <p:spTgt spid="497676"/>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497675"/>
                                        </p:tgtEl>
                                        <p:attrNameLst>
                                          <p:attrName>style.visibility</p:attrName>
                                        </p:attrNameLst>
                                      </p:cBhvr>
                                      <p:to>
                                        <p:strVal val="visible"/>
                                      </p:to>
                                    </p:set>
                                    <p:anim calcmode="lin" valueType="num">
                                      <p:cBhvr>
                                        <p:cTn id="12" dur="1000" fill="hold"/>
                                        <p:tgtEl>
                                          <p:spTgt spid="497675"/>
                                        </p:tgtEl>
                                        <p:attrNameLst>
                                          <p:attrName>ppt_x</p:attrName>
                                        </p:attrNameLst>
                                      </p:cBhvr>
                                      <p:tavLst>
                                        <p:tav tm="0">
                                          <p:val>
                                            <p:strVal val="#ppt_x-.2"/>
                                          </p:val>
                                        </p:tav>
                                        <p:tav tm="100000">
                                          <p:val>
                                            <p:strVal val="#ppt_x"/>
                                          </p:val>
                                        </p:tav>
                                      </p:tavLst>
                                    </p:anim>
                                    <p:anim calcmode="lin" valueType="num">
                                      <p:cBhvr>
                                        <p:cTn id="13" dur="1000" fill="hold"/>
                                        <p:tgtEl>
                                          <p:spTgt spid="497675"/>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97675"/>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497681"/>
                                        </p:tgtEl>
                                        <p:attrNameLst>
                                          <p:attrName>style.visibility</p:attrName>
                                        </p:attrNameLst>
                                      </p:cBhvr>
                                      <p:to>
                                        <p:strVal val="visible"/>
                                      </p:to>
                                    </p:set>
                                    <p:anim calcmode="lin" valueType="num">
                                      <p:cBhvr>
                                        <p:cTn id="19" dur="1000" fill="hold"/>
                                        <p:tgtEl>
                                          <p:spTgt spid="497681"/>
                                        </p:tgtEl>
                                        <p:attrNameLst>
                                          <p:attrName>ppt_x</p:attrName>
                                        </p:attrNameLst>
                                      </p:cBhvr>
                                      <p:tavLst>
                                        <p:tav tm="0">
                                          <p:val>
                                            <p:strVal val="#ppt_x-.2"/>
                                          </p:val>
                                        </p:tav>
                                        <p:tav tm="100000">
                                          <p:val>
                                            <p:strVal val="#ppt_x"/>
                                          </p:val>
                                        </p:tav>
                                      </p:tavLst>
                                    </p:anim>
                                    <p:anim calcmode="lin" valueType="num">
                                      <p:cBhvr>
                                        <p:cTn id="20" dur="1000" fill="hold"/>
                                        <p:tgtEl>
                                          <p:spTgt spid="49768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97681"/>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497683"/>
                                        </p:tgtEl>
                                        <p:attrNameLst>
                                          <p:attrName>style.visibility</p:attrName>
                                        </p:attrNameLst>
                                      </p:cBhvr>
                                      <p:to>
                                        <p:strVal val="visible"/>
                                      </p:to>
                                    </p:set>
                                    <p:anim calcmode="lin" valueType="num">
                                      <p:cBhvr>
                                        <p:cTn id="26" dur="1000" fill="hold"/>
                                        <p:tgtEl>
                                          <p:spTgt spid="497683"/>
                                        </p:tgtEl>
                                        <p:attrNameLst>
                                          <p:attrName>ppt_x</p:attrName>
                                        </p:attrNameLst>
                                      </p:cBhvr>
                                      <p:tavLst>
                                        <p:tav tm="0">
                                          <p:val>
                                            <p:strVal val="#ppt_x-.2"/>
                                          </p:val>
                                        </p:tav>
                                        <p:tav tm="100000">
                                          <p:val>
                                            <p:strVal val="#ppt_x"/>
                                          </p:val>
                                        </p:tav>
                                      </p:tavLst>
                                    </p:anim>
                                    <p:anim calcmode="lin" valueType="num">
                                      <p:cBhvr>
                                        <p:cTn id="27" dur="1000" fill="hold"/>
                                        <p:tgtEl>
                                          <p:spTgt spid="497683"/>
                                        </p:tgtEl>
                                        <p:attrNameLst>
                                          <p:attrName>ppt_y</p:attrName>
                                        </p:attrNameLst>
                                      </p:cBhvr>
                                      <p:tavLst>
                                        <p:tav tm="0">
                                          <p:val>
                                            <p:strVal val="#ppt_y"/>
                                          </p:val>
                                        </p:tav>
                                        <p:tav tm="100000">
                                          <p:val>
                                            <p:strVal val="#ppt_y"/>
                                          </p:val>
                                        </p:tav>
                                      </p:tavLst>
                                    </p:anim>
                                    <p:animEffect transition="in" filter="wipe(right)" prLst="gradientSize: 0.1">
                                      <p:cBhvr>
                                        <p:cTn id="28" dur="1000"/>
                                        <p:tgtEl>
                                          <p:spTgt spid="497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75" grpId="0" animBg="1"/>
      <p:bldP spid="497681" grpId="0" animBg="1"/>
      <p:bldP spid="49768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14339" name="Group 4"/>
          <p:cNvGrpSpPr/>
          <p:nvPr/>
        </p:nvGrpSpPr>
        <p:grpSpPr>
          <a:xfrm>
            <a:off x="609600" y="457200"/>
            <a:ext cx="7924800" cy="766763"/>
            <a:chOff x="336" y="432"/>
            <a:chExt cx="4992" cy="483"/>
          </a:xfrm>
        </p:grpSpPr>
        <p:sp>
          <p:nvSpPr>
            <p:cNvPr id="14348" name="AutoShape 5"/>
            <p:cNvSpPr/>
            <p:nvPr/>
          </p:nvSpPr>
          <p:spPr>
            <a:xfrm>
              <a:off x="336" y="432"/>
              <a:ext cx="499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sp>
          <p:nvSpPr>
            <p:cNvPr id="498694" name="Text Box 6"/>
            <p:cNvSpPr txBox="1">
              <a:spLocks noChangeArrowheads="1"/>
            </p:cNvSpPr>
            <p:nvPr/>
          </p:nvSpPr>
          <p:spPr bwMode="gray">
            <a:xfrm>
              <a:off x="1417" y="515"/>
              <a:ext cx="36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危害航空安全的犯罪与刑罚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nvGrpSpPr>
            <p:cNvPr id="14350" name="Group 7"/>
            <p:cNvGrpSpPr/>
            <p:nvPr/>
          </p:nvGrpSpPr>
          <p:grpSpPr>
            <a:xfrm>
              <a:off x="576" y="480"/>
              <a:ext cx="960" cy="433"/>
              <a:chOff x="999" y="2100"/>
              <a:chExt cx="768" cy="853"/>
            </a:xfrm>
          </p:grpSpPr>
          <p:sp>
            <p:nvSpPr>
              <p:cNvPr id="498696" name="AutoShape 8"/>
              <p:cNvSpPr>
                <a:spLocks noChangeArrowheads="1"/>
              </p:cNvSpPr>
              <p:nvPr/>
            </p:nvSpPr>
            <p:spPr bwMode="gray">
              <a:xfrm>
                <a:off x="999" y="2100"/>
                <a:ext cx="768" cy="747"/>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8697" name="Freeform 9"/>
              <p:cNvSpPr/>
              <p:nvPr/>
            </p:nvSpPr>
            <p:spPr bwMode="gray">
              <a:xfrm>
                <a:off x="1047" y="2147"/>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8698" name="Text Box 10"/>
              <p:cNvSpPr txBox="1">
                <a:spLocks noChangeArrowheads="1"/>
              </p:cNvSpPr>
              <p:nvPr/>
            </p:nvSpPr>
            <p:spPr bwMode="gray">
              <a:xfrm>
                <a:off x="1009" y="2309"/>
                <a:ext cx="732" cy="6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grpSp>
      <p:sp>
        <p:nvSpPr>
          <p:cNvPr id="498699" name="Text Box 11"/>
          <p:cNvSpPr txBox="1"/>
          <p:nvPr/>
        </p:nvSpPr>
        <p:spPr>
          <a:xfrm>
            <a:off x="228600" y="2020888"/>
            <a:ext cx="8686800" cy="1484312"/>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45000"/>
              </a:spcBef>
              <a:buFont typeface="Wingdings" panose="05000000000000000000" pitchFamily="2" charset="2"/>
              <a:buNone/>
            </a:pPr>
            <a:r>
              <a:rPr lang="en-US" altLang="zh-CN" sz="2400" b="1" dirty="0">
                <a:latin typeface="楷体_GB2312" pitchFamily="49" charset="-122"/>
                <a:ea typeface="楷体_GB2312" pitchFamily="49" charset="-122"/>
              </a:rPr>
              <a:t>2</a:t>
            </a:r>
            <a:r>
              <a:rPr lang="zh-CN" altLang="en-US" sz="2400" b="1" dirty="0">
                <a:latin typeface="楷体_GB2312" pitchFamily="49" charset="-122"/>
                <a:ea typeface="楷体_GB2312" pitchFamily="49" charset="-122"/>
              </a:rPr>
              <a:t>、破坏航空设备设施罪</a:t>
            </a:r>
            <a:endParaRPr lang="zh-CN" altLang="en-US" sz="2400" b="1" dirty="0">
              <a:latin typeface="楷体_GB2312" pitchFamily="49" charset="-122"/>
              <a:ea typeface="楷体_GB2312" pitchFamily="49" charset="-122"/>
            </a:endParaRPr>
          </a:p>
          <a:p>
            <a:pPr marL="0" lvl="0" indent="0" eaLnBrk="1" hangingPunct="1">
              <a:lnSpc>
                <a:spcPct val="120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是指盗窃或者故意损毁、移动航行设施，或者以其他危险方法破坏航空设施和设备，危害航空安全的行为。</a:t>
            </a:r>
            <a:endParaRPr lang="zh-CN" altLang="en-US" sz="2200" b="1" dirty="0">
              <a:latin typeface="楷体_GB2312" pitchFamily="49" charset="-122"/>
              <a:ea typeface="楷体_GB2312" pitchFamily="49" charset="-122"/>
            </a:endParaRPr>
          </a:p>
        </p:txBody>
      </p:sp>
      <p:grpSp>
        <p:nvGrpSpPr>
          <p:cNvPr id="498700" name="Group 12"/>
          <p:cNvGrpSpPr/>
          <p:nvPr/>
        </p:nvGrpSpPr>
        <p:grpSpPr>
          <a:xfrm>
            <a:off x="228600" y="12954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498704" name="Text Box 16"/>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三、危害航空安全的具体犯罪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498705" name="Text Box 17"/>
          <p:cNvSpPr txBox="1"/>
          <p:nvPr/>
        </p:nvSpPr>
        <p:spPr>
          <a:xfrm>
            <a:off x="228600" y="3635375"/>
            <a:ext cx="8686800" cy="1698625"/>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zh-CN" altLang="en-US" sz="2200" b="1" dirty="0">
                <a:ea typeface="楷体_GB2312" pitchFamily="49" charset="-122"/>
              </a:rPr>
              <a:t>“</a:t>
            </a:r>
            <a:r>
              <a:rPr lang="zh-CN" altLang="zh-CN" sz="2200" b="1" dirty="0">
                <a:latin typeface="楷体_GB2312" pitchFamily="49" charset="-122"/>
                <a:ea typeface="楷体_GB2312" pitchFamily="49" charset="-122"/>
              </a:rPr>
              <a:t>破坏轨道、桥梁、隧道、公路、机场、航道、灯塔、标志或者进行其他破坏活动，足以使火车、汽车、电车、船只、航空器发生倾覆、毁坏危险，尚未造成严重后果的，处三年以上十年以下有期徒刑</a:t>
            </a:r>
            <a:r>
              <a:rPr lang="zh-CN" altLang="en-US" sz="2200" b="1" dirty="0">
                <a:latin typeface="楷体_GB2312" pitchFamily="49" charset="-122"/>
                <a:ea typeface="楷体_GB2312" pitchFamily="49" charset="-122"/>
              </a:rPr>
              <a:t>。</a:t>
            </a:r>
            <a:r>
              <a:rPr lang="zh-CN" altLang="en-US" sz="2200" b="1" dirty="0">
                <a:ea typeface="楷体_GB2312" pitchFamily="49" charset="-122"/>
              </a:rPr>
              <a:t>”</a:t>
            </a:r>
            <a:r>
              <a:rPr lang="zh-CN" altLang="en-US" sz="2200" b="1" dirty="0">
                <a:latin typeface="楷体_GB2312" pitchFamily="49" charset="-122"/>
                <a:ea typeface="楷体_GB2312" pitchFamily="49" charset="-122"/>
              </a:rPr>
              <a:t>                           </a:t>
            </a:r>
            <a:r>
              <a:rPr lang="en-US" altLang="zh-CN" sz="2200" b="1" dirty="0">
                <a:ea typeface="楷体_GB2312" pitchFamily="49" charset="-122"/>
              </a:rPr>
              <a:t>——</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刑法</a:t>
            </a:r>
            <a:r>
              <a:rPr lang="en-US" altLang="zh-CN" sz="2200" b="1" dirty="0">
                <a:latin typeface="楷体_GB2312" pitchFamily="49" charset="-122"/>
                <a:ea typeface="楷体_GB2312" pitchFamily="49" charset="-122"/>
              </a:rPr>
              <a:t>》</a:t>
            </a:r>
            <a:r>
              <a:rPr lang="zh-CN" altLang="zh-CN" sz="2200" b="1" dirty="0">
                <a:latin typeface="楷体_GB2312" pitchFamily="49" charset="-122"/>
                <a:ea typeface="楷体_GB2312" pitchFamily="49" charset="-122"/>
              </a:rPr>
              <a:t>第一百一十</a:t>
            </a:r>
            <a:r>
              <a:rPr lang="zh-CN" altLang="en-US" sz="2200" b="1" dirty="0">
                <a:latin typeface="楷体_GB2312" pitchFamily="49" charset="-122"/>
                <a:ea typeface="楷体_GB2312" pitchFamily="49" charset="-122"/>
              </a:rPr>
              <a:t>七</a:t>
            </a:r>
            <a:r>
              <a:rPr lang="zh-CN" altLang="zh-CN" sz="2200" b="1" dirty="0">
                <a:latin typeface="楷体_GB2312" pitchFamily="49" charset="-122"/>
                <a:ea typeface="楷体_GB2312" pitchFamily="49" charset="-122"/>
              </a:rPr>
              <a:t>条</a:t>
            </a:r>
            <a:endParaRPr lang="zh-CN" altLang="en-US" sz="2200" b="1" dirty="0">
              <a:latin typeface="楷体_GB2312" pitchFamily="49" charset="-122"/>
              <a:ea typeface="楷体_GB2312" pitchFamily="49" charset="-122"/>
            </a:endParaRPr>
          </a:p>
        </p:txBody>
      </p:sp>
      <p:sp>
        <p:nvSpPr>
          <p:cNvPr id="498706" name="Text Box 18"/>
          <p:cNvSpPr txBox="1"/>
          <p:nvPr/>
        </p:nvSpPr>
        <p:spPr>
          <a:xfrm>
            <a:off x="228600" y="5484813"/>
            <a:ext cx="8686800" cy="1296987"/>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zh-CN" altLang="en-US" sz="2200" b="1" dirty="0">
                <a:ea typeface="楷体_GB2312" pitchFamily="49" charset="-122"/>
              </a:rPr>
              <a:t>“</a:t>
            </a:r>
            <a:r>
              <a:rPr lang="zh-CN" altLang="zh-CN" sz="2200" b="1" dirty="0">
                <a:latin typeface="楷体_GB2312" pitchFamily="49" charset="-122"/>
                <a:ea typeface="楷体_GB2312" pitchFamily="49" charset="-122"/>
              </a:rPr>
              <a:t>破坏交通工具、交通设施、电力设备、燃气设备、易燃易爆设备，造成严重后果的，处十年以上有期徒刑、无期徒刑或者死刑</a:t>
            </a:r>
            <a:r>
              <a:rPr lang="zh-CN" altLang="en-US" sz="2200" b="1" dirty="0">
                <a:latin typeface="楷体_GB2312" pitchFamily="49" charset="-122"/>
                <a:ea typeface="楷体_GB2312" pitchFamily="49" charset="-122"/>
              </a:rPr>
              <a:t>。</a:t>
            </a:r>
            <a:r>
              <a:rPr lang="zh-CN" altLang="en-US" sz="2200" b="1" dirty="0">
                <a:ea typeface="楷体_GB2312" pitchFamily="49" charset="-122"/>
              </a:rPr>
              <a:t>”</a:t>
            </a:r>
            <a:r>
              <a:rPr lang="zh-CN" altLang="en-US" sz="2200" b="1" dirty="0">
                <a:latin typeface="楷体_GB2312" pitchFamily="49" charset="-122"/>
                <a:ea typeface="楷体_GB2312" pitchFamily="49" charset="-122"/>
              </a:rPr>
              <a:t>                             </a:t>
            </a:r>
            <a:r>
              <a:rPr lang="en-US" altLang="zh-CN" sz="2200" b="1" dirty="0">
                <a:ea typeface="楷体_GB2312" pitchFamily="49" charset="-122"/>
              </a:rPr>
              <a:t>——</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刑法</a:t>
            </a:r>
            <a:r>
              <a:rPr lang="en-US" altLang="zh-CN" sz="2200" b="1" dirty="0">
                <a:latin typeface="楷体_GB2312" pitchFamily="49" charset="-122"/>
                <a:ea typeface="楷体_GB2312" pitchFamily="49" charset="-122"/>
              </a:rPr>
              <a:t>》</a:t>
            </a:r>
            <a:r>
              <a:rPr lang="zh-CN" altLang="zh-CN" sz="2200" b="1" dirty="0">
                <a:latin typeface="楷体_GB2312" pitchFamily="49" charset="-122"/>
                <a:ea typeface="楷体_GB2312" pitchFamily="49" charset="-122"/>
              </a:rPr>
              <a:t>第一百一十九条</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8700"/>
                                        </p:tgtEl>
                                        <p:attrNameLst>
                                          <p:attrName>style.visibility</p:attrName>
                                        </p:attrNameLst>
                                      </p:cBhvr>
                                      <p:to>
                                        <p:strVal val="visible"/>
                                      </p:to>
                                    </p:set>
                                    <p:animEffect transition="in" filter="wipe(left)">
                                      <p:cBhvr>
                                        <p:cTn id="7" dur="1000"/>
                                        <p:tgtEl>
                                          <p:spTgt spid="498700"/>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498699"/>
                                        </p:tgtEl>
                                        <p:attrNameLst>
                                          <p:attrName>style.visibility</p:attrName>
                                        </p:attrNameLst>
                                      </p:cBhvr>
                                      <p:to>
                                        <p:strVal val="visible"/>
                                      </p:to>
                                    </p:set>
                                    <p:anim calcmode="lin" valueType="num">
                                      <p:cBhvr>
                                        <p:cTn id="12" dur="1000" fill="hold"/>
                                        <p:tgtEl>
                                          <p:spTgt spid="498699"/>
                                        </p:tgtEl>
                                        <p:attrNameLst>
                                          <p:attrName>ppt_x</p:attrName>
                                        </p:attrNameLst>
                                      </p:cBhvr>
                                      <p:tavLst>
                                        <p:tav tm="0">
                                          <p:val>
                                            <p:strVal val="#ppt_x-.2"/>
                                          </p:val>
                                        </p:tav>
                                        <p:tav tm="100000">
                                          <p:val>
                                            <p:strVal val="#ppt_x"/>
                                          </p:val>
                                        </p:tav>
                                      </p:tavLst>
                                    </p:anim>
                                    <p:anim calcmode="lin" valueType="num">
                                      <p:cBhvr>
                                        <p:cTn id="13" dur="1000" fill="hold"/>
                                        <p:tgtEl>
                                          <p:spTgt spid="498699"/>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98699"/>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498705"/>
                                        </p:tgtEl>
                                        <p:attrNameLst>
                                          <p:attrName>style.visibility</p:attrName>
                                        </p:attrNameLst>
                                      </p:cBhvr>
                                      <p:to>
                                        <p:strVal val="visible"/>
                                      </p:to>
                                    </p:set>
                                    <p:anim calcmode="lin" valueType="num">
                                      <p:cBhvr>
                                        <p:cTn id="19" dur="1000" fill="hold"/>
                                        <p:tgtEl>
                                          <p:spTgt spid="498705"/>
                                        </p:tgtEl>
                                        <p:attrNameLst>
                                          <p:attrName>ppt_x</p:attrName>
                                        </p:attrNameLst>
                                      </p:cBhvr>
                                      <p:tavLst>
                                        <p:tav tm="0">
                                          <p:val>
                                            <p:strVal val="#ppt_x-.2"/>
                                          </p:val>
                                        </p:tav>
                                        <p:tav tm="100000">
                                          <p:val>
                                            <p:strVal val="#ppt_x"/>
                                          </p:val>
                                        </p:tav>
                                      </p:tavLst>
                                    </p:anim>
                                    <p:anim calcmode="lin" valueType="num">
                                      <p:cBhvr>
                                        <p:cTn id="20" dur="1000" fill="hold"/>
                                        <p:tgtEl>
                                          <p:spTgt spid="498705"/>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98705"/>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498706"/>
                                        </p:tgtEl>
                                        <p:attrNameLst>
                                          <p:attrName>style.visibility</p:attrName>
                                        </p:attrNameLst>
                                      </p:cBhvr>
                                      <p:to>
                                        <p:strVal val="visible"/>
                                      </p:to>
                                    </p:set>
                                    <p:anim calcmode="lin" valueType="num">
                                      <p:cBhvr>
                                        <p:cTn id="26" dur="1000" fill="hold"/>
                                        <p:tgtEl>
                                          <p:spTgt spid="498706"/>
                                        </p:tgtEl>
                                        <p:attrNameLst>
                                          <p:attrName>ppt_x</p:attrName>
                                        </p:attrNameLst>
                                      </p:cBhvr>
                                      <p:tavLst>
                                        <p:tav tm="0">
                                          <p:val>
                                            <p:strVal val="#ppt_x-.2"/>
                                          </p:val>
                                        </p:tav>
                                        <p:tav tm="100000">
                                          <p:val>
                                            <p:strVal val="#ppt_x"/>
                                          </p:val>
                                        </p:tav>
                                      </p:tavLst>
                                    </p:anim>
                                    <p:anim calcmode="lin" valueType="num">
                                      <p:cBhvr>
                                        <p:cTn id="27" dur="1000" fill="hold"/>
                                        <p:tgtEl>
                                          <p:spTgt spid="498706"/>
                                        </p:tgtEl>
                                        <p:attrNameLst>
                                          <p:attrName>ppt_y</p:attrName>
                                        </p:attrNameLst>
                                      </p:cBhvr>
                                      <p:tavLst>
                                        <p:tav tm="0">
                                          <p:val>
                                            <p:strVal val="#ppt_y"/>
                                          </p:val>
                                        </p:tav>
                                        <p:tav tm="100000">
                                          <p:val>
                                            <p:strVal val="#ppt_y"/>
                                          </p:val>
                                        </p:tav>
                                      </p:tavLst>
                                    </p:anim>
                                    <p:animEffect transition="in" filter="wipe(right)" prLst="gradientSize: 0.1">
                                      <p:cBhvr>
                                        <p:cTn id="28" dur="1000"/>
                                        <p:tgtEl>
                                          <p:spTgt spid="498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8699" grpId="0" animBg="1"/>
      <p:bldP spid="498705" grpId="0" animBg="1"/>
      <p:bldP spid="49870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15363" name="Group 4"/>
          <p:cNvGrpSpPr/>
          <p:nvPr/>
        </p:nvGrpSpPr>
        <p:grpSpPr>
          <a:xfrm>
            <a:off x="590550" y="509588"/>
            <a:ext cx="7924800" cy="766762"/>
            <a:chOff x="336" y="432"/>
            <a:chExt cx="4992" cy="483"/>
          </a:xfrm>
        </p:grpSpPr>
        <p:sp>
          <p:nvSpPr>
            <p:cNvPr id="15371" name="AutoShape 5"/>
            <p:cNvSpPr/>
            <p:nvPr/>
          </p:nvSpPr>
          <p:spPr>
            <a:xfrm>
              <a:off x="336" y="432"/>
              <a:ext cx="499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sp>
          <p:nvSpPr>
            <p:cNvPr id="506886" name="Text Box 6"/>
            <p:cNvSpPr txBox="1">
              <a:spLocks noChangeArrowheads="1"/>
            </p:cNvSpPr>
            <p:nvPr/>
          </p:nvSpPr>
          <p:spPr bwMode="gray">
            <a:xfrm>
              <a:off x="1417" y="515"/>
              <a:ext cx="36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危害航空安全的犯罪与刑罚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nvGrpSpPr>
            <p:cNvPr id="15373" name="Group 7"/>
            <p:cNvGrpSpPr/>
            <p:nvPr/>
          </p:nvGrpSpPr>
          <p:grpSpPr>
            <a:xfrm>
              <a:off x="576" y="480"/>
              <a:ext cx="960" cy="433"/>
              <a:chOff x="999" y="2100"/>
              <a:chExt cx="768" cy="853"/>
            </a:xfrm>
          </p:grpSpPr>
          <p:sp>
            <p:nvSpPr>
              <p:cNvPr id="506888" name="AutoShape 8"/>
              <p:cNvSpPr>
                <a:spLocks noChangeArrowheads="1"/>
              </p:cNvSpPr>
              <p:nvPr/>
            </p:nvSpPr>
            <p:spPr bwMode="gray">
              <a:xfrm>
                <a:off x="999" y="2100"/>
                <a:ext cx="768" cy="747"/>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06889" name="Freeform 9"/>
              <p:cNvSpPr/>
              <p:nvPr/>
            </p:nvSpPr>
            <p:spPr bwMode="gray">
              <a:xfrm>
                <a:off x="1047" y="2147"/>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06890" name="Text Box 10"/>
              <p:cNvSpPr txBox="1">
                <a:spLocks noChangeArrowheads="1"/>
              </p:cNvSpPr>
              <p:nvPr/>
            </p:nvSpPr>
            <p:spPr bwMode="gray">
              <a:xfrm>
                <a:off x="1009" y="2309"/>
                <a:ext cx="732" cy="6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grpSp>
      <p:sp>
        <p:nvSpPr>
          <p:cNvPr id="506891" name="Text Box 11"/>
          <p:cNvSpPr txBox="1"/>
          <p:nvPr/>
        </p:nvSpPr>
        <p:spPr>
          <a:xfrm>
            <a:off x="209550" y="2128838"/>
            <a:ext cx="8686800" cy="1484312"/>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45000"/>
              </a:spcBef>
              <a:buFont typeface="Wingdings" panose="05000000000000000000" pitchFamily="2" charset="2"/>
              <a:buNone/>
            </a:pPr>
            <a:r>
              <a:rPr lang="en-US" altLang="zh-CN" sz="2400" b="1" dirty="0">
                <a:latin typeface="楷体_GB2312" pitchFamily="49" charset="-122"/>
                <a:ea typeface="楷体_GB2312" pitchFamily="49" charset="-122"/>
              </a:rPr>
              <a:t>3</a:t>
            </a:r>
            <a:r>
              <a:rPr lang="zh-CN" altLang="en-US" sz="2400" b="1" dirty="0">
                <a:latin typeface="楷体_GB2312" pitchFamily="49" charset="-122"/>
                <a:ea typeface="楷体_GB2312" pitchFamily="49" charset="-122"/>
              </a:rPr>
              <a:t>、劫持民用航空器罪</a:t>
            </a:r>
            <a:endParaRPr lang="zh-CN" altLang="en-US" sz="2400" b="1" dirty="0">
              <a:latin typeface="楷体_GB2312" pitchFamily="49" charset="-122"/>
              <a:ea typeface="楷体_GB2312" pitchFamily="49" charset="-122"/>
            </a:endParaRPr>
          </a:p>
          <a:p>
            <a:pPr marL="0" lvl="0" indent="0" eaLnBrk="1" hangingPunct="1">
              <a:lnSpc>
                <a:spcPct val="120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劫持民用航空器罪，是指以暴力、胁迫或者其他方法劫持航空器的行为。</a:t>
            </a:r>
            <a:endParaRPr lang="zh-CN" altLang="en-US" sz="2200" b="1" dirty="0">
              <a:latin typeface="楷体_GB2312" pitchFamily="49" charset="-122"/>
              <a:ea typeface="楷体_GB2312" pitchFamily="49" charset="-122"/>
            </a:endParaRPr>
          </a:p>
        </p:txBody>
      </p:sp>
      <p:grpSp>
        <p:nvGrpSpPr>
          <p:cNvPr id="506892" name="Group 12"/>
          <p:cNvGrpSpPr/>
          <p:nvPr/>
        </p:nvGrpSpPr>
        <p:grpSpPr>
          <a:xfrm>
            <a:off x="209550" y="1423988"/>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06896" name="Text Box 16"/>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三、危害航空安全的具体犯罪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506897" name="Text Box 17"/>
          <p:cNvSpPr txBox="1"/>
          <p:nvPr/>
        </p:nvSpPr>
        <p:spPr>
          <a:xfrm>
            <a:off x="209550" y="3860800"/>
            <a:ext cx="8686800" cy="1549400"/>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4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zh-CN" altLang="en-US" sz="2200" b="1" dirty="0">
                <a:ea typeface="楷体_GB2312" pitchFamily="49" charset="-122"/>
              </a:rPr>
              <a:t>“</a:t>
            </a:r>
            <a:r>
              <a:rPr lang="zh-CN" altLang="en-US" sz="2200" b="1" dirty="0">
                <a:latin typeface="楷体_GB2312" pitchFamily="49" charset="-122"/>
                <a:ea typeface="楷体_GB2312" pitchFamily="49" charset="-122"/>
              </a:rPr>
              <a:t>以暴力、胁迫或者其他方法劫持航空器的，处十年以上有期徒刑或者无期徒刑；致人重伤、死亡或者使航空器遭受严重破坏的，处死刑。</a:t>
            </a:r>
            <a:r>
              <a:rPr lang="zh-CN" altLang="en-US" sz="2200" b="1" dirty="0">
                <a:ea typeface="楷体_GB2312" pitchFamily="49" charset="-122"/>
              </a:rPr>
              <a:t>”</a:t>
            </a:r>
            <a:r>
              <a:rPr lang="zh-CN" altLang="en-US" sz="2200" b="1" dirty="0">
                <a:latin typeface="楷体_GB2312" pitchFamily="49" charset="-122"/>
                <a:ea typeface="楷体_GB2312" pitchFamily="49" charset="-122"/>
              </a:rPr>
              <a:t>                             </a:t>
            </a:r>
            <a:r>
              <a:rPr lang="en-US" altLang="zh-CN" sz="2200" b="1" dirty="0">
                <a:ea typeface="楷体_GB2312" pitchFamily="49" charset="-122"/>
              </a:rPr>
              <a:t>——</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刑法</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第一百二十一条</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6892"/>
                                        </p:tgtEl>
                                        <p:attrNameLst>
                                          <p:attrName>style.visibility</p:attrName>
                                        </p:attrNameLst>
                                      </p:cBhvr>
                                      <p:to>
                                        <p:strVal val="visible"/>
                                      </p:to>
                                    </p:set>
                                    <p:animEffect transition="in" filter="wipe(left)">
                                      <p:cBhvr>
                                        <p:cTn id="7" dur="1000"/>
                                        <p:tgtEl>
                                          <p:spTgt spid="506892"/>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506891"/>
                                        </p:tgtEl>
                                        <p:attrNameLst>
                                          <p:attrName>style.visibility</p:attrName>
                                        </p:attrNameLst>
                                      </p:cBhvr>
                                      <p:to>
                                        <p:strVal val="visible"/>
                                      </p:to>
                                    </p:set>
                                    <p:anim calcmode="lin" valueType="num">
                                      <p:cBhvr>
                                        <p:cTn id="12" dur="1000" fill="hold"/>
                                        <p:tgtEl>
                                          <p:spTgt spid="506891"/>
                                        </p:tgtEl>
                                        <p:attrNameLst>
                                          <p:attrName>ppt_x</p:attrName>
                                        </p:attrNameLst>
                                      </p:cBhvr>
                                      <p:tavLst>
                                        <p:tav tm="0">
                                          <p:val>
                                            <p:strVal val="#ppt_x-.2"/>
                                          </p:val>
                                        </p:tav>
                                        <p:tav tm="100000">
                                          <p:val>
                                            <p:strVal val="#ppt_x"/>
                                          </p:val>
                                        </p:tav>
                                      </p:tavLst>
                                    </p:anim>
                                    <p:anim calcmode="lin" valueType="num">
                                      <p:cBhvr>
                                        <p:cTn id="13" dur="1000" fill="hold"/>
                                        <p:tgtEl>
                                          <p:spTgt spid="506891"/>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06891"/>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506897"/>
                                        </p:tgtEl>
                                        <p:attrNameLst>
                                          <p:attrName>style.visibility</p:attrName>
                                        </p:attrNameLst>
                                      </p:cBhvr>
                                      <p:to>
                                        <p:strVal val="visible"/>
                                      </p:to>
                                    </p:set>
                                    <p:anim calcmode="lin" valueType="num">
                                      <p:cBhvr>
                                        <p:cTn id="19" dur="1000" fill="hold"/>
                                        <p:tgtEl>
                                          <p:spTgt spid="506897"/>
                                        </p:tgtEl>
                                        <p:attrNameLst>
                                          <p:attrName>ppt_x</p:attrName>
                                        </p:attrNameLst>
                                      </p:cBhvr>
                                      <p:tavLst>
                                        <p:tav tm="0">
                                          <p:val>
                                            <p:strVal val="#ppt_x-.2"/>
                                          </p:val>
                                        </p:tav>
                                        <p:tav tm="100000">
                                          <p:val>
                                            <p:strVal val="#ppt_x"/>
                                          </p:val>
                                        </p:tav>
                                      </p:tavLst>
                                    </p:anim>
                                    <p:anim calcmode="lin" valueType="num">
                                      <p:cBhvr>
                                        <p:cTn id="20" dur="1000" fill="hold"/>
                                        <p:tgtEl>
                                          <p:spTgt spid="506897"/>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068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91" grpId="0" animBg="1"/>
      <p:bldP spid="50689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446468" name="Group 4"/>
          <p:cNvGrpSpPr/>
          <p:nvPr/>
        </p:nvGrpSpPr>
        <p:grpSpPr>
          <a:xfrm>
            <a:off x="381000" y="685800"/>
            <a:ext cx="876300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446472" name="Text Box 8"/>
            <p:cNvSpPr txBox="1">
              <a:spLocks noChangeArrowheads="1"/>
            </p:cNvSpPr>
            <p:nvPr/>
          </p:nvSpPr>
          <p:spPr bwMode="auto">
            <a:xfrm>
              <a:off x="288" y="917"/>
              <a:ext cx="5332" cy="1579"/>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案例</a:t>
              </a: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         </a:t>
              </a:r>
              <a:r>
                <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卓长仁劫持航空器案</a:t>
              </a:r>
              <a:endPar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446473" name="Text Box 9"/>
          <p:cNvSpPr txBox="1"/>
          <p:nvPr/>
        </p:nvSpPr>
        <p:spPr>
          <a:xfrm>
            <a:off x="381000" y="1676400"/>
            <a:ext cx="8610600" cy="4976813"/>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30000"/>
              </a:lnSpc>
              <a:spcBef>
                <a:spcPct val="40000"/>
              </a:spcBef>
              <a:buFont typeface="Wingdings" panose="05000000000000000000" pitchFamily="2" charset="2"/>
              <a:buNone/>
            </a:pPr>
            <a:r>
              <a:rPr lang="en-US" altLang="zh-CN" sz="2000" dirty="0">
                <a:latin typeface="Times New Roman" panose="02020603050405020304" pitchFamily="18" charset="0"/>
                <a:ea typeface="楷体_GB2312" pitchFamily="49" charset="-122"/>
              </a:rPr>
              <a:t>     1983</a:t>
            </a:r>
            <a:r>
              <a:rPr lang="zh-CN" altLang="en-US" sz="2000" dirty="0">
                <a:latin typeface="Times New Roman" panose="02020603050405020304" pitchFamily="18" charset="0"/>
                <a:ea typeface="楷体_GB2312" pitchFamily="49" charset="-122"/>
              </a:rPr>
              <a:t>年，从沈阳机场运载</a:t>
            </a:r>
            <a:r>
              <a:rPr lang="en-US" altLang="zh-CN" sz="2000" dirty="0">
                <a:latin typeface="Times New Roman" panose="02020603050405020304" pitchFamily="18" charset="0"/>
                <a:ea typeface="楷体_GB2312" pitchFamily="49" charset="-122"/>
              </a:rPr>
              <a:t>105</a:t>
            </a:r>
            <a:r>
              <a:rPr lang="zh-CN" altLang="en-US" sz="2000" dirty="0">
                <a:latin typeface="Times New Roman" panose="02020603050405020304" pitchFamily="18" charset="0"/>
                <a:ea typeface="楷体_GB2312" pitchFamily="49" charset="-122"/>
              </a:rPr>
              <a:t>名乘客飞往上海的中国民航客机</a:t>
            </a:r>
            <a:r>
              <a:rPr lang="en-US" altLang="zh-CN" sz="2000" dirty="0">
                <a:latin typeface="Times New Roman" panose="02020603050405020304" pitchFamily="18" charset="0"/>
                <a:ea typeface="楷体_GB2312" pitchFamily="49" charset="-122"/>
              </a:rPr>
              <a:t>296</a:t>
            </a:r>
            <a:r>
              <a:rPr lang="zh-CN" altLang="en-US" sz="2000" dirty="0">
                <a:latin typeface="Times New Roman" panose="02020603050405020304" pitchFamily="18" charset="0"/>
                <a:ea typeface="楷体_GB2312" pitchFamily="49" charset="-122"/>
              </a:rPr>
              <a:t>号，自沈阳东塔机场起飞后，被机上乘客卓长仁、姜洪军、安卫建、王彦大、吴云飞和高东萍等六名持枪歹徒采用暴力和威胁的方式劫持。他们用枪射击驾驶舱门锁，破门闯入驾驶舱后，对舱内人员射击，将报务员王永昌和领航员王培富击成重伤。威逼机长王仪轩和副驾驶员和长林改变航线。他们用枪顶着机长的头并威胁乘客要与全机同归于尽，还强行乱推驾驶杆，使飞机在颠簸倾斜、忽高忽低</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最低离地面</a:t>
            </a:r>
            <a:r>
              <a:rPr lang="en-US" altLang="zh-CN" sz="2000" dirty="0">
                <a:latin typeface="Times New Roman" panose="02020603050405020304" pitchFamily="18" charset="0"/>
                <a:ea typeface="楷体_GB2312" pitchFamily="49" charset="-122"/>
              </a:rPr>
              <a:t>600</a:t>
            </a:r>
            <a:r>
              <a:rPr lang="zh-CN" altLang="en-US" sz="2000" dirty="0">
                <a:latin typeface="Times New Roman" panose="02020603050405020304" pitchFamily="18" charset="0"/>
                <a:ea typeface="楷体_GB2312" pitchFamily="49" charset="-122"/>
              </a:rPr>
              <a:t>米</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的状态下飞行，严重危及着飞机和全机人员的安全。</a:t>
            </a:r>
            <a:endParaRPr lang="zh-CN" altLang="en-US" sz="2000" dirty="0">
              <a:latin typeface="Times New Roman" panose="02020603050405020304" pitchFamily="18" charset="0"/>
              <a:ea typeface="楷体_GB2312" pitchFamily="49" charset="-122"/>
            </a:endParaRPr>
          </a:p>
          <a:p>
            <a:pPr marL="0" lvl="0" indent="0" eaLnBrk="1" hangingPunct="1">
              <a:lnSpc>
                <a:spcPct val="130000"/>
              </a:lnSpc>
              <a:spcBef>
                <a:spcPct val="40000"/>
              </a:spcBef>
              <a:buFont typeface="Wingdings" panose="05000000000000000000" pitchFamily="2" charset="2"/>
              <a:buNone/>
            </a:pPr>
            <a:r>
              <a:rPr lang="zh-CN" altLang="en-US" sz="2000" dirty="0">
                <a:latin typeface="Times New Roman" panose="02020603050405020304" pitchFamily="18" charset="0"/>
                <a:ea typeface="楷体_GB2312" pitchFamily="49" charset="-122"/>
              </a:rPr>
              <a:t>    飞机被迫在我国渤海湾、沈阳、大连和丹东的上空盘旋后飞经朝鲜人民共和国，又飞入了韩国领空，被韩国四架鬼怪式战斗机拦截，迫降在该国的春川军用机场。飞机降落后，罪犯们又控制飞机和机上人员长达八小时之久。最后向韩国当局缴械并受到拘留。 </a:t>
            </a:r>
            <a:endParaRPr lang="zh-CN" altLang="en-US" sz="2000" dirty="0">
              <a:latin typeface="Times New Roman" panose="02020603050405020304" pitchFamily="18" charset="0"/>
              <a:ea typeface="楷体_GB2312" pitchFamily="49" charset="-122"/>
            </a:endParaRPr>
          </a:p>
        </p:txBody>
      </p:sp>
      <p:sp>
        <p:nvSpPr>
          <p:cNvPr id="75783" name="AutoShape 7"/>
          <p:cNvSpPr>
            <a:spLocks noChangeArrowheads="1"/>
          </p:cNvSpPr>
          <p:nvPr/>
        </p:nvSpPr>
        <p:spPr bwMode="auto">
          <a:xfrm>
            <a:off x="198590" y="1314023"/>
            <a:ext cx="2120204" cy="330202"/>
          </a:xfrm>
          <a:prstGeom prst="flowChartAlternateProcess">
            <a:avLst/>
          </a:prstGeom>
          <a:scene3d>
            <a:camera prst="orthographicFront"/>
            <a:lightRig rig="threePt" dir="t"/>
          </a:scene3d>
          <a:sp3d>
            <a:bevelT/>
          </a:sp3d>
        </p:spPr>
        <p:style>
          <a:lnRef idx="3">
            <a:schemeClr val="lt1"/>
          </a:lnRef>
          <a:fillRef idx="1">
            <a:schemeClr val="accent1"/>
          </a:fillRef>
          <a:effectRef idx="1">
            <a:schemeClr val="accent1"/>
          </a:effectRef>
          <a:fontRef idx="minor">
            <a:schemeClr val="lt1"/>
          </a:fontRef>
        </p:style>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            </a:t>
            </a:r>
            <a:r>
              <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案例点击               </a:t>
            </a:r>
            <a:endPar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46468"/>
                                        </p:tgtEl>
                                        <p:attrNameLst>
                                          <p:attrName>style.visibility</p:attrName>
                                        </p:attrNameLst>
                                      </p:cBhvr>
                                      <p:to>
                                        <p:strVal val="visible"/>
                                      </p:to>
                                    </p:set>
                                    <p:animEffect transition="in" filter="wipe(left)">
                                      <p:cBhvr>
                                        <p:cTn id="7" dur="1000"/>
                                        <p:tgtEl>
                                          <p:spTgt spid="446468"/>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75783"/>
                                        </p:tgtEl>
                                        <p:attrNameLst>
                                          <p:attrName>style.visibility</p:attrName>
                                        </p:attrNameLst>
                                      </p:cBhvr>
                                      <p:to>
                                        <p:strVal val="visible"/>
                                      </p:to>
                                    </p:set>
                                    <p:anim calcmode="lin" valueType="num">
                                      <p:cBhvr additive="base">
                                        <p:cTn id="11" dur="500" fill="hold"/>
                                        <p:tgtEl>
                                          <p:spTgt spid="75783"/>
                                        </p:tgtEl>
                                        <p:attrNameLst>
                                          <p:attrName>ppt_x</p:attrName>
                                        </p:attrNameLst>
                                      </p:cBhvr>
                                      <p:tavLst>
                                        <p:tav tm="0">
                                          <p:val>
                                            <p:strVal val="0-#ppt_w/2"/>
                                          </p:val>
                                        </p:tav>
                                        <p:tav tm="100000">
                                          <p:val>
                                            <p:strVal val="#ppt_x"/>
                                          </p:val>
                                        </p:tav>
                                      </p:tavLst>
                                    </p:anim>
                                    <p:anim calcmode="lin" valueType="num">
                                      <p:cBhvr additive="base">
                                        <p:cTn id="12" dur="500" fill="hold"/>
                                        <p:tgtEl>
                                          <p:spTgt spid="7578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9" presetClass="entr" presetSubtype="0" fill="hold" grpId="0" nodeType="afterEffect">
                                  <p:stCondLst>
                                    <p:cond delay="0"/>
                                  </p:stCondLst>
                                  <p:childTnLst>
                                    <p:set>
                                      <p:cBhvr>
                                        <p:cTn id="15" dur="1" fill="hold">
                                          <p:stCondLst>
                                            <p:cond delay="0"/>
                                          </p:stCondLst>
                                        </p:cTn>
                                        <p:tgtEl>
                                          <p:spTgt spid="446473"/>
                                        </p:tgtEl>
                                        <p:attrNameLst>
                                          <p:attrName>style.visibility</p:attrName>
                                        </p:attrNameLst>
                                      </p:cBhvr>
                                      <p:to>
                                        <p:strVal val="visible"/>
                                      </p:to>
                                    </p:set>
                                    <p:anim calcmode="lin" valueType="num">
                                      <p:cBhvr>
                                        <p:cTn id="16" dur="1000" fill="hold"/>
                                        <p:tgtEl>
                                          <p:spTgt spid="446473"/>
                                        </p:tgtEl>
                                        <p:attrNameLst>
                                          <p:attrName>ppt_x</p:attrName>
                                        </p:attrNameLst>
                                      </p:cBhvr>
                                      <p:tavLst>
                                        <p:tav tm="0">
                                          <p:val>
                                            <p:strVal val="#ppt_x-.2"/>
                                          </p:val>
                                        </p:tav>
                                        <p:tav tm="100000">
                                          <p:val>
                                            <p:strVal val="#ppt_x"/>
                                          </p:val>
                                        </p:tav>
                                      </p:tavLst>
                                    </p:anim>
                                    <p:anim calcmode="lin" valueType="num">
                                      <p:cBhvr>
                                        <p:cTn id="17" dur="1000" fill="hold"/>
                                        <p:tgtEl>
                                          <p:spTgt spid="446473"/>
                                        </p:tgtEl>
                                        <p:attrNameLst>
                                          <p:attrName>ppt_y</p:attrName>
                                        </p:attrNameLst>
                                      </p:cBhvr>
                                      <p:tavLst>
                                        <p:tav tm="0">
                                          <p:val>
                                            <p:strVal val="#ppt_y"/>
                                          </p:val>
                                        </p:tav>
                                        <p:tav tm="100000">
                                          <p:val>
                                            <p:strVal val="#ppt_y"/>
                                          </p:val>
                                        </p:tav>
                                      </p:tavLst>
                                    </p:anim>
                                    <p:animEffect transition="in" filter="wipe(right)" prLst="gradientSize: 0.1">
                                      <p:cBhvr>
                                        <p:cTn id="18" dur="1000"/>
                                        <p:tgtEl>
                                          <p:spTgt spid="446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7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502788" name="Group 4"/>
          <p:cNvGrpSpPr/>
          <p:nvPr/>
        </p:nvGrpSpPr>
        <p:grpSpPr>
          <a:xfrm>
            <a:off x="381000" y="685800"/>
            <a:ext cx="876300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02792" name="Text Box 8"/>
            <p:cNvSpPr txBox="1">
              <a:spLocks noChangeArrowheads="1"/>
            </p:cNvSpPr>
            <p:nvPr/>
          </p:nvSpPr>
          <p:spPr bwMode="auto">
            <a:xfrm>
              <a:off x="288" y="917"/>
              <a:ext cx="5332" cy="1579"/>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案例</a:t>
              </a: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         </a:t>
              </a:r>
              <a:r>
                <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卓长仁劫持航空器案</a:t>
              </a:r>
              <a:endPar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502793" name="Text Box 9"/>
          <p:cNvSpPr txBox="1"/>
          <p:nvPr/>
        </p:nvSpPr>
        <p:spPr>
          <a:xfrm>
            <a:off x="152400" y="1724025"/>
            <a:ext cx="8991600" cy="4440238"/>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40000"/>
              </a:lnSpc>
              <a:spcBef>
                <a:spcPct val="40000"/>
              </a:spcBef>
              <a:buFont typeface="Wingdings" panose="05000000000000000000" pitchFamily="2" charset="2"/>
              <a:buNone/>
            </a:pPr>
            <a:r>
              <a:rPr lang="en-US" altLang="zh-CN" sz="2200" dirty="0">
                <a:latin typeface="Times New Roman" panose="02020603050405020304" pitchFamily="18" charset="0"/>
                <a:ea typeface="楷体_GB2312" pitchFamily="49" charset="-122"/>
              </a:rPr>
              <a:t>        </a:t>
            </a:r>
            <a:r>
              <a:rPr lang="zh-CN" altLang="en-US" sz="2200" dirty="0">
                <a:latin typeface="Times New Roman" panose="02020603050405020304" pitchFamily="18" charset="0"/>
                <a:ea typeface="楷体_GB2312" pitchFamily="49" charset="-122"/>
              </a:rPr>
              <a:t>对于劫机罪犯韩国拒绝了中国的引渡请求，而坚持由其自行决定进行审讯和实施法律制裁。故</a:t>
            </a:r>
            <a:r>
              <a:rPr lang="en-US" altLang="zh-CN" sz="2200" dirty="0">
                <a:latin typeface="Times New Roman" panose="02020603050405020304" pitchFamily="18" charset="0"/>
                <a:ea typeface="楷体_GB2312" pitchFamily="49" charset="-122"/>
              </a:rPr>
              <a:t>1983</a:t>
            </a:r>
            <a:r>
              <a:rPr lang="zh-CN" altLang="en-US" sz="2200" dirty="0">
                <a:latin typeface="Times New Roman" panose="02020603050405020304" pitchFamily="18" charset="0"/>
                <a:ea typeface="楷体_GB2312" pitchFamily="49" charset="-122"/>
              </a:rPr>
              <a:t>年</a:t>
            </a:r>
            <a:r>
              <a:rPr lang="en-US" altLang="zh-CN" sz="2200" dirty="0">
                <a:latin typeface="Times New Roman" panose="02020603050405020304" pitchFamily="18" charset="0"/>
                <a:ea typeface="楷体_GB2312" pitchFamily="49" charset="-122"/>
              </a:rPr>
              <a:t>6</a:t>
            </a:r>
            <a:r>
              <a:rPr lang="zh-CN" altLang="en-US" sz="2200" dirty="0">
                <a:latin typeface="Times New Roman" panose="02020603050405020304" pitchFamily="18" charset="0"/>
                <a:ea typeface="楷体_GB2312" pitchFamily="49" charset="-122"/>
              </a:rPr>
              <a:t>月</a:t>
            </a:r>
            <a:r>
              <a:rPr lang="en-US" altLang="zh-CN" sz="2200" dirty="0">
                <a:latin typeface="Times New Roman" panose="02020603050405020304" pitchFamily="18" charset="0"/>
                <a:ea typeface="楷体_GB2312" pitchFamily="49" charset="-122"/>
              </a:rPr>
              <a:t>1</a:t>
            </a:r>
            <a:r>
              <a:rPr lang="zh-CN" altLang="en-US" sz="2200" dirty="0">
                <a:latin typeface="Times New Roman" panose="02020603050405020304" pitchFamily="18" charset="0"/>
                <a:ea typeface="楷体_GB2312" pitchFamily="49" charset="-122"/>
              </a:rPr>
              <a:t>日韩国汉城地方检察院以违反韩国</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航空安全法</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移民管制法</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和</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武器及爆炸物品管制法</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对六名劫机犯提起诉讼。</a:t>
            </a:r>
            <a:r>
              <a:rPr lang="en-US" altLang="zh-CN" sz="2200" dirty="0">
                <a:latin typeface="Times New Roman" panose="02020603050405020304" pitchFamily="18" charset="0"/>
                <a:ea typeface="楷体_GB2312" pitchFamily="49" charset="-122"/>
              </a:rPr>
              <a:t>7</a:t>
            </a:r>
            <a:r>
              <a:rPr lang="zh-CN" altLang="en-US" sz="2200" dirty="0">
                <a:latin typeface="Times New Roman" panose="02020603050405020304" pitchFamily="18" charset="0"/>
                <a:ea typeface="楷体_GB2312" pitchFamily="49" charset="-122"/>
              </a:rPr>
              <a:t>月</a:t>
            </a:r>
            <a:r>
              <a:rPr lang="en-US" altLang="zh-CN" sz="2200" dirty="0">
                <a:latin typeface="Times New Roman" panose="02020603050405020304" pitchFamily="18" charset="0"/>
                <a:ea typeface="楷体_GB2312" pitchFamily="49" charset="-122"/>
              </a:rPr>
              <a:t>18</a:t>
            </a:r>
            <a:r>
              <a:rPr lang="zh-CN" altLang="en-US" sz="2200" dirty="0">
                <a:latin typeface="Times New Roman" panose="02020603050405020304" pitchFamily="18" charset="0"/>
                <a:ea typeface="楷体_GB2312" pitchFamily="49" charset="-122"/>
              </a:rPr>
              <a:t>日汉城地方刑事法院开始审判。</a:t>
            </a:r>
            <a:endParaRPr lang="zh-CN" altLang="en-US" sz="2200" dirty="0">
              <a:latin typeface="Times New Roman" panose="02020603050405020304" pitchFamily="18" charset="0"/>
              <a:ea typeface="楷体_GB2312" pitchFamily="49" charset="-122"/>
            </a:endParaRPr>
          </a:p>
          <a:p>
            <a:pPr marL="0" lvl="0" indent="0" eaLnBrk="1" hangingPunct="1">
              <a:lnSpc>
                <a:spcPct val="140000"/>
              </a:lnSpc>
              <a:spcBef>
                <a:spcPct val="40000"/>
              </a:spcBef>
              <a:buFont typeface="Wingdings" panose="05000000000000000000" pitchFamily="2" charset="2"/>
              <a:buNone/>
            </a:pPr>
            <a:r>
              <a:rPr lang="zh-CN" altLang="en-US" sz="2200" dirty="0">
                <a:latin typeface="Times New Roman" panose="02020603050405020304" pitchFamily="18" charset="0"/>
                <a:ea typeface="楷体_GB2312" pitchFamily="49" charset="-122"/>
              </a:rPr>
              <a:t>        </a:t>
            </a:r>
            <a:r>
              <a:rPr lang="en-US" altLang="zh-CN" sz="2200" dirty="0">
                <a:latin typeface="Times New Roman" panose="02020603050405020304" pitchFamily="18" charset="0"/>
                <a:ea typeface="楷体_GB2312" pitchFamily="49" charset="-122"/>
              </a:rPr>
              <a:t>1983</a:t>
            </a:r>
            <a:r>
              <a:rPr lang="zh-CN" altLang="en-US" sz="2200" dirty="0">
                <a:latin typeface="Times New Roman" panose="02020603050405020304" pitchFamily="18" charset="0"/>
                <a:ea typeface="楷体_GB2312" pitchFamily="49" charset="-122"/>
              </a:rPr>
              <a:t>年</a:t>
            </a:r>
            <a:r>
              <a:rPr lang="en-US" altLang="zh-CN" sz="2200" dirty="0">
                <a:latin typeface="Times New Roman" panose="02020603050405020304" pitchFamily="18" charset="0"/>
                <a:ea typeface="楷体_GB2312" pitchFamily="49" charset="-122"/>
              </a:rPr>
              <a:t>8</a:t>
            </a:r>
            <a:r>
              <a:rPr lang="zh-CN" altLang="en-US" sz="2200" dirty="0">
                <a:latin typeface="Times New Roman" panose="02020603050405020304" pitchFamily="18" charset="0"/>
                <a:ea typeface="楷体_GB2312" pitchFamily="49" charset="-122"/>
              </a:rPr>
              <a:t>月</a:t>
            </a:r>
            <a:r>
              <a:rPr lang="en-US" altLang="zh-CN" sz="2200" dirty="0">
                <a:latin typeface="Times New Roman" panose="02020603050405020304" pitchFamily="18" charset="0"/>
                <a:ea typeface="楷体_GB2312" pitchFamily="49" charset="-122"/>
              </a:rPr>
              <a:t>18</a:t>
            </a:r>
            <a:r>
              <a:rPr lang="zh-CN" altLang="en-US" sz="2200" dirty="0">
                <a:latin typeface="Times New Roman" panose="02020603050405020304" pitchFamily="18" charset="0"/>
                <a:ea typeface="楷体_GB2312" pitchFamily="49" charset="-122"/>
              </a:rPr>
              <a:t>日汉城地方刑事法院作出判决，以六犯违反</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航空器运输安全法</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武器及爆炸物品管制法</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出入国境管理法</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，判处卓长仁、姜洪军有期徒刑</a:t>
            </a:r>
            <a:r>
              <a:rPr lang="en-US" altLang="zh-CN" sz="2200" dirty="0">
                <a:latin typeface="Times New Roman" panose="02020603050405020304" pitchFamily="18" charset="0"/>
                <a:ea typeface="楷体_GB2312" pitchFamily="49" charset="-122"/>
              </a:rPr>
              <a:t>6</a:t>
            </a:r>
            <a:r>
              <a:rPr lang="zh-CN" altLang="en-US" sz="2200" dirty="0">
                <a:latin typeface="Times New Roman" panose="02020603050405020304" pitchFamily="18" charset="0"/>
                <a:ea typeface="楷体_GB2312" pitchFamily="49" charset="-122"/>
              </a:rPr>
              <a:t>年，安卫建、王彦大有期徒刑</a:t>
            </a:r>
            <a:r>
              <a:rPr lang="en-US" altLang="zh-CN" sz="2200" dirty="0">
                <a:latin typeface="Times New Roman" panose="02020603050405020304" pitchFamily="18" charset="0"/>
                <a:ea typeface="楷体_GB2312" pitchFamily="49" charset="-122"/>
              </a:rPr>
              <a:t>4</a:t>
            </a:r>
            <a:r>
              <a:rPr lang="zh-CN" altLang="en-US" sz="2200" dirty="0">
                <a:latin typeface="Times New Roman" panose="02020603050405020304" pitchFamily="18" charset="0"/>
                <a:ea typeface="楷体_GB2312" pitchFamily="49" charset="-122"/>
              </a:rPr>
              <a:t>年，吴云飞和高东萍有期徒刑</a:t>
            </a:r>
            <a:r>
              <a:rPr lang="en-US" altLang="zh-CN" sz="2200" dirty="0">
                <a:latin typeface="Times New Roman" panose="02020603050405020304" pitchFamily="18" charset="0"/>
                <a:ea typeface="楷体_GB2312" pitchFamily="49" charset="-122"/>
              </a:rPr>
              <a:t>2</a:t>
            </a:r>
            <a:r>
              <a:rPr lang="zh-CN" altLang="en-US" sz="2200" dirty="0">
                <a:latin typeface="Times New Roman" panose="02020603050405020304" pitchFamily="18" charset="0"/>
                <a:ea typeface="楷体_GB2312" pitchFamily="49" charset="-122"/>
              </a:rPr>
              <a:t>年。六犯不服判决，向高等法院及最高法院上诉，均被驳回。</a:t>
            </a:r>
            <a:endParaRPr lang="zh-CN" altLang="en-US" sz="2200" dirty="0">
              <a:latin typeface="Times New Roman" panose="02020603050405020304" pitchFamily="18" charset="0"/>
              <a:ea typeface="楷体_GB2312" pitchFamily="49" charset="-122"/>
            </a:endParaRPr>
          </a:p>
        </p:txBody>
      </p:sp>
      <p:sp>
        <p:nvSpPr>
          <p:cNvPr id="75783" name="AutoShape 7"/>
          <p:cNvSpPr>
            <a:spLocks noChangeArrowheads="1"/>
          </p:cNvSpPr>
          <p:nvPr/>
        </p:nvSpPr>
        <p:spPr bwMode="auto">
          <a:xfrm>
            <a:off x="198590" y="1314023"/>
            <a:ext cx="2120204" cy="330202"/>
          </a:xfrm>
          <a:prstGeom prst="flowChartAlternateProcess">
            <a:avLst/>
          </a:prstGeom>
          <a:scene3d>
            <a:camera prst="orthographicFront"/>
            <a:lightRig rig="threePt" dir="t"/>
          </a:scene3d>
          <a:sp3d>
            <a:bevelT/>
          </a:sp3d>
        </p:spPr>
        <p:style>
          <a:lnRef idx="3">
            <a:schemeClr val="lt1"/>
          </a:lnRef>
          <a:fillRef idx="1">
            <a:schemeClr val="accent1"/>
          </a:fillRef>
          <a:effectRef idx="1">
            <a:schemeClr val="accent1"/>
          </a:effectRef>
          <a:fontRef idx="minor">
            <a:schemeClr val="lt1"/>
          </a:fontRef>
        </p:style>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              </a:t>
            </a:r>
            <a:r>
              <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案例结果                 </a:t>
            </a:r>
            <a:endPar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endParaRPr>
          </a:p>
        </p:txBody>
      </p:sp>
      <p:sp>
        <p:nvSpPr>
          <p:cNvPr id="5" name="圆角矩形 4"/>
          <p:cNvSpPr/>
          <p:nvPr/>
        </p:nvSpPr>
        <p:spPr>
          <a:xfrm>
            <a:off x="304800" y="6096000"/>
            <a:ext cx="8686800" cy="7620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20000"/>
              </a:lnSpc>
              <a:spcBef>
                <a:spcPct val="30000"/>
              </a:spcBef>
              <a:spcAft>
                <a:spcPct val="0"/>
              </a:spcAft>
              <a:buClrTx/>
              <a:buSzTx/>
              <a:buFontTx/>
              <a:buNone/>
              <a:defRPr/>
            </a:pPr>
            <a:r>
              <a:rPr kumimoji="0" lang="en-US" altLang="zh-CN" sz="2400" b="1" i="0" u="none" strike="noStrike" kern="1200" cap="none" spc="0" normalizeH="0" baseline="0" noProof="0" smtClean="0">
                <a:ln>
                  <a:noFill/>
                </a:ln>
                <a:solidFill>
                  <a:schemeClr val="tx1"/>
                </a:solidFill>
                <a:effectLst/>
                <a:uLnTx/>
                <a:uFillTx/>
                <a:latin typeface="楷体_GB2312" pitchFamily="49" charset="-122"/>
                <a:ea typeface="楷体_GB2312" pitchFamily="49" charset="-122"/>
                <a:cs typeface="+mn-cs"/>
              </a:rPr>
              <a:t> </a:t>
            </a:r>
            <a:r>
              <a:rPr kumimoji="0" lang="zh-CN" altLang="en-US" sz="2400" b="1" i="0" u="none" strike="noStrike" kern="1200" cap="none" spc="0" normalizeH="0" baseline="0" noProof="0" smtClean="0">
                <a:ln>
                  <a:noFill/>
                </a:ln>
                <a:solidFill>
                  <a:schemeClr val="tx1"/>
                </a:solidFill>
                <a:effectLst/>
                <a:uLnTx/>
                <a:uFillTx/>
                <a:latin typeface="楷体_GB2312" pitchFamily="49" charset="-122"/>
                <a:ea typeface="楷体_GB2312" pitchFamily="49" charset="-122"/>
                <a:cs typeface="+mn-cs"/>
              </a:rPr>
              <a:t>思考 ：韩国当局对此案有无管辖权</a:t>
            </a:r>
            <a:r>
              <a:rPr kumimoji="0" lang="en-US" altLang="zh-CN" sz="2400" b="1" i="0" u="none" strike="noStrike" kern="1200" cap="none" spc="0" normalizeH="0" baseline="0" noProof="0" smtClean="0">
                <a:ln>
                  <a:noFill/>
                </a:ln>
                <a:solidFill>
                  <a:schemeClr val="tx1"/>
                </a:solidFill>
                <a:effectLst/>
                <a:uLnTx/>
                <a:uFillTx/>
                <a:latin typeface="楷体_GB2312" pitchFamily="49" charset="-122"/>
                <a:ea typeface="楷体_GB2312" pitchFamily="49" charset="-122"/>
                <a:cs typeface="+mn-cs"/>
              </a:rPr>
              <a:t>?</a:t>
            </a:r>
            <a:endParaRPr kumimoji="0" lang="en-US" altLang="zh-CN" sz="2400" b="1" i="0" u="none" strike="noStrike" kern="1200" cap="none" spc="0" normalizeH="0" baseline="0" noProof="0" smtClean="0">
              <a:ln>
                <a:noFill/>
              </a:ln>
              <a:solidFill>
                <a:schemeClr val="tx1"/>
              </a:solidFill>
              <a:effectLst/>
              <a:uLnTx/>
              <a:uFillTx/>
              <a:latin typeface="楷体_GB2312" pitchFamily="49" charset="-122"/>
              <a:ea typeface="楷体_GB2312" pitchFamily="49"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2788"/>
                                        </p:tgtEl>
                                        <p:attrNameLst>
                                          <p:attrName>style.visibility</p:attrName>
                                        </p:attrNameLst>
                                      </p:cBhvr>
                                      <p:to>
                                        <p:strVal val="visible"/>
                                      </p:to>
                                    </p:set>
                                    <p:animEffect transition="in" filter="wipe(left)">
                                      <p:cBhvr>
                                        <p:cTn id="7" dur="1000"/>
                                        <p:tgtEl>
                                          <p:spTgt spid="502788"/>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75783"/>
                                        </p:tgtEl>
                                        <p:attrNameLst>
                                          <p:attrName>style.visibility</p:attrName>
                                        </p:attrNameLst>
                                      </p:cBhvr>
                                      <p:to>
                                        <p:strVal val="visible"/>
                                      </p:to>
                                    </p:set>
                                    <p:anim calcmode="lin" valueType="num">
                                      <p:cBhvr additive="base">
                                        <p:cTn id="11" dur="500" fill="hold"/>
                                        <p:tgtEl>
                                          <p:spTgt spid="75783"/>
                                        </p:tgtEl>
                                        <p:attrNameLst>
                                          <p:attrName>ppt_x</p:attrName>
                                        </p:attrNameLst>
                                      </p:cBhvr>
                                      <p:tavLst>
                                        <p:tav tm="0">
                                          <p:val>
                                            <p:strVal val="0-#ppt_w/2"/>
                                          </p:val>
                                        </p:tav>
                                        <p:tav tm="100000">
                                          <p:val>
                                            <p:strVal val="#ppt_x"/>
                                          </p:val>
                                        </p:tav>
                                      </p:tavLst>
                                    </p:anim>
                                    <p:anim calcmode="lin" valueType="num">
                                      <p:cBhvr additive="base">
                                        <p:cTn id="12" dur="500" fill="hold"/>
                                        <p:tgtEl>
                                          <p:spTgt spid="7578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9" presetClass="entr" presetSubtype="0" fill="hold" grpId="0" nodeType="afterEffect">
                                  <p:stCondLst>
                                    <p:cond delay="0"/>
                                  </p:stCondLst>
                                  <p:childTnLst>
                                    <p:set>
                                      <p:cBhvr>
                                        <p:cTn id="15" dur="1" fill="hold">
                                          <p:stCondLst>
                                            <p:cond delay="0"/>
                                          </p:stCondLst>
                                        </p:cTn>
                                        <p:tgtEl>
                                          <p:spTgt spid="502793"/>
                                        </p:tgtEl>
                                        <p:attrNameLst>
                                          <p:attrName>style.visibility</p:attrName>
                                        </p:attrNameLst>
                                      </p:cBhvr>
                                      <p:to>
                                        <p:strVal val="visible"/>
                                      </p:to>
                                    </p:set>
                                    <p:anim calcmode="lin" valueType="num">
                                      <p:cBhvr>
                                        <p:cTn id="16" dur="1000" fill="hold"/>
                                        <p:tgtEl>
                                          <p:spTgt spid="502793"/>
                                        </p:tgtEl>
                                        <p:attrNameLst>
                                          <p:attrName>ppt_x</p:attrName>
                                        </p:attrNameLst>
                                      </p:cBhvr>
                                      <p:tavLst>
                                        <p:tav tm="0">
                                          <p:val>
                                            <p:strVal val="#ppt_x-.2"/>
                                          </p:val>
                                        </p:tav>
                                        <p:tav tm="100000">
                                          <p:val>
                                            <p:strVal val="#ppt_x"/>
                                          </p:val>
                                        </p:tav>
                                      </p:tavLst>
                                    </p:anim>
                                    <p:anim calcmode="lin" valueType="num">
                                      <p:cBhvr>
                                        <p:cTn id="17" dur="1000" fill="hold"/>
                                        <p:tgtEl>
                                          <p:spTgt spid="502793"/>
                                        </p:tgtEl>
                                        <p:attrNameLst>
                                          <p:attrName>ppt_y</p:attrName>
                                        </p:attrNameLst>
                                      </p:cBhvr>
                                      <p:tavLst>
                                        <p:tav tm="0">
                                          <p:val>
                                            <p:strVal val="#ppt_y"/>
                                          </p:val>
                                        </p:tav>
                                        <p:tav tm="100000">
                                          <p:val>
                                            <p:strVal val="#ppt_y"/>
                                          </p:val>
                                        </p:tav>
                                      </p:tavLst>
                                    </p:anim>
                                    <p:animEffect transition="in" filter="wipe(right)" prLst="gradientSize: 0.1">
                                      <p:cBhvr>
                                        <p:cTn id="18" dur="1000"/>
                                        <p:tgtEl>
                                          <p:spTgt spid="50279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793"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503812" name="Group 4"/>
          <p:cNvGrpSpPr/>
          <p:nvPr/>
        </p:nvGrpSpPr>
        <p:grpSpPr>
          <a:xfrm>
            <a:off x="381000" y="685800"/>
            <a:ext cx="876300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03816" name="Text Box 8"/>
            <p:cNvSpPr txBox="1">
              <a:spLocks noChangeArrowheads="1"/>
            </p:cNvSpPr>
            <p:nvPr/>
          </p:nvSpPr>
          <p:spPr bwMode="auto">
            <a:xfrm>
              <a:off x="288" y="917"/>
              <a:ext cx="5332" cy="1579"/>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案例</a:t>
              </a: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         </a:t>
              </a:r>
              <a:r>
                <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卓长仁劫持航空器案</a:t>
              </a:r>
              <a:endPar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503817" name="Text Box 9"/>
          <p:cNvSpPr txBox="1"/>
          <p:nvPr/>
        </p:nvSpPr>
        <p:spPr>
          <a:xfrm>
            <a:off x="152400" y="1562100"/>
            <a:ext cx="8991600" cy="4359275"/>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5000"/>
              </a:lnSpc>
              <a:spcBef>
                <a:spcPct val="50000"/>
              </a:spcBef>
              <a:buFont typeface="Wingdings" panose="05000000000000000000" pitchFamily="2" charset="2"/>
              <a:buNone/>
            </a:pPr>
            <a:r>
              <a:rPr lang="en-US" altLang="zh-CN" sz="2000" dirty="0">
                <a:latin typeface="Times New Roman" panose="02020603050405020304" pitchFamily="18" charset="0"/>
                <a:ea typeface="楷体_GB2312" pitchFamily="49" charset="-122"/>
              </a:rPr>
              <a:t>        </a:t>
            </a:r>
            <a:r>
              <a:rPr lang="zh-CN" altLang="en-US" sz="2000" dirty="0">
                <a:latin typeface="Times New Roman" panose="02020603050405020304" pitchFamily="18" charset="0"/>
                <a:ea typeface="楷体_GB2312" pitchFamily="49" charset="-122"/>
              </a:rPr>
              <a:t>韩国是</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东京公约</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海牙公约</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蒙特利尔公约</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的缔约国。</a:t>
            </a:r>
            <a:endParaRPr lang="zh-CN" altLang="en-US" sz="2000" dirty="0">
              <a:latin typeface="Times New Roman" panose="02020603050405020304" pitchFamily="18" charset="0"/>
              <a:ea typeface="楷体_GB2312" pitchFamily="49" charset="-122"/>
            </a:endParaRPr>
          </a:p>
          <a:p>
            <a:pPr marL="0" lvl="0" indent="0" eaLnBrk="1" hangingPunct="1">
              <a:lnSpc>
                <a:spcPct val="125000"/>
              </a:lnSpc>
              <a:spcBef>
                <a:spcPct val="50000"/>
              </a:spcBef>
              <a:buFont typeface="Wingdings" panose="05000000000000000000" pitchFamily="2" charset="2"/>
              <a:buNone/>
            </a:pPr>
            <a:r>
              <a:rPr lang="zh-CN" altLang="en-US" sz="2000" dirty="0">
                <a:latin typeface="Times New Roman" panose="02020603050405020304" pitchFamily="18" charset="0"/>
                <a:ea typeface="楷体_GB2312" pitchFamily="49" charset="-122"/>
              </a:rPr>
              <a:t>      </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东京公约</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第四条规定，在下列情况下，航空器登记国以外的国家也可行使刑事管辖权：犯罪的影响及于该国领土；受害者具有该国国籍或在该国有永久居所；犯罪行为危害该国安全；犯罪行为违反该国有关航空器飞行或操纵规则；该国为遵守国际多边条约的义务，有必要行使管辖权。</a:t>
            </a:r>
            <a:endParaRPr lang="zh-CN" altLang="en-US" sz="2000" dirty="0">
              <a:latin typeface="Times New Roman" panose="02020603050405020304" pitchFamily="18" charset="0"/>
              <a:ea typeface="楷体_GB2312" pitchFamily="49" charset="-122"/>
            </a:endParaRPr>
          </a:p>
          <a:p>
            <a:pPr marL="0" lvl="0" indent="0" eaLnBrk="1" hangingPunct="1">
              <a:lnSpc>
                <a:spcPct val="125000"/>
              </a:lnSpc>
              <a:spcBef>
                <a:spcPct val="50000"/>
              </a:spcBef>
              <a:buFont typeface="Wingdings" panose="05000000000000000000" pitchFamily="2" charset="2"/>
              <a:buNone/>
            </a:pPr>
            <a:r>
              <a:rPr lang="zh-CN" altLang="en-US" sz="2000" dirty="0">
                <a:latin typeface="Times New Roman" panose="02020603050405020304" pitchFamily="18" charset="0"/>
                <a:ea typeface="楷体_GB2312" pitchFamily="49" charset="-122"/>
              </a:rPr>
              <a:t>      </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海牙公约</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第四条第一款，下列国家具管辖权：在其内发生罪行航空器的登记国；犯罪嫌疑人至降落时仍在航空器内的航空器降落地国；租来时不带机组的航空器的承租人主要营业地国或永久居所地国；发现并逮捕罪犯的国家。</a:t>
            </a:r>
            <a:endParaRPr lang="zh-CN" altLang="en-US" sz="2000" dirty="0">
              <a:latin typeface="Times New Roman" panose="02020603050405020304" pitchFamily="18" charset="0"/>
              <a:ea typeface="楷体_GB2312" pitchFamily="49" charset="-122"/>
            </a:endParaRPr>
          </a:p>
          <a:p>
            <a:pPr marL="0" lvl="0" indent="0" eaLnBrk="1" hangingPunct="1">
              <a:lnSpc>
                <a:spcPct val="125000"/>
              </a:lnSpc>
              <a:spcBef>
                <a:spcPct val="50000"/>
              </a:spcBef>
              <a:buFont typeface="Wingdings" panose="05000000000000000000" pitchFamily="2" charset="2"/>
              <a:buNone/>
            </a:pPr>
            <a:r>
              <a:rPr lang="zh-CN" altLang="en-US" sz="2000" dirty="0">
                <a:latin typeface="Times New Roman" panose="02020603050405020304" pitchFamily="18" charset="0"/>
                <a:ea typeface="楷体_GB2312" pitchFamily="49" charset="-122"/>
              </a:rPr>
              <a:t>       根据上述规定，除了航空器登记国中国对此案有管辖权外，韩国法院对本案行使管辖权是符合有关国际公约的规定的。</a:t>
            </a:r>
            <a:endParaRPr lang="zh-CN" altLang="en-US" sz="2000" dirty="0">
              <a:latin typeface="Times New Roman" panose="02020603050405020304" pitchFamily="18" charset="0"/>
              <a:ea typeface="楷体_GB2312" pitchFamily="49" charset="-122"/>
            </a:endParaRPr>
          </a:p>
        </p:txBody>
      </p:sp>
      <p:sp>
        <p:nvSpPr>
          <p:cNvPr id="75783" name="AutoShape 7"/>
          <p:cNvSpPr>
            <a:spLocks noChangeArrowheads="1"/>
          </p:cNvSpPr>
          <p:nvPr/>
        </p:nvSpPr>
        <p:spPr bwMode="auto">
          <a:xfrm>
            <a:off x="198590" y="1314023"/>
            <a:ext cx="2120204" cy="330202"/>
          </a:xfrm>
          <a:prstGeom prst="flowChartAlternateProcess">
            <a:avLst/>
          </a:prstGeom>
          <a:scene3d>
            <a:camera prst="orthographicFront"/>
            <a:lightRig rig="threePt" dir="t"/>
          </a:scene3d>
          <a:sp3d>
            <a:bevelT/>
          </a:sp3d>
        </p:spPr>
        <p:style>
          <a:lnRef idx="3">
            <a:schemeClr val="lt1"/>
          </a:lnRef>
          <a:fillRef idx="1">
            <a:schemeClr val="accent1"/>
          </a:fillRef>
          <a:effectRef idx="1">
            <a:schemeClr val="accent1"/>
          </a:effectRef>
          <a:fontRef idx="minor">
            <a:schemeClr val="lt1"/>
          </a:fontRef>
        </p:style>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              </a:t>
            </a:r>
            <a:r>
              <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案例分析                 </a:t>
            </a:r>
            <a:endPar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3812"/>
                                        </p:tgtEl>
                                        <p:attrNameLst>
                                          <p:attrName>style.visibility</p:attrName>
                                        </p:attrNameLst>
                                      </p:cBhvr>
                                      <p:to>
                                        <p:strVal val="visible"/>
                                      </p:to>
                                    </p:set>
                                    <p:animEffect transition="in" filter="wipe(left)">
                                      <p:cBhvr>
                                        <p:cTn id="7" dur="1000"/>
                                        <p:tgtEl>
                                          <p:spTgt spid="503812"/>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75783"/>
                                        </p:tgtEl>
                                        <p:attrNameLst>
                                          <p:attrName>style.visibility</p:attrName>
                                        </p:attrNameLst>
                                      </p:cBhvr>
                                      <p:to>
                                        <p:strVal val="visible"/>
                                      </p:to>
                                    </p:set>
                                    <p:anim calcmode="lin" valueType="num">
                                      <p:cBhvr additive="base">
                                        <p:cTn id="11" dur="500" fill="hold"/>
                                        <p:tgtEl>
                                          <p:spTgt spid="75783"/>
                                        </p:tgtEl>
                                        <p:attrNameLst>
                                          <p:attrName>ppt_x</p:attrName>
                                        </p:attrNameLst>
                                      </p:cBhvr>
                                      <p:tavLst>
                                        <p:tav tm="0">
                                          <p:val>
                                            <p:strVal val="0-#ppt_w/2"/>
                                          </p:val>
                                        </p:tav>
                                        <p:tav tm="100000">
                                          <p:val>
                                            <p:strVal val="#ppt_x"/>
                                          </p:val>
                                        </p:tav>
                                      </p:tavLst>
                                    </p:anim>
                                    <p:anim calcmode="lin" valueType="num">
                                      <p:cBhvr additive="base">
                                        <p:cTn id="12" dur="500" fill="hold"/>
                                        <p:tgtEl>
                                          <p:spTgt spid="7578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9" presetClass="entr" presetSubtype="0" fill="hold" grpId="0" nodeType="afterEffect">
                                  <p:stCondLst>
                                    <p:cond delay="0"/>
                                  </p:stCondLst>
                                  <p:childTnLst>
                                    <p:set>
                                      <p:cBhvr>
                                        <p:cTn id="15" dur="1" fill="hold">
                                          <p:stCondLst>
                                            <p:cond delay="0"/>
                                          </p:stCondLst>
                                        </p:cTn>
                                        <p:tgtEl>
                                          <p:spTgt spid="503817"/>
                                        </p:tgtEl>
                                        <p:attrNameLst>
                                          <p:attrName>style.visibility</p:attrName>
                                        </p:attrNameLst>
                                      </p:cBhvr>
                                      <p:to>
                                        <p:strVal val="visible"/>
                                      </p:to>
                                    </p:set>
                                    <p:anim calcmode="lin" valueType="num">
                                      <p:cBhvr>
                                        <p:cTn id="16" dur="1000" fill="hold"/>
                                        <p:tgtEl>
                                          <p:spTgt spid="503817"/>
                                        </p:tgtEl>
                                        <p:attrNameLst>
                                          <p:attrName>ppt_x</p:attrName>
                                        </p:attrNameLst>
                                      </p:cBhvr>
                                      <p:tavLst>
                                        <p:tav tm="0">
                                          <p:val>
                                            <p:strVal val="#ppt_x-.2"/>
                                          </p:val>
                                        </p:tav>
                                        <p:tav tm="100000">
                                          <p:val>
                                            <p:strVal val="#ppt_x"/>
                                          </p:val>
                                        </p:tav>
                                      </p:tavLst>
                                    </p:anim>
                                    <p:anim calcmode="lin" valueType="num">
                                      <p:cBhvr>
                                        <p:cTn id="17" dur="1000" fill="hold"/>
                                        <p:tgtEl>
                                          <p:spTgt spid="503817"/>
                                        </p:tgtEl>
                                        <p:attrNameLst>
                                          <p:attrName>ppt_y</p:attrName>
                                        </p:attrNameLst>
                                      </p:cBhvr>
                                      <p:tavLst>
                                        <p:tav tm="0">
                                          <p:val>
                                            <p:strVal val="#ppt_y"/>
                                          </p:val>
                                        </p:tav>
                                        <p:tav tm="100000">
                                          <p:val>
                                            <p:strVal val="#ppt_y"/>
                                          </p:val>
                                        </p:tav>
                                      </p:tavLst>
                                    </p:anim>
                                    <p:animEffect transition="in" filter="wipe(right)" prLst="gradientSize: 0.1">
                                      <p:cBhvr>
                                        <p:cTn id="18" dur="1000"/>
                                        <p:tgtEl>
                                          <p:spTgt spid="503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8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19459" name="Group 4"/>
          <p:cNvGrpSpPr/>
          <p:nvPr/>
        </p:nvGrpSpPr>
        <p:grpSpPr>
          <a:xfrm>
            <a:off x="609600" y="457200"/>
            <a:ext cx="7924800" cy="766763"/>
            <a:chOff x="336" y="432"/>
            <a:chExt cx="4992" cy="483"/>
          </a:xfrm>
        </p:grpSpPr>
        <p:sp>
          <p:nvSpPr>
            <p:cNvPr id="19467" name="AutoShape 5"/>
            <p:cNvSpPr/>
            <p:nvPr/>
          </p:nvSpPr>
          <p:spPr>
            <a:xfrm>
              <a:off x="336" y="432"/>
              <a:ext cx="499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sp>
          <p:nvSpPr>
            <p:cNvPr id="505862" name="Text Box 6"/>
            <p:cNvSpPr txBox="1">
              <a:spLocks noChangeArrowheads="1"/>
            </p:cNvSpPr>
            <p:nvPr/>
          </p:nvSpPr>
          <p:spPr bwMode="gray">
            <a:xfrm>
              <a:off x="1417" y="515"/>
              <a:ext cx="36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危害航空安全的犯罪与刑罚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nvGrpSpPr>
            <p:cNvPr id="19469" name="Group 7"/>
            <p:cNvGrpSpPr/>
            <p:nvPr/>
          </p:nvGrpSpPr>
          <p:grpSpPr>
            <a:xfrm>
              <a:off x="576" y="480"/>
              <a:ext cx="960" cy="433"/>
              <a:chOff x="999" y="2100"/>
              <a:chExt cx="768" cy="853"/>
            </a:xfrm>
          </p:grpSpPr>
          <p:sp>
            <p:nvSpPr>
              <p:cNvPr id="505864" name="AutoShape 8"/>
              <p:cNvSpPr>
                <a:spLocks noChangeArrowheads="1"/>
              </p:cNvSpPr>
              <p:nvPr/>
            </p:nvSpPr>
            <p:spPr bwMode="gray">
              <a:xfrm>
                <a:off x="999" y="2100"/>
                <a:ext cx="768" cy="747"/>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05865" name="Freeform 9"/>
              <p:cNvSpPr/>
              <p:nvPr/>
            </p:nvSpPr>
            <p:spPr bwMode="gray">
              <a:xfrm>
                <a:off x="1047" y="2147"/>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05866" name="Text Box 10"/>
              <p:cNvSpPr txBox="1">
                <a:spLocks noChangeArrowheads="1"/>
              </p:cNvSpPr>
              <p:nvPr/>
            </p:nvSpPr>
            <p:spPr bwMode="gray">
              <a:xfrm>
                <a:off x="1009" y="2309"/>
                <a:ext cx="732" cy="6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grpSp>
      <p:sp>
        <p:nvSpPr>
          <p:cNvPr id="505867" name="Text Box 11"/>
          <p:cNvSpPr txBox="1"/>
          <p:nvPr/>
        </p:nvSpPr>
        <p:spPr>
          <a:xfrm>
            <a:off x="228600" y="2076450"/>
            <a:ext cx="8686800" cy="1484313"/>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45000"/>
              </a:spcBef>
              <a:buFont typeface="Wingdings" panose="05000000000000000000" pitchFamily="2" charset="2"/>
              <a:buNone/>
            </a:pPr>
            <a:r>
              <a:rPr lang="en-US" altLang="zh-CN" sz="2400" b="1" dirty="0">
                <a:latin typeface="楷体_GB2312" pitchFamily="49" charset="-122"/>
                <a:ea typeface="楷体_GB2312" pitchFamily="49" charset="-122"/>
              </a:rPr>
              <a:t>4</a:t>
            </a:r>
            <a:r>
              <a:rPr lang="zh-CN" altLang="en-US" sz="2400" b="1" dirty="0">
                <a:latin typeface="楷体_GB2312" pitchFamily="49" charset="-122"/>
                <a:ea typeface="楷体_GB2312" pitchFamily="49" charset="-122"/>
              </a:rPr>
              <a:t>、危害飞行安全罪</a:t>
            </a:r>
            <a:endParaRPr lang="zh-CN" altLang="en-US" sz="2400" b="1" dirty="0">
              <a:latin typeface="楷体_GB2312" pitchFamily="49" charset="-122"/>
              <a:ea typeface="楷体_GB2312" pitchFamily="49" charset="-122"/>
            </a:endParaRPr>
          </a:p>
          <a:p>
            <a:pPr marL="0" lvl="0" indent="0" eaLnBrk="1" hangingPunct="1">
              <a:lnSpc>
                <a:spcPct val="120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是指对飞行中的民用航空器上的人员，出于除故意劫机以外的其他目的，使用暴力，危及飞行安全的行为。</a:t>
            </a:r>
            <a:endParaRPr lang="zh-CN" altLang="en-US" sz="2200" b="1" dirty="0">
              <a:latin typeface="楷体_GB2312" pitchFamily="49" charset="-122"/>
              <a:ea typeface="楷体_GB2312" pitchFamily="49" charset="-122"/>
            </a:endParaRPr>
          </a:p>
        </p:txBody>
      </p:sp>
      <p:grpSp>
        <p:nvGrpSpPr>
          <p:cNvPr id="505868" name="Group 12"/>
          <p:cNvGrpSpPr/>
          <p:nvPr/>
        </p:nvGrpSpPr>
        <p:grpSpPr>
          <a:xfrm>
            <a:off x="228600" y="13716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05872" name="Text Box 16"/>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三、危害航空安全的具体犯罪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505873" name="Text Box 17"/>
          <p:cNvSpPr txBox="1"/>
          <p:nvPr/>
        </p:nvSpPr>
        <p:spPr>
          <a:xfrm>
            <a:off x="228600" y="3657600"/>
            <a:ext cx="8686800" cy="1549400"/>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4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zh-CN" altLang="en-US" sz="2200" b="1" dirty="0">
                <a:ea typeface="楷体_GB2312" pitchFamily="49" charset="-122"/>
              </a:rPr>
              <a:t>“</a:t>
            </a:r>
            <a:r>
              <a:rPr lang="zh-CN" altLang="en-US" sz="2200" b="1" dirty="0">
                <a:latin typeface="楷体_GB2312" pitchFamily="49" charset="-122"/>
                <a:ea typeface="楷体_GB2312" pitchFamily="49" charset="-122"/>
              </a:rPr>
              <a:t>对飞行中的航空器上的人员使用暴力，危及飞行安全，尚未造成严重后果的，处五年以下有期徒刑或者拘役；造成严重后果的，处五年以上有期徒刑。</a:t>
            </a:r>
            <a:r>
              <a:rPr lang="zh-CN" altLang="en-US" sz="2200" b="1" dirty="0">
                <a:ea typeface="楷体_GB2312" pitchFamily="49" charset="-122"/>
              </a:rPr>
              <a:t>”</a:t>
            </a:r>
            <a:r>
              <a:rPr lang="zh-CN" altLang="en-US" sz="2200" b="1" dirty="0">
                <a:latin typeface="楷体_GB2312" pitchFamily="49" charset="-122"/>
                <a:ea typeface="楷体_GB2312" pitchFamily="49" charset="-122"/>
              </a:rPr>
              <a:t>                </a:t>
            </a:r>
            <a:r>
              <a:rPr lang="en-US" altLang="zh-CN" sz="2200" b="1" dirty="0">
                <a:ea typeface="楷体_GB2312" pitchFamily="49" charset="-122"/>
              </a:rPr>
              <a:t>——</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刑法</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第一百二十三条</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5868"/>
                                        </p:tgtEl>
                                        <p:attrNameLst>
                                          <p:attrName>style.visibility</p:attrName>
                                        </p:attrNameLst>
                                      </p:cBhvr>
                                      <p:to>
                                        <p:strVal val="visible"/>
                                      </p:to>
                                    </p:set>
                                    <p:animEffect transition="in" filter="wipe(left)">
                                      <p:cBhvr>
                                        <p:cTn id="7" dur="1000"/>
                                        <p:tgtEl>
                                          <p:spTgt spid="505868"/>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505867"/>
                                        </p:tgtEl>
                                        <p:attrNameLst>
                                          <p:attrName>style.visibility</p:attrName>
                                        </p:attrNameLst>
                                      </p:cBhvr>
                                      <p:to>
                                        <p:strVal val="visible"/>
                                      </p:to>
                                    </p:set>
                                    <p:anim calcmode="lin" valueType="num">
                                      <p:cBhvr>
                                        <p:cTn id="12" dur="1000" fill="hold"/>
                                        <p:tgtEl>
                                          <p:spTgt spid="505867"/>
                                        </p:tgtEl>
                                        <p:attrNameLst>
                                          <p:attrName>ppt_x</p:attrName>
                                        </p:attrNameLst>
                                      </p:cBhvr>
                                      <p:tavLst>
                                        <p:tav tm="0">
                                          <p:val>
                                            <p:strVal val="#ppt_x-.2"/>
                                          </p:val>
                                        </p:tav>
                                        <p:tav tm="100000">
                                          <p:val>
                                            <p:strVal val="#ppt_x"/>
                                          </p:val>
                                        </p:tav>
                                      </p:tavLst>
                                    </p:anim>
                                    <p:anim calcmode="lin" valueType="num">
                                      <p:cBhvr>
                                        <p:cTn id="13" dur="1000" fill="hold"/>
                                        <p:tgtEl>
                                          <p:spTgt spid="505867"/>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05867"/>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505873"/>
                                        </p:tgtEl>
                                        <p:attrNameLst>
                                          <p:attrName>style.visibility</p:attrName>
                                        </p:attrNameLst>
                                      </p:cBhvr>
                                      <p:to>
                                        <p:strVal val="visible"/>
                                      </p:to>
                                    </p:set>
                                    <p:anim calcmode="lin" valueType="num">
                                      <p:cBhvr>
                                        <p:cTn id="19" dur="1000" fill="hold"/>
                                        <p:tgtEl>
                                          <p:spTgt spid="505873"/>
                                        </p:tgtEl>
                                        <p:attrNameLst>
                                          <p:attrName>ppt_x</p:attrName>
                                        </p:attrNameLst>
                                      </p:cBhvr>
                                      <p:tavLst>
                                        <p:tav tm="0">
                                          <p:val>
                                            <p:strVal val="#ppt_x-.2"/>
                                          </p:val>
                                        </p:tav>
                                        <p:tav tm="100000">
                                          <p:val>
                                            <p:strVal val="#ppt_x"/>
                                          </p:val>
                                        </p:tav>
                                      </p:tavLst>
                                    </p:anim>
                                    <p:anim calcmode="lin" valueType="num">
                                      <p:cBhvr>
                                        <p:cTn id="20" dur="1000" fill="hold"/>
                                        <p:tgtEl>
                                          <p:spTgt spid="505873"/>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058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5867" grpId="0" animBg="1"/>
      <p:bldP spid="50587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20483" name="Group 4"/>
          <p:cNvGrpSpPr/>
          <p:nvPr/>
        </p:nvGrpSpPr>
        <p:grpSpPr>
          <a:xfrm>
            <a:off x="609600" y="457200"/>
            <a:ext cx="7924800" cy="766763"/>
            <a:chOff x="336" y="432"/>
            <a:chExt cx="4992" cy="483"/>
          </a:xfrm>
        </p:grpSpPr>
        <p:sp>
          <p:nvSpPr>
            <p:cNvPr id="20491" name="AutoShape 5"/>
            <p:cNvSpPr/>
            <p:nvPr/>
          </p:nvSpPr>
          <p:spPr>
            <a:xfrm>
              <a:off x="336" y="432"/>
              <a:ext cx="499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sp>
          <p:nvSpPr>
            <p:cNvPr id="504838" name="Text Box 6"/>
            <p:cNvSpPr txBox="1">
              <a:spLocks noChangeArrowheads="1"/>
            </p:cNvSpPr>
            <p:nvPr/>
          </p:nvSpPr>
          <p:spPr bwMode="gray">
            <a:xfrm>
              <a:off x="1417" y="515"/>
              <a:ext cx="36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危害航空安全的犯罪与刑罚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nvGrpSpPr>
            <p:cNvPr id="20493" name="Group 7"/>
            <p:cNvGrpSpPr/>
            <p:nvPr/>
          </p:nvGrpSpPr>
          <p:grpSpPr>
            <a:xfrm>
              <a:off x="576" y="480"/>
              <a:ext cx="960" cy="433"/>
              <a:chOff x="999" y="2100"/>
              <a:chExt cx="768" cy="853"/>
            </a:xfrm>
          </p:grpSpPr>
          <p:sp>
            <p:nvSpPr>
              <p:cNvPr id="504840" name="AutoShape 8"/>
              <p:cNvSpPr>
                <a:spLocks noChangeArrowheads="1"/>
              </p:cNvSpPr>
              <p:nvPr/>
            </p:nvSpPr>
            <p:spPr bwMode="gray">
              <a:xfrm>
                <a:off x="999" y="2100"/>
                <a:ext cx="768" cy="747"/>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04841" name="Freeform 9"/>
              <p:cNvSpPr/>
              <p:nvPr/>
            </p:nvSpPr>
            <p:spPr bwMode="gray">
              <a:xfrm>
                <a:off x="1047" y="2147"/>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04842" name="Text Box 10"/>
              <p:cNvSpPr txBox="1">
                <a:spLocks noChangeArrowheads="1"/>
              </p:cNvSpPr>
              <p:nvPr/>
            </p:nvSpPr>
            <p:spPr bwMode="gray">
              <a:xfrm>
                <a:off x="1009" y="2309"/>
                <a:ext cx="732" cy="6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grpSp>
      <p:sp>
        <p:nvSpPr>
          <p:cNvPr id="504843" name="Text Box 11"/>
          <p:cNvSpPr txBox="1"/>
          <p:nvPr/>
        </p:nvSpPr>
        <p:spPr>
          <a:xfrm>
            <a:off x="228600" y="2076450"/>
            <a:ext cx="8686800" cy="1484313"/>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45000"/>
              </a:spcBef>
              <a:buFont typeface="Wingdings" panose="05000000000000000000" pitchFamily="2" charset="2"/>
              <a:buNone/>
            </a:pPr>
            <a:r>
              <a:rPr lang="en-US" altLang="zh-CN" sz="2400" b="1" dirty="0">
                <a:latin typeface="楷体_GB2312" pitchFamily="49" charset="-122"/>
                <a:ea typeface="楷体_GB2312" pitchFamily="49" charset="-122"/>
              </a:rPr>
              <a:t>5</a:t>
            </a:r>
            <a:r>
              <a:rPr lang="zh-CN" altLang="en-US" sz="2400" b="1" dirty="0">
                <a:latin typeface="楷体_GB2312" pitchFamily="49" charset="-122"/>
                <a:ea typeface="楷体_GB2312" pitchFamily="49" charset="-122"/>
              </a:rPr>
              <a:t>、重大飞行责任事故罪</a:t>
            </a:r>
            <a:endParaRPr lang="zh-CN" altLang="en-US" sz="2400" b="1" dirty="0">
              <a:latin typeface="楷体_GB2312" pitchFamily="49" charset="-122"/>
              <a:ea typeface="楷体_GB2312" pitchFamily="49" charset="-122"/>
            </a:endParaRPr>
          </a:p>
          <a:p>
            <a:pPr marL="0" lvl="0" indent="0" eaLnBrk="1" hangingPunct="1">
              <a:lnSpc>
                <a:spcPct val="120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重大飞行责任事故罪，是指航空人员违反规章制度，致使发生重大飞行事故，造成严重后果的行为。</a:t>
            </a:r>
            <a:endParaRPr lang="zh-CN" altLang="en-US" sz="2200" b="1" dirty="0">
              <a:latin typeface="楷体_GB2312" pitchFamily="49" charset="-122"/>
              <a:ea typeface="楷体_GB2312" pitchFamily="49" charset="-122"/>
            </a:endParaRPr>
          </a:p>
        </p:txBody>
      </p:sp>
      <p:grpSp>
        <p:nvGrpSpPr>
          <p:cNvPr id="504844" name="Group 12"/>
          <p:cNvGrpSpPr/>
          <p:nvPr/>
        </p:nvGrpSpPr>
        <p:grpSpPr>
          <a:xfrm>
            <a:off x="228600" y="13716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04848" name="Text Box 16"/>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三、危害航空安全的具体犯罪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504849" name="Text Box 17"/>
          <p:cNvSpPr txBox="1"/>
          <p:nvPr/>
        </p:nvSpPr>
        <p:spPr>
          <a:xfrm>
            <a:off x="228600" y="3657600"/>
            <a:ext cx="8686800" cy="1549400"/>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4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zh-CN" altLang="en-US" sz="2200" b="1" dirty="0">
                <a:ea typeface="楷体_GB2312" pitchFamily="49" charset="-122"/>
              </a:rPr>
              <a:t>“</a:t>
            </a:r>
            <a:r>
              <a:rPr lang="zh-CN" altLang="zh-CN" sz="2200" b="1" dirty="0">
                <a:latin typeface="楷体_GB2312" pitchFamily="49" charset="-122"/>
                <a:ea typeface="楷体_GB2312" pitchFamily="49" charset="-122"/>
              </a:rPr>
              <a:t>航空人员违反规章制度，致使发生重大飞行事故，造成严重后果的，处三年以下有期徒刑或者拘役；造成飞机坠毁或者人员死亡的，处三年以上七年以下有期徒刑</a:t>
            </a:r>
            <a:r>
              <a:rPr lang="zh-CN" altLang="en-US" sz="2200" b="1" dirty="0">
                <a:latin typeface="楷体_GB2312" pitchFamily="49" charset="-122"/>
                <a:ea typeface="楷体_GB2312" pitchFamily="49" charset="-122"/>
              </a:rPr>
              <a:t>。</a:t>
            </a:r>
            <a:r>
              <a:rPr lang="zh-CN" altLang="en-US" sz="2200" b="1" dirty="0">
                <a:ea typeface="楷体_GB2312" pitchFamily="49" charset="-122"/>
              </a:rPr>
              <a:t>”</a:t>
            </a:r>
            <a:r>
              <a:rPr lang="zh-CN" altLang="en-US" sz="2200" b="1" dirty="0">
                <a:latin typeface="楷体_GB2312" pitchFamily="49" charset="-122"/>
                <a:ea typeface="楷体_GB2312" pitchFamily="49" charset="-122"/>
              </a:rPr>
              <a:t>     </a:t>
            </a:r>
            <a:r>
              <a:rPr lang="en-US" altLang="zh-CN" sz="2200" b="1" dirty="0">
                <a:ea typeface="楷体_GB2312" pitchFamily="49" charset="-122"/>
              </a:rPr>
              <a:t>——</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刑法</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第一百三十一条</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4844"/>
                                        </p:tgtEl>
                                        <p:attrNameLst>
                                          <p:attrName>style.visibility</p:attrName>
                                        </p:attrNameLst>
                                      </p:cBhvr>
                                      <p:to>
                                        <p:strVal val="visible"/>
                                      </p:to>
                                    </p:set>
                                    <p:animEffect transition="in" filter="wipe(left)">
                                      <p:cBhvr>
                                        <p:cTn id="7" dur="1000"/>
                                        <p:tgtEl>
                                          <p:spTgt spid="50484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504843"/>
                                        </p:tgtEl>
                                        <p:attrNameLst>
                                          <p:attrName>style.visibility</p:attrName>
                                        </p:attrNameLst>
                                      </p:cBhvr>
                                      <p:to>
                                        <p:strVal val="visible"/>
                                      </p:to>
                                    </p:set>
                                    <p:anim calcmode="lin" valueType="num">
                                      <p:cBhvr>
                                        <p:cTn id="12" dur="1000" fill="hold"/>
                                        <p:tgtEl>
                                          <p:spTgt spid="504843"/>
                                        </p:tgtEl>
                                        <p:attrNameLst>
                                          <p:attrName>ppt_x</p:attrName>
                                        </p:attrNameLst>
                                      </p:cBhvr>
                                      <p:tavLst>
                                        <p:tav tm="0">
                                          <p:val>
                                            <p:strVal val="#ppt_x-.2"/>
                                          </p:val>
                                        </p:tav>
                                        <p:tav tm="100000">
                                          <p:val>
                                            <p:strVal val="#ppt_x"/>
                                          </p:val>
                                        </p:tav>
                                      </p:tavLst>
                                    </p:anim>
                                    <p:anim calcmode="lin" valueType="num">
                                      <p:cBhvr>
                                        <p:cTn id="13" dur="1000" fill="hold"/>
                                        <p:tgtEl>
                                          <p:spTgt spid="50484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04843"/>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504849"/>
                                        </p:tgtEl>
                                        <p:attrNameLst>
                                          <p:attrName>style.visibility</p:attrName>
                                        </p:attrNameLst>
                                      </p:cBhvr>
                                      <p:to>
                                        <p:strVal val="visible"/>
                                      </p:to>
                                    </p:set>
                                    <p:anim calcmode="lin" valueType="num">
                                      <p:cBhvr>
                                        <p:cTn id="19" dur="1000" fill="hold"/>
                                        <p:tgtEl>
                                          <p:spTgt spid="504849"/>
                                        </p:tgtEl>
                                        <p:attrNameLst>
                                          <p:attrName>ppt_x</p:attrName>
                                        </p:attrNameLst>
                                      </p:cBhvr>
                                      <p:tavLst>
                                        <p:tav tm="0">
                                          <p:val>
                                            <p:strVal val="#ppt_x-.2"/>
                                          </p:val>
                                        </p:tav>
                                        <p:tav tm="100000">
                                          <p:val>
                                            <p:strVal val="#ppt_x"/>
                                          </p:val>
                                        </p:tav>
                                      </p:tavLst>
                                    </p:anim>
                                    <p:anim calcmode="lin" valueType="num">
                                      <p:cBhvr>
                                        <p:cTn id="20" dur="1000" fill="hold"/>
                                        <p:tgtEl>
                                          <p:spTgt spid="504849"/>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048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843" grpId="0" animBg="1"/>
      <p:bldP spid="50484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21507" name="Group 4"/>
          <p:cNvGrpSpPr/>
          <p:nvPr/>
        </p:nvGrpSpPr>
        <p:grpSpPr>
          <a:xfrm>
            <a:off x="609600" y="457200"/>
            <a:ext cx="7924800" cy="766763"/>
            <a:chOff x="336" y="432"/>
            <a:chExt cx="4992" cy="483"/>
          </a:xfrm>
        </p:grpSpPr>
        <p:sp>
          <p:nvSpPr>
            <p:cNvPr id="21515" name="AutoShape 5"/>
            <p:cNvSpPr/>
            <p:nvPr/>
          </p:nvSpPr>
          <p:spPr>
            <a:xfrm>
              <a:off x="336" y="432"/>
              <a:ext cx="499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sp>
          <p:nvSpPr>
            <p:cNvPr id="499718" name="Text Box 6"/>
            <p:cNvSpPr txBox="1">
              <a:spLocks noChangeArrowheads="1"/>
            </p:cNvSpPr>
            <p:nvPr/>
          </p:nvSpPr>
          <p:spPr bwMode="gray">
            <a:xfrm>
              <a:off x="1417" y="515"/>
              <a:ext cx="36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危害航空安全的犯罪与刑罚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nvGrpSpPr>
            <p:cNvPr id="21517" name="Group 7"/>
            <p:cNvGrpSpPr/>
            <p:nvPr/>
          </p:nvGrpSpPr>
          <p:grpSpPr>
            <a:xfrm>
              <a:off x="576" y="480"/>
              <a:ext cx="960" cy="433"/>
              <a:chOff x="999" y="2100"/>
              <a:chExt cx="768" cy="853"/>
            </a:xfrm>
          </p:grpSpPr>
          <p:sp>
            <p:nvSpPr>
              <p:cNvPr id="499720" name="AutoShape 8"/>
              <p:cNvSpPr>
                <a:spLocks noChangeArrowheads="1"/>
              </p:cNvSpPr>
              <p:nvPr/>
            </p:nvSpPr>
            <p:spPr bwMode="gray">
              <a:xfrm>
                <a:off x="999" y="2100"/>
                <a:ext cx="768" cy="747"/>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9721" name="Freeform 9"/>
              <p:cNvSpPr/>
              <p:nvPr/>
            </p:nvSpPr>
            <p:spPr bwMode="gray">
              <a:xfrm>
                <a:off x="1047" y="2147"/>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9722" name="Text Box 10"/>
              <p:cNvSpPr txBox="1">
                <a:spLocks noChangeArrowheads="1"/>
              </p:cNvSpPr>
              <p:nvPr/>
            </p:nvSpPr>
            <p:spPr bwMode="gray">
              <a:xfrm>
                <a:off x="1009" y="2309"/>
                <a:ext cx="732" cy="6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grpSp>
      <p:sp>
        <p:nvSpPr>
          <p:cNvPr id="499723" name="Text Box 11"/>
          <p:cNvSpPr txBox="1"/>
          <p:nvPr/>
        </p:nvSpPr>
        <p:spPr>
          <a:xfrm>
            <a:off x="228600" y="2076450"/>
            <a:ext cx="8686800" cy="1885950"/>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45000"/>
              </a:spcBef>
              <a:buFont typeface="Wingdings" panose="05000000000000000000" pitchFamily="2" charset="2"/>
              <a:buNone/>
            </a:pPr>
            <a:r>
              <a:rPr lang="en-US" altLang="zh-CN" sz="2400" b="1" dirty="0">
                <a:latin typeface="楷体_GB2312" pitchFamily="49" charset="-122"/>
                <a:ea typeface="楷体_GB2312" pitchFamily="49" charset="-122"/>
              </a:rPr>
              <a:t>6</a:t>
            </a:r>
            <a:r>
              <a:rPr lang="zh-CN" altLang="en-US" sz="2400" b="1" dirty="0">
                <a:latin typeface="楷体_GB2312" pitchFamily="49" charset="-122"/>
                <a:ea typeface="楷体_GB2312" pitchFamily="49" charset="-122"/>
              </a:rPr>
              <a:t>、非法携带或托运违禁物品罪</a:t>
            </a:r>
            <a:endParaRPr lang="zh-CN" altLang="en-US" sz="2400" b="1" dirty="0">
              <a:latin typeface="楷体_GB2312" pitchFamily="49" charset="-122"/>
              <a:ea typeface="楷体_GB2312" pitchFamily="49" charset="-122"/>
            </a:endParaRPr>
          </a:p>
          <a:p>
            <a:pPr marL="0" lvl="0" indent="0" eaLnBrk="1" hangingPunct="1">
              <a:lnSpc>
                <a:spcPct val="120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指违反航空安全管理规定，故意隐匿携带危险品、违禁品乘坐民用航空器的行为；民用航空承运人、托运人及其代理人违反航空安全管理规定，非法运输危险物品或者违禁物品，危害航空安全的行为。</a:t>
            </a:r>
            <a:endParaRPr lang="zh-CN" altLang="en-US" sz="2200" b="1" dirty="0">
              <a:latin typeface="楷体_GB2312" pitchFamily="49" charset="-122"/>
              <a:ea typeface="楷体_GB2312" pitchFamily="49" charset="-122"/>
            </a:endParaRPr>
          </a:p>
        </p:txBody>
      </p:sp>
      <p:grpSp>
        <p:nvGrpSpPr>
          <p:cNvPr id="499724" name="Group 12"/>
          <p:cNvGrpSpPr/>
          <p:nvPr/>
        </p:nvGrpSpPr>
        <p:grpSpPr>
          <a:xfrm>
            <a:off x="228600" y="13716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499728" name="Text Box 16"/>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三、危害航空安全的具体犯罪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499729" name="Text Box 17"/>
          <p:cNvSpPr txBox="1"/>
          <p:nvPr/>
        </p:nvSpPr>
        <p:spPr>
          <a:xfrm>
            <a:off x="228600" y="4089400"/>
            <a:ext cx="8686800" cy="2185988"/>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4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zh-CN" altLang="en-US" sz="2200" b="1" dirty="0">
                <a:ea typeface="楷体_GB2312" pitchFamily="49" charset="-122"/>
              </a:rPr>
              <a:t>“</a:t>
            </a:r>
            <a:r>
              <a:rPr lang="zh-CN" altLang="zh-CN" sz="2200" b="1" dirty="0">
                <a:latin typeface="楷体_GB2312" pitchFamily="49" charset="-122"/>
                <a:ea typeface="楷体_GB2312" pitchFamily="49" charset="-122"/>
              </a:rPr>
              <a:t>非法携带枪支、弹药、管制刀具或者爆炸性、易燃性、放射性、毒害性、腐蚀性物品，进入公共场所或者公共交通工具，危及公共安全，情节严重的，处三年以下有期徒刑、拘役或者管制</a:t>
            </a:r>
            <a:r>
              <a:rPr lang="zh-CN" altLang="en-US" sz="2200" b="1" dirty="0">
                <a:latin typeface="楷体_GB2312" pitchFamily="49" charset="-122"/>
                <a:ea typeface="楷体_GB2312" pitchFamily="49" charset="-122"/>
              </a:rPr>
              <a:t>。</a:t>
            </a:r>
            <a:r>
              <a:rPr lang="zh-CN" altLang="en-US" sz="2200" b="1" dirty="0">
                <a:ea typeface="楷体_GB2312" pitchFamily="49" charset="-122"/>
              </a:rPr>
              <a:t>”</a:t>
            </a:r>
            <a:r>
              <a:rPr lang="zh-CN" altLang="en-US" sz="2200" b="1" dirty="0">
                <a:latin typeface="楷体_GB2312" pitchFamily="49" charset="-122"/>
                <a:ea typeface="楷体_GB2312" pitchFamily="49" charset="-122"/>
              </a:rPr>
              <a:t>    </a:t>
            </a:r>
            <a:endParaRPr lang="zh-CN" altLang="en-US" sz="2200" b="1" dirty="0">
              <a:latin typeface="楷体_GB2312" pitchFamily="49" charset="-122"/>
              <a:ea typeface="楷体_GB2312" pitchFamily="49" charset="-122"/>
            </a:endParaRPr>
          </a:p>
          <a:p>
            <a:pPr marL="0" lvl="0" indent="0" algn="r" eaLnBrk="1" hangingPunct="1">
              <a:lnSpc>
                <a:spcPct val="14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en-US" altLang="zh-CN" sz="2200" b="1" dirty="0">
                <a:ea typeface="楷体_GB2312" pitchFamily="49" charset="-122"/>
              </a:rPr>
              <a:t>——</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刑法</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第一百三十条</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9724"/>
                                        </p:tgtEl>
                                        <p:attrNameLst>
                                          <p:attrName>style.visibility</p:attrName>
                                        </p:attrNameLst>
                                      </p:cBhvr>
                                      <p:to>
                                        <p:strVal val="visible"/>
                                      </p:to>
                                    </p:set>
                                    <p:animEffect transition="in" filter="wipe(left)">
                                      <p:cBhvr>
                                        <p:cTn id="7" dur="1000"/>
                                        <p:tgtEl>
                                          <p:spTgt spid="49972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499723"/>
                                        </p:tgtEl>
                                        <p:attrNameLst>
                                          <p:attrName>style.visibility</p:attrName>
                                        </p:attrNameLst>
                                      </p:cBhvr>
                                      <p:to>
                                        <p:strVal val="visible"/>
                                      </p:to>
                                    </p:set>
                                    <p:anim calcmode="lin" valueType="num">
                                      <p:cBhvr>
                                        <p:cTn id="12" dur="1000" fill="hold"/>
                                        <p:tgtEl>
                                          <p:spTgt spid="499723"/>
                                        </p:tgtEl>
                                        <p:attrNameLst>
                                          <p:attrName>ppt_x</p:attrName>
                                        </p:attrNameLst>
                                      </p:cBhvr>
                                      <p:tavLst>
                                        <p:tav tm="0">
                                          <p:val>
                                            <p:strVal val="#ppt_x-.2"/>
                                          </p:val>
                                        </p:tav>
                                        <p:tav tm="100000">
                                          <p:val>
                                            <p:strVal val="#ppt_x"/>
                                          </p:val>
                                        </p:tav>
                                      </p:tavLst>
                                    </p:anim>
                                    <p:anim calcmode="lin" valueType="num">
                                      <p:cBhvr>
                                        <p:cTn id="13" dur="1000" fill="hold"/>
                                        <p:tgtEl>
                                          <p:spTgt spid="49972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99723"/>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499729"/>
                                        </p:tgtEl>
                                        <p:attrNameLst>
                                          <p:attrName>style.visibility</p:attrName>
                                        </p:attrNameLst>
                                      </p:cBhvr>
                                      <p:to>
                                        <p:strVal val="visible"/>
                                      </p:to>
                                    </p:set>
                                    <p:anim calcmode="lin" valueType="num">
                                      <p:cBhvr>
                                        <p:cTn id="19" dur="1000" fill="hold"/>
                                        <p:tgtEl>
                                          <p:spTgt spid="499729"/>
                                        </p:tgtEl>
                                        <p:attrNameLst>
                                          <p:attrName>ppt_x</p:attrName>
                                        </p:attrNameLst>
                                      </p:cBhvr>
                                      <p:tavLst>
                                        <p:tav tm="0">
                                          <p:val>
                                            <p:strVal val="#ppt_x-.2"/>
                                          </p:val>
                                        </p:tav>
                                        <p:tav tm="100000">
                                          <p:val>
                                            <p:strVal val="#ppt_x"/>
                                          </p:val>
                                        </p:tav>
                                      </p:tavLst>
                                    </p:anim>
                                    <p:anim calcmode="lin" valueType="num">
                                      <p:cBhvr>
                                        <p:cTn id="20" dur="1000" fill="hold"/>
                                        <p:tgtEl>
                                          <p:spTgt spid="499729"/>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99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23" grpId="0" animBg="1"/>
      <p:bldP spid="4997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317442" name="Group 2"/>
          <p:cNvGrpSpPr/>
          <p:nvPr/>
        </p:nvGrpSpPr>
        <p:grpSpPr>
          <a:xfrm>
            <a:off x="152400" y="14478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317446" name="Text Box 6"/>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一、刑法简述</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grpSp>
        <p:nvGrpSpPr>
          <p:cNvPr id="4100" name="Group 8"/>
          <p:cNvGrpSpPr/>
          <p:nvPr/>
        </p:nvGrpSpPr>
        <p:grpSpPr>
          <a:xfrm>
            <a:off x="533400" y="457200"/>
            <a:ext cx="8382000" cy="768350"/>
            <a:chOff x="912" y="1008"/>
            <a:chExt cx="4272" cy="484"/>
          </a:xfrm>
        </p:grpSpPr>
        <p:sp>
          <p:nvSpPr>
            <p:cNvPr id="4103" name="AutoShape 9"/>
            <p:cNvSpPr/>
            <p:nvPr/>
          </p:nvSpPr>
          <p:spPr>
            <a:xfrm>
              <a:off x="912" y="1008"/>
              <a:ext cx="427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grpSp>
          <p:nvGrpSpPr>
            <p:cNvPr id="4104" name="Group 10"/>
            <p:cNvGrpSpPr/>
            <p:nvPr/>
          </p:nvGrpSpPr>
          <p:grpSpPr>
            <a:xfrm>
              <a:off x="996" y="1057"/>
              <a:ext cx="823" cy="435"/>
              <a:chOff x="999" y="1092"/>
              <a:chExt cx="768" cy="822"/>
            </a:xfrm>
          </p:grpSpPr>
          <p:sp>
            <p:nvSpPr>
              <p:cNvPr id="317451" name="AutoShape 11"/>
              <p:cNvSpPr>
                <a:spLocks noChangeArrowheads="1"/>
              </p:cNvSpPr>
              <p:nvPr/>
            </p:nvSpPr>
            <p:spPr bwMode="gray">
              <a:xfrm>
                <a:off x="999" y="1092"/>
                <a:ext cx="768" cy="746"/>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17452" name="Freeform 12"/>
              <p:cNvSpPr/>
              <p:nvPr/>
            </p:nvSpPr>
            <p:spPr bwMode="gray">
              <a:xfrm>
                <a:off x="1047" y="1139"/>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17453" name="Text Box 13"/>
              <p:cNvSpPr txBox="1">
                <a:spLocks noChangeArrowheads="1"/>
              </p:cNvSpPr>
              <p:nvPr/>
            </p:nvSpPr>
            <p:spPr bwMode="gray">
              <a:xfrm>
                <a:off x="1053" y="1296"/>
                <a:ext cx="642" cy="6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第一节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317454" name="Text Box 14"/>
            <p:cNvSpPr txBox="1">
              <a:spLocks noChangeArrowheads="1"/>
            </p:cNvSpPr>
            <p:nvPr/>
          </p:nvSpPr>
          <p:spPr bwMode="gray">
            <a:xfrm>
              <a:off x="1837" y="1091"/>
              <a:ext cx="313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刑法概述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sp>
        <p:nvSpPr>
          <p:cNvPr id="317455" name="Rectangle 15"/>
          <p:cNvSpPr/>
          <p:nvPr/>
        </p:nvSpPr>
        <p:spPr>
          <a:xfrm>
            <a:off x="152400" y="2819400"/>
            <a:ext cx="8839200" cy="17526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just" eaLnBrk="1" hangingPunct="1">
              <a:lnSpc>
                <a:spcPct val="150000"/>
              </a:lnSpc>
              <a:spcBef>
                <a:spcPct val="55000"/>
              </a:spcBef>
              <a:buFont typeface="Wingdings" panose="05000000000000000000" pitchFamily="2" charset="2"/>
              <a:buBlip>
                <a:blip r:embed="rId1"/>
              </a:buBlip>
            </a:pPr>
            <a:r>
              <a:rPr lang="en-US" altLang="zh-CN" sz="2400" b="1" dirty="0">
                <a:latin typeface="楷体_GB2312" pitchFamily="49" charset="-122"/>
                <a:ea typeface="楷体_GB2312" pitchFamily="49" charset="-122"/>
              </a:rPr>
              <a:t> </a:t>
            </a:r>
            <a:r>
              <a:rPr lang="zh-CN" altLang="en-US" sz="2400" b="1" dirty="0">
                <a:latin typeface="楷体_GB2312" pitchFamily="49" charset="-122"/>
                <a:ea typeface="楷体_GB2312" pitchFamily="49" charset="-122"/>
              </a:rPr>
              <a:t>刑法是规定犯罪、刑事责任和刑罚的法律规范的总和，是惩治犯罪、保护人民、维护社会稳定的基本法律。</a:t>
            </a:r>
            <a:endParaRPr lang="zh-CN" altLang="en-US" sz="2400" b="1" dirty="0">
              <a:latin typeface="楷体_GB2312" pitchFamily="49" charset="-122"/>
              <a:ea typeface="楷体_GB2312" pitchFamily="49" charset="-122"/>
            </a:endParaRPr>
          </a:p>
        </p:txBody>
      </p:sp>
      <p:sp>
        <p:nvSpPr>
          <p:cNvPr id="317460" name="Rectangle 20"/>
          <p:cNvSpPr>
            <a:spLocks noChangeArrowheads="1"/>
          </p:cNvSpPr>
          <p:nvPr/>
        </p:nvSpPr>
        <p:spPr bwMode="auto">
          <a:xfrm>
            <a:off x="152400" y="2209800"/>
            <a:ext cx="2887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102558"/>
                </a:solidFill>
                <a:effectLst>
                  <a:outerShdw blurRad="38100" dist="38100" dir="2700000" algn="tl">
                    <a:srgbClr val="C0C0C0"/>
                  </a:outerShdw>
                </a:effectLst>
                <a:uLnTx/>
                <a:uFillTx/>
                <a:latin typeface="Arial" panose="020B0604020202020204" pitchFamily="34" charset="0"/>
                <a:ea typeface="楷体_GB2312" pitchFamily="49" charset="-122"/>
                <a:cs typeface="+mn-cs"/>
              </a:rPr>
              <a:t>（一）刑法的概念   </a:t>
            </a:r>
            <a:endParaRPr kumimoji="0" lang="zh-CN" altLang="en-US" sz="2400" b="1" i="0" u="none" strike="noStrike" kern="1200" cap="none" spc="0" normalizeH="0" baseline="0" noProof="0">
              <a:ln>
                <a:noFill/>
              </a:ln>
              <a:solidFill>
                <a:srgbClr val="102558"/>
              </a:solidFill>
              <a:effectLst>
                <a:outerShdw blurRad="38100" dist="38100" dir="2700000" algn="tl">
                  <a:srgbClr val="C0C0C0"/>
                </a:outerShdw>
              </a:effectLst>
              <a:uLnTx/>
              <a:uFillTx/>
              <a:latin typeface="Arial" panose="020B0604020202020204" pitchFamily="34" charset="0"/>
              <a:ea typeface="楷体_GB2312" pitchFamily="49"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17442"/>
                                        </p:tgtEl>
                                        <p:attrNameLst>
                                          <p:attrName>style.visibility</p:attrName>
                                        </p:attrNameLst>
                                      </p:cBhvr>
                                      <p:to>
                                        <p:strVal val="visible"/>
                                      </p:to>
                                    </p:set>
                                    <p:animEffect transition="in" filter="wipe(left)">
                                      <p:cBhvr>
                                        <p:cTn id="7" dur="1000"/>
                                        <p:tgtEl>
                                          <p:spTgt spid="3174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17455"/>
                                        </p:tgtEl>
                                        <p:attrNameLst>
                                          <p:attrName>style.visibility</p:attrName>
                                        </p:attrNameLst>
                                      </p:cBhvr>
                                      <p:to>
                                        <p:strVal val="visible"/>
                                      </p:to>
                                    </p:set>
                                    <p:animEffect transition="in" filter="wipe(up)">
                                      <p:cBhvr>
                                        <p:cTn id="12" dur="1000"/>
                                        <p:tgtEl>
                                          <p:spTgt spid="3174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512004" name="Group 4"/>
          <p:cNvGrpSpPr/>
          <p:nvPr/>
        </p:nvGrpSpPr>
        <p:grpSpPr>
          <a:xfrm>
            <a:off x="381000" y="685800"/>
            <a:ext cx="876300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12008" name="Text Box 8"/>
            <p:cNvSpPr txBox="1">
              <a:spLocks noChangeArrowheads="1"/>
            </p:cNvSpPr>
            <p:nvPr/>
          </p:nvSpPr>
          <p:spPr bwMode="auto">
            <a:xfrm>
              <a:off x="288" y="917"/>
              <a:ext cx="5332" cy="1579"/>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案例</a:t>
              </a: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    </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非法携带枪支</a:t>
              </a:r>
              <a:r>
                <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案</a:t>
              </a:r>
              <a:endPar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512009" name="Text Box 9"/>
          <p:cNvSpPr txBox="1"/>
          <p:nvPr/>
        </p:nvSpPr>
        <p:spPr>
          <a:xfrm>
            <a:off x="152400" y="1736725"/>
            <a:ext cx="8991600" cy="4175125"/>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40000"/>
              </a:lnSpc>
              <a:spcBef>
                <a:spcPct val="50000"/>
              </a:spcBef>
              <a:buFont typeface="Wingdings" panose="05000000000000000000" pitchFamily="2" charset="2"/>
              <a:buNone/>
            </a:pPr>
            <a:r>
              <a:rPr lang="en-US" altLang="zh-CN" sz="2200" dirty="0">
                <a:latin typeface="Times New Roman" panose="02020603050405020304" pitchFamily="18" charset="0"/>
                <a:ea typeface="楷体_GB2312" pitchFamily="49" charset="-122"/>
              </a:rPr>
              <a:t>       </a:t>
            </a:r>
            <a:r>
              <a:rPr lang="zh-CN" altLang="en-US" sz="2200" dirty="0">
                <a:latin typeface="Times New Roman" panose="02020603050405020304" pitchFamily="18" charset="0"/>
                <a:ea typeface="楷体_GB2312" pitchFamily="49" charset="-122"/>
              </a:rPr>
              <a:t>被告人：莫祯豪，男，</a:t>
            </a:r>
            <a:r>
              <a:rPr lang="en-US" altLang="zh-CN" sz="2200" dirty="0">
                <a:latin typeface="Times New Roman" panose="02020603050405020304" pitchFamily="18" charset="0"/>
                <a:ea typeface="楷体_GB2312" pitchFamily="49" charset="-122"/>
              </a:rPr>
              <a:t>44</a:t>
            </a:r>
            <a:r>
              <a:rPr lang="zh-CN" altLang="en-US" sz="2200" dirty="0">
                <a:latin typeface="Times New Roman" panose="02020603050405020304" pitchFamily="18" charset="0"/>
                <a:ea typeface="楷体_GB2312" pitchFamily="49" charset="-122"/>
              </a:rPr>
              <a:t>岁，广西壮族自治区灌阳县人，原系灌阳县公安局看守所所长。</a:t>
            </a:r>
            <a:r>
              <a:rPr lang="en-US" altLang="zh-CN" sz="2200" dirty="0">
                <a:latin typeface="Times New Roman" panose="02020603050405020304" pitchFamily="18" charset="0"/>
                <a:ea typeface="楷体_GB2312" pitchFamily="49" charset="-122"/>
              </a:rPr>
              <a:t>1996</a:t>
            </a:r>
            <a:r>
              <a:rPr lang="zh-CN" altLang="en-US" sz="2200" dirty="0">
                <a:latin typeface="Times New Roman" panose="02020603050405020304" pitchFamily="18" charset="0"/>
                <a:ea typeface="楷体_GB2312" pitchFamily="49" charset="-122"/>
              </a:rPr>
              <a:t>年</a:t>
            </a:r>
            <a:r>
              <a:rPr lang="en-US" altLang="zh-CN" sz="2200" dirty="0">
                <a:latin typeface="Times New Roman" panose="02020603050405020304" pitchFamily="18" charset="0"/>
                <a:ea typeface="楷体_GB2312" pitchFamily="49" charset="-122"/>
              </a:rPr>
              <a:t>3</a:t>
            </a:r>
            <a:r>
              <a:rPr lang="zh-CN" altLang="en-US" sz="2200" dirty="0">
                <a:latin typeface="Times New Roman" panose="02020603050405020304" pitchFamily="18" charset="0"/>
                <a:ea typeface="楷体_GB2312" pitchFamily="49" charset="-122"/>
              </a:rPr>
              <a:t>月</a:t>
            </a:r>
            <a:r>
              <a:rPr lang="en-US" altLang="zh-CN" sz="2200" dirty="0">
                <a:latin typeface="Times New Roman" panose="02020603050405020304" pitchFamily="18" charset="0"/>
                <a:ea typeface="楷体_GB2312" pitchFamily="49" charset="-122"/>
              </a:rPr>
              <a:t>25</a:t>
            </a:r>
            <a:r>
              <a:rPr lang="zh-CN" altLang="en-US" sz="2200" dirty="0">
                <a:latin typeface="Times New Roman" panose="02020603050405020304" pitchFamily="18" charset="0"/>
                <a:ea typeface="楷体_GB2312" pitchFamily="49" charset="-122"/>
              </a:rPr>
              <a:t>日被监视居住。</a:t>
            </a:r>
            <a:endParaRPr lang="zh-CN" altLang="en-US" sz="2200" dirty="0">
              <a:latin typeface="Times New Roman" panose="02020603050405020304" pitchFamily="18" charset="0"/>
              <a:ea typeface="楷体_GB2312" pitchFamily="49" charset="-122"/>
            </a:endParaRPr>
          </a:p>
          <a:p>
            <a:pPr marL="0" lvl="0" indent="0" eaLnBrk="1" hangingPunct="1">
              <a:lnSpc>
                <a:spcPct val="140000"/>
              </a:lnSpc>
              <a:spcBef>
                <a:spcPct val="50000"/>
              </a:spcBef>
              <a:buFont typeface="Wingdings" panose="05000000000000000000" pitchFamily="2" charset="2"/>
              <a:buNone/>
            </a:pPr>
            <a:r>
              <a:rPr lang="zh-CN" altLang="en-US" sz="2200" dirty="0">
                <a:latin typeface="Times New Roman" panose="02020603050405020304" pitchFamily="18" charset="0"/>
                <a:ea typeface="楷体_GB2312" pitchFamily="49" charset="-122"/>
              </a:rPr>
              <a:t>       </a:t>
            </a:r>
            <a:r>
              <a:rPr lang="en-US" altLang="zh-CN" sz="2200" dirty="0">
                <a:latin typeface="Times New Roman" panose="02020603050405020304" pitchFamily="18" charset="0"/>
                <a:ea typeface="楷体_GB2312" pitchFamily="49" charset="-122"/>
              </a:rPr>
              <a:t>1996</a:t>
            </a:r>
            <a:r>
              <a:rPr lang="zh-CN" altLang="en-US" sz="2200" dirty="0">
                <a:latin typeface="Times New Roman" panose="02020603050405020304" pitchFamily="18" charset="0"/>
                <a:ea typeface="楷体_GB2312" pitchFamily="49" charset="-122"/>
              </a:rPr>
              <a:t>年</a:t>
            </a:r>
            <a:r>
              <a:rPr lang="en-US" altLang="zh-CN" sz="2200" dirty="0">
                <a:latin typeface="Times New Roman" panose="02020603050405020304" pitchFamily="18" charset="0"/>
                <a:ea typeface="楷体_GB2312" pitchFamily="49" charset="-122"/>
              </a:rPr>
              <a:t>3</a:t>
            </a:r>
            <a:r>
              <a:rPr lang="zh-CN" altLang="en-US" sz="2200" dirty="0">
                <a:latin typeface="Times New Roman" panose="02020603050405020304" pitchFamily="18" charset="0"/>
                <a:ea typeface="楷体_GB2312" pitchFamily="49" charset="-122"/>
              </a:rPr>
              <a:t>月</a:t>
            </a:r>
            <a:r>
              <a:rPr lang="en-US" altLang="zh-CN" sz="2200" dirty="0">
                <a:latin typeface="Times New Roman" panose="02020603050405020304" pitchFamily="18" charset="0"/>
                <a:ea typeface="楷体_GB2312" pitchFamily="49" charset="-122"/>
              </a:rPr>
              <a:t>14</a:t>
            </a:r>
            <a:r>
              <a:rPr lang="zh-CN" altLang="en-US" sz="2200" dirty="0">
                <a:latin typeface="Times New Roman" panose="02020603050405020304" pitchFamily="18" charset="0"/>
                <a:ea typeface="楷体_GB2312" pitchFamily="49" charset="-122"/>
              </a:rPr>
              <a:t>日上午，被告人莫祯豪携带一支枪号为</a:t>
            </a:r>
            <a:r>
              <a:rPr lang="en-US" altLang="zh-CN" sz="2200" dirty="0">
                <a:latin typeface="Times New Roman" panose="02020603050405020304" pitchFamily="18" charset="0"/>
                <a:ea typeface="楷体_GB2312" pitchFamily="49" charset="-122"/>
              </a:rPr>
              <a:t>18004298</a:t>
            </a:r>
            <a:r>
              <a:rPr lang="zh-CN" altLang="en-US" sz="2200" dirty="0">
                <a:latin typeface="Times New Roman" panose="02020603050405020304" pitchFamily="18" charset="0"/>
                <a:ea typeface="楷体_GB2312" pitchFamily="49" charset="-122"/>
              </a:rPr>
              <a:t>的“六四”式手枪和子弹</a:t>
            </a:r>
            <a:r>
              <a:rPr lang="en-US" altLang="zh-CN" sz="2200" dirty="0">
                <a:latin typeface="Times New Roman" panose="02020603050405020304" pitchFamily="18" charset="0"/>
                <a:ea typeface="楷体_GB2312" pitchFamily="49" charset="-122"/>
              </a:rPr>
              <a:t>10</a:t>
            </a:r>
            <a:r>
              <a:rPr lang="zh-CN" altLang="en-US" sz="2200" dirty="0">
                <a:latin typeface="Times New Roman" panose="02020603050405020304" pitchFamily="18" charset="0"/>
                <a:ea typeface="楷体_GB2312" pitchFamily="49" charset="-122"/>
              </a:rPr>
              <a:t>发，混过咸阳机场安全检查站，登上由西安飞往桂林的</a:t>
            </a:r>
            <a:r>
              <a:rPr lang="en-US" altLang="zh-CN" sz="2200" dirty="0">
                <a:latin typeface="Times New Roman" panose="02020603050405020304" pitchFamily="18" charset="0"/>
                <a:ea typeface="楷体_GB2312" pitchFamily="49" charset="-122"/>
              </a:rPr>
              <a:t>2339</a:t>
            </a:r>
            <a:r>
              <a:rPr lang="zh-CN" altLang="en-US" sz="2200" dirty="0">
                <a:latin typeface="Times New Roman" panose="02020603050405020304" pitchFamily="18" charset="0"/>
                <a:ea typeface="楷体_GB2312" pitchFamily="49" charset="-122"/>
              </a:rPr>
              <a:t>次航班。由于天气原因，飞机降落于湖南省长沙黄花机场，当天航班亦被取消。</a:t>
            </a:r>
            <a:endParaRPr lang="zh-CN" altLang="en-US" sz="2200" dirty="0">
              <a:latin typeface="Times New Roman" panose="02020603050405020304" pitchFamily="18" charset="0"/>
              <a:ea typeface="楷体_GB2312" pitchFamily="49" charset="-122"/>
            </a:endParaRPr>
          </a:p>
          <a:p>
            <a:pPr marL="0" lvl="0" indent="0" eaLnBrk="1" hangingPunct="1">
              <a:lnSpc>
                <a:spcPct val="140000"/>
              </a:lnSpc>
              <a:spcBef>
                <a:spcPct val="50000"/>
              </a:spcBef>
              <a:buFont typeface="Wingdings" panose="05000000000000000000" pitchFamily="2" charset="2"/>
              <a:buNone/>
            </a:pPr>
            <a:r>
              <a:rPr lang="zh-CN" altLang="en-US" sz="2200" dirty="0">
                <a:latin typeface="Times New Roman" panose="02020603050405020304" pitchFamily="18" charset="0"/>
                <a:ea typeface="楷体_GB2312" pitchFamily="49" charset="-122"/>
              </a:rPr>
              <a:t>       次日上午</a:t>
            </a:r>
            <a:r>
              <a:rPr lang="en-US" altLang="zh-CN" sz="2200" dirty="0">
                <a:latin typeface="Times New Roman" panose="02020603050405020304" pitchFamily="18" charset="0"/>
                <a:ea typeface="楷体_GB2312" pitchFamily="49" charset="-122"/>
              </a:rPr>
              <a:t>7</a:t>
            </a:r>
            <a:r>
              <a:rPr lang="zh-CN" altLang="en-US" sz="2200" dirty="0">
                <a:latin typeface="Times New Roman" panose="02020603050405020304" pitchFamily="18" charset="0"/>
                <a:ea typeface="楷体_GB2312" pitchFamily="49" charset="-122"/>
              </a:rPr>
              <a:t>时</a:t>
            </a:r>
            <a:r>
              <a:rPr lang="en-US" altLang="zh-CN" sz="2200" dirty="0">
                <a:latin typeface="Times New Roman" panose="02020603050405020304" pitchFamily="18" charset="0"/>
                <a:ea typeface="楷体_GB2312" pitchFamily="49" charset="-122"/>
              </a:rPr>
              <a:t>10</a:t>
            </a:r>
            <a:r>
              <a:rPr lang="zh-CN" altLang="en-US" sz="2200" dirty="0">
                <a:latin typeface="Times New Roman" panose="02020603050405020304" pitchFamily="18" charset="0"/>
                <a:ea typeface="楷体_GB2312" pitchFamily="49" charset="-122"/>
              </a:rPr>
              <a:t>分，被告人莫祯豪又将携带的枪支子弹藏匿身上，企图再次蒙混安全检查登机回桂林，在现场被查获。</a:t>
            </a:r>
            <a:endParaRPr lang="zh-CN" altLang="en-US" sz="2200" dirty="0">
              <a:latin typeface="Times New Roman" panose="02020603050405020304" pitchFamily="18" charset="0"/>
              <a:ea typeface="楷体_GB2312" pitchFamily="49" charset="-122"/>
            </a:endParaRPr>
          </a:p>
        </p:txBody>
      </p:sp>
      <p:sp>
        <p:nvSpPr>
          <p:cNvPr id="75783" name="AutoShape 7"/>
          <p:cNvSpPr>
            <a:spLocks noChangeArrowheads="1"/>
          </p:cNvSpPr>
          <p:nvPr/>
        </p:nvSpPr>
        <p:spPr bwMode="auto">
          <a:xfrm>
            <a:off x="198590" y="1314023"/>
            <a:ext cx="2120204" cy="330202"/>
          </a:xfrm>
          <a:prstGeom prst="flowChartAlternateProcess">
            <a:avLst/>
          </a:prstGeom>
          <a:scene3d>
            <a:camera prst="orthographicFront"/>
            <a:lightRig rig="threePt" dir="t"/>
          </a:scene3d>
          <a:sp3d>
            <a:bevelT/>
          </a:sp3d>
        </p:spPr>
        <p:style>
          <a:lnRef idx="3">
            <a:schemeClr val="lt1"/>
          </a:lnRef>
          <a:fillRef idx="1">
            <a:schemeClr val="accent1"/>
          </a:fillRef>
          <a:effectRef idx="1">
            <a:schemeClr val="accent1"/>
          </a:effectRef>
          <a:fontRef idx="minor">
            <a:schemeClr val="lt1"/>
          </a:fontRef>
        </p:style>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              </a:t>
            </a:r>
            <a:r>
              <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案例点击                 </a:t>
            </a:r>
            <a:endPar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2004"/>
                                        </p:tgtEl>
                                        <p:attrNameLst>
                                          <p:attrName>style.visibility</p:attrName>
                                        </p:attrNameLst>
                                      </p:cBhvr>
                                      <p:to>
                                        <p:strVal val="visible"/>
                                      </p:to>
                                    </p:set>
                                    <p:animEffect transition="in" filter="wipe(left)">
                                      <p:cBhvr>
                                        <p:cTn id="7" dur="1000"/>
                                        <p:tgtEl>
                                          <p:spTgt spid="512004"/>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75783"/>
                                        </p:tgtEl>
                                        <p:attrNameLst>
                                          <p:attrName>style.visibility</p:attrName>
                                        </p:attrNameLst>
                                      </p:cBhvr>
                                      <p:to>
                                        <p:strVal val="visible"/>
                                      </p:to>
                                    </p:set>
                                    <p:anim calcmode="lin" valueType="num">
                                      <p:cBhvr additive="base">
                                        <p:cTn id="11" dur="500" fill="hold"/>
                                        <p:tgtEl>
                                          <p:spTgt spid="75783"/>
                                        </p:tgtEl>
                                        <p:attrNameLst>
                                          <p:attrName>ppt_x</p:attrName>
                                        </p:attrNameLst>
                                      </p:cBhvr>
                                      <p:tavLst>
                                        <p:tav tm="0">
                                          <p:val>
                                            <p:strVal val="0-#ppt_w/2"/>
                                          </p:val>
                                        </p:tav>
                                        <p:tav tm="100000">
                                          <p:val>
                                            <p:strVal val="#ppt_x"/>
                                          </p:val>
                                        </p:tav>
                                      </p:tavLst>
                                    </p:anim>
                                    <p:anim calcmode="lin" valueType="num">
                                      <p:cBhvr additive="base">
                                        <p:cTn id="12" dur="500" fill="hold"/>
                                        <p:tgtEl>
                                          <p:spTgt spid="7578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9" presetClass="entr" presetSubtype="0" fill="hold" grpId="0" nodeType="afterEffect">
                                  <p:stCondLst>
                                    <p:cond delay="0"/>
                                  </p:stCondLst>
                                  <p:childTnLst>
                                    <p:set>
                                      <p:cBhvr>
                                        <p:cTn id="15" dur="1" fill="hold">
                                          <p:stCondLst>
                                            <p:cond delay="0"/>
                                          </p:stCondLst>
                                        </p:cTn>
                                        <p:tgtEl>
                                          <p:spTgt spid="512009"/>
                                        </p:tgtEl>
                                        <p:attrNameLst>
                                          <p:attrName>style.visibility</p:attrName>
                                        </p:attrNameLst>
                                      </p:cBhvr>
                                      <p:to>
                                        <p:strVal val="visible"/>
                                      </p:to>
                                    </p:set>
                                    <p:anim calcmode="lin" valueType="num">
                                      <p:cBhvr>
                                        <p:cTn id="16" dur="1000" fill="hold"/>
                                        <p:tgtEl>
                                          <p:spTgt spid="512009"/>
                                        </p:tgtEl>
                                        <p:attrNameLst>
                                          <p:attrName>ppt_x</p:attrName>
                                        </p:attrNameLst>
                                      </p:cBhvr>
                                      <p:tavLst>
                                        <p:tav tm="0">
                                          <p:val>
                                            <p:strVal val="#ppt_x-.2"/>
                                          </p:val>
                                        </p:tav>
                                        <p:tav tm="100000">
                                          <p:val>
                                            <p:strVal val="#ppt_x"/>
                                          </p:val>
                                        </p:tav>
                                      </p:tavLst>
                                    </p:anim>
                                    <p:anim calcmode="lin" valueType="num">
                                      <p:cBhvr>
                                        <p:cTn id="17" dur="1000" fill="hold"/>
                                        <p:tgtEl>
                                          <p:spTgt spid="512009"/>
                                        </p:tgtEl>
                                        <p:attrNameLst>
                                          <p:attrName>ppt_y</p:attrName>
                                        </p:attrNameLst>
                                      </p:cBhvr>
                                      <p:tavLst>
                                        <p:tav tm="0">
                                          <p:val>
                                            <p:strVal val="#ppt_y"/>
                                          </p:val>
                                        </p:tav>
                                        <p:tav tm="100000">
                                          <p:val>
                                            <p:strVal val="#ppt_y"/>
                                          </p:val>
                                        </p:tav>
                                      </p:tavLst>
                                    </p:anim>
                                    <p:animEffect transition="in" filter="wipe(right)" prLst="gradientSize: 0.1">
                                      <p:cBhvr>
                                        <p:cTn id="18" dur="1000"/>
                                        <p:tgtEl>
                                          <p:spTgt spid="512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513028" name="Group 4"/>
          <p:cNvGrpSpPr/>
          <p:nvPr/>
        </p:nvGrpSpPr>
        <p:grpSpPr>
          <a:xfrm>
            <a:off x="381000" y="685800"/>
            <a:ext cx="876300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13032" name="Text Box 8"/>
            <p:cNvSpPr txBox="1">
              <a:spLocks noChangeArrowheads="1"/>
            </p:cNvSpPr>
            <p:nvPr/>
          </p:nvSpPr>
          <p:spPr bwMode="auto">
            <a:xfrm>
              <a:off x="288" y="917"/>
              <a:ext cx="5332" cy="1579"/>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案例</a:t>
              </a: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    </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非法携带枪支</a:t>
              </a:r>
              <a:r>
                <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案</a:t>
              </a:r>
              <a:endPar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513033" name="Text Box 9"/>
          <p:cNvSpPr txBox="1"/>
          <p:nvPr/>
        </p:nvSpPr>
        <p:spPr>
          <a:xfrm>
            <a:off x="152400" y="1736725"/>
            <a:ext cx="8991600" cy="4200525"/>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5000"/>
              </a:lnSpc>
              <a:spcBef>
                <a:spcPct val="50000"/>
              </a:spcBef>
              <a:buFont typeface="Wingdings" panose="05000000000000000000" pitchFamily="2" charset="2"/>
              <a:buNone/>
            </a:pPr>
            <a:r>
              <a:rPr lang="en-US" altLang="zh-CN" sz="2000" dirty="0">
                <a:latin typeface="Times New Roman" panose="02020603050405020304" pitchFamily="18" charset="0"/>
                <a:ea typeface="楷体_GB2312" pitchFamily="49" charset="-122"/>
              </a:rPr>
              <a:t>       </a:t>
            </a:r>
            <a:r>
              <a:rPr lang="en-US" altLang="zh-CN" sz="2200" dirty="0">
                <a:latin typeface="Times New Roman" panose="02020603050405020304" pitchFamily="18" charset="0"/>
                <a:ea typeface="楷体_GB2312" pitchFamily="49" charset="-122"/>
              </a:rPr>
              <a:t>1996</a:t>
            </a:r>
            <a:r>
              <a:rPr lang="zh-CN" altLang="en-US" sz="2200" dirty="0">
                <a:latin typeface="Times New Roman" panose="02020603050405020304" pitchFamily="18" charset="0"/>
                <a:ea typeface="楷体_GB2312" pitchFamily="49" charset="-122"/>
              </a:rPr>
              <a:t>年</a:t>
            </a:r>
            <a:r>
              <a:rPr lang="en-US" altLang="zh-CN" sz="2200" dirty="0">
                <a:latin typeface="Times New Roman" panose="02020603050405020304" pitchFamily="18" charset="0"/>
                <a:ea typeface="楷体_GB2312" pitchFamily="49" charset="-122"/>
              </a:rPr>
              <a:t>3</a:t>
            </a:r>
            <a:r>
              <a:rPr lang="zh-CN" altLang="en-US" sz="2200" dirty="0">
                <a:latin typeface="Times New Roman" panose="02020603050405020304" pitchFamily="18" charset="0"/>
                <a:ea typeface="楷体_GB2312" pitchFamily="49" charset="-122"/>
              </a:rPr>
              <a:t>月</a:t>
            </a:r>
            <a:r>
              <a:rPr lang="en-US" altLang="zh-CN" sz="2200" dirty="0">
                <a:latin typeface="Times New Roman" panose="02020603050405020304" pitchFamily="18" charset="0"/>
                <a:ea typeface="楷体_GB2312" pitchFamily="49" charset="-122"/>
              </a:rPr>
              <a:t>29</a:t>
            </a:r>
            <a:r>
              <a:rPr lang="zh-CN" altLang="en-US" sz="2200" dirty="0">
                <a:latin typeface="Times New Roman" panose="02020603050405020304" pitchFamily="18" charset="0"/>
                <a:ea typeface="楷体_GB2312" pitchFamily="49" charset="-122"/>
              </a:rPr>
              <a:t>日，湖南省长沙县人民检察院以被告人莫祯豪犯隐匿携带枪支子弹乘坐民用航空器罪提起公诉。长沙县人民法院受理后，依法组成合议庭于</a:t>
            </a:r>
            <a:r>
              <a:rPr lang="en-US" altLang="zh-CN" sz="2200" dirty="0">
                <a:latin typeface="Times New Roman" panose="02020603050405020304" pitchFamily="18" charset="0"/>
                <a:ea typeface="楷体_GB2312" pitchFamily="49" charset="-122"/>
              </a:rPr>
              <a:t>1996</a:t>
            </a:r>
            <a:r>
              <a:rPr lang="zh-CN" altLang="en-US" sz="2200" dirty="0">
                <a:latin typeface="Times New Roman" panose="02020603050405020304" pitchFamily="18" charset="0"/>
                <a:ea typeface="楷体_GB2312" pitchFamily="49" charset="-122"/>
              </a:rPr>
              <a:t>年</a:t>
            </a:r>
            <a:r>
              <a:rPr lang="en-US" altLang="zh-CN" sz="2200" dirty="0">
                <a:latin typeface="Times New Roman" panose="02020603050405020304" pitchFamily="18" charset="0"/>
                <a:ea typeface="楷体_GB2312" pitchFamily="49" charset="-122"/>
              </a:rPr>
              <a:t>4</a:t>
            </a:r>
            <a:r>
              <a:rPr lang="zh-CN" altLang="en-US" sz="2200" dirty="0">
                <a:latin typeface="Times New Roman" panose="02020603050405020304" pitchFamily="18" charset="0"/>
                <a:ea typeface="楷体_GB2312" pitchFamily="49" charset="-122"/>
              </a:rPr>
              <a:t>月</a:t>
            </a:r>
            <a:r>
              <a:rPr lang="en-US" altLang="zh-CN" sz="2200" dirty="0">
                <a:latin typeface="Times New Roman" panose="02020603050405020304" pitchFamily="18" charset="0"/>
                <a:ea typeface="楷体_GB2312" pitchFamily="49" charset="-122"/>
              </a:rPr>
              <a:t>8</a:t>
            </a:r>
            <a:r>
              <a:rPr lang="zh-CN" altLang="en-US" sz="2200" dirty="0">
                <a:latin typeface="Times New Roman" panose="02020603050405020304" pitchFamily="18" charset="0"/>
                <a:ea typeface="楷体_GB2312" pitchFamily="49" charset="-122"/>
              </a:rPr>
              <a:t>日公开审理了本案。</a:t>
            </a:r>
            <a:endParaRPr lang="zh-CN" altLang="en-US" sz="2200" dirty="0">
              <a:latin typeface="Times New Roman" panose="02020603050405020304" pitchFamily="18" charset="0"/>
              <a:ea typeface="楷体_GB2312" pitchFamily="49" charset="-122"/>
            </a:endParaRPr>
          </a:p>
          <a:p>
            <a:pPr marL="0" lvl="0" indent="0" eaLnBrk="1" hangingPunct="1">
              <a:lnSpc>
                <a:spcPct val="125000"/>
              </a:lnSpc>
              <a:spcBef>
                <a:spcPct val="50000"/>
              </a:spcBef>
              <a:buFont typeface="Wingdings" panose="05000000000000000000" pitchFamily="2" charset="2"/>
              <a:buNone/>
            </a:pPr>
            <a:r>
              <a:rPr lang="zh-CN" altLang="en-US" sz="2200" dirty="0">
                <a:latin typeface="Times New Roman" panose="02020603050405020304" pitchFamily="18" charset="0"/>
                <a:ea typeface="楷体_GB2312" pitchFamily="49" charset="-122"/>
              </a:rPr>
              <a:t>      经审理认为：被告人莫祯豪无视国家法律，非因公务并未经批准，私自携带枪支子弹登机，其行为已触犯</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中华人民共和国民用航空法</a:t>
            </a:r>
            <a:r>
              <a:rPr lang="en-US" altLang="zh-CN" sz="2200" dirty="0">
                <a:latin typeface="Times New Roman" panose="02020603050405020304" pitchFamily="18" charset="0"/>
                <a:ea typeface="楷体_GB2312" pitchFamily="49" charset="-122"/>
              </a:rPr>
              <a:t>》</a:t>
            </a:r>
            <a:r>
              <a:rPr lang="zh-CN" altLang="en-US" sz="2200" dirty="0">
                <a:latin typeface="Times New Roman" panose="02020603050405020304" pitchFamily="18" charset="0"/>
                <a:ea typeface="楷体_GB2312" pitchFamily="49" charset="-122"/>
              </a:rPr>
              <a:t>第一百九十三条第三款的规定，构成了犯罪，应当依法追究刑事责任。鉴于其归案后认罪态度较好，且系偶犯，可酌情予以从轻处罚。</a:t>
            </a:r>
            <a:endParaRPr lang="zh-CN" altLang="en-US" sz="2200" dirty="0">
              <a:latin typeface="Times New Roman" panose="02020603050405020304" pitchFamily="18" charset="0"/>
              <a:ea typeface="楷体_GB2312" pitchFamily="49" charset="-122"/>
            </a:endParaRPr>
          </a:p>
          <a:p>
            <a:pPr marL="0" lvl="0" indent="0" eaLnBrk="1" hangingPunct="1">
              <a:lnSpc>
                <a:spcPct val="125000"/>
              </a:lnSpc>
              <a:spcBef>
                <a:spcPct val="50000"/>
              </a:spcBef>
              <a:buFont typeface="Wingdings" panose="05000000000000000000" pitchFamily="2" charset="2"/>
              <a:buNone/>
            </a:pPr>
            <a:r>
              <a:rPr lang="zh-CN" altLang="en-US" sz="2200" dirty="0">
                <a:latin typeface="Times New Roman" panose="02020603050405020304" pitchFamily="18" charset="0"/>
                <a:ea typeface="楷体_GB2312" pitchFamily="49" charset="-122"/>
              </a:rPr>
              <a:t>       该院根据于</a:t>
            </a:r>
            <a:r>
              <a:rPr lang="en-US" altLang="zh-CN" sz="2200" dirty="0">
                <a:latin typeface="Times New Roman" panose="02020603050405020304" pitchFamily="18" charset="0"/>
                <a:ea typeface="楷体_GB2312" pitchFamily="49" charset="-122"/>
              </a:rPr>
              <a:t>1996</a:t>
            </a:r>
            <a:r>
              <a:rPr lang="zh-CN" altLang="en-US" sz="2200" dirty="0">
                <a:latin typeface="Times New Roman" panose="02020603050405020304" pitchFamily="18" charset="0"/>
                <a:ea typeface="楷体_GB2312" pitchFamily="49" charset="-122"/>
              </a:rPr>
              <a:t>年</a:t>
            </a:r>
            <a:r>
              <a:rPr lang="en-US" altLang="zh-CN" sz="2200" dirty="0">
                <a:latin typeface="Times New Roman" panose="02020603050405020304" pitchFamily="18" charset="0"/>
                <a:ea typeface="楷体_GB2312" pitchFamily="49" charset="-122"/>
              </a:rPr>
              <a:t>4</a:t>
            </a:r>
            <a:r>
              <a:rPr lang="zh-CN" altLang="en-US" sz="2200" dirty="0">
                <a:latin typeface="Times New Roman" panose="02020603050405020304" pitchFamily="18" charset="0"/>
                <a:ea typeface="楷体_GB2312" pitchFamily="49" charset="-122"/>
              </a:rPr>
              <a:t>月</a:t>
            </a:r>
            <a:r>
              <a:rPr lang="en-US" altLang="zh-CN" sz="2200" dirty="0">
                <a:latin typeface="Times New Roman" panose="02020603050405020304" pitchFamily="18" charset="0"/>
                <a:ea typeface="楷体_GB2312" pitchFamily="49" charset="-122"/>
              </a:rPr>
              <a:t>8</a:t>
            </a:r>
            <a:r>
              <a:rPr lang="zh-CN" altLang="en-US" sz="2200" dirty="0">
                <a:latin typeface="Times New Roman" panose="02020603050405020304" pitchFamily="18" charset="0"/>
                <a:ea typeface="楷体_GB2312" pitchFamily="49" charset="-122"/>
              </a:rPr>
              <a:t>日作出刑事判决如下： 被告人莫祯豪犯非法携带枪支、弹药罪，判处拘投六个月，缓刑一年。 </a:t>
            </a:r>
            <a:endParaRPr lang="zh-CN" altLang="en-US" sz="2200" dirty="0">
              <a:latin typeface="Times New Roman" panose="02020603050405020304" pitchFamily="18" charset="0"/>
              <a:ea typeface="楷体_GB2312" pitchFamily="49" charset="-122"/>
            </a:endParaRPr>
          </a:p>
        </p:txBody>
      </p:sp>
      <p:sp>
        <p:nvSpPr>
          <p:cNvPr id="75783" name="AutoShape 7"/>
          <p:cNvSpPr>
            <a:spLocks noChangeArrowheads="1"/>
          </p:cNvSpPr>
          <p:nvPr/>
        </p:nvSpPr>
        <p:spPr bwMode="auto">
          <a:xfrm>
            <a:off x="198590" y="1314023"/>
            <a:ext cx="2120204" cy="330202"/>
          </a:xfrm>
          <a:prstGeom prst="flowChartAlternateProcess">
            <a:avLst/>
          </a:prstGeom>
          <a:scene3d>
            <a:camera prst="orthographicFront"/>
            <a:lightRig rig="threePt" dir="t"/>
          </a:scene3d>
          <a:sp3d>
            <a:bevelT/>
          </a:sp3d>
        </p:spPr>
        <p:style>
          <a:lnRef idx="3">
            <a:schemeClr val="lt1"/>
          </a:lnRef>
          <a:fillRef idx="1">
            <a:schemeClr val="accent1"/>
          </a:fillRef>
          <a:effectRef idx="1">
            <a:schemeClr val="accent1"/>
          </a:effectRef>
          <a:fontRef idx="minor">
            <a:schemeClr val="lt1"/>
          </a:fontRef>
        </p:style>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              </a:t>
            </a:r>
            <a:r>
              <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案例点击                 </a:t>
            </a:r>
            <a:endPar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3028"/>
                                        </p:tgtEl>
                                        <p:attrNameLst>
                                          <p:attrName>style.visibility</p:attrName>
                                        </p:attrNameLst>
                                      </p:cBhvr>
                                      <p:to>
                                        <p:strVal val="visible"/>
                                      </p:to>
                                    </p:set>
                                    <p:animEffect transition="in" filter="wipe(left)">
                                      <p:cBhvr>
                                        <p:cTn id="7" dur="1000"/>
                                        <p:tgtEl>
                                          <p:spTgt spid="513028"/>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75783"/>
                                        </p:tgtEl>
                                        <p:attrNameLst>
                                          <p:attrName>style.visibility</p:attrName>
                                        </p:attrNameLst>
                                      </p:cBhvr>
                                      <p:to>
                                        <p:strVal val="visible"/>
                                      </p:to>
                                    </p:set>
                                    <p:anim calcmode="lin" valueType="num">
                                      <p:cBhvr additive="base">
                                        <p:cTn id="11" dur="500" fill="hold"/>
                                        <p:tgtEl>
                                          <p:spTgt spid="75783"/>
                                        </p:tgtEl>
                                        <p:attrNameLst>
                                          <p:attrName>ppt_x</p:attrName>
                                        </p:attrNameLst>
                                      </p:cBhvr>
                                      <p:tavLst>
                                        <p:tav tm="0">
                                          <p:val>
                                            <p:strVal val="0-#ppt_w/2"/>
                                          </p:val>
                                        </p:tav>
                                        <p:tav tm="100000">
                                          <p:val>
                                            <p:strVal val="#ppt_x"/>
                                          </p:val>
                                        </p:tav>
                                      </p:tavLst>
                                    </p:anim>
                                    <p:anim calcmode="lin" valueType="num">
                                      <p:cBhvr additive="base">
                                        <p:cTn id="12" dur="500" fill="hold"/>
                                        <p:tgtEl>
                                          <p:spTgt spid="7578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9" presetClass="entr" presetSubtype="0" fill="hold" grpId="0" nodeType="afterEffect">
                                  <p:stCondLst>
                                    <p:cond delay="0"/>
                                  </p:stCondLst>
                                  <p:childTnLst>
                                    <p:set>
                                      <p:cBhvr>
                                        <p:cTn id="15" dur="1" fill="hold">
                                          <p:stCondLst>
                                            <p:cond delay="0"/>
                                          </p:stCondLst>
                                        </p:cTn>
                                        <p:tgtEl>
                                          <p:spTgt spid="513033"/>
                                        </p:tgtEl>
                                        <p:attrNameLst>
                                          <p:attrName>style.visibility</p:attrName>
                                        </p:attrNameLst>
                                      </p:cBhvr>
                                      <p:to>
                                        <p:strVal val="visible"/>
                                      </p:to>
                                    </p:set>
                                    <p:anim calcmode="lin" valueType="num">
                                      <p:cBhvr>
                                        <p:cTn id="16" dur="1000" fill="hold"/>
                                        <p:tgtEl>
                                          <p:spTgt spid="513033"/>
                                        </p:tgtEl>
                                        <p:attrNameLst>
                                          <p:attrName>ppt_x</p:attrName>
                                        </p:attrNameLst>
                                      </p:cBhvr>
                                      <p:tavLst>
                                        <p:tav tm="0">
                                          <p:val>
                                            <p:strVal val="#ppt_x-.2"/>
                                          </p:val>
                                        </p:tav>
                                        <p:tav tm="100000">
                                          <p:val>
                                            <p:strVal val="#ppt_x"/>
                                          </p:val>
                                        </p:tav>
                                      </p:tavLst>
                                    </p:anim>
                                    <p:anim calcmode="lin" valueType="num">
                                      <p:cBhvr>
                                        <p:cTn id="17" dur="1000" fill="hold"/>
                                        <p:tgtEl>
                                          <p:spTgt spid="513033"/>
                                        </p:tgtEl>
                                        <p:attrNameLst>
                                          <p:attrName>ppt_y</p:attrName>
                                        </p:attrNameLst>
                                      </p:cBhvr>
                                      <p:tavLst>
                                        <p:tav tm="0">
                                          <p:val>
                                            <p:strVal val="#ppt_y"/>
                                          </p:val>
                                        </p:tav>
                                        <p:tav tm="100000">
                                          <p:val>
                                            <p:strVal val="#ppt_y"/>
                                          </p:val>
                                        </p:tav>
                                      </p:tavLst>
                                    </p:anim>
                                    <p:animEffect transition="in" filter="wipe(right)" prLst="gradientSize: 0.1">
                                      <p:cBhvr>
                                        <p:cTn id="18" dur="1000"/>
                                        <p:tgtEl>
                                          <p:spTgt spid="513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03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24579" name="Group 4"/>
          <p:cNvGrpSpPr/>
          <p:nvPr/>
        </p:nvGrpSpPr>
        <p:grpSpPr>
          <a:xfrm>
            <a:off x="609600" y="457200"/>
            <a:ext cx="7924800" cy="766763"/>
            <a:chOff x="336" y="432"/>
            <a:chExt cx="4992" cy="483"/>
          </a:xfrm>
        </p:grpSpPr>
        <p:sp>
          <p:nvSpPr>
            <p:cNvPr id="24587" name="AutoShape 5"/>
            <p:cNvSpPr/>
            <p:nvPr/>
          </p:nvSpPr>
          <p:spPr>
            <a:xfrm>
              <a:off x="336" y="432"/>
              <a:ext cx="499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sp>
          <p:nvSpPr>
            <p:cNvPr id="507910" name="Text Box 6"/>
            <p:cNvSpPr txBox="1">
              <a:spLocks noChangeArrowheads="1"/>
            </p:cNvSpPr>
            <p:nvPr/>
          </p:nvSpPr>
          <p:spPr bwMode="gray">
            <a:xfrm>
              <a:off x="1417" y="515"/>
              <a:ext cx="36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危害航空安全的犯罪与刑罚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nvGrpSpPr>
            <p:cNvPr id="24589" name="Group 7"/>
            <p:cNvGrpSpPr/>
            <p:nvPr/>
          </p:nvGrpSpPr>
          <p:grpSpPr>
            <a:xfrm>
              <a:off x="576" y="480"/>
              <a:ext cx="960" cy="433"/>
              <a:chOff x="999" y="2100"/>
              <a:chExt cx="768" cy="853"/>
            </a:xfrm>
          </p:grpSpPr>
          <p:sp>
            <p:nvSpPr>
              <p:cNvPr id="507912" name="AutoShape 8"/>
              <p:cNvSpPr>
                <a:spLocks noChangeArrowheads="1"/>
              </p:cNvSpPr>
              <p:nvPr/>
            </p:nvSpPr>
            <p:spPr bwMode="gray">
              <a:xfrm>
                <a:off x="999" y="2100"/>
                <a:ext cx="768" cy="747"/>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07913" name="Freeform 9"/>
              <p:cNvSpPr/>
              <p:nvPr/>
            </p:nvSpPr>
            <p:spPr bwMode="gray">
              <a:xfrm>
                <a:off x="1047" y="2147"/>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07914" name="Text Box 10"/>
              <p:cNvSpPr txBox="1">
                <a:spLocks noChangeArrowheads="1"/>
              </p:cNvSpPr>
              <p:nvPr/>
            </p:nvSpPr>
            <p:spPr bwMode="gray">
              <a:xfrm>
                <a:off x="1009" y="2309"/>
                <a:ext cx="732" cy="6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grpSp>
      <p:sp>
        <p:nvSpPr>
          <p:cNvPr id="507915" name="Text Box 11"/>
          <p:cNvSpPr txBox="1"/>
          <p:nvPr/>
        </p:nvSpPr>
        <p:spPr>
          <a:xfrm>
            <a:off x="228600" y="2076450"/>
            <a:ext cx="8686800" cy="1484313"/>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45000"/>
              </a:spcBef>
              <a:buFont typeface="Wingdings" panose="05000000000000000000" pitchFamily="2" charset="2"/>
              <a:buNone/>
            </a:pPr>
            <a:r>
              <a:rPr lang="en-US" altLang="zh-CN" sz="2400" b="1" dirty="0">
                <a:latin typeface="楷体_GB2312" pitchFamily="49" charset="-122"/>
                <a:ea typeface="楷体_GB2312" pitchFamily="49" charset="-122"/>
              </a:rPr>
              <a:t>7</a:t>
            </a:r>
            <a:r>
              <a:rPr lang="zh-CN" altLang="en-US" sz="2400" b="1" dirty="0">
                <a:latin typeface="楷体_GB2312" pitchFamily="49" charset="-122"/>
                <a:ea typeface="楷体_GB2312" pitchFamily="49" charset="-122"/>
              </a:rPr>
              <a:t>、聚众扰乱民用机场秩序罪</a:t>
            </a:r>
            <a:endParaRPr lang="zh-CN" altLang="en-US" sz="2400" b="1" dirty="0">
              <a:latin typeface="楷体_GB2312" pitchFamily="49" charset="-122"/>
              <a:ea typeface="楷体_GB2312" pitchFamily="49" charset="-122"/>
            </a:endParaRPr>
          </a:p>
          <a:p>
            <a:pPr marL="0" lvl="0" indent="0" eaLnBrk="1" hangingPunct="1">
              <a:lnSpc>
                <a:spcPct val="120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扰乱民用机场罪，是指聚众扰乱民用机场秩序，危及航空安全的行为。</a:t>
            </a:r>
            <a:endParaRPr lang="zh-CN" altLang="en-US" sz="2200" b="1" dirty="0">
              <a:latin typeface="楷体_GB2312" pitchFamily="49" charset="-122"/>
              <a:ea typeface="楷体_GB2312" pitchFamily="49" charset="-122"/>
            </a:endParaRPr>
          </a:p>
        </p:txBody>
      </p:sp>
      <p:grpSp>
        <p:nvGrpSpPr>
          <p:cNvPr id="507916" name="Group 12"/>
          <p:cNvGrpSpPr/>
          <p:nvPr/>
        </p:nvGrpSpPr>
        <p:grpSpPr>
          <a:xfrm>
            <a:off x="228600" y="13716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07920" name="Text Box 16"/>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三、危害航空安全的具体犯罪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507921" name="Text Box 17"/>
          <p:cNvSpPr txBox="1"/>
          <p:nvPr/>
        </p:nvSpPr>
        <p:spPr>
          <a:xfrm>
            <a:off x="228600" y="3733800"/>
            <a:ext cx="8686800" cy="2671763"/>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4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zh-CN" altLang="en-US" sz="2200" b="1" dirty="0">
                <a:ea typeface="楷体_GB2312" pitchFamily="49" charset="-122"/>
              </a:rPr>
              <a:t>“</a:t>
            </a:r>
            <a:r>
              <a:rPr lang="zh-CN" altLang="en-US" sz="2200" b="1" dirty="0">
                <a:latin typeface="楷体_GB2312" pitchFamily="49" charset="-122"/>
                <a:ea typeface="楷体_GB2312" pitchFamily="49" charset="-122"/>
              </a:rPr>
              <a:t>聚众扰乱车站、码头、民用航空站、商场、公园、影剧院、展览会、运动场或者其他公共场所秩序，聚众堵塞交通或者破坏交通秩序，抗拒、阻碍国家治安管理工作人员依法执行职务，情节严重的，对首要分子，处五年以下有期徒刑、拘役或者管制。</a:t>
            </a:r>
            <a:r>
              <a:rPr lang="zh-CN" altLang="en-US" sz="2200" b="1" dirty="0">
                <a:ea typeface="楷体_GB2312" pitchFamily="49" charset="-122"/>
              </a:rPr>
              <a:t>”</a:t>
            </a:r>
            <a:r>
              <a:rPr lang="zh-CN" altLang="en-US" sz="2200" b="1" dirty="0">
                <a:latin typeface="楷体_GB2312" pitchFamily="49" charset="-122"/>
                <a:ea typeface="楷体_GB2312" pitchFamily="49" charset="-122"/>
              </a:rPr>
              <a:t>    </a:t>
            </a:r>
            <a:endParaRPr lang="zh-CN" altLang="en-US" sz="2200" b="1" dirty="0">
              <a:latin typeface="楷体_GB2312" pitchFamily="49" charset="-122"/>
              <a:ea typeface="楷体_GB2312" pitchFamily="49" charset="-122"/>
            </a:endParaRPr>
          </a:p>
          <a:p>
            <a:pPr marL="0" lvl="0" indent="0" algn="r" eaLnBrk="1" hangingPunct="1">
              <a:lnSpc>
                <a:spcPct val="14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a:t>
            </a:r>
            <a:r>
              <a:rPr lang="en-US" altLang="zh-CN" sz="2200" b="1" dirty="0">
                <a:ea typeface="楷体_GB2312" pitchFamily="49" charset="-122"/>
              </a:rPr>
              <a:t>——</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刑法</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第二百九十一条</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7916"/>
                                        </p:tgtEl>
                                        <p:attrNameLst>
                                          <p:attrName>style.visibility</p:attrName>
                                        </p:attrNameLst>
                                      </p:cBhvr>
                                      <p:to>
                                        <p:strVal val="visible"/>
                                      </p:to>
                                    </p:set>
                                    <p:animEffect transition="in" filter="wipe(left)">
                                      <p:cBhvr>
                                        <p:cTn id="7" dur="1000"/>
                                        <p:tgtEl>
                                          <p:spTgt spid="507916"/>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507915"/>
                                        </p:tgtEl>
                                        <p:attrNameLst>
                                          <p:attrName>style.visibility</p:attrName>
                                        </p:attrNameLst>
                                      </p:cBhvr>
                                      <p:to>
                                        <p:strVal val="visible"/>
                                      </p:to>
                                    </p:set>
                                    <p:anim calcmode="lin" valueType="num">
                                      <p:cBhvr>
                                        <p:cTn id="12" dur="1000" fill="hold"/>
                                        <p:tgtEl>
                                          <p:spTgt spid="507915"/>
                                        </p:tgtEl>
                                        <p:attrNameLst>
                                          <p:attrName>ppt_x</p:attrName>
                                        </p:attrNameLst>
                                      </p:cBhvr>
                                      <p:tavLst>
                                        <p:tav tm="0">
                                          <p:val>
                                            <p:strVal val="#ppt_x-.2"/>
                                          </p:val>
                                        </p:tav>
                                        <p:tav tm="100000">
                                          <p:val>
                                            <p:strVal val="#ppt_x"/>
                                          </p:val>
                                        </p:tav>
                                      </p:tavLst>
                                    </p:anim>
                                    <p:anim calcmode="lin" valueType="num">
                                      <p:cBhvr>
                                        <p:cTn id="13" dur="1000" fill="hold"/>
                                        <p:tgtEl>
                                          <p:spTgt spid="507915"/>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07915"/>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507921"/>
                                        </p:tgtEl>
                                        <p:attrNameLst>
                                          <p:attrName>style.visibility</p:attrName>
                                        </p:attrNameLst>
                                      </p:cBhvr>
                                      <p:to>
                                        <p:strVal val="visible"/>
                                      </p:to>
                                    </p:set>
                                    <p:anim calcmode="lin" valueType="num">
                                      <p:cBhvr>
                                        <p:cTn id="19" dur="1000" fill="hold"/>
                                        <p:tgtEl>
                                          <p:spTgt spid="507921"/>
                                        </p:tgtEl>
                                        <p:attrNameLst>
                                          <p:attrName>ppt_x</p:attrName>
                                        </p:attrNameLst>
                                      </p:cBhvr>
                                      <p:tavLst>
                                        <p:tav tm="0">
                                          <p:val>
                                            <p:strVal val="#ppt_x-.2"/>
                                          </p:val>
                                        </p:tav>
                                        <p:tav tm="100000">
                                          <p:val>
                                            <p:strVal val="#ppt_x"/>
                                          </p:val>
                                        </p:tav>
                                      </p:tavLst>
                                    </p:anim>
                                    <p:anim calcmode="lin" valueType="num">
                                      <p:cBhvr>
                                        <p:cTn id="20" dur="1000" fill="hold"/>
                                        <p:tgtEl>
                                          <p:spTgt spid="50792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079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15" grpId="0" animBg="1"/>
      <p:bldP spid="50792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508932" name="Group 4"/>
          <p:cNvGrpSpPr/>
          <p:nvPr/>
        </p:nvGrpSpPr>
        <p:grpSpPr>
          <a:xfrm>
            <a:off x="381000" y="685800"/>
            <a:ext cx="876300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08936" name="Text Box 8"/>
            <p:cNvSpPr txBox="1">
              <a:spLocks noChangeArrowheads="1"/>
            </p:cNvSpPr>
            <p:nvPr/>
          </p:nvSpPr>
          <p:spPr bwMode="auto">
            <a:xfrm>
              <a:off x="288" y="917"/>
              <a:ext cx="5332" cy="1579"/>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案例</a:t>
              </a: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    </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不满航班延误，</a:t>
              </a:r>
              <a:r>
                <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煽动冲击安检案</a:t>
              </a:r>
              <a:endParaRPr kumimoji="0" lang="zh-CN" altLang="en-US" sz="24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508937" name="Text Box 9"/>
          <p:cNvSpPr txBox="1"/>
          <p:nvPr/>
        </p:nvSpPr>
        <p:spPr>
          <a:xfrm>
            <a:off x="152400" y="1660525"/>
            <a:ext cx="8991600" cy="4587875"/>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5000"/>
              </a:lnSpc>
              <a:spcBef>
                <a:spcPct val="50000"/>
              </a:spcBef>
              <a:buFont typeface="Wingdings" panose="05000000000000000000" pitchFamily="2" charset="2"/>
              <a:buNone/>
            </a:pPr>
            <a:r>
              <a:rPr lang="en-US" altLang="zh-CN" sz="2000" dirty="0">
                <a:latin typeface="Times New Roman" panose="02020603050405020304" pitchFamily="18" charset="0"/>
                <a:ea typeface="楷体_GB2312" pitchFamily="49" charset="-122"/>
              </a:rPr>
              <a:t>        2004</a:t>
            </a:r>
            <a:r>
              <a:rPr lang="zh-CN" altLang="en-US" sz="2000" dirty="0">
                <a:latin typeface="Times New Roman" panose="02020603050405020304" pitchFamily="18" charset="0"/>
                <a:ea typeface="楷体_GB2312" pitchFamily="49" charset="-122"/>
              </a:rPr>
              <a:t>年</a:t>
            </a:r>
            <a:r>
              <a:rPr lang="en-US" altLang="zh-CN" sz="2000" dirty="0">
                <a:latin typeface="Times New Roman" panose="02020603050405020304" pitchFamily="18" charset="0"/>
                <a:ea typeface="楷体_GB2312" pitchFamily="49" charset="-122"/>
              </a:rPr>
              <a:t>7</a:t>
            </a:r>
            <a:r>
              <a:rPr lang="zh-CN" altLang="en-US" sz="2000" dirty="0">
                <a:latin typeface="Times New Roman" panose="02020603050405020304" pitchFamily="18" charset="0"/>
                <a:ea typeface="楷体_GB2312" pitchFamily="49" charset="-122"/>
              </a:rPr>
              <a:t>月</a:t>
            </a:r>
            <a:r>
              <a:rPr lang="en-US" altLang="zh-CN" sz="2000" dirty="0">
                <a:latin typeface="Times New Roman" panose="02020603050405020304" pitchFamily="18" charset="0"/>
                <a:ea typeface="楷体_GB2312" pitchFamily="49" charset="-122"/>
              </a:rPr>
              <a:t>4</a:t>
            </a:r>
            <a:r>
              <a:rPr lang="zh-CN" altLang="en-US" sz="2000" dirty="0">
                <a:latin typeface="Times New Roman" panose="02020603050405020304" pitchFamily="18" charset="0"/>
                <a:ea typeface="楷体_GB2312" pitchFamily="49" charset="-122"/>
              </a:rPr>
              <a:t>日，东方航空公司</a:t>
            </a:r>
            <a:r>
              <a:rPr lang="en-US" altLang="zh-CN" sz="2000" dirty="0">
                <a:latin typeface="Times New Roman" panose="02020603050405020304" pitchFamily="18" charset="0"/>
                <a:ea typeface="楷体_GB2312" pitchFamily="49" charset="-122"/>
              </a:rPr>
              <a:t>MU7134</a:t>
            </a:r>
            <a:r>
              <a:rPr lang="zh-CN" altLang="en-US" sz="2000" dirty="0">
                <a:latin typeface="Times New Roman" panose="02020603050405020304" pitchFamily="18" charset="0"/>
                <a:ea typeface="楷体_GB2312" pitchFamily="49" charset="-122"/>
              </a:rPr>
              <a:t>航班因雷雨影响取消。当时，东航工作人员给被延误旅客安排了宾馆，并通知所有旅客在</a:t>
            </a:r>
            <a:r>
              <a:rPr lang="en-US" altLang="zh-CN" sz="2000" dirty="0">
                <a:latin typeface="Times New Roman" panose="02020603050405020304" pitchFamily="18" charset="0"/>
                <a:ea typeface="楷体_GB2312" pitchFamily="49" charset="-122"/>
              </a:rPr>
              <a:t>12</a:t>
            </a:r>
            <a:r>
              <a:rPr lang="zh-CN" altLang="en-US" sz="2000" dirty="0">
                <a:latin typeface="Times New Roman" panose="02020603050405020304" pitchFamily="18" charset="0"/>
                <a:ea typeface="楷体_GB2312" pitchFamily="49" charset="-122"/>
              </a:rPr>
              <a:t>号门内集合。但少数旅客对东航的补救措施不予配合，多名旅客推搡东航工作人员。　　</a:t>
            </a:r>
            <a:endParaRPr lang="zh-CN" altLang="en-US" sz="2000" dirty="0">
              <a:latin typeface="Times New Roman" panose="02020603050405020304" pitchFamily="18" charset="0"/>
              <a:ea typeface="楷体_GB2312" pitchFamily="49" charset="-122"/>
            </a:endParaRPr>
          </a:p>
          <a:p>
            <a:pPr marL="0" lvl="0" indent="0" eaLnBrk="1" hangingPunct="1">
              <a:lnSpc>
                <a:spcPct val="125000"/>
              </a:lnSpc>
              <a:spcBef>
                <a:spcPct val="50000"/>
              </a:spcBef>
              <a:buFont typeface="Wingdings" panose="05000000000000000000" pitchFamily="2" charset="2"/>
              <a:buNone/>
            </a:pPr>
            <a:r>
              <a:rPr lang="zh-CN" altLang="en-US" sz="2000" dirty="0">
                <a:latin typeface="Times New Roman" panose="02020603050405020304" pitchFamily="18" charset="0"/>
                <a:ea typeface="楷体_GB2312" pitchFamily="49" charset="-122"/>
              </a:rPr>
              <a:t>       </a:t>
            </a:r>
            <a:r>
              <a:rPr lang="en-US" altLang="zh-CN" sz="2000" dirty="0">
                <a:latin typeface="Times New Roman" panose="02020603050405020304" pitchFamily="18" charset="0"/>
                <a:ea typeface="楷体_GB2312" pitchFamily="49" charset="-122"/>
              </a:rPr>
              <a:t>7</a:t>
            </a:r>
            <a:r>
              <a:rPr lang="zh-CN" altLang="en-US" sz="2000" dirty="0">
                <a:latin typeface="Times New Roman" panose="02020603050405020304" pitchFamily="18" charset="0"/>
                <a:ea typeface="楷体_GB2312" pitchFamily="49" charset="-122"/>
              </a:rPr>
              <a:t>月</a:t>
            </a:r>
            <a:r>
              <a:rPr lang="en-US" altLang="zh-CN" sz="2000" dirty="0">
                <a:latin typeface="Times New Roman" panose="02020603050405020304" pitchFamily="18" charset="0"/>
                <a:ea typeface="楷体_GB2312" pitchFamily="49" charset="-122"/>
              </a:rPr>
              <a:t>5</a:t>
            </a:r>
            <a:r>
              <a:rPr lang="zh-CN" altLang="en-US" sz="2000" dirty="0">
                <a:latin typeface="Times New Roman" panose="02020603050405020304" pitchFamily="18" charset="0"/>
                <a:ea typeface="楷体_GB2312" pitchFamily="49" charset="-122"/>
              </a:rPr>
              <a:t>日凌晨</a:t>
            </a:r>
            <a:r>
              <a:rPr lang="en-US" altLang="zh-CN" sz="2000" dirty="0">
                <a:latin typeface="Times New Roman" panose="02020603050405020304" pitchFamily="18" charset="0"/>
                <a:ea typeface="楷体_GB2312" pitchFamily="49" charset="-122"/>
              </a:rPr>
              <a:t>2</a:t>
            </a:r>
            <a:r>
              <a:rPr lang="zh-CN" altLang="en-US" sz="2000" dirty="0">
                <a:latin typeface="Times New Roman" panose="02020603050405020304" pitchFamily="18" charset="0"/>
                <a:ea typeface="楷体_GB2312" pitchFamily="49" charset="-122"/>
              </a:rPr>
              <a:t>时许，警察赶到现场维持秩序。旅客代表和东航工作人员就补救措施进行协商，但未达成一致。后来，部分情绪激动的旅客围攻、谩骂机场工作人员和警察。</a:t>
            </a:r>
            <a:endParaRPr lang="zh-CN" altLang="en-US" sz="2000" dirty="0">
              <a:latin typeface="Times New Roman" panose="02020603050405020304" pitchFamily="18" charset="0"/>
              <a:ea typeface="楷体_GB2312" pitchFamily="49" charset="-122"/>
            </a:endParaRPr>
          </a:p>
          <a:p>
            <a:pPr marL="0" lvl="0" indent="0" eaLnBrk="1" hangingPunct="1">
              <a:lnSpc>
                <a:spcPct val="125000"/>
              </a:lnSpc>
              <a:spcBef>
                <a:spcPct val="50000"/>
              </a:spcBef>
              <a:buFont typeface="Wingdings" panose="05000000000000000000" pitchFamily="2" charset="2"/>
              <a:buNone/>
            </a:pPr>
            <a:r>
              <a:rPr lang="zh-CN" altLang="en-US" sz="2000" dirty="0">
                <a:latin typeface="Times New Roman" panose="02020603050405020304" pitchFamily="18" charset="0"/>
                <a:ea typeface="楷体_GB2312" pitchFamily="49" charset="-122"/>
              </a:rPr>
              <a:t>       </a:t>
            </a:r>
            <a:r>
              <a:rPr lang="en-US" altLang="zh-CN" sz="2000" dirty="0">
                <a:latin typeface="Times New Roman" panose="02020603050405020304" pitchFamily="18" charset="0"/>
                <a:ea typeface="楷体_GB2312" pitchFamily="49" charset="-122"/>
              </a:rPr>
              <a:t>2</a:t>
            </a:r>
            <a:r>
              <a:rPr lang="zh-CN" altLang="en-US" sz="2000" dirty="0">
                <a:latin typeface="Times New Roman" panose="02020603050405020304" pitchFamily="18" charset="0"/>
                <a:ea typeface="楷体_GB2312" pitchFamily="49" charset="-122"/>
              </a:rPr>
              <a:t>时</a:t>
            </a:r>
            <a:r>
              <a:rPr lang="en-US" altLang="zh-CN" sz="2000" dirty="0">
                <a:latin typeface="Times New Roman" panose="02020603050405020304" pitchFamily="18" charset="0"/>
                <a:ea typeface="楷体_GB2312" pitchFamily="49" charset="-122"/>
              </a:rPr>
              <a:t>30</a:t>
            </a:r>
            <a:r>
              <a:rPr lang="zh-CN" altLang="en-US" sz="2000" dirty="0">
                <a:latin typeface="Times New Roman" panose="02020603050405020304" pitchFamily="18" charset="0"/>
                <a:ea typeface="楷体_GB2312" pitchFamily="49" charset="-122"/>
              </a:rPr>
              <a:t>分，该航班另一乘客赵某见一航班旅客开始准备过安检，便再次来到安检现场滋事。他多次叫嚣“都给我冲进安检，还检查什么！”警察多次劝阻，未果。有的旅客在赵某的煽动下辱骂安检现场工作人员、冲入隔离区。在此情况下，警察将未经安检的旅客带回重新进行安检，现场秩序一度混乱达半小时之久。</a:t>
            </a:r>
            <a:endParaRPr lang="zh-CN" altLang="en-US" sz="2000" dirty="0">
              <a:latin typeface="Times New Roman" panose="02020603050405020304" pitchFamily="18" charset="0"/>
              <a:ea typeface="楷体_GB2312" pitchFamily="49" charset="-122"/>
            </a:endParaRPr>
          </a:p>
        </p:txBody>
      </p:sp>
      <p:sp>
        <p:nvSpPr>
          <p:cNvPr id="75783" name="AutoShape 7"/>
          <p:cNvSpPr>
            <a:spLocks noChangeArrowheads="1"/>
          </p:cNvSpPr>
          <p:nvPr/>
        </p:nvSpPr>
        <p:spPr bwMode="auto">
          <a:xfrm>
            <a:off x="198590" y="1314023"/>
            <a:ext cx="2120204" cy="330202"/>
          </a:xfrm>
          <a:prstGeom prst="flowChartAlternateProcess">
            <a:avLst/>
          </a:prstGeom>
          <a:scene3d>
            <a:camera prst="orthographicFront"/>
            <a:lightRig rig="threePt" dir="t"/>
          </a:scene3d>
          <a:sp3d>
            <a:bevelT/>
          </a:sp3d>
        </p:spPr>
        <p:style>
          <a:lnRef idx="3">
            <a:schemeClr val="lt1"/>
          </a:lnRef>
          <a:fillRef idx="1">
            <a:schemeClr val="accent1"/>
          </a:fillRef>
          <a:effectRef idx="1">
            <a:schemeClr val="accent1"/>
          </a:effectRef>
          <a:fontRef idx="minor">
            <a:schemeClr val="lt1"/>
          </a:fontRef>
        </p:style>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              </a:t>
            </a:r>
            <a:r>
              <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案例点击                 </a:t>
            </a:r>
            <a:endPar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8932"/>
                                        </p:tgtEl>
                                        <p:attrNameLst>
                                          <p:attrName>style.visibility</p:attrName>
                                        </p:attrNameLst>
                                      </p:cBhvr>
                                      <p:to>
                                        <p:strVal val="visible"/>
                                      </p:to>
                                    </p:set>
                                    <p:animEffect transition="in" filter="wipe(left)">
                                      <p:cBhvr>
                                        <p:cTn id="7" dur="1000"/>
                                        <p:tgtEl>
                                          <p:spTgt spid="508932"/>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75783"/>
                                        </p:tgtEl>
                                        <p:attrNameLst>
                                          <p:attrName>style.visibility</p:attrName>
                                        </p:attrNameLst>
                                      </p:cBhvr>
                                      <p:to>
                                        <p:strVal val="visible"/>
                                      </p:to>
                                    </p:set>
                                    <p:anim calcmode="lin" valueType="num">
                                      <p:cBhvr additive="base">
                                        <p:cTn id="11" dur="500" fill="hold"/>
                                        <p:tgtEl>
                                          <p:spTgt spid="75783"/>
                                        </p:tgtEl>
                                        <p:attrNameLst>
                                          <p:attrName>ppt_x</p:attrName>
                                        </p:attrNameLst>
                                      </p:cBhvr>
                                      <p:tavLst>
                                        <p:tav tm="0">
                                          <p:val>
                                            <p:strVal val="0-#ppt_w/2"/>
                                          </p:val>
                                        </p:tav>
                                        <p:tav tm="100000">
                                          <p:val>
                                            <p:strVal val="#ppt_x"/>
                                          </p:val>
                                        </p:tav>
                                      </p:tavLst>
                                    </p:anim>
                                    <p:anim calcmode="lin" valueType="num">
                                      <p:cBhvr additive="base">
                                        <p:cTn id="12" dur="500" fill="hold"/>
                                        <p:tgtEl>
                                          <p:spTgt spid="7578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9" presetClass="entr" presetSubtype="0" fill="hold" grpId="0" nodeType="afterEffect">
                                  <p:stCondLst>
                                    <p:cond delay="0"/>
                                  </p:stCondLst>
                                  <p:childTnLst>
                                    <p:set>
                                      <p:cBhvr>
                                        <p:cTn id="15" dur="1" fill="hold">
                                          <p:stCondLst>
                                            <p:cond delay="0"/>
                                          </p:stCondLst>
                                        </p:cTn>
                                        <p:tgtEl>
                                          <p:spTgt spid="508937"/>
                                        </p:tgtEl>
                                        <p:attrNameLst>
                                          <p:attrName>style.visibility</p:attrName>
                                        </p:attrNameLst>
                                      </p:cBhvr>
                                      <p:to>
                                        <p:strVal val="visible"/>
                                      </p:to>
                                    </p:set>
                                    <p:anim calcmode="lin" valueType="num">
                                      <p:cBhvr>
                                        <p:cTn id="16" dur="1000" fill="hold"/>
                                        <p:tgtEl>
                                          <p:spTgt spid="508937"/>
                                        </p:tgtEl>
                                        <p:attrNameLst>
                                          <p:attrName>ppt_x</p:attrName>
                                        </p:attrNameLst>
                                      </p:cBhvr>
                                      <p:tavLst>
                                        <p:tav tm="0">
                                          <p:val>
                                            <p:strVal val="#ppt_x-.2"/>
                                          </p:val>
                                        </p:tav>
                                        <p:tav tm="100000">
                                          <p:val>
                                            <p:strVal val="#ppt_x"/>
                                          </p:val>
                                        </p:tav>
                                      </p:tavLst>
                                    </p:anim>
                                    <p:anim calcmode="lin" valueType="num">
                                      <p:cBhvr>
                                        <p:cTn id="17" dur="1000" fill="hold"/>
                                        <p:tgtEl>
                                          <p:spTgt spid="508937"/>
                                        </p:tgtEl>
                                        <p:attrNameLst>
                                          <p:attrName>ppt_y</p:attrName>
                                        </p:attrNameLst>
                                      </p:cBhvr>
                                      <p:tavLst>
                                        <p:tav tm="0">
                                          <p:val>
                                            <p:strVal val="#ppt_y"/>
                                          </p:val>
                                        </p:tav>
                                        <p:tav tm="100000">
                                          <p:val>
                                            <p:strVal val="#ppt_y"/>
                                          </p:val>
                                        </p:tav>
                                      </p:tavLst>
                                    </p:anim>
                                    <p:animEffect transition="in" filter="wipe(right)" prLst="gradientSize: 0.1">
                                      <p:cBhvr>
                                        <p:cTn id="18" dur="1000"/>
                                        <p:tgtEl>
                                          <p:spTgt spid="5089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3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509956" name="Group 4"/>
          <p:cNvGrpSpPr/>
          <p:nvPr/>
        </p:nvGrpSpPr>
        <p:grpSpPr>
          <a:xfrm>
            <a:off x="381000" y="685800"/>
            <a:ext cx="876300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09960" name="Text Box 8"/>
            <p:cNvSpPr txBox="1">
              <a:spLocks noChangeArrowheads="1"/>
            </p:cNvSpPr>
            <p:nvPr/>
          </p:nvSpPr>
          <p:spPr bwMode="auto">
            <a:xfrm>
              <a:off x="288" y="917"/>
              <a:ext cx="5332" cy="1579"/>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案例</a:t>
              </a:r>
              <a:r>
                <a:rPr kumimoji="0" lang="en-US" altLang="zh-CN"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    </a:t>
              </a:r>
              <a:r>
                <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rPr>
                <a:t>不满航班延误，煽动冲击安检案</a:t>
              </a:r>
              <a:endParaRPr kumimoji="0" lang="zh-CN" altLang="en-US" sz="2600" kern="1200" cap="none" spc="0" normalizeH="0" baseline="0" noProof="0">
                <a:solidFill>
                  <a:srgbClr val="102558"/>
                </a:solidFill>
                <a:effectLst>
                  <a:outerShdw blurRad="38100" dist="38100" dir="2700000" algn="tl">
                    <a:srgbClr val="000000"/>
                  </a:outerShdw>
                </a:effectLst>
                <a:latin typeface="Times New Roman" panose="02020603050405020304" pitchFamily="18" charset="0"/>
                <a:ea typeface="楷体_GB2312" pitchFamily="49" charset="-122"/>
                <a:cs typeface="+mn-cs"/>
              </a:endParaRPr>
            </a:p>
          </p:txBody>
        </p:sp>
      </p:grpSp>
      <p:sp>
        <p:nvSpPr>
          <p:cNvPr id="509961" name="Text Box 9"/>
          <p:cNvSpPr txBox="1"/>
          <p:nvPr/>
        </p:nvSpPr>
        <p:spPr>
          <a:xfrm>
            <a:off x="228600" y="1736725"/>
            <a:ext cx="8763000" cy="2530475"/>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50000"/>
              </a:lnSpc>
              <a:spcBef>
                <a:spcPct val="50000"/>
              </a:spcBef>
              <a:buFont typeface="Wingdings" panose="05000000000000000000" pitchFamily="2" charset="2"/>
              <a:buNone/>
            </a:pPr>
            <a:r>
              <a:rPr lang="en-US" altLang="zh-CN" sz="2000" dirty="0">
                <a:latin typeface="Times New Roman" panose="02020603050405020304" pitchFamily="18" charset="0"/>
                <a:ea typeface="楷体_GB2312" pitchFamily="49" charset="-122"/>
              </a:rPr>
              <a:t>       </a:t>
            </a:r>
            <a:r>
              <a:rPr lang="zh-CN" altLang="en-US" sz="2000" dirty="0">
                <a:latin typeface="Times New Roman" panose="02020603050405020304" pitchFamily="18" charset="0"/>
                <a:ea typeface="楷体_GB2312" pitchFamily="49" charset="-122"/>
              </a:rPr>
              <a:t>警方认为，赵某在遇到航班延误之后，本应理智地与航空公司协商，共同寻求一个妥善的解决方法。但他却未保持冷静，甚至煽动旅客冲击安检现场，带头谩骂值勤警察和安检工作人员，其行为已严重扰乱首都机场正常社会秩序。</a:t>
            </a:r>
            <a:endParaRPr lang="zh-CN" altLang="en-US" sz="2000" dirty="0">
              <a:latin typeface="Times New Roman" panose="02020603050405020304" pitchFamily="18" charset="0"/>
              <a:ea typeface="楷体_GB2312" pitchFamily="49" charset="-122"/>
            </a:endParaRPr>
          </a:p>
          <a:p>
            <a:pPr marL="0" lvl="0" indent="0" eaLnBrk="1" hangingPunct="1">
              <a:lnSpc>
                <a:spcPct val="150000"/>
              </a:lnSpc>
              <a:spcBef>
                <a:spcPct val="50000"/>
              </a:spcBef>
              <a:buFont typeface="Wingdings" panose="05000000000000000000" pitchFamily="2" charset="2"/>
              <a:buNone/>
            </a:pPr>
            <a:r>
              <a:rPr lang="zh-CN" altLang="en-US" sz="2000" dirty="0">
                <a:latin typeface="Times New Roman" panose="02020603050405020304" pitchFamily="18" charset="0"/>
                <a:ea typeface="楷体_GB2312" pitchFamily="49" charset="-122"/>
              </a:rPr>
              <a:t>       依照</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刑法</a:t>
            </a:r>
            <a:r>
              <a:rPr lang="en-US" altLang="zh-CN" sz="2000" dirty="0">
                <a:latin typeface="Times New Roman" panose="02020603050405020304" pitchFamily="18" charset="0"/>
                <a:ea typeface="楷体_GB2312" pitchFamily="49" charset="-122"/>
              </a:rPr>
              <a:t>》</a:t>
            </a:r>
            <a:r>
              <a:rPr lang="zh-CN" altLang="en-US" sz="2000" dirty="0">
                <a:latin typeface="Times New Roman" panose="02020603050405020304" pitchFamily="18" charset="0"/>
                <a:ea typeface="楷体_GB2312" pitchFamily="49" charset="-122"/>
              </a:rPr>
              <a:t>第</a:t>
            </a:r>
            <a:r>
              <a:rPr lang="en-US" altLang="zh-CN" sz="2000" dirty="0">
                <a:latin typeface="Times New Roman" panose="02020603050405020304" pitchFamily="18" charset="0"/>
                <a:ea typeface="楷体_GB2312" pitchFamily="49" charset="-122"/>
              </a:rPr>
              <a:t>290</a:t>
            </a:r>
            <a:r>
              <a:rPr lang="zh-CN" altLang="en-US" sz="2000" dirty="0">
                <a:latin typeface="Times New Roman" panose="02020603050405020304" pitchFamily="18" charset="0"/>
                <a:ea typeface="楷体_GB2312" pitchFamily="49" charset="-122"/>
              </a:rPr>
              <a:t>条规定，赵某因聚众扰乱社会秩序罪被刑事拘留。</a:t>
            </a:r>
            <a:endParaRPr lang="zh-CN" altLang="en-US" sz="2000" dirty="0">
              <a:latin typeface="Times New Roman" panose="02020603050405020304" pitchFamily="18" charset="0"/>
              <a:ea typeface="楷体_GB2312" pitchFamily="49" charset="-122"/>
            </a:endParaRPr>
          </a:p>
        </p:txBody>
      </p:sp>
      <p:sp>
        <p:nvSpPr>
          <p:cNvPr id="75783" name="AutoShape 7"/>
          <p:cNvSpPr>
            <a:spLocks noChangeArrowheads="1"/>
          </p:cNvSpPr>
          <p:nvPr/>
        </p:nvSpPr>
        <p:spPr bwMode="auto">
          <a:xfrm>
            <a:off x="198590" y="1314023"/>
            <a:ext cx="2120204" cy="330202"/>
          </a:xfrm>
          <a:prstGeom prst="flowChartAlternateProcess">
            <a:avLst/>
          </a:prstGeom>
          <a:scene3d>
            <a:camera prst="orthographicFront"/>
            <a:lightRig rig="threePt" dir="t"/>
          </a:scene3d>
          <a:sp3d>
            <a:bevelT/>
          </a:sp3d>
        </p:spPr>
        <p:style>
          <a:lnRef idx="3">
            <a:schemeClr val="lt1"/>
          </a:lnRef>
          <a:fillRef idx="1">
            <a:schemeClr val="accent1"/>
          </a:fillRef>
          <a:effectRef idx="1">
            <a:schemeClr val="accent1"/>
          </a:effectRef>
          <a:fontRef idx="minor">
            <a:schemeClr val="lt1"/>
          </a:fontRef>
        </p:style>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              </a:t>
            </a:r>
            <a:r>
              <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rPr>
              <a:t>案例结果                 </a:t>
            </a:r>
            <a:endParaRPr kumimoji="0" lang="zh-CN" altLang="en-US" sz="2400" b="1" i="0" u="none" strike="noStrike" kern="1200" cap="none" spc="0" normalizeH="0" baseline="0" noProof="0" smtClean="0">
              <a:ln>
                <a:noFill/>
              </a:ln>
              <a:solidFill>
                <a:srgbClr val="FFFFFF"/>
              </a:solidFill>
              <a:effectLst/>
              <a:uLnTx/>
              <a:uFillTx/>
              <a:latin typeface="Calibri" panose="020F0502020204030204" pitchFamily="34" charset="0"/>
              <a:ea typeface="华文楷体"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9956"/>
                                        </p:tgtEl>
                                        <p:attrNameLst>
                                          <p:attrName>style.visibility</p:attrName>
                                        </p:attrNameLst>
                                      </p:cBhvr>
                                      <p:to>
                                        <p:strVal val="visible"/>
                                      </p:to>
                                    </p:set>
                                    <p:animEffect transition="in" filter="wipe(left)">
                                      <p:cBhvr>
                                        <p:cTn id="7" dur="1000"/>
                                        <p:tgtEl>
                                          <p:spTgt spid="509956"/>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75783"/>
                                        </p:tgtEl>
                                        <p:attrNameLst>
                                          <p:attrName>style.visibility</p:attrName>
                                        </p:attrNameLst>
                                      </p:cBhvr>
                                      <p:to>
                                        <p:strVal val="visible"/>
                                      </p:to>
                                    </p:set>
                                    <p:anim calcmode="lin" valueType="num">
                                      <p:cBhvr additive="base">
                                        <p:cTn id="11" dur="500" fill="hold"/>
                                        <p:tgtEl>
                                          <p:spTgt spid="75783"/>
                                        </p:tgtEl>
                                        <p:attrNameLst>
                                          <p:attrName>ppt_x</p:attrName>
                                        </p:attrNameLst>
                                      </p:cBhvr>
                                      <p:tavLst>
                                        <p:tav tm="0">
                                          <p:val>
                                            <p:strVal val="0-#ppt_w/2"/>
                                          </p:val>
                                        </p:tav>
                                        <p:tav tm="100000">
                                          <p:val>
                                            <p:strVal val="#ppt_x"/>
                                          </p:val>
                                        </p:tav>
                                      </p:tavLst>
                                    </p:anim>
                                    <p:anim calcmode="lin" valueType="num">
                                      <p:cBhvr additive="base">
                                        <p:cTn id="12" dur="500" fill="hold"/>
                                        <p:tgtEl>
                                          <p:spTgt spid="7578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9" presetClass="entr" presetSubtype="0" fill="hold" grpId="0" nodeType="afterEffect">
                                  <p:stCondLst>
                                    <p:cond delay="0"/>
                                  </p:stCondLst>
                                  <p:childTnLst>
                                    <p:set>
                                      <p:cBhvr>
                                        <p:cTn id="15" dur="1" fill="hold">
                                          <p:stCondLst>
                                            <p:cond delay="0"/>
                                          </p:stCondLst>
                                        </p:cTn>
                                        <p:tgtEl>
                                          <p:spTgt spid="509961"/>
                                        </p:tgtEl>
                                        <p:attrNameLst>
                                          <p:attrName>style.visibility</p:attrName>
                                        </p:attrNameLst>
                                      </p:cBhvr>
                                      <p:to>
                                        <p:strVal val="visible"/>
                                      </p:to>
                                    </p:set>
                                    <p:anim calcmode="lin" valueType="num">
                                      <p:cBhvr>
                                        <p:cTn id="16" dur="1000" fill="hold"/>
                                        <p:tgtEl>
                                          <p:spTgt spid="509961"/>
                                        </p:tgtEl>
                                        <p:attrNameLst>
                                          <p:attrName>ppt_x</p:attrName>
                                        </p:attrNameLst>
                                      </p:cBhvr>
                                      <p:tavLst>
                                        <p:tav tm="0">
                                          <p:val>
                                            <p:strVal val="#ppt_x-.2"/>
                                          </p:val>
                                        </p:tav>
                                        <p:tav tm="100000">
                                          <p:val>
                                            <p:strVal val="#ppt_x"/>
                                          </p:val>
                                        </p:tav>
                                      </p:tavLst>
                                    </p:anim>
                                    <p:anim calcmode="lin" valueType="num">
                                      <p:cBhvr>
                                        <p:cTn id="17" dur="1000" fill="hold"/>
                                        <p:tgtEl>
                                          <p:spTgt spid="509961"/>
                                        </p:tgtEl>
                                        <p:attrNameLst>
                                          <p:attrName>ppt_y</p:attrName>
                                        </p:attrNameLst>
                                      </p:cBhvr>
                                      <p:tavLst>
                                        <p:tav tm="0">
                                          <p:val>
                                            <p:strVal val="#ppt_y"/>
                                          </p:val>
                                        </p:tav>
                                        <p:tav tm="100000">
                                          <p:val>
                                            <p:strVal val="#ppt_y"/>
                                          </p:val>
                                        </p:tav>
                                      </p:tavLst>
                                    </p:anim>
                                    <p:animEffect transition="in" filter="wipe(right)" prLst="gradientSize: 0.1">
                                      <p:cBhvr>
                                        <p:cTn id="18" dur="1000"/>
                                        <p:tgtEl>
                                          <p:spTgt spid="5099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6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
        <p:nvSpPr>
          <p:cNvPr id="427012" name="Rectangle 4"/>
          <p:cNvSpPr>
            <a:spLocks noChangeArrowheads="1"/>
          </p:cNvSpPr>
          <p:nvPr/>
        </p:nvSpPr>
        <p:spPr bwMode="white">
          <a:xfrm>
            <a:off x="1143000" y="685800"/>
            <a:ext cx="6705600" cy="533400"/>
          </a:xfrm>
          <a:prstGeom prst="rect">
            <a:avLst/>
          </a:prstGeom>
          <a:noFill/>
          <a:ln>
            <a:noFill/>
          </a:ln>
          <a:effectLst/>
          <a:extLst>
            <a:ext uri="{909E8E84-426E-40DD-AFC4-6F175D3DCCD1}">
              <a14:hiddenFill xmlns:a14="http://schemas.microsoft.com/office/drawing/2010/main">
                <a:solidFill>
                  <a:srgbClr val="77B7E7"/>
                </a:solidFill>
              </a14:hiddenFill>
            </a:ext>
            <a:ext uri="{91240B29-F687-4F45-9708-019B960494DF}">
              <a14:hiddenLine xmlns:a14="http://schemas.microsoft.com/office/drawing/2010/main" w="9525">
                <a:solidFill>
                  <a:srgbClr val="17347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ea typeface="宋体" panose="02010600030101010101" pitchFamily="2" charset="-122"/>
              </a:defRPr>
            </a:lvl1pPr>
            <a:lvl2pPr algn="ctr">
              <a:defRPr sz="4400">
                <a:solidFill>
                  <a:schemeClr val="tx2"/>
                </a:solidFill>
                <a:latin typeface="Arial" panose="020B0604020202020204" pitchFamily="34" charset="0"/>
                <a:ea typeface="宋体" panose="02010600030101010101" pitchFamily="2" charset="-122"/>
              </a:defRPr>
            </a:lvl2pPr>
            <a:lvl3pPr algn="ctr">
              <a:defRPr sz="4400">
                <a:solidFill>
                  <a:schemeClr val="tx2"/>
                </a:solidFill>
                <a:latin typeface="Arial" panose="020B0604020202020204" pitchFamily="34" charset="0"/>
                <a:ea typeface="宋体" panose="02010600030101010101" pitchFamily="2" charset="-122"/>
              </a:defRPr>
            </a:lvl3pPr>
            <a:lvl4pPr algn="ctr">
              <a:defRPr sz="4400">
                <a:solidFill>
                  <a:schemeClr val="tx2"/>
                </a:solidFill>
                <a:latin typeface="Arial" panose="020B0604020202020204" pitchFamily="34" charset="0"/>
                <a:ea typeface="宋体" panose="02010600030101010101" pitchFamily="2" charset="-122"/>
              </a:defRPr>
            </a:lvl4pPr>
            <a:lvl5pPr algn="ctr">
              <a:defRPr sz="4400">
                <a:solidFill>
                  <a:schemeClr val="tx2"/>
                </a:solidFill>
                <a:latin typeface="Arial" panose="020B0604020202020204" pitchFamily="34" charset="0"/>
                <a:ea typeface="宋体" panose="02010600030101010101" pitchFamily="2" charset="-122"/>
              </a:defRPr>
            </a:lvl5pPr>
            <a:lvl6pPr marL="4572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000" b="1" i="0" u="none" strike="noStrike" kern="1200" cap="none" spc="0" normalizeH="0" baseline="0" noProof="0" smtClean="0">
                <a:ln>
                  <a:noFill/>
                </a:ln>
                <a:solidFill>
                  <a:schemeClr val="bg1"/>
                </a:solidFill>
                <a:effectLst>
                  <a:outerShdw blurRad="38100" dist="38100" dir="2700000" algn="tl">
                    <a:srgbClr val="C0C0C0"/>
                  </a:outerShdw>
                </a:effectLst>
                <a:uLnTx/>
                <a:uFillTx/>
                <a:latin typeface="楷体_GB2312" pitchFamily="49" charset="-122"/>
                <a:ea typeface="楷体_GB2312" pitchFamily="49" charset="-122"/>
                <a:cs typeface="+mn-cs"/>
              </a:rPr>
              <a:t>本章小结</a:t>
            </a:r>
            <a:endParaRPr kumimoji="0" lang="zh-CN" altLang="en-US" sz="4000" b="1" i="0" u="none" strike="noStrike" kern="1200" cap="none" spc="0" normalizeH="0" baseline="0" noProof="0" smtClean="0">
              <a:ln>
                <a:noFill/>
              </a:ln>
              <a:solidFill>
                <a:schemeClr val="bg1"/>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 name="圆角矩形 4"/>
          <p:cNvSpPr/>
          <p:nvPr/>
        </p:nvSpPr>
        <p:spPr>
          <a:xfrm>
            <a:off x="304800" y="1295400"/>
            <a:ext cx="8686800" cy="7620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20000"/>
              </a:lnSpc>
              <a:spcBef>
                <a:spcPct val="30000"/>
              </a:spcBef>
              <a:spcAft>
                <a:spcPct val="0"/>
              </a:spcAft>
              <a:buClrTx/>
              <a:buSzTx/>
              <a:buFontTx/>
              <a:buNone/>
              <a:defRPr/>
            </a:pPr>
            <a:r>
              <a:rPr kumimoji="0" lang="zh-CN" altLang="en-US" sz="2400" b="1" i="0" u="none" strike="noStrike" kern="1200" cap="none" spc="0" normalizeH="0" baseline="0" noProof="0" smtClean="0">
                <a:ln>
                  <a:noFill/>
                </a:ln>
                <a:solidFill>
                  <a:schemeClr val="tx1"/>
                </a:solidFill>
                <a:effectLst/>
                <a:uLnTx/>
                <a:uFillTx/>
                <a:latin typeface="楷体_GB2312" pitchFamily="49" charset="-122"/>
                <a:ea typeface="楷体_GB2312" pitchFamily="49" charset="-122"/>
                <a:cs typeface="+mn-cs"/>
              </a:rPr>
              <a:t>一、简述刑法的基本原则？</a:t>
            </a:r>
            <a:endParaRPr kumimoji="0" lang="zh-CN" altLang="en-US" sz="2400" b="1" i="0" u="none" strike="noStrike" kern="1200" cap="none" spc="0" normalizeH="0" baseline="0" noProof="0" smtClean="0">
              <a:ln>
                <a:noFill/>
              </a:ln>
              <a:solidFill>
                <a:schemeClr val="tx1"/>
              </a:solidFill>
              <a:effectLst/>
              <a:uLnTx/>
              <a:uFillTx/>
              <a:latin typeface="楷体_GB2312" pitchFamily="49" charset="-122"/>
              <a:ea typeface="楷体_GB2312" pitchFamily="49" charset="-122"/>
              <a:cs typeface="+mn-cs"/>
            </a:endParaRPr>
          </a:p>
        </p:txBody>
      </p:sp>
      <p:sp>
        <p:nvSpPr>
          <p:cNvPr id="427014" name="Rectangle 6"/>
          <p:cNvSpPr/>
          <p:nvPr/>
        </p:nvSpPr>
        <p:spPr>
          <a:xfrm>
            <a:off x="304800" y="2057400"/>
            <a:ext cx="8686800" cy="16764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30000"/>
              </a:spcBef>
              <a:buNone/>
            </a:pPr>
            <a:r>
              <a:rPr lang="en-US" altLang="zh-CN" sz="2200" b="1" dirty="0">
                <a:latin typeface="楷体_GB2312" pitchFamily="49" charset="-122"/>
                <a:ea typeface="楷体_GB2312" pitchFamily="49" charset="-122"/>
              </a:rPr>
              <a:t>1</a:t>
            </a:r>
            <a:r>
              <a:rPr lang="zh-CN" altLang="en-US" sz="2200" b="1" dirty="0">
                <a:latin typeface="楷体_GB2312" pitchFamily="49" charset="-122"/>
                <a:ea typeface="楷体_GB2312" pitchFamily="49" charset="-122"/>
              </a:rPr>
              <a:t>、罪刑法定原则</a:t>
            </a:r>
            <a:endParaRPr lang="zh-CN" altLang="en-US" sz="2200" b="1" dirty="0">
              <a:latin typeface="楷体_GB2312" pitchFamily="49" charset="-122"/>
              <a:ea typeface="楷体_GB2312" pitchFamily="49" charset="-122"/>
            </a:endParaRPr>
          </a:p>
          <a:p>
            <a:pPr marL="0" lvl="0" indent="0" eaLnBrk="1" hangingPunct="1">
              <a:lnSpc>
                <a:spcPct val="120000"/>
              </a:lnSpc>
              <a:spcBef>
                <a:spcPct val="30000"/>
              </a:spcBef>
              <a:buNone/>
            </a:pPr>
            <a:r>
              <a:rPr lang="en-US" altLang="zh-CN" sz="2200" b="1" dirty="0">
                <a:latin typeface="楷体_GB2312" pitchFamily="49" charset="-122"/>
                <a:ea typeface="楷体_GB2312" pitchFamily="49" charset="-122"/>
              </a:rPr>
              <a:t>2</a:t>
            </a:r>
            <a:r>
              <a:rPr lang="zh-CN" altLang="en-US" sz="2200" b="1" dirty="0">
                <a:latin typeface="楷体_GB2312" pitchFamily="49" charset="-122"/>
                <a:ea typeface="楷体_GB2312" pitchFamily="49" charset="-122"/>
              </a:rPr>
              <a:t>、刑法面前人人平等原则</a:t>
            </a:r>
            <a:endParaRPr lang="zh-CN" altLang="en-US" sz="2200" b="1" dirty="0">
              <a:latin typeface="楷体_GB2312" pitchFamily="49" charset="-122"/>
              <a:ea typeface="楷体_GB2312" pitchFamily="49" charset="-122"/>
            </a:endParaRPr>
          </a:p>
          <a:p>
            <a:pPr marL="0" lvl="0" indent="0" eaLnBrk="1" hangingPunct="1">
              <a:lnSpc>
                <a:spcPct val="120000"/>
              </a:lnSpc>
              <a:spcBef>
                <a:spcPct val="30000"/>
              </a:spcBef>
              <a:buNone/>
            </a:pPr>
            <a:r>
              <a:rPr lang="en-US" altLang="zh-CN" sz="2200" b="1" dirty="0">
                <a:latin typeface="楷体_GB2312" pitchFamily="49" charset="-122"/>
                <a:ea typeface="楷体_GB2312" pitchFamily="49" charset="-122"/>
              </a:rPr>
              <a:t>3</a:t>
            </a:r>
            <a:r>
              <a:rPr lang="zh-CN" altLang="en-US" sz="2200" b="1" dirty="0">
                <a:latin typeface="楷体_GB2312" pitchFamily="49" charset="-122"/>
                <a:ea typeface="楷体_GB2312" pitchFamily="49" charset="-122"/>
              </a:rPr>
              <a:t>、罪责刑相适应原则</a:t>
            </a:r>
            <a:endParaRPr lang="zh-CN" altLang="en-US" sz="2200" b="1" dirty="0">
              <a:latin typeface="楷体_GB2312" pitchFamily="49" charset="-122"/>
              <a:ea typeface="楷体_GB2312" pitchFamily="49" charset="-122"/>
            </a:endParaRPr>
          </a:p>
        </p:txBody>
      </p:sp>
      <p:sp>
        <p:nvSpPr>
          <p:cNvPr id="2" name="圆角矩形 4"/>
          <p:cNvSpPr/>
          <p:nvPr/>
        </p:nvSpPr>
        <p:spPr>
          <a:xfrm>
            <a:off x="304800" y="2514600"/>
            <a:ext cx="8686800" cy="7620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20000"/>
              </a:lnSpc>
              <a:spcBef>
                <a:spcPct val="30000"/>
              </a:spcBef>
              <a:spcAft>
                <a:spcPct val="0"/>
              </a:spcAft>
              <a:buClrTx/>
              <a:buSzTx/>
              <a:buFontTx/>
              <a:buNone/>
              <a:defRPr/>
            </a:pPr>
            <a:r>
              <a:rPr kumimoji="0" lang="zh-CN" altLang="en-US" sz="2400" b="1" i="0" u="none" strike="noStrike" kern="1200" cap="none" spc="0" normalizeH="0" baseline="0" noProof="0" smtClean="0">
                <a:ln>
                  <a:noFill/>
                </a:ln>
                <a:solidFill>
                  <a:schemeClr val="tx1"/>
                </a:solidFill>
                <a:effectLst/>
                <a:uLnTx/>
                <a:uFillTx/>
                <a:latin typeface="楷体_GB2312" pitchFamily="49" charset="-122"/>
                <a:ea typeface="楷体_GB2312" pitchFamily="49" charset="-122"/>
                <a:cs typeface="+mn-cs"/>
              </a:rPr>
              <a:t>二、具体危害航空安全犯罪的犯罪构成有哪些？</a:t>
            </a:r>
            <a:endParaRPr kumimoji="0" lang="zh-CN" altLang="en-US" sz="2400" b="1" i="0" u="none" strike="noStrike" kern="1200" cap="none" spc="0" normalizeH="0" baseline="0" noProof="0" smtClean="0">
              <a:ln>
                <a:noFill/>
              </a:ln>
              <a:solidFill>
                <a:schemeClr val="tx1"/>
              </a:solidFill>
              <a:effectLst/>
              <a:uLnTx/>
              <a:uFillTx/>
              <a:latin typeface="楷体_GB2312" pitchFamily="49" charset="-122"/>
              <a:ea typeface="楷体_GB2312" pitchFamily="49" charset="-122"/>
              <a:cs typeface="+mn-cs"/>
            </a:endParaRPr>
          </a:p>
        </p:txBody>
      </p:sp>
      <p:sp>
        <p:nvSpPr>
          <p:cNvPr id="427016" name="Rectangle 8"/>
          <p:cNvSpPr/>
          <p:nvPr/>
        </p:nvSpPr>
        <p:spPr>
          <a:xfrm>
            <a:off x="304800" y="3200400"/>
            <a:ext cx="8686800" cy="33528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0000"/>
              </a:lnSpc>
              <a:spcBef>
                <a:spcPct val="35000"/>
              </a:spcBef>
              <a:buNone/>
            </a:pP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、破坏航空器罪</a:t>
            </a:r>
            <a:endParaRPr lang="zh-CN" altLang="en-US" sz="2000" b="1" dirty="0">
              <a:latin typeface="楷体_GB2312" pitchFamily="49" charset="-122"/>
              <a:ea typeface="楷体_GB2312" pitchFamily="49" charset="-122"/>
            </a:endParaRPr>
          </a:p>
          <a:p>
            <a:pPr marL="0" lvl="0" indent="0" eaLnBrk="1" hangingPunct="1">
              <a:lnSpc>
                <a:spcPct val="120000"/>
              </a:lnSpc>
              <a:spcBef>
                <a:spcPct val="35000"/>
              </a:spcBef>
              <a:buNone/>
            </a:pPr>
            <a:r>
              <a:rPr lang="en-US" altLang="zh-CN" sz="2000" b="1" dirty="0">
                <a:latin typeface="楷体_GB2312" pitchFamily="49" charset="-122"/>
                <a:ea typeface="楷体_GB2312" pitchFamily="49" charset="-122"/>
              </a:rPr>
              <a:t>2</a:t>
            </a:r>
            <a:r>
              <a:rPr lang="zh-CN" altLang="en-US" sz="2000" b="1" dirty="0">
                <a:latin typeface="楷体_GB2312" pitchFamily="49" charset="-122"/>
                <a:ea typeface="楷体_GB2312" pitchFamily="49" charset="-122"/>
              </a:rPr>
              <a:t>、破坏航空设施设备罪</a:t>
            </a:r>
            <a:endParaRPr lang="zh-CN" altLang="en-US" sz="2000" b="1" dirty="0">
              <a:latin typeface="楷体_GB2312" pitchFamily="49" charset="-122"/>
              <a:ea typeface="楷体_GB2312" pitchFamily="49" charset="-122"/>
            </a:endParaRPr>
          </a:p>
          <a:p>
            <a:pPr marL="0" lvl="0" indent="0" eaLnBrk="1" hangingPunct="1">
              <a:lnSpc>
                <a:spcPct val="120000"/>
              </a:lnSpc>
              <a:spcBef>
                <a:spcPct val="35000"/>
              </a:spcBef>
              <a:buNone/>
            </a:pPr>
            <a:r>
              <a:rPr lang="en-US" altLang="zh-CN" sz="2000" b="1" dirty="0">
                <a:latin typeface="楷体_GB2312" pitchFamily="49" charset="-122"/>
                <a:ea typeface="楷体_GB2312" pitchFamily="49" charset="-122"/>
              </a:rPr>
              <a:t>3</a:t>
            </a:r>
            <a:r>
              <a:rPr lang="zh-CN" altLang="en-US" sz="2000" b="1" dirty="0">
                <a:latin typeface="楷体_GB2312" pitchFamily="49" charset="-122"/>
                <a:ea typeface="楷体_GB2312" pitchFamily="49" charset="-122"/>
              </a:rPr>
              <a:t>、劫持航空器罪</a:t>
            </a:r>
            <a:endParaRPr lang="zh-CN" altLang="en-US" sz="2000" b="1" dirty="0">
              <a:latin typeface="楷体_GB2312" pitchFamily="49" charset="-122"/>
              <a:ea typeface="楷体_GB2312" pitchFamily="49" charset="-122"/>
            </a:endParaRPr>
          </a:p>
          <a:p>
            <a:pPr marL="0" lvl="0" indent="0" eaLnBrk="1" hangingPunct="1">
              <a:lnSpc>
                <a:spcPct val="120000"/>
              </a:lnSpc>
              <a:spcBef>
                <a:spcPct val="35000"/>
              </a:spcBef>
              <a:buNone/>
            </a:pPr>
            <a:r>
              <a:rPr lang="en-US" altLang="zh-CN" sz="2000" b="1" dirty="0">
                <a:latin typeface="楷体_GB2312" pitchFamily="49" charset="-122"/>
                <a:ea typeface="楷体_GB2312" pitchFamily="49" charset="-122"/>
              </a:rPr>
              <a:t>4</a:t>
            </a:r>
            <a:r>
              <a:rPr lang="zh-CN" altLang="en-US" sz="2000" b="1" dirty="0">
                <a:latin typeface="楷体_GB2312" pitchFamily="49" charset="-122"/>
                <a:ea typeface="楷体_GB2312" pitchFamily="49" charset="-122"/>
              </a:rPr>
              <a:t>、危害飞行安全罪</a:t>
            </a:r>
            <a:endParaRPr lang="zh-CN" altLang="en-US" sz="2000" b="1" dirty="0">
              <a:latin typeface="楷体_GB2312" pitchFamily="49" charset="-122"/>
              <a:ea typeface="楷体_GB2312" pitchFamily="49" charset="-122"/>
            </a:endParaRPr>
          </a:p>
          <a:p>
            <a:pPr marL="0" lvl="0" indent="0" eaLnBrk="1" hangingPunct="1">
              <a:lnSpc>
                <a:spcPct val="120000"/>
              </a:lnSpc>
              <a:spcBef>
                <a:spcPct val="35000"/>
              </a:spcBef>
              <a:buNone/>
            </a:pPr>
            <a:r>
              <a:rPr lang="en-US" altLang="zh-CN" sz="2000" b="1" dirty="0">
                <a:latin typeface="楷体_GB2312" pitchFamily="49" charset="-122"/>
                <a:ea typeface="楷体_GB2312" pitchFamily="49" charset="-122"/>
              </a:rPr>
              <a:t>5</a:t>
            </a:r>
            <a:r>
              <a:rPr lang="zh-CN" altLang="en-US" sz="2000" b="1" dirty="0">
                <a:latin typeface="楷体_GB2312" pitchFamily="49" charset="-122"/>
                <a:ea typeface="楷体_GB2312" pitchFamily="49" charset="-122"/>
              </a:rPr>
              <a:t>、重大飞行事故罪</a:t>
            </a:r>
            <a:endParaRPr lang="zh-CN" altLang="en-US" sz="2000" b="1" dirty="0">
              <a:latin typeface="楷体_GB2312" pitchFamily="49" charset="-122"/>
              <a:ea typeface="楷体_GB2312" pitchFamily="49" charset="-122"/>
            </a:endParaRPr>
          </a:p>
          <a:p>
            <a:pPr marL="0" lvl="0" indent="0" eaLnBrk="1" hangingPunct="1">
              <a:lnSpc>
                <a:spcPct val="120000"/>
              </a:lnSpc>
              <a:spcBef>
                <a:spcPct val="35000"/>
              </a:spcBef>
              <a:buNone/>
            </a:pPr>
            <a:r>
              <a:rPr lang="en-US" altLang="zh-CN" sz="2000" b="1" dirty="0">
                <a:latin typeface="楷体_GB2312" pitchFamily="49" charset="-122"/>
                <a:ea typeface="楷体_GB2312" pitchFamily="49" charset="-122"/>
              </a:rPr>
              <a:t>6</a:t>
            </a:r>
            <a:r>
              <a:rPr lang="zh-CN" altLang="en-US" sz="2000" b="1" dirty="0">
                <a:latin typeface="楷体_GB2312" pitchFamily="49" charset="-122"/>
                <a:ea typeface="楷体_GB2312" pitchFamily="49" charset="-122"/>
              </a:rPr>
              <a:t>、非法携带或托运违禁物品罪</a:t>
            </a:r>
            <a:endParaRPr lang="zh-CN" altLang="en-US" sz="2000" b="1" dirty="0">
              <a:latin typeface="楷体_GB2312" pitchFamily="49" charset="-122"/>
              <a:ea typeface="楷体_GB2312" pitchFamily="49" charset="-122"/>
            </a:endParaRPr>
          </a:p>
          <a:p>
            <a:pPr marL="0" lvl="0" indent="0" eaLnBrk="1" hangingPunct="1">
              <a:lnSpc>
                <a:spcPct val="120000"/>
              </a:lnSpc>
              <a:spcBef>
                <a:spcPct val="35000"/>
              </a:spcBef>
              <a:buNone/>
            </a:pPr>
            <a:r>
              <a:rPr lang="en-US" altLang="zh-CN" sz="2000" b="1" dirty="0">
                <a:latin typeface="楷体_GB2312" pitchFamily="49" charset="-122"/>
                <a:ea typeface="楷体_GB2312" pitchFamily="49" charset="-122"/>
              </a:rPr>
              <a:t>7</a:t>
            </a:r>
            <a:r>
              <a:rPr lang="zh-CN" altLang="en-US" sz="2000" b="1" dirty="0">
                <a:latin typeface="楷体_GB2312" pitchFamily="49" charset="-122"/>
                <a:ea typeface="楷体_GB2312" pitchFamily="49" charset="-122"/>
              </a:rPr>
              <a:t>、聚众扰乱民用机场秩序罪</a:t>
            </a:r>
            <a:endParaRPr lang="zh-CN" altLang="en-US" sz="20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427012"/>
                                        </p:tgtEl>
                                        <p:attrNameLst>
                                          <p:attrName>style.visibility</p:attrName>
                                        </p:attrNameLst>
                                      </p:cBhvr>
                                      <p:to>
                                        <p:strVal val="visible"/>
                                      </p:to>
                                    </p:set>
                                    <p:anim calcmode="discrete" valueType="clr">
                                      <p:cBhvr override="childStyle">
                                        <p:cTn id="7" dur="80"/>
                                        <p:tgtEl>
                                          <p:spTgt spid="4270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27012"/>
                                        </p:tgtEl>
                                        <p:attrNameLst>
                                          <p:attrName>fillcolor</p:attrName>
                                        </p:attrNameLst>
                                      </p:cBhvr>
                                      <p:tavLst>
                                        <p:tav tm="0">
                                          <p:val>
                                            <p:clrVal>
                                              <a:schemeClr val="accent2"/>
                                            </p:clrVal>
                                          </p:val>
                                        </p:tav>
                                        <p:tav tm="50000">
                                          <p:val>
                                            <p:clrVal>
                                              <a:schemeClr val="hlink"/>
                                            </p:clrVal>
                                          </p:val>
                                        </p:tav>
                                      </p:tavLst>
                                    </p:anim>
                                    <p:set>
                                      <p:cBhvr>
                                        <p:cTn id="9" dur="80"/>
                                        <p:tgtEl>
                                          <p:spTgt spid="42701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427014"/>
                                        </p:tgtEl>
                                        <p:attrNameLst>
                                          <p:attrName>style.visibility</p:attrName>
                                        </p:attrNameLst>
                                      </p:cBhvr>
                                      <p:to>
                                        <p:strVal val="visible"/>
                                      </p:to>
                                    </p:set>
                                    <p:animEffect transition="in" filter="wipe(up)">
                                      <p:cBhvr>
                                        <p:cTn id="20" dur="500"/>
                                        <p:tgtEl>
                                          <p:spTgt spid="42701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427014"/>
                                        </p:tgtEl>
                                        <p:attrNameLst>
                                          <p:attrName>ppt_x</p:attrName>
                                        </p:attrNameLst>
                                      </p:cBhvr>
                                      <p:tavLst>
                                        <p:tav tm="0">
                                          <p:val>
                                            <p:strVal val="ppt_x"/>
                                          </p:val>
                                        </p:tav>
                                        <p:tav tm="100000">
                                          <p:val>
                                            <p:strVal val="ppt_x"/>
                                          </p:val>
                                        </p:tav>
                                      </p:tavLst>
                                    </p:anim>
                                    <p:anim calcmode="lin" valueType="num">
                                      <p:cBhvr additive="base">
                                        <p:cTn id="25" dur="500"/>
                                        <p:tgtEl>
                                          <p:spTgt spid="427014"/>
                                        </p:tgtEl>
                                        <p:attrNameLst>
                                          <p:attrName>ppt_y</p:attrName>
                                        </p:attrNameLst>
                                      </p:cBhvr>
                                      <p:tavLst>
                                        <p:tav tm="0">
                                          <p:val>
                                            <p:strVal val="ppt_y"/>
                                          </p:val>
                                        </p:tav>
                                        <p:tav tm="100000">
                                          <p:val>
                                            <p:strVal val="1+ppt_h/2"/>
                                          </p:val>
                                        </p:tav>
                                      </p:tavLst>
                                    </p:anim>
                                    <p:set>
                                      <p:cBhvr>
                                        <p:cTn id="26" dur="1" fill="hold">
                                          <p:stCondLst>
                                            <p:cond delay="499"/>
                                          </p:stCondLst>
                                        </p:cTn>
                                        <p:tgtEl>
                                          <p:spTgt spid="427014"/>
                                        </p:tgtEl>
                                        <p:attrNameLst>
                                          <p:attrName>style.visibility</p:attrName>
                                        </p:attrNameLst>
                                      </p:cBhvr>
                                      <p:to>
                                        <p:strVal val="hidden"/>
                                      </p:to>
                                    </p:set>
                                  </p:childTnLst>
                                </p:cTn>
                              </p:par>
                            </p:childTnLst>
                          </p:cTn>
                        </p:par>
                        <p:par>
                          <p:cTn id="27" fill="hold">
                            <p:stCondLst>
                              <p:cond delay="500"/>
                            </p:stCondLst>
                            <p:childTnLst>
                              <p:par>
                                <p:cTn id="28" presetID="2" presetClass="entr" presetSubtype="4"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500" fill="hold"/>
                                        <p:tgtEl>
                                          <p:spTgt spid="2"/>
                                        </p:tgtEl>
                                        <p:attrNameLst>
                                          <p:attrName>ppt_x</p:attrName>
                                        </p:attrNameLst>
                                      </p:cBhvr>
                                      <p:tavLst>
                                        <p:tav tm="0">
                                          <p:val>
                                            <p:strVal val="#ppt_x"/>
                                          </p:val>
                                        </p:tav>
                                        <p:tav tm="100000">
                                          <p:val>
                                            <p:strVal val="#ppt_x"/>
                                          </p:val>
                                        </p:tav>
                                      </p:tavLst>
                                    </p:anim>
                                    <p:anim calcmode="lin" valueType="num">
                                      <p:cBhvr additive="base">
                                        <p:cTn id="3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427016"/>
                                        </p:tgtEl>
                                        <p:attrNameLst>
                                          <p:attrName>style.visibility</p:attrName>
                                        </p:attrNameLst>
                                      </p:cBhvr>
                                      <p:to>
                                        <p:strVal val="visible"/>
                                      </p:to>
                                    </p:set>
                                    <p:animEffect transition="in" filter="wipe(up)">
                                      <p:cBhvr>
                                        <p:cTn id="36" dur="500"/>
                                        <p:tgtEl>
                                          <p:spTgt spid="427016"/>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grpId="1" nodeType="clickEffect">
                                  <p:stCondLst>
                                    <p:cond delay="0"/>
                                  </p:stCondLst>
                                  <p:childTnLst>
                                    <p:anim calcmode="lin" valueType="num">
                                      <p:cBhvr additive="base">
                                        <p:cTn id="40" dur="500"/>
                                        <p:tgtEl>
                                          <p:spTgt spid="427016"/>
                                        </p:tgtEl>
                                        <p:attrNameLst>
                                          <p:attrName>ppt_x</p:attrName>
                                        </p:attrNameLst>
                                      </p:cBhvr>
                                      <p:tavLst>
                                        <p:tav tm="0">
                                          <p:val>
                                            <p:strVal val="ppt_x"/>
                                          </p:val>
                                        </p:tav>
                                        <p:tav tm="100000">
                                          <p:val>
                                            <p:strVal val="ppt_x"/>
                                          </p:val>
                                        </p:tav>
                                      </p:tavLst>
                                    </p:anim>
                                    <p:anim calcmode="lin" valueType="num">
                                      <p:cBhvr additive="base">
                                        <p:cTn id="41" dur="500"/>
                                        <p:tgtEl>
                                          <p:spTgt spid="427016"/>
                                        </p:tgtEl>
                                        <p:attrNameLst>
                                          <p:attrName>ppt_y</p:attrName>
                                        </p:attrNameLst>
                                      </p:cBhvr>
                                      <p:tavLst>
                                        <p:tav tm="0">
                                          <p:val>
                                            <p:strVal val="ppt_y"/>
                                          </p:val>
                                        </p:tav>
                                        <p:tav tm="100000">
                                          <p:val>
                                            <p:strVal val="1+ppt_h/2"/>
                                          </p:val>
                                        </p:tav>
                                      </p:tavLst>
                                    </p:anim>
                                    <p:set>
                                      <p:cBhvr>
                                        <p:cTn id="42" dur="1" fill="hold">
                                          <p:stCondLst>
                                            <p:cond delay="499"/>
                                          </p:stCondLst>
                                        </p:cTn>
                                        <p:tgtEl>
                                          <p:spTgt spid="4270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2" grpId="0"/>
      <p:bldP spid="5" grpId="0" animBg="1"/>
      <p:bldP spid="427014" grpId="0" animBg="1"/>
      <p:bldP spid="427014" grpId="1" animBg="1"/>
      <p:bldP spid="2" grpId="0" animBg="1"/>
      <p:bldP spid="427016" grpId="0" animBg="1"/>
      <p:bldP spid="427016"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sp>
        <p:nvSpPr>
          <p:cNvPr id="112646" name="Rectangle 6"/>
          <p:cNvSpPr>
            <a:spLocks noRot="1" noChangeArrowheads="1"/>
          </p:cNvSpPr>
          <p:nvPr/>
        </p:nvSpPr>
        <p:spPr bwMode="auto">
          <a:xfrm>
            <a:off x="539750" y="1412875"/>
            <a:ext cx="8208963"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Tx/>
              <a:buChar char="•"/>
              <a:defRPr/>
            </a:pPr>
            <a:endParaRPr kumimoji="0" lang="en-US" altLang="zh-CN" sz="3200" b="0" i="1"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342900" marR="0" lvl="0" indent="-342900" algn="ctr" defTabSz="914400" rtl="0" eaLnBrk="1" fontAlgn="base" latinLnBrk="0" hangingPunct="1">
              <a:lnSpc>
                <a:spcPct val="100000"/>
              </a:lnSpc>
              <a:spcBef>
                <a:spcPct val="20000"/>
              </a:spcBef>
              <a:spcAft>
                <a:spcPct val="0"/>
              </a:spcAft>
              <a:buClrTx/>
              <a:buSzTx/>
              <a:buFontTx/>
              <a:buNone/>
              <a:defRPr/>
            </a:pPr>
            <a:endParaRPr kumimoji="0" lang="en-US" altLang="zh-CN" sz="3200" b="0" i="1"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342900" marR="0" lvl="0" indent="-342900" algn="ctr" defTabSz="914400" rtl="0" eaLnBrk="1" fontAlgn="base" latinLnBrk="0" hangingPunct="1">
              <a:lnSpc>
                <a:spcPct val="100000"/>
              </a:lnSpc>
              <a:spcBef>
                <a:spcPct val="20000"/>
              </a:spcBef>
              <a:spcAft>
                <a:spcPct val="0"/>
              </a:spcAft>
              <a:buClrTx/>
              <a:buSzTx/>
              <a:buFontTx/>
              <a:buChar char="•"/>
              <a:defRPr/>
            </a:pPr>
            <a:endParaRPr kumimoji="0" lang="en-US" altLang="zh-CN" sz="3200" b="0" i="1"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342900" marR="0" lvl="0" indent="-342900" algn="ctr" defTabSz="914400" rtl="0" eaLnBrk="1" fontAlgn="base" latinLnBrk="0" hangingPunct="1">
              <a:lnSpc>
                <a:spcPct val="100000"/>
              </a:lnSpc>
              <a:spcBef>
                <a:spcPct val="20000"/>
              </a:spcBef>
              <a:spcAft>
                <a:spcPct val="0"/>
              </a:spcAft>
              <a:buClrTx/>
              <a:buSzTx/>
              <a:buFontTx/>
              <a:buBlip>
                <a:blip r:embed="rId1"/>
              </a:buBlip>
              <a:defRPr/>
            </a:pPr>
            <a:r>
              <a:rPr kumimoji="0" lang="en-US" altLang="zh-CN" sz="4800" b="0" i="1" u="none" strike="noStrike" kern="1200" cap="none" spc="0" normalizeH="0" baseline="0" noProof="0" smtClean="0">
                <a:ln>
                  <a:noFill/>
                </a:ln>
                <a:solidFill>
                  <a:srgbClr val="000066"/>
                </a:solidFill>
                <a:effectLst>
                  <a:outerShdw blurRad="38100" dist="38100" dir="2700000" algn="tl">
                    <a:srgbClr val="C0C0C0"/>
                  </a:outerShdw>
                </a:effectLst>
                <a:uLnTx/>
                <a:uFillTx/>
                <a:latin typeface="Arial" panose="020B0604020202020204" pitchFamily="34" charset="0"/>
                <a:ea typeface="楷体_GB2312" pitchFamily="49" charset="-122"/>
                <a:cs typeface="+mn-cs"/>
              </a:rPr>
              <a:t> </a:t>
            </a:r>
            <a:r>
              <a:rPr kumimoji="0" lang="zh-CN" altLang="en-US" sz="4800" b="1" i="1" u="none" strike="noStrike" kern="1200" cap="none" spc="0" normalizeH="0" baseline="0" noProof="0" smtClean="0">
                <a:ln>
                  <a:noFill/>
                </a:ln>
                <a:solidFill>
                  <a:srgbClr val="000066"/>
                </a:solidFill>
                <a:effectLst>
                  <a:outerShdw blurRad="38100" dist="38100" dir="2700000" algn="tl">
                    <a:srgbClr val="C0C0C0"/>
                  </a:outerShdw>
                </a:effectLst>
                <a:uLnTx/>
                <a:uFillTx/>
                <a:latin typeface="Arial" panose="020B0604020202020204" pitchFamily="34" charset="0"/>
                <a:ea typeface="楷体_GB2312" pitchFamily="49" charset="-122"/>
                <a:cs typeface="+mn-cs"/>
              </a:rPr>
              <a:t>本讲结束，谢谢！</a:t>
            </a:r>
            <a:endParaRPr kumimoji="0" lang="zh-CN" altLang="en-US" sz="4800" b="1" i="1" u="none" strike="noStrike" kern="1200" cap="none" spc="0" normalizeH="0" baseline="0" noProof="0" smtClean="0">
              <a:ln>
                <a:noFill/>
              </a:ln>
              <a:solidFill>
                <a:srgbClr val="000066"/>
              </a:solidFill>
              <a:effectLst>
                <a:outerShdw blurRad="38100" dist="38100" dir="2700000" algn="tl">
                  <a:srgbClr val="C0C0C0"/>
                </a:outerShdw>
              </a:effectLst>
              <a:uLnTx/>
              <a:uFillTx/>
              <a:latin typeface="Arial" panose="020B0604020202020204" pitchFamily="34" charset="0"/>
              <a:ea typeface="楷体_GB2312" pitchFamily="49" charset="-122"/>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altLang="zh-CN" sz="3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492548" name="Group 4"/>
          <p:cNvGrpSpPr/>
          <p:nvPr/>
        </p:nvGrpSpPr>
        <p:grpSpPr>
          <a:xfrm>
            <a:off x="209550" y="14478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492552" name="Text Box 8"/>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一、刑法简述</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grpSp>
        <p:nvGrpSpPr>
          <p:cNvPr id="5124" name="Group 9"/>
          <p:cNvGrpSpPr/>
          <p:nvPr/>
        </p:nvGrpSpPr>
        <p:grpSpPr>
          <a:xfrm>
            <a:off x="590550" y="533400"/>
            <a:ext cx="8382000" cy="768350"/>
            <a:chOff x="912" y="1008"/>
            <a:chExt cx="4272" cy="484"/>
          </a:xfrm>
        </p:grpSpPr>
        <p:sp>
          <p:nvSpPr>
            <p:cNvPr id="5129" name="AutoShape 10"/>
            <p:cNvSpPr/>
            <p:nvPr/>
          </p:nvSpPr>
          <p:spPr>
            <a:xfrm>
              <a:off x="912" y="1008"/>
              <a:ext cx="427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grpSp>
          <p:nvGrpSpPr>
            <p:cNvPr id="5130" name="Group 11"/>
            <p:cNvGrpSpPr/>
            <p:nvPr/>
          </p:nvGrpSpPr>
          <p:grpSpPr>
            <a:xfrm>
              <a:off x="996" y="1057"/>
              <a:ext cx="823" cy="435"/>
              <a:chOff x="999" y="1092"/>
              <a:chExt cx="768" cy="822"/>
            </a:xfrm>
          </p:grpSpPr>
          <p:sp>
            <p:nvSpPr>
              <p:cNvPr id="492556" name="AutoShape 12"/>
              <p:cNvSpPr>
                <a:spLocks noChangeArrowheads="1"/>
              </p:cNvSpPr>
              <p:nvPr/>
            </p:nvSpPr>
            <p:spPr bwMode="gray">
              <a:xfrm>
                <a:off x="999" y="1092"/>
                <a:ext cx="768" cy="746"/>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2557" name="Freeform 13"/>
              <p:cNvSpPr/>
              <p:nvPr/>
            </p:nvSpPr>
            <p:spPr bwMode="gray">
              <a:xfrm>
                <a:off x="1047" y="1139"/>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2558" name="Text Box 14"/>
              <p:cNvSpPr txBox="1">
                <a:spLocks noChangeArrowheads="1"/>
              </p:cNvSpPr>
              <p:nvPr/>
            </p:nvSpPr>
            <p:spPr bwMode="gray">
              <a:xfrm>
                <a:off x="1053" y="1296"/>
                <a:ext cx="643" cy="6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第一节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492559" name="Text Box 15"/>
            <p:cNvSpPr txBox="1">
              <a:spLocks noChangeArrowheads="1"/>
            </p:cNvSpPr>
            <p:nvPr/>
          </p:nvSpPr>
          <p:spPr bwMode="gray">
            <a:xfrm>
              <a:off x="1837" y="1091"/>
              <a:ext cx="313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刑法概述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sp>
        <p:nvSpPr>
          <p:cNvPr id="492560" name="Rectangle 16"/>
          <p:cNvSpPr/>
          <p:nvPr/>
        </p:nvSpPr>
        <p:spPr>
          <a:xfrm>
            <a:off x="304800" y="2743200"/>
            <a:ext cx="8610600" cy="9144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just" eaLnBrk="1" hangingPunct="1">
              <a:lnSpc>
                <a:spcPct val="125000"/>
              </a:lnSpc>
              <a:spcBef>
                <a:spcPct val="35000"/>
              </a:spcBef>
              <a:buFont typeface="Wingdings" panose="05000000000000000000" pitchFamily="2" charset="2"/>
              <a:buNone/>
            </a:pPr>
            <a:r>
              <a:rPr lang="zh-CN" altLang="en-US" sz="2200" b="1" dirty="0">
                <a:latin typeface="楷体_GB2312" pitchFamily="49" charset="-122"/>
                <a:ea typeface="楷体_GB2312" pitchFamily="49" charset="-122"/>
              </a:rPr>
              <a:t>（</a:t>
            </a:r>
            <a:r>
              <a:rPr lang="en-US" altLang="zh-CN" sz="2200" b="1" dirty="0">
                <a:latin typeface="楷体_GB2312" pitchFamily="49" charset="-122"/>
                <a:ea typeface="楷体_GB2312" pitchFamily="49" charset="-122"/>
              </a:rPr>
              <a:t>1</a:t>
            </a:r>
            <a:r>
              <a:rPr lang="zh-CN" altLang="en-US" sz="2200" b="1" dirty="0">
                <a:latin typeface="楷体_GB2312" pitchFamily="49" charset="-122"/>
                <a:ea typeface="楷体_GB2312" pitchFamily="49" charset="-122"/>
              </a:rPr>
              <a:t>）罪刑法定原则</a:t>
            </a:r>
            <a:endParaRPr lang="zh-CN" altLang="en-US" sz="2200" b="1" dirty="0">
              <a:latin typeface="楷体_GB2312" pitchFamily="49" charset="-122"/>
              <a:ea typeface="楷体_GB2312" pitchFamily="49" charset="-122"/>
            </a:endParaRPr>
          </a:p>
        </p:txBody>
      </p:sp>
      <p:sp>
        <p:nvSpPr>
          <p:cNvPr id="492561" name="Rectangle 17"/>
          <p:cNvSpPr>
            <a:spLocks noChangeArrowheads="1"/>
          </p:cNvSpPr>
          <p:nvPr/>
        </p:nvSpPr>
        <p:spPr bwMode="auto">
          <a:xfrm>
            <a:off x="152400" y="2133600"/>
            <a:ext cx="3484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102558"/>
                </a:solidFill>
                <a:effectLst>
                  <a:outerShdw blurRad="38100" dist="38100" dir="2700000" algn="tl">
                    <a:srgbClr val="C0C0C0"/>
                  </a:outerShdw>
                </a:effectLst>
                <a:uLnTx/>
                <a:uFillTx/>
                <a:latin typeface="Arial" panose="020B0604020202020204" pitchFamily="34" charset="0"/>
                <a:ea typeface="楷体_GB2312" pitchFamily="49" charset="-122"/>
                <a:cs typeface="+mn-cs"/>
              </a:rPr>
              <a:t>（二）刑法的基本原则   </a:t>
            </a:r>
            <a:endParaRPr kumimoji="0" lang="zh-CN" altLang="en-US" sz="2400" b="1" i="0" u="none" strike="noStrike" kern="1200" cap="none" spc="0" normalizeH="0" baseline="0" noProof="0">
              <a:ln>
                <a:noFill/>
              </a:ln>
              <a:solidFill>
                <a:srgbClr val="102558"/>
              </a:solidFill>
              <a:effectLst>
                <a:outerShdw blurRad="38100" dist="38100" dir="2700000" algn="tl">
                  <a:srgbClr val="C0C0C0"/>
                </a:outerShdw>
              </a:effectLst>
              <a:uLnTx/>
              <a:uFillTx/>
              <a:latin typeface="Arial" panose="020B0604020202020204" pitchFamily="34" charset="0"/>
              <a:ea typeface="楷体_GB2312" pitchFamily="49" charset="-122"/>
              <a:cs typeface="+mn-cs"/>
            </a:endParaRPr>
          </a:p>
        </p:txBody>
      </p:sp>
      <p:sp>
        <p:nvSpPr>
          <p:cNvPr id="492562" name="Rectangle 18"/>
          <p:cNvSpPr/>
          <p:nvPr/>
        </p:nvSpPr>
        <p:spPr>
          <a:xfrm>
            <a:off x="304800" y="3962400"/>
            <a:ext cx="8610600" cy="9144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just" eaLnBrk="1" hangingPunct="1">
              <a:lnSpc>
                <a:spcPct val="125000"/>
              </a:lnSpc>
              <a:spcBef>
                <a:spcPct val="35000"/>
              </a:spcBef>
              <a:buFont typeface="Wingdings" panose="05000000000000000000" pitchFamily="2" charset="2"/>
              <a:buNone/>
            </a:pPr>
            <a:r>
              <a:rPr lang="zh-CN" altLang="en-US" sz="2200" b="1" dirty="0">
                <a:latin typeface="楷体_GB2312" pitchFamily="49" charset="-122"/>
                <a:ea typeface="楷体_GB2312" pitchFamily="49" charset="-122"/>
              </a:rPr>
              <a:t>（</a:t>
            </a:r>
            <a:r>
              <a:rPr lang="en-US" altLang="zh-CN" sz="2200" b="1" dirty="0">
                <a:latin typeface="楷体_GB2312" pitchFamily="49" charset="-122"/>
                <a:ea typeface="楷体_GB2312" pitchFamily="49" charset="-122"/>
              </a:rPr>
              <a:t>2</a:t>
            </a:r>
            <a:r>
              <a:rPr lang="zh-CN" altLang="en-US" sz="2200" b="1" dirty="0">
                <a:latin typeface="楷体_GB2312" pitchFamily="49" charset="-122"/>
                <a:ea typeface="楷体_GB2312" pitchFamily="49" charset="-122"/>
              </a:rPr>
              <a:t>）刑法面前人人平等原则</a:t>
            </a:r>
            <a:endParaRPr lang="zh-CN" altLang="en-US" sz="2200" b="1" dirty="0">
              <a:latin typeface="楷体_GB2312" pitchFamily="49" charset="-122"/>
              <a:ea typeface="楷体_GB2312" pitchFamily="49" charset="-122"/>
            </a:endParaRPr>
          </a:p>
        </p:txBody>
      </p:sp>
      <p:sp>
        <p:nvSpPr>
          <p:cNvPr id="492563" name="Rectangle 19"/>
          <p:cNvSpPr/>
          <p:nvPr/>
        </p:nvSpPr>
        <p:spPr>
          <a:xfrm>
            <a:off x="304800" y="5181600"/>
            <a:ext cx="8610600" cy="9144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just" eaLnBrk="1" hangingPunct="1">
              <a:lnSpc>
                <a:spcPct val="125000"/>
              </a:lnSpc>
              <a:spcBef>
                <a:spcPct val="35000"/>
              </a:spcBef>
              <a:buFont typeface="Wingdings" panose="05000000000000000000" pitchFamily="2" charset="2"/>
              <a:buNone/>
            </a:pPr>
            <a:r>
              <a:rPr lang="zh-CN" altLang="en-US" sz="2200" b="1" dirty="0">
                <a:latin typeface="楷体_GB2312" pitchFamily="49" charset="-122"/>
                <a:ea typeface="楷体_GB2312" pitchFamily="49" charset="-122"/>
              </a:rPr>
              <a:t>（</a:t>
            </a:r>
            <a:r>
              <a:rPr lang="en-US" altLang="zh-CN" sz="2200" b="1" dirty="0">
                <a:latin typeface="楷体_GB2312" pitchFamily="49" charset="-122"/>
                <a:ea typeface="楷体_GB2312" pitchFamily="49" charset="-122"/>
              </a:rPr>
              <a:t>3</a:t>
            </a:r>
            <a:r>
              <a:rPr lang="zh-CN" altLang="en-US" sz="2200" b="1" dirty="0">
                <a:latin typeface="楷体_GB2312" pitchFamily="49" charset="-122"/>
                <a:ea typeface="楷体_GB2312" pitchFamily="49" charset="-122"/>
              </a:rPr>
              <a:t>）罪责刑相适应原则</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2548"/>
                                        </p:tgtEl>
                                        <p:attrNameLst>
                                          <p:attrName>style.visibility</p:attrName>
                                        </p:attrNameLst>
                                      </p:cBhvr>
                                      <p:to>
                                        <p:strVal val="visible"/>
                                      </p:to>
                                    </p:set>
                                    <p:animEffect transition="in" filter="wipe(left)">
                                      <p:cBhvr>
                                        <p:cTn id="7" dur="1000"/>
                                        <p:tgtEl>
                                          <p:spTgt spid="4925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92560"/>
                                        </p:tgtEl>
                                        <p:attrNameLst>
                                          <p:attrName>style.visibility</p:attrName>
                                        </p:attrNameLst>
                                      </p:cBhvr>
                                      <p:to>
                                        <p:strVal val="visible"/>
                                      </p:to>
                                    </p:set>
                                    <p:animEffect transition="in" filter="wipe(up)">
                                      <p:cBhvr>
                                        <p:cTn id="12" dur="1000"/>
                                        <p:tgtEl>
                                          <p:spTgt spid="492560"/>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92562"/>
                                        </p:tgtEl>
                                        <p:attrNameLst>
                                          <p:attrName>style.visibility</p:attrName>
                                        </p:attrNameLst>
                                      </p:cBhvr>
                                      <p:to>
                                        <p:strVal val="visible"/>
                                      </p:to>
                                    </p:set>
                                    <p:animEffect transition="in" filter="wipe(up)">
                                      <p:cBhvr>
                                        <p:cTn id="16" dur="1000"/>
                                        <p:tgtEl>
                                          <p:spTgt spid="492562"/>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492563"/>
                                        </p:tgtEl>
                                        <p:attrNameLst>
                                          <p:attrName>style.visibility</p:attrName>
                                        </p:attrNameLst>
                                      </p:cBhvr>
                                      <p:to>
                                        <p:strVal val="visible"/>
                                      </p:to>
                                    </p:set>
                                    <p:animEffect transition="in" filter="wipe(up)">
                                      <p:cBhvr>
                                        <p:cTn id="20" dur="1000"/>
                                        <p:tgtEl>
                                          <p:spTgt spid="492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60" grpId="0" animBg="1"/>
      <p:bldP spid="492562" grpId="0" animBg="1"/>
      <p:bldP spid="49256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515076" name="Group 4"/>
          <p:cNvGrpSpPr/>
          <p:nvPr/>
        </p:nvGrpSpPr>
        <p:grpSpPr>
          <a:xfrm>
            <a:off x="209550" y="14478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15080" name="Text Box 8"/>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一、刑法简述</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grpSp>
        <p:nvGrpSpPr>
          <p:cNvPr id="6148" name="Group 9"/>
          <p:cNvGrpSpPr/>
          <p:nvPr/>
        </p:nvGrpSpPr>
        <p:grpSpPr>
          <a:xfrm>
            <a:off x="590550" y="533400"/>
            <a:ext cx="8382000" cy="768350"/>
            <a:chOff x="912" y="1008"/>
            <a:chExt cx="4272" cy="484"/>
          </a:xfrm>
        </p:grpSpPr>
        <p:sp>
          <p:nvSpPr>
            <p:cNvPr id="6151" name="AutoShape 10"/>
            <p:cNvSpPr/>
            <p:nvPr/>
          </p:nvSpPr>
          <p:spPr>
            <a:xfrm>
              <a:off x="912" y="1008"/>
              <a:ext cx="427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grpSp>
          <p:nvGrpSpPr>
            <p:cNvPr id="6152" name="Group 11"/>
            <p:cNvGrpSpPr/>
            <p:nvPr/>
          </p:nvGrpSpPr>
          <p:grpSpPr>
            <a:xfrm>
              <a:off x="996" y="1057"/>
              <a:ext cx="823" cy="435"/>
              <a:chOff x="999" y="1092"/>
              <a:chExt cx="768" cy="822"/>
            </a:xfrm>
          </p:grpSpPr>
          <p:sp>
            <p:nvSpPr>
              <p:cNvPr id="515084" name="AutoShape 12"/>
              <p:cNvSpPr>
                <a:spLocks noChangeArrowheads="1"/>
              </p:cNvSpPr>
              <p:nvPr/>
            </p:nvSpPr>
            <p:spPr bwMode="gray">
              <a:xfrm>
                <a:off x="999" y="1092"/>
                <a:ext cx="768" cy="746"/>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15085" name="Freeform 13"/>
              <p:cNvSpPr/>
              <p:nvPr/>
            </p:nvSpPr>
            <p:spPr bwMode="gray">
              <a:xfrm>
                <a:off x="1047" y="1139"/>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15086" name="Text Box 14"/>
              <p:cNvSpPr txBox="1">
                <a:spLocks noChangeArrowheads="1"/>
              </p:cNvSpPr>
              <p:nvPr/>
            </p:nvSpPr>
            <p:spPr bwMode="gray">
              <a:xfrm>
                <a:off x="1053" y="1296"/>
                <a:ext cx="643" cy="6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第一节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515087" name="Text Box 15"/>
            <p:cNvSpPr txBox="1">
              <a:spLocks noChangeArrowheads="1"/>
            </p:cNvSpPr>
            <p:nvPr/>
          </p:nvSpPr>
          <p:spPr bwMode="gray">
            <a:xfrm>
              <a:off x="1837" y="1091"/>
              <a:ext cx="313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刑法概述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sp>
        <p:nvSpPr>
          <p:cNvPr id="515089" name="Rectangle 17"/>
          <p:cNvSpPr>
            <a:spLocks noChangeArrowheads="1"/>
          </p:cNvSpPr>
          <p:nvPr/>
        </p:nvSpPr>
        <p:spPr bwMode="auto">
          <a:xfrm>
            <a:off x="152400" y="2133600"/>
            <a:ext cx="4005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102558"/>
                </a:solidFill>
                <a:effectLst>
                  <a:outerShdw blurRad="38100" dist="38100" dir="2700000" algn="tl">
                    <a:srgbClr val="C0C0C0"/>
                  </a:outerShdw>
                </a:effectLst>
                <a:uLnTx/>
                <a:uFillTx/>
                <a:latin typeface="Arial" panose="020B0604020202020204" pitchFamily="34" charset="0"/>
                <a:ea typeface="楷体_GB2312" pitchFamily="49" charset="-122"/>
                <a:cs typeface="+mn-cs"/>
              </a:rPr>
              <a:t>（三）刑法的追诉时效         </a:t>
            </a:r>
            <a:endParaRPr kumimoji="0" lang="zh-CN" altLang="en-US" sz="2400" b="1" i="0" u="none" strike="noStrike" kern="1200" cap="none" spc="0" normalizeH="0" baseline="0" noProof="0">
              <a:ln>
                <a:noFill/>
              </a:ln>
              <a:solidFill>
                <a:srgbClr val="102558"/>
              </a:solidFill>
              <a:effectLst>
                <a:outerShdw blurRad="38100" dist="38100" dir="2700000" algn="tl">
                  <a:srgbClr val="C0C0C0"/>
                </a:outerShdw>
              </a:effectLst>
              <a:uLnTx/>
              <a:uFillTx/>
              <a:latin typeface="Arial" panose="020B0604020202020204" pitchFamily="34" charset="0"/>
              <a:ea typeface="楷体_GB2312" pitchFamily="49" charset="-122"/>
              <a:cs typeface="+mn-cs"/>
            </a:endParaRPr>
          </a:p>
        </p:txBody>
      </p:sp>
      <p:sp>
        <p:nvSpPr>
          <p:cNvPr id="515092" name="Text Box 20"/>
          <p:cNvSpPr txBox="1"/>
          <p:nvPr/>
        </p:nvSpPr>
        <p:spPr>
          <a:xfrm>
            <a:off x="228600" y="2617788"/>
            <a:ext cx="8686800" cy="3209925"/>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5000"/>
              </a:lnSpc>
              <a:spcBef>
                <a:spcPct val="45000"/>
              </a:spcBef>
              <a:buFont typeface="Wingdings" panose="05000000000000000000" pitchFamily="2" charset="2"/>
              <a:buNone/>
            </a:pPr>
            <a:r>
              <a:rPr lang="en-US" altLang="zh-CN" sz="2200" b="1" dirty="0">
                <a:latin typeface="楷体_GB2312" pitchFamily="49" charset="-122"/>
                <a:ea typeface="楷体_GB2312" pitchFamily="49" charset="-122"/>
              </a:rPr>
              <a:t>1﹑</a:t>
            </a:r>
            <a:r>
              <a:rPr lang="zh-CN" altLang="en-US" sz="2200" b="1" dirty="0">
                <a:latin typeface="楷体_GB2312" pitchFamily="49" charset="-122"/>
                <a:ea typeface="楷体_GB2312" pitchFamily="49" charset="-122"/>
              </a:rPr>
              <a:t>法定最高刑为不满</a:t>
            </a:r>
            <a:r>
              <a:rPr lang="en-US" altLang="zh-CN" sz="2200" b="1" dirty="0">
                <a:latin typeface="楷体_GB2312" pitchFamily="49" charset="-122"/>
                <a:ea typeface="楷体_GB2312" pitchFamily="49" charset="-122"/>
              </a:rPr>
              <a:t>5</a:t>
            </a:r>
            <a:r>
              <a:rPr lang="zh-CN" altLang="en-US" sz="2200" b="1" dirty="0">
                <a:latin typeface="楷体_GB2312" pitchFamily="49" charset="-122"/>
                <a:ea typeface="楷体_GB2312" pitchFamily="49" charset="-122"/>
              </a:rPr>
              <a:t>年有期徒刑的，追诉时效的期限为</a:t>
            </a:r>
            <a:r>
              <a:rPr lang="en-US" altLang="zh-CN" sz="2200" b="1" dirty="0">
                <a:latin typeface="楷体_GB2312" pitchFamily="49" charset="-122"/>
                <a:ea typeface="楷体_GB2312" pitchFamily="49" charset="-122"/>
              </a:rPr>
              <a:t>5</a:t>
            </a:r>
            <a:r>
              <a:rPr lang="zh-CN" altLang="en-US" sz="2200" b="1" dirty="0">
                <a:latin typeface="楷体_GB2312" pitchFamily="49" charset="-122"/>
                <a:ea typeface="楷体_GB2312" pitchFamily="49" charset="-122"/>
              </a:rPr>
              <a:t>年</a:t>
            </a:r>
            <a:r>
              <a:rPr lang="en-US" altLang="zh-CN" sz="2200" b="1" dirty="0">
                <a:latin typeface="楷体_GB2312" pitchFamily="49" charset="-122"/>
                <a:ea typeface="楷体_GB2312" pitchFamily="49" charset="-122"/>
              </a:rPr>
              <a:t>; </a:t>
            </a:r>
            <a:r>
              <a:rPr lang="zh-CN" altLang="en-US" sz="2200" b="1" dirty="0">
                <a:latin typeface="楷体_GB2312" pitchFamily="49" charset="-122"/>
                <a:ea typeface="楷体_GB2312" pitchFamily="49" charset="-122"/>
              </a:rPr>
              <a:t>　　</a:t>
            </a:r>
            <a:endParaRPr lang="zh-CN" altLang="en-US" sz="2200" b="1" dirty="0">
              <a:latin typeface="楷体_GB2312" pitchFamily="49" charset="-122"/>
              <a:ea typeface="楷体_GB2312" pitchFamily="49" charset="-122"/>
            </a:endParaRPr>
          </a:p>
          <a:p>
            <a:pPr marL="0" lvl="0" indent="0" eaLnBrk="1" hangingPunct="1">
              <a:lnSpc>
                <a:spcPct val="125000"/>
              </a:lnSpc>
              <a:spcBef>
                <a:spcPct val="45000"/>
              </a:spcBef>
              <a:buFont typeface="Wingdings" panose="05000000000000000000" pitchFamily="2" charset="2"/>
              <a:buNone/>
            </a:pPr>
            <a:r>
              <a:rPr lang="en-US" altLang="zh-CN" sz="2200" b="1" dirty="0">
                <a:latin typeface="楷体_GB2312" pitchFamily="49" charset="-122"/>
                <a:ea typeface="楷体_GB2312" pitchFamily="49" charset="-122"/>
              </a:rPr>
              <a:t>2﹑</a:t>
            </a:r>
            <a:r>
              <a:rPr lang="zh-CN" altLang="en-US" sz="2200" b="1" dirty="0">
                <a:latin typeface="楷体_GB2312" pitchFamily="49" charset="-122"/>
                <a:ea typeface="楷体_GB2312" pitchFamily="49" charset="-122"/>
              </a:rPr>
              <a:t>法定最高刑为</a:t>
            </a:r>
            <a:r>
              <a:rPr lang="en-US" altLang="zh-CN" sz="2200" b="1" dirty="0">
                <a:latin typeface="楷体_GB2312" pitchFamily="49" charset="-122"/>
                <a:ea typeface="楷体_GB2312" pitchFamily="49" charset="-122"/>
              </a:rPr>
              <a:t>5</a:t>
            </a:r>
            <a:r>
              <a:rPr lang="zh-CN" altLang="en-US" sz="2200" b="1" dirty="0">
                <a:latin typeface="楷体_GB2312" pitchFamily="49" charset="-122"/>
                <a:ea typeface="楷体_GB2312" pitchFamily="49" charset="-122"/>
              </a:rPr>
              <a:t>年以上不满</a:t>
            </a:r>
            <a:r>
              <a:rPr lang="en-US" altLang="zh-CN" sz="2200" b="1" dirty="0">
                <a:latin typeface="楷体_GB2312" pitchFamily="49" charset="-122"/>
                <a:ea typeface="楷体_GB2312" pitchFamily="49" charset="-122"/>
              </a:rPr>
              <a:t>10</a:t>
            </a:r>
            <a:r>
              <a:rPr lang="zh-CN" altLang="en-US" sz="2200" b="1" dirty="0">
                <a:latin typeface="楷体_GB2312" pitchFamily="49" charset="-122"/>
                <a:ea typeface="楷体_GB2312" pitchFamily="49" charset="-122"/>
              </a:rPr>
              <a:t>年有期徒刑的，追诉时效期限为</a:t>
            </a:r>
            <a:r>
              <a:rPr lang="en-US" altLang="zh-CN" sz="2200" b="1" dirty="0">
                <a:latin typeface="楷体_GB2312" pitchFamily="49" charset="-122"/>
                <a:ea typeface="楷体_GB2312" pitchFamily="49" charset="-122"/>
              </a:rPr>
              <a:t>10</a:t>
            </a:r>
            <a:r>
              <a:rPr lang="zh-CN" altLang="en-US" sz="2200" b="1" dirty="0">
                <a:latin typeface="楷体_GB2312" pitchFamily="49" charset="-122"/>
                <a:ea typeface="楷体_GB2312" pitchFamily="49" charset="-122"/>
              </a:rPr>
              <a:t>年</a:t>
            </a:r>
            <a:r>
              <a:rPr lang="en-US" altLang="zh-CN" sz="2200" b="1" dirty="0">
                <a:latin typeface="楷体_GB2312" pitchFamily="49" charset="-122"/>
                <a:ea typeface="楷体_GB2312" pitchFamily="49" charset="-122"/>
              </a:rPr>
              <a:t>; </a:t>
            </a:r>
            <a:r>
              <a:rPr lang="zh-CN" altLang="en-US" sz="2200" b="1" dirty="0">
                <a:latin typeface="楷体_GB2312" pitchFamily="49" charset="-122"/>
                <a:ea typeface="楷体_GB2312" pitchFamily="49" charset="-122"/>
              </a:rPr>
              <a:t>　　</a:t>
            </a:r>
            <a:endParaRPr lang="zh-CN" altLang="en-US" sz="2200" b="1" dirty="0">
              <a:latin typeface="楷体_GB2312" pitchFamily="49" charset="-122"/>
              <a:ea typeface="楷体_GB2312" pitchFamily="49" charset="-122"/>
            </a:endParaRPr>
          </a:p>
          <a:p>
            <a:pPr marL="0" lvl="0" indent="0" eaLnBrk="1" hangingPunct="1">
              <a:lnSpc>
                <a:spcPct val="125000"/>
              </a:lnSpc>
              <a:spcBef>
                <a:spcPct val="45000"/>
              </a:spcBef>
              <a:buFont typeface="Wingdings" panose="05000000000000000000" pitchFamily="2" charset="2"/>
              <a:buNone/>
            </a:pPr>
            <a:r>
              <a:rPr lang="en-US" altLang="zh-CN" sz="2200" b="1" dirty="0">
                <a:latin typeface="楷体_GB2312" pitchFamily="49" charset="-122"/>
                <a:ea typeface="楷体_GB2312" pitchFamily="49" charset="-122"/>
              </a:rPr>
              <a:t>3﹑</a:t>
            </a:r>
            <a:r>
              <a:rPr lang="zh-CN" altLang="en-US" sz="2200" b="1" dirty="0">
                <a:latin typeface="楷体_GB2312" pitchFamily="49" charset="-122"/>
                <a:ea typeface="楷体_GB2312" pitchFamily="49" charset="-122"/>
              </a:rPr>
              <a:t>法定最高刑为</a:t>
            </a:r>
            <a:r>
              <a:rPr lang="en-US" altLang="zh-CN" sz="2200" b="1" dirty="0">
                <a:latin typeface="楷体_GB2312" pitchFamily="49" charset="-122"/>
                <a:ea typeface="楷体_GB2312" pitchFamily="49" charset="-122"/>
              </a:rPr>
              <a:t>10</a:t>
            </a:r>
            <a:r>
              <a:rPr lang="zh-CN" altLang="en-US" sz="2200" b="1" dirty="0">
                <a:latin typeface="楷体_GB2312" pitchFamily="49" charset="-122"/>
                <a:ea typeface="楷体_GB2312" pitchFamily="49" charset="-122"/>
              </a:rPr>
              <a:t>年以上有期徒刑的，追诉时效的期限为</a:t>
            </a:r>
            <a:r>
              <a:rPr lang="en-US" altLang="zh-CN" sz="2200" b="1" dirty="0">
                <a:latin typeface="楷体_GB2312" pitchFamily="49" charset="-122"/>
                <a:ea typeface="楷体_GB2312" pitchFamily="49" charset="-122"/>
              </a:rPr>
              <a:t>15</a:t>
            </a:r>
            <a:r>
              <a:rPr lang="zh-CN" altLang="en-US" sz="2200" b="1" dirty="0">
                <a:latin typeface="楷体_GB2312" pitchFamily="49" charset="-122"/>
                <a:ea typeface="楷体_GB2312" pitchFamily="49" charset="-122"/>
              </a:rPr>
              <a:t>年</a:t>
            </a:r>
            <a:r>
              <a:rPr lang="en-US" altLang="zh-CN" sz="2200" b="1" dirty="0">
                <a:latin typeface="楷体_GB2312" pitchFamily="49" charset="-122"/>
                <a:ea typeface="楷体_GB2312" pitchFamily="49" charset="-122"/>
              </a:rPr>
              <a:t>; </a:t>
            </a:r>
            <a:r>
              <a:rPr lang="zh-CN" altLang="en-US" sz="2200" b="1" dirty="0">
                <a:latin typeface="楷体_GB2312" pitchFamily="49" charset="-122"/>
                <a:ea typeface="楷体_GB2312" pitchFamily="49" charset="-122"/>
              </a:rPr>
              <a:t>　　</a:t>
            </a:r>
            <a:endParaRPr lang="zh-CN" altLang="en-US" sz="2200" b="1" dirty="0">
              <a:latin typeface="楷体_GB2312" pitchFamily="49" charset="-122"/>
              <a:ea typeface="楷体_GB2312" pitchFamily="49" charset="-122"/>
            </a:endParaRPr>
          </a:p>
          <a:p>
            <a:pPr marL="0" lvl="0" indent="0" eaLnBrk="1" hangingPunct="1">
              <a:lnSpc>
                <a:spcPct val="125000"/>
              </a:lnSpc>
              <a:spcBef>
                <a:spcPct val="45000"/>
              </a:spcBef>
              <a:buFont typeface="Wingdings" panose="05000000000000000000" pitchFamily="2" charset="2"/>
              <a:buNone/>
            </a:pPr>
            <a:r>
              <a:rPr lang="en-US" altLang="zh-CN" sz="2200" b="1" dirty="0">
                <a:latin typeface="楷体_GB2312" pitchFamily="49" charset="-122"/>
                <a:ea typeface="楷体_GB2312" pitchFamily="49" charset="-122"/>
              </a:rPr>
              <a:t>4﹑</a:t>
            </a:r>
            <a:r>
              <a:rPr lang="zh-CN" altLang="en-US" sz="2200" b="1" dirty="0">
                <a:latin typeface="楷体_GB2312" pitchFamily="49" charset="-122"/>
                <a:ea typeface="楷体_GB2312" pitchFamily="49" charset="-122"/>
              </a:rPr>
              <a:t>法定最高刑为无期徒刑</a:t>
            </a:r>
            <a:r>
              <a:rPr lang="en-US" altLang="zh-CN" sz="2200" b="1" dirty="0">
                <a:latin typeface="楷体_GB2312" pitchFamily="49" charset="-122"/>
                <a:ea typeface="楷体_GB2312" pitchFamily="49" charset="-122"/>
              </a:rPr>
              <a:t>﹑</a:t>
            </a:r>
            <a:r>
              <a:rPr lang="zh-CN" altLang="en-US" sz="2200" b="1" dirty="0">
                <a:latin typeface="楷体_GB2312" pitchFamily="49" charset="-122"/>
                <a:ea typeface="楷体_GB2312" pitchFamily="49" charset="-122"/>
              </a:rPr>
              <a:t>死刑的，追诉时效的期限为</a:t>
            </a:r>
            <a:r>
              <a:rPr lang="en-US" altLang="zh-CN" sz="2200" b="1" dirty="0">
                <a:latin typeface="楷体_GB2312" pitchFamily="49" charset="-122"/>
                <a:ea typeface="楷体_GB2312" pitchFamily="49" charset="-122"/>
              </a:rPr>
              <a:t>20</a:t>
            </a:r>
            <a:r>
              <a:rPr lang="zh-CN" altLang="en-US" sz="2200" b="1" dirty="0">
                <a:latin typeface="楷体_GB2312" pitchFamily="49" charset="-122"/>
                <a:ea typeface="楷体_GB2312" pitchFamily="49" charset="-122"/>
              </a:rPr>
              <a:t>年。</a:t>
            </a:r>
            <a:endParaRPr lang="zh-CN" altLang="en-US" sz="2200" b="1" dirty="0">
              <a:latin typeface="楷体_GB2312" pitchFamily="49" charset="-122"/>
              <a:ea typeface="楷体_GB2312" pitchFamily="49" charset="-122"/>
            </a:endParaRPr>
          </a:p>
          <a:p>
            <a:pPr marL="0" lvl="0" indent="0" eaLnBrk="1" hangingPunct="1">
              <a:lnSpc>
                <a:spcPct val="12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如果</a:t>
            </a:r>
            <a:r>
              <a:rPr lang="en-US" altLang="zh-CN" sz="2200" b="1" dirty="0">
                <a:latin typeface="楷体_GB2312" pitchFamily="49" charset="-122"/>
                <a:ea typeface="楷体_GB2312" pitchFamily="49" charset="-122"/>
              </a:rPr>
              <a:t>20</a:t>
            </a:r>
            <a:r>
              <a:rPr lang="zh-CN" altLang="en-US" sz="2200" b="1" dirty="0">
                <a:latin typeface="楷体_GB2312" pitchFamily="49" charset="-122"/>
                <a:ea typeface="楷体_GB2312" pitchFamily="49" charset="-122"/>
              </a:rPr>
              <a:t>年以后认为必须追诉的，报请最高人民检察院核准后，仍然可以追诉法。</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5076"/>
                                        </p:tgtEl>
                                        <p:attrNameLst>
                                          <p:attrName>style.visibility</p:attrName>
                                        </p:attrNameLst>
                                      </p:cBhvr>
                                      <p:to>
                                        <p:strVal val="visible"/>
                                      </p:to>
                                    </p:set>
                                    <p:animEffect transition="in" filter="wipe(left)">
                                      <p:cBhvr>
                                        <p:cTn id="7" dur="1000"/>
                                        <p:tgtEl>
                                          <p:spTgt spid="515076"/>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515092"/>
                                        </p:tgtEl>
                                        <p:attrNameLst>
                                          <p:attrName>style.visibility</p:attrName>
                                        </p:attrNameLst>
                                      </p:cBhvr>
                                      <p:to>
                                        <p:strVal val="visible"/>
                                      </p:to>
                                    </p:set>
                                    <p:anim calcmode="lin" valueType="num">
                                      <p:cBhvr>
                                        <p:cTn id="12" dur="1000" fill="hold"/>
                                        <p:tgtEl>
                                          <p:spTgt spid="515092"/>
                                        </p:tgtEl>
                                        <p:attrNameLst>
                                          <p:attrName>ppt_x</p:attrName>
                                        </p:attrNameLst>
                                      </p:cBhvr>
                                      <p:tavLst>
                                        <p:tav tm="0">
                                          <p:val>
                                            <p:strVal val="#ppt_x-.2"/>
                                          </p:val>
                                        </p:tav>
                                        <p:tav tm="100000">
                                          <p:val>
                                            <p:strVal val="#ppt_x"/>
                                          </p:val>
                                        </p:tav>
                                      </p:tavLst>
                                    </p:anim>
                                    <p:anim calcmode="lin" valueType="num">
                                      <p:cBhvr>
                                        <p:cTn id="13" dur="1000" fill="hold"/>
                                        <p:tgtEl>
                                          <p:spTgt spid="515092"/>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15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09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516100" name="Group 4"/>
          <p:cNvGrpSpPr/>
          <p:nvPr/>
        </p:nvGrpSpPr>
        <p:grpSpPr>
          <a:xfrm>
            <a:off x="209550" y="1411288"/>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516104" name="Text Box 8"/>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一、刑法简述</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grpSp>
        <p:nvGrpSpPr>
          <p:cNvPr id="7172" name="Group 9"/>
          <p:cNvGrpSpPr/>
          <p:nvPr/>
        </p:nvGrpSpPr>
        <p:grpSpPr>
          <a:xfrm>
            <a:off x="590550" y="496888"/>
            <a:ext cx="8382000" cy="768350"/>
            <a:chOff x="912" y="1008"/>
            <a:chExt cx="4272" cy="484"/>
          </a:xfrm>
        </p:grpSpPr>
        <p:sp>
          <p:nvSpPr>
            <p:cNvPr id="7175" name="AutoShape 10"/>
            <p:cNvSpPr/>
            <p:nvPr/>
          </p:nvSpPr>
          <p:spPr>
            <a:xfrm>
              <a:off x="912" y="1008"/>
              <a:ext cx="427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grpSp>
          <p:nvGrpSpPr>
            <p:cNvPr id="7176" name="Group 11"/>
            <p:cNvGrpSpPr/>
            <p:nvPr/>
          </p:nvGrpSpPr>
          <p:grpSpPr>
            <a:xfrm>
              <a:off x="996" y="1057"/>
              <a:ext cx="823" cy="435"/>
              <a:chOff x="999" y="1092"/>
              <a:chExt cx="768" cy="822"/>
            </a:xfrm>
          </p:grpSpPr>
          <p:sp>
            <p:nvSpPr>
              <p:cNvPr id="516108" name="AutoShape 12"/>
              <p:cNvSpPr>
                <a:spLocks noChangeArrowheads="1"/>
              </p:cNvSpPr>
              <p:nvPr/>
            </p:nvSpPr>
            <p:spPr bwMode="gray">
              <a:xfrm>
                <a:off x="999" y="1092"/>
                <a:ext cx="768" cy="746"/>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16109" name="Freeform 13"/>
              <p:cNvSpPr/>
              <p:nvPr/>
            </p:nvSpPr>
            <p:spPr bwMode="gray">
              <a:xfrm>
                <a:off x="1047" y="1139"/>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16110" name="Text Box 14"/>
              <p:cNvSpPr txBox="1">
                <a:spLocks noChangeArrowheads="1"/>
              </p:cNvSpPr>
              <p:nvPr/>
            </p:nvSpPr>
            <p:spPr bwMode="gray">
              <a:xfrm>
                <a:off x="1053" y="1296"/>
                <a:ext cx="643" cy="6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第一节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516111" name="Text Box 15"/>
            <p:cNvSpPr txBox="1">
              <a:spLocks noChangeArrowheads="1"/>
            </p:cNvSpPr>
            <p:nvPr/>
          </p:nvSpPr>
          <p:spPr bwMode="gray">
            <a:xfrm>
              <a:off x="1837" y="1091"/>
              <a:ext cx="313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刑法概述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sp>
        <p:nvSpPr>
          <p:cNvPr id="516112" name="Rectangle 16"/>
          <p:cNvSpPr>
            <a:spLocks noChangeArrowheads="1"/>
          </p:cNvSpPr>
          <p:nvPr/>
        </p:nvSpPr>
        <p:spPr bwMode="auto">
          <a:xfrm>
            <a:off x="152400" y="2097088"/>
            <a:ext cx="3668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102558"/>
                </a:solidFill>
                <a:effectLst>
                  <a:outerShdw blurRad="38100" dist="38100" dir="2700000" algn="tl">
                    <a:srgbClr val="C0C0C0"/>
                  </a:outerShdw>
                </a:effectLst>
                <a:uLnTx/>
                <a:uFillTx/>
                <a:latin typeface="Arial" panose="020B0604020202020204" pitchFamily="34" charset="0"/>
                <a:ea typeface="楷体_GB2312" pitchFamily="49" charset="-122"/>
                <a:cs typeface="+mn-cs"/>
              </a:rPr>
              <a:t>（四）刑法的空间效力     </a:t>
            </a:r>
            <a:endParaRPr kumimoji="0" lang="zh-CN" altLang="en-US" sz="2400" b="1" i="0" u="none" strike="noStrike" kern="1200" cap="none" spc="0" normalizeH="0" baseline="0" noProof="0">
              <a:ln>
                <a:noFill/>
              </a:ln>
              <a:solidFill>
                <a:srgbClr val="102558"/>
              </a:solidFill>
              <a:effectLst>
                <a:outerShdw blurRad="38100" dist="38100" dir="2700000" algn="tl">
                  <a:srgbClr val="C0C0C0"/>
                </a:outerShdw>
              </a:effectLst>
              <a:uLnTx/>
              <a:uFillTx/>
              <a:latin typeface="Arial" panose="020B0604020202020204" pitchFamily="34" charset="0"/>
              <a:ea typeface="楷体_GB2312" pitchFamily="49" charset="-122"/>
              <a:cs typeface="+mn-cs"/>
            </a:endParaRPr>
          </a:p>
        </p:txBody>
      </p:sp>
      <p:sp>
        <p:nvSpPr>
          <p:cNvPr id="516113" name="Text Box 17"/>
          <p:cNvSpPr txBox="1"/>
          <p:nvPr/>
        </p:nvSpPr>
        <p:spPr>
          <a:xfrm>
            <a:off x="609600" y="2695575"/>
            <a:ext cx="7696200" cy="2484438"/>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30000"/>
              </a:lnSpc>
              <a:spcBef>
                <a:spcPct val="65000"/>
              </a:spcBef>
              <a:buFont typeface="Wingdings" panose="05000000000000000000" pitchFamily="2" charset="2"/>
              <a:buNone/>
            </a:pPr>
            <a:r>
              <a:rPr lang="en-US" altLang="zh-CN" sz="2200" b="1" dirty="0">
                <a:latin typeface="楷体_GB2312" pitchFamily="49" charset="-122"/>
                <a:ea typeface="楷体_GB2312" pitchFamily="49" charset="-122"/>
              </a:rPr>
              <a:t>1﹑</a:t>
            </a:r>
            <a:r>
              <a:rPr lang="zh-CN" altLang="en-US" sz="2200" b="1" dirty="0">
                <a:latin typeface="楷体_GB2312" pitchFamily="49" charset="-122"/>
                <a:ea typeface="楷体_GB2312" pitchFamily="49" charset="-122"/>
              </a:rPr>
              <a:t>属地原则。 　　</a:t>
            </a:r>
            <a:endParaRPr lang="zh-CN" altLang="en-US" sz="2200" b="1" dirty="0">
              <a:latin typeface="楷体_GB2312" pitchFamily="49" charset="-122"/>
              <a:ea typeface="楷体_GB2312" pitchFamily="49" charset="-122"/>
            </a:endParaRPr>
          </a:p>
          <a:p>
            <a:pPr marL="0" lvl="0" indent="0" eaLnBrk="1" hangingPunct="1">
              <a:lnSpc>
                <a:spcPct val="130000"/>
              </a:lnSpc>
              <a:spcBef>
                <a:spcPct val="65000"/>
              </a:spcBef>
              <a:buFont typeface="Wingdings" panose="05000000000000000000" pitchFamily="2" charset="2"/>
              <a:buNone/>
            </a:pPr>
            <a:r>
              <a:rPr lang="en-US" altLang="zh-CN" sz="2200" b="1" dirty="0">
                <a:latin typeface="楷体_GB2312" pitchFamily="49" charset="-122"/>
                <a:ea typeface="楷体_GB2312" pitchFamily="49" charset="-122"/>
              </a:rPr>
              <a:t>2﹑</a:t>
            </a:r>
            <a:r>
              <a:rPr lang="zh-CN" altLang="en-US" sz="2200" b="1" dirty="0">
                <a:latin typeface="楷体_GB2312" pitchFamily="49" charset="-122"/>
                <a:ea typeface="楷体_GB2312" pitchFamily="49" charset="-122"/>
              </a:rPr>
              <a:t>属人原则。 　　</a:t>
            </a:r>
            <a:endParaRPr lang="zh-CN" altLang="en-US" sz="2200" b="1" dirty="0">
              <a:latin typeface="楷体_GB2312" pitchFamily="49" charset="-122"/>
              <a:ea typeface="楷体_GB2312" pitchFamily="49" charset="-122"/>
            </a:endParaRPr>
          </a:p>
          <a:p>
            <a:pPr marL="0" lvl="0" indent="0" eaLnBrk="1" hangingPunct="1">
              <a:lnSpc>
                <a:spcPct val="130000"/>
              </a:lnSpc>
              <a:spcBef>
                <a:spcPct val="65000"/>
              </a:spcBef>
              <a:buFont typeface="Wingdings" panose="05000000000000000000" pitchFamily="2" charset="2"/>
              <a:buNone/>
            </a:pPr>
            <a:r>
              <a:rPr lang="en-US" altLang="zh-CN" sz="2200" b="1" dirty="0">
                <a:latin typeface="楷体_GB2312" pitchFamily="49" charset="-122"/>
                <a:ea typeface="楷体_GB2312" pitchFamily="49" charset="-122"/>
              </a:rPr>
              <a:t>3﹑</a:t>
            </a:r>
            <a:r>
              <a:rPr lang="zh-CN" altLang="en-US" sz="2200" b="1" dirty="0">
                <a:latin typeface="楷体_GB2312" pitchFamily="49" charset="-122"/>
                <a:ea typeface="楷体_GB2312" pitchFamily="49" charset="-122"/>
              </a:rPr>
              <a:t>保护原则。 　　</a:t>
            </a:r>
            <a:endParaRPr lang="zh-CN" altLang="en-US" sz="2200" b="1" dirty="0">
              <a:latin typeface="楷体_GB2312" pitchFamily="49" charset="-122"/>
              <a:ea typeface="楷体_GB2312" pitchFamily="49" charset="-122"/>
            </a:endParaRPr>
          </a:p>
          <a:p>
            <a:pPr marL="0" lvl="0" indent="0" eaLnBrk="1" hangingPunct="1">
              <a:lnSpc>
                <a:spcPct val="130000"/>
              </a:lnSpc>
              <a:spcBef>
                <a:spcPct val="65000"/>
              </a:spcBef>
              <a:buFont typeface="Wingdings" panose="05000000000000000000" pitchFamily="2" charset="2"/>
              <a:buNone/>
            </a:pPr>
            <a:r>
              <a:rPr lang="en-US" altLang="zh-CN" sz="2200" b="1" dirty="0">
                <a:latin typeface="楷体_GB2312" pitchFamily="49" charset="-122"/>
                <a:ea typeface="楷体_GB2312" pitchFamily="49" charset="-122"/>
              </a:rPr>
              <a:t>4﹑</a:t>
            </a:r>
            <a:r>
              <a:rPr lang="zh-CN" altLang="en-US" sz="2200" b="1" dirty="0">
                <a:latin typeface="楷体_GB2312" pitchFamily="49" charset="-122"/>
                <a:ea typeface="楷体_GB2312" pitchFamily="49" charset="-122"/>
              </a:rPr>
              <a:t>普遍原则。 　　</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6100"/>
                                        </p:tgtEl>
                                        <p:attrNameLst>
                                          <p:attrName>style.visibility</p:attrName>
                                        </p:attrNameLst>
                                      </p:cBhvr>
                                      <p:to>
                                        <p:strVal val="visible"/>
                                      </p:to>
                                    </p:set>
                                    <p:animEffect transition="in" filter="wipe(left)">
                                      <p:cBhvr>
                                        <p:cTn id="7" dur="1000"/>
                                        <p:tgtEl>
                                          <p:spTgt spid="516100"/>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516113"/>
                                        </p:tgtEl>
                                        <p:attrNameLst>
                                          <p:attrName>style.visibility</p:attrName>
                                        </p:attrNameLst>
                                      </p:cBhvr>
                                      <p:to>
                                        <p:strVal val="visible"/>
                                      </p:to>
                                    </p:set>
                                    <p:anim calcmode="lin" valueType="num">
                                      <p:cBhvr>
                                        <p:cTn id="12" dur="1000" fill="hold"/>
                                        <p:tgtEl>
                                          <p:spTgt spid="516113"/>
                                        </p:tgtEl>
                                        <p:attrNameLst>
                                          <p:attrName>ppt_x</p:attrName>
                                        </p:attrNameLst>
                                      </p:cBhvr>
                                      <p:tavLst>
                                        <p:tav tm="0">
                                          <p:val>
                                            <p:strVal val="#ppt_x-.2"/>
                                          </p:val>
                                        </p:tav>
                                        <p:tav tm="100000">
                                          <p:val>
                                            <p:strVal val="#ppt_x"/>
                                          </p:val>
                                        </p:tav>
                                      </p:tavLst>
                                    </p:anim>
                                    <p:anim calcmode="lin" valueType="num">
                                      <p:cBhvr>
                                        <p:cTn id="13" dur="1000" fill="hold"/>
                                        <p:tgtEl>
                                          <p:spTgt spid="51611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16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1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493572" name="Group 4"/>
          <p:cNvGrpSpPr/>
          <p:nvPr/>
        </p:nvGrpSpPr>
        <p:grpSpPr>
          <a:xfrm>
            <a:off x="209550" y="13716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493576" name="Text Box 8"/>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二、航空刑法定义</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grpSp>
        <p:nvGrpSpPr>
          <p:cNvPr id="8196" name="Group 9"/>
          <p:cNvGrpSpPr/>
          <p:nvPr/>
        </p:nvGrpSpPr>
        <p:grpSpPr>
          <a:xfrm>
            <a:off x="590550" y="457200"/>
            <a:ext cx="8382000" cy="768350"/>
            <a:chOff x="912" y="1008"/>
            <a:chExt cx="4272" cy="484"/>
          </a:xfrm>
        </p:grpSpPr>
        <p:sp>
          <p:nvSpPr>
            <p:cNvPr id="8198" name="AutoShape 10"/>
            <p:cNvSpPr/>
            <p:nvPr/>
          </p:nvSpPr>
          <p:spPr>
            <a:xfrm>
              <a:off x="912" y="1008"/>
              <a:ext cx="427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grpSp>
          <p:nvGrpSpPr>
            <p:cNvPr id="8199" name="Group 11"/>
            <p:cNvGrpSpPr/>
            <p:nvPr/>
          </p:nvGrpSpPr>
          <p:grpSpPr>
            <a:xfrm>
              <a:off x="996" y="1057"/>
              <a:ext cx="823" cy="435"/>
              <a:chOff x="999" y="1092"/>
              <a:chExt cx="768" cy="822"/>
            </a:xfrm>
          </p:grpSpPr>
          <p:sp>
            <p:nvSpPr>
              <p:cNvPr id="493580" name="AutoShape 12"/>
              <p:cNvSpPr>
                <a:spLocks noChangeArrowheads="1"/>
              </p:cNvSpPr>
              <p:nvPr/>
            </p:nvSpPr>
            <p:spPr bwMode="gray">
              <a:xfrm>
                <a:off x="999" y="1092"/>
                <a:ext cx="768" cy="746"/>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3581" name="Freeform 13"/>
              <p:cNvSpPr/>
              <p:nvPr/>
            </p:nvSpPr>
            <p:spPr bwMode="gray">
              <a:xfrm>
                <a:off x="1047" y="1139"/>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3582" name="Text Box 14"/>
              <p:cNvSpPr txBox="1">
                <a:spLocks noChangeArrowheads="1"/>
              </p:cNvSpPr>
              <p:nvPr/>
            </p:nvSpPr>
            <p:spPr bwMode="gray">
              <a:xfrm>
                <a:off x="1053" y="1296"/>
                <a:ext cx="643" cy="6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第一节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493583" name="Text Box 15"/>
            <p:cNvSpPr txBox="1">
              <a:spLocks noChangeArrowheads="1"/>
            </p:cNvSpPr>
            <p:nvPr/>
          </p:nvSpPr>
          <p:spPr bwMode="gray">
            <a:xfrm>
              <a:off x="1837" y="1091"/>
              <a:ext cx="313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刑法概述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sp>
        <p:nvSpPr>
          <p:cNvPr id="493584" name="Rectangle 16"/>
          <p:cNvSpPr/>
          <p:nvPr/>
        </p:nvSpPr>
        <p:spPr>
          <a:xfrm>
            <a:off x="304800" y="2209800"/>
            <a:ext cx="8610600" cy="15240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just" eaLnBrk="1" hangingPunct="1">
              <a:lnSpc>
                <a:spcPct val="125000"/>
              </a:lnSpc>
              <a:spcBef>
                <a:spcPct val="35000"/>
              </a:spcBef>
              <a:buFont typeface="Wingdings" panose="05000000000000000000" pitchFamily="2" charset="2"/>
              <a:buNone/>
            </a:pPr>
            <a:r>
              <a:rPr lang="en-US" altLang="zh-CN" sz="2400" b="1" dirty="0">
                <a:latin typeface="楷体_GB2312" pitchFamily="49" charset="-122"/>
                <a:ea typeface="楷体_GB2312" pitchFamily="49" charset="-122"/>
              </a:rPr>
              <a:t>    </a:t>
            </a:r>
            <a:r>
              <a:rPr lang="zh-CN" altLang="en-US" sz="2400" b="1" dirty="0">
                <a:latin typeface="楷体_GB2312" pitchFamily="49" charset="-122"/>
                <a:ea typeface="楷体_GB2312" pitchFamily="49" charset="-122"/>
              </a:rPr>
              <a:t>航空刑法，是指关于危害航空安全犯罪、刑事责任和刑罚规范的总和。</a:t>
            </a:r>
            <a:endParaRPr lang="zh-CN" altLang="en-US" sz="24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3572"/>
                                        </p:tgtEl>
                                        <p:attrNameLst>
                                          <p:attrName>style.visibility</p:attrName>
                                        </p:attrNameLst>
                                      </p:cBhvr>
                                      <p:to>
                                        <p:strVal val="visible"/>
                                      </p:to>
                                    </p:set>
                                    <p:animEffect transition="in" filter="wipe(left)">
                                      <p:cBhvr>
                                        <p:cTn id="7" dur="1000"/>
                                        <p:tgtEl>
                                          <p:spTgt spid="49357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93584"/>
                                        </p:tgtEl>
                                        <p:attrNameLst>
                                          <p:attrName>style.visibility</p:attrName>
                                        </p:attrNameLst>
                                      </p:cBhvr>
                                      <p:to>
                                        <p:strVal val="visible"/>
                                      </p:to>
                                    </p:set>
                                    <p:animEffect transition="in" filter="wipe(up)">
                                      <p:cBhvr>
                                        <p:cTn id="12" dur="1000"/>
                                        <p:tgtEl>
                                          <p:spTgt spid="493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494596" name="Group 4"/>
          <p:cNvGrpSpPr/>
          <p:nvPr/>
        </p:nvGrpSpPr>
        <p:grpSpPr>
          <a:xfrm>
            <a:off x="152400" y="14478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494600" name="Text Box 8"/>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三、航空刑法适用范围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grpSp>
        <p:nvGrpSpPr>
          <p:cNvPr id="9220" name="Group 9"/>
          <p:cNvGrpSpPr/>
          <p:nvPr/>
        </p:nvGrpSpPr>
        <p:grpSpPr>
          <a:xfrm>
            <a:off x="533400" y="533400"/>
            <a:ext cx="8382000" cy="768350"/>
            <a:chOff x="912" y="1008"/>
            <a:chExt cx="4272" cy="484"/>
          </a:xfrm>
        </p:grpSpPr>
        <p:sp>
          <p:nvSpPr>
            <p:cNvPr id="9222" name="AutoShape 10"/>
            <p:cNvSpPr/>
            <p:nvPr/>
          </p:nvSpPr>
          <p:spPr>
            <a:xfrm>
              <a:off x="912" y="1008"/>
              <a:ext cx="427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grpSp>
          <p:nvGrpSpPr>
            <p:cNvPr id="9223" name="Group 11"/>
            <p:cNvGrpSpPr/>
            <p:nvPr/>
          </p:nvGrpSpPr>
          <p:grpSpPr>
            <a:xfrm>
              <a:off x="996" y="1057"/>
              <a:ext cx="823" cy="435"/>
              <a:chOff x="999" y="1092"/>
              <a:chExt cx="768" cy="822"/>
            </a:xfrm>
          </p:grpSpPr>
          <p:sp>
            <p:nvSpPr>
              <p:cNvPr id="494604" name="AutoShape 12"/>
              <p:cNvSpPr>
                <a:spLocks noChangeArrowheads="1"/>
              </p:cNvSpPr>
              <p:nvPr/>
            </p:nvSpPr>
            <p:spPr bwMode="gray">
              <a:xfrm>
                <a:off x="999" y="1092"/>
                <a:ext cx="768" cy="746"/>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4605" name="Freeform 13"/>
              <p:cNvSpPr/>
              <p:nvPr/>
            </p:nvSpPr>
            <p:spPr bwMode="gray">
              <a:xfrm>
                <a:off x="1047" y="1139"/>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4606" name="Text Box 14"/>
              <p:cNvSpPr txBox="1">
                <a:spLocks noChangeArrowheads="1"/>
              </p:cNvSpPr>
              <p:nvPr/>
            </p:nvSpPr>
            <p:spPr bwMode="gray">
              <a:xfrm>
                <a:off x="1053" y="1296"/>
                <a:ext cx="643" cy="6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第一节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494607" name="Text Box 15"/>
            <p:cNvSpPr txBox="1">
              <a:spLocks noChangeArrowheads="1"/>
            </p:cNvSpPr>
            <p:nvPr/>
          </p:nvSpPr>
          <p:spPr bwMode="gray">
            <a:xfrm>
              <a:off x="1837" y="1091"/>
              <a:ext cx="313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刑法概述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sp>
        <p:nvSpPr>
          <p:cNvPr id="494608" name="Rectangle 16"/>
          <p:cNvSpPr/>
          <p:nvPr/>
        </p:nvSpPr>
        <p:spPr>
          <a:xfrm>
            <a:off x="228600" y="2286000"/>
            <a:ext cx="8591550" cy="24384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just" eaLnBrk="1" hangingPunct="1">
              <a:lnSpc>
                <a:spcPct val="125000"/>
              </a:lnSpc>
              <a:spcBef>
                <a:spcPct val="35000"/>
              </a:spcBef>
              <a:buFont typeface="Wingdings" panose="05000000000000000000" pitchFamily="2" charset="2"/>
              <a:buNone/>
            </a:pPr>
            <a:r>
              <a:rPr lang="en-US" altLang="zh-CN" sz="2400" b="1" dirty="0">
                <a:latin typeface="楷体_GB2312" pitchFamily="49" charset="-122"/>
                <a:ea typeface="楷体_GB2312" pitchFamily="49" charset="-122"/>
              </a:rPr>
              <a:t>    </a:t>
            </a:r>
            <a:r>
              <a:rPr lang="zh-CN" altLang="en-US" sz="2400" b="1" dirty="0">
                <a:latin typeface="楷体_GB2312" pitchFamily="49" charset="-122"/>
                <a:ea typeface="楷体_GB2312" pitchFamily="49" charset="-122"/>
              </a:rPr>
              <a:t>在中华人民共和国领土内发生的危害航空安全的犯罪，适用中华人民共和国航空刑法。</a:t>
            </a:r>
            <a:endParaRPr lang="zh-CN" altLang="en-US" sz="2400" b="1" dirty="0">
              <a:latin typeface="楷体_GB2312" pitchFamily="49" charset="-122"/>
              <a:ea typeface="楷体_GB2312" pitchFamily="49" charset="-122"/>
            </a:endParaRPr>
          </a:p>
          <a:p>
            <a:pPr marL="0" lvl="0" indent="0" algn="just" eaLnBrk="1" hangingPunct="1">
              <a:lnSpc>
                <a:spcPct val="125000"/>
              </a:lnSpc>
              <a:spcBef>
                <a:spcPct val="35000"/>
              </a:spcBef>
              <a:buFont typeface="Wingdings" panose="05000000000000000000" pitchFamily="2" charset="2"/>
              <a:buNone/>
            </a:pPr>
            <a:r>
              <a:rPr lang="zh-CN" altLang="en-US" sz="2400" b="1" dirty="0">
                <a:latin typeface="楷体_GB2312" pitchFamily="49" charset="-122"/>
                <a:ea typeface="楷体_GB2312" pitchFamily="49" charset="-122"/>
              </a:rPr>
              <a:t>    构成国际犯罪的危害航空安全罪，按国际公约或者条约的规定适用中华人民共和国航空刑法。</a:t>
            </a:r>
            <a:endParaRPr lang="zh-CN" altLang="en-US" sz="24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4596"/>
                                        </p:tgtEl>
                                        <p:attrNameLst>
                                          <p:attrName>style.visibility</p:attrName>
                                        </p:attrNameLst>
                                      </p:cBhvr>
                                      <p:to>
                                        <p:strVal val="visible"/>
                                      </p:to>
                                    </p:set>
                                    <p:animEffect transition="in" filter="wipe(left)">
                                      <p:cBhvr>
                                        <p:cTn id="7" dur="1000"/>
                                        <p:tgtEl>
                                          <p:spTgt spid="49459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94608"/>
                                        </p:tgtEl>
                                        <p:attrNameLst>
                                          <p:attrName>style.visibility</p:attrName>
                                        </p:attrNameLst>
                                      </p:cBhvr>
                                      <p:to>
                                        <p:strVal val="visible"/>
                                      </p:to>
                                    </p:set>
                                    <p:animEffect transition="in" filter="wipe(up)">
                                      <p:cBhvr>
                                        <p:cTn id="12" dur="1000"/>
                                        <p:tgtEl>
                                          <p:spTgt spid="494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60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495620" name="Group 4"/>
          <p:cNvGrpSpPr/>
          <p:nvPr/>
        </p:nvGrpSpPr>
        <p:grpSpPr>
          <a:xfrm>
            <a:off x="209550" y="12192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495624" name="Text Box 8"/>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四、航空刑法的形成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grpSp>
        <p:nvGrpSpPr>
          <p:cNvPr id="10244" name="Group 9"/>
          <p:cNvGrpSpPr/>
          <p:nvPr/>
        </p:nvGrpSpPr>
        <p:grpSpPr>
          <a:xfrm>
            <a:off x="533400" y="381000"/>
            <a:ext cx="8382000" cy="768350"/>
            <a:chOff x="912" y="1008"/>
            <a:chExt cx="4272" cy="484"/>
          </a:xfrm>
        </p:grpSpPr>
        <p:sp>
          <p:nvSpPr>
            <p:cNvPr id="10250" name="AutoShape 10"/>
            <p:cNvSpPr/>
            <p:nvPr/>
          </p:nvSpPr>
          <p:spPr>
            <a:xfrm>
              <a:off x="912" y="1008"/>
              <a:ext cx="427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grpSp>
          <p:nvGrpSpPr>
            <p:cNvPr id="10251" name="Group 11"/>
            <p:cNvGrpSpPr/>
            <p:nvPr/>
          </p:nvGrpSpPr>
          <p:grpSpPr>
            <a:xfrm>
              <a:off x="996" y="1057"/>
              <a:ext cx="823" cy="435"/>
              <a:chOff x="999" y="1092"/>
              <a:chExt cx="768" cy="822"/>
            </a:xfrm>
          </p:grpSpPr>
          <p:sp>
            <p:nvSpPr>
              <p:cNvPr id="495628" name="AutoShape 12"/>
              <p:cNvSpPr>
                <a:spLocks noChangeArrowheads="1"/>
              </p:cNvSpPr>
              <p:nvPr/>
            </p:nvSpPr>
            <p:spPr bwMode="gray">
              <a:xfrm>
                <a:off x="999" y="1092"/>
                <a:ext cx="768" cy="746"/>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5629" name="Freeform 13"/>
              <p:cNvSpPr/>
              <p:nvPr/>
            </p:nvSpPr>
            <p:spPr bwMode="gray">
              <a:xfrm>
                <a:off x="1047" y="1139"/>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95630" name="Text Box 14"/>
              <p:cNvSpPr txBox="1">
                <a:spLocks noChangeArrowheads="1"/>
              </p:cNvSpPr>
              <p:nvPr/>
            </p:nvSpPr>
            <p:spPr bwMode="gray">
              <a:xfrm>
                <a:off x="1053" y="1296"/>
                <a:ext cx="643" cy="6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第一节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495631" name="Text Box 15"/>
            <p:cNvSpPr txBox="1">
              <a:spLocks noChangeArrowheads="1"/>
            </p:cNvSpPr>
            <p:nvPr/>
          </p:nvSpPr>
          <p:spPr bwMode="gray">
            <a:xfrm>
              <a:off x="1837" y="1091"/>
              <a:ext cx="313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刑法概述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sp>
        <p:nvSpPr>
          <p:cNvPr id="495634" name="Rectangle 18"/>
          <p:cNvSpPr/>
          <p:nvPr/>
        </p:nvSpPr>
        <p:spPr>
          <a:xfrm>
            <a:off x="152400" y="1905000"/>
            <a:ext cx="5486400" cy="11430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just" eaLnBrk="1" hangingPunct="1">
              <a:lnSpc>
                <a:spcPct val="115000"/>
              </a:lnSpc>
              <a:spcBef>
                <a:spcPct val="10000"/>
              </a:spcBef>
              <a:buFont typeface="Wingdings" panose="05000000000000000000" pitchFamily="2" charset="2"/>
              <a:buChar char="Ø"/>
            </a:pPr>
            <a:r>
              <a:rPr lang="en-US" altLang="zh-CN" sz="2200" b="1" dirty="0">
                <a:latin typeface="楷体_GB2312" pitchFamily="49" charset="-122"/>
                <a:ea typeface="楷体_GB2312" pitchFamily="49" charset="-122"/>
              </a:rPr>
              <a:t> </a:t>
            </a:r>
            <a:r>
              <a:rPr lang="zh-CN" altLang="en-US" sz="2000" b="1" dirty="0">
                <a:latin typeface="楷体_GB2312" pitchFamily="49" charset="-122"/>
                <a:ea typeface="楷体_GB2312" pitchFamily="49" charset="-122"/>
              </a:rPr>
              <a:t>在联合国和世界各国的共同努力下，先后制定了针对航空犯罪的三个著名的国际公约：</a:t>
            </a:r>
            <a:endParaRPr lang="zh-CN" altLang="en-US" sz="2000" b="1" dirty="0">
              <a:latin typeface="楷体_GB2312" pitchFamily="49" charset="-122"/>
              <a:ea typeface="楷体_GB2312" pitchFamily="49" charset="-122"/>
            </a:endParaRPr>
          </a:p>
        </p:txBody>
      </p:sp>
      <p:sp>
        <p:nvSpPr>
          <p:cNvPr id="495635" name="Rectangle 19"/>
          <p:cNvSpPr/>
          <p:nvPr/>
        </p:nvSpPr>
        <p:spPr>
          <a:xfrm>
            <a:off x="152400" y="3124200"/>
            <a:ext cx="5486400" cy="3352800"/>
          </a:xfrm>
          <a:prstGeom prst="rect">
            <a:avLst/>
          </a:prstGeom>
          <a:gradFill rotWithShape="1">
            <a:gsLst>
              <a:gs pos="0">
                <a:srgbClr val="A3C4FF">
                  <a:alpha val="100000"/>
                </a:srgbClr>
              </a:gs>
              <a:gs pos="35001">
                <a:srgbClr val="BFD5FF">
                  <a:alpha val="100000"/>
                </a:srgbClr>
              </a:gs>
              <a:gs pos="100000">
                <a:srgbClr val="E5EEFF">
                  <a:alpha val="100000"/>
                </a:srgbClr>
              </a:gs>
            </a:gsLst>
            <a:lin ang="16200000" scaled="1"/>
            <a:tileRect/>
          </a:gradFill>
          <a:ln w="9525" cap="flat" cmpd="sng">
            <a:solidFill>
              <a:srgbClr val="4A7EBB"/>
            </a:solidFill>
            <a:prstDash val="solid"/>
            <a:miter/>
            <a:headEnd type="none" w="med" len="med"/>
            <a:tailEnd type="none" w="med" len="med"/>
          </a:ln>
          <a:effectLst>
            <a:outerShdw dist="20000" dir="5400000" rotWithShape="0">
              <a:srgbClr val="000000">
                <a:alpha val="37999"/>
              </a:srgbClr>
            </a:outerShdw>
          </a:effectLst>
        </p:spPr>
        <p:txBody>
          <a:bodyPr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just" eaLnBrk="1" hangingPunct="1">
              <a:lnSpc>
                <a:spcPct val="115000"/>
              </a:lnSpc>
              <a:spcBef>
                <a:spcPct val="10000"/>
              </a:spcBef>
              <a:buFont typeface="Wingdings" panose="05000000000000000000" pitchFamily="2" charset="2"/>
              <a:buBlip>
                <a:blip r:embed="rId1"/>
              </a:buBlip>
            </a:pPr>
            <a:r>
              <a:rPr lang="en-US" altLang="zh-CN" sz="2200" b="1" dirty="0">
                <a:latin typeface="楷体_GB2312" pitchFamily="49" charset="-122"/>
                <a:ea typeface="楷体_GB2312" pitchFamily="49" charset="-122"/>
              </a:rPr>
              <a:t> </a:t>
            </a:r>
            <a:r>
              <a:rPr lang="en-US" altLang="zh-CN" sz="2000" b="1" dirty="0">
                <a:latin typeface="楷体_GB2312" pitchFamily="49" charset="-122"/>
                <a:ea typeface="楷体_GB2312" pitchFamily="49" charset="-122"/>
              </a:rPr>
              <a:t>1963</a:t>
            </a:r>
            <a:r>
              <a:rPr lang="zh-CN" altLang="en-US" sz="2000" b="1" dirty="0">
                <a:latin typeface="楷体_GB2312" pitchFamily="49" charset="-122"/>
                <a:ea typeface="楷体_GB2312" pitchFamily="49" charset="-122"/>
              </a:rPr>
              <a:t>年</a:t>
            </a:r>
            <a:r>
              <a:rPr lang="en-US" altLang="zh-CN" sz="2000" b="1" dirty="0">
                <a:latin typeface="楷体_GB2312" pitchFamily="49" charset="-122"/>
                <a:ea typeface="楷体_GB2312" pitchFamily="49" charset="-122"/>
              </a:rPr>
              <a:t>9</a:t>
            </a:r>
            <a:r>
              <a:rPr lang="zh-CN" altLang="en-US" sz="2000" b="1" dirty="0">
                <a:latin typeface="楷体_GB2312" pitchFamily="49" charset="-122"/>
                <a:ea typeface="楷体_GB2312" pitchFamily="49" charset="-122"/>
              </a:rPr>
              <a:t>月</a:t>
            </a:r>
            <a:r>
              <a:rPr lang="en-US" altLang="zh-CN" sz="2000" b="1" dirty="0">
                <a:latin typeface="楷体_GB2312" pitchFamily="49" charset="-122"/>
                <a:ea typeface="楷体_GB2312" pitchFamily="49" charset="-122"/>
              </a:rPr>
              <a:t>14</a:t>
            </a:r>
            <a:r>
              <a:rPr lang="zh-CN" altLang="en-US" sz="2000" b="1" dirty="0">
                <a:latin typeface="楷体_GB2312" pitchFamily="49" charset="-122"/>
                <a:ea typeface="楷体_GB2312" pitchFamily="49" charset="-122"/>
              </a:rPr>
              <a:t>日在日本东京签订的</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关于航空器内的犯罪和其他某些行为的公约</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，即</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东京公约</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a:t>
            </a:r>
            <a:endParaRPr lang="zh-CN" altLang="en-US" sz="2000" b="1" dirty="0">
              <a:latin typeface="楷体_GB2312" pitchFamily="49" charset="-122"/>
              <a:ea typeface="楷体_GB2312" pitchFamily="49" charset="-122"/>
            </a:endParaRPr>
          </a:p>
          <a:p>
            <a:pPr marL="0" lvl="0" indent="0" algn="just" eaLnBrk="1" hangingPunct="1">
              <a:lnSpc>
                <a:spcPct val="115000"/>
              </a:lnSpc>
              <a:spcBef>
                <a:spcPct val="10000"/>
              </a:spcBef>
              <a:buFont typeface="Wingdings" panose="05000000000000000000" pitchFamily="2" charset="2"/>
              <a:buBlip>
                <a:blip r:embed="rId1"/>
              </a:buBlip>
            </a:pPr>
            <a:r>
              <a:rPr lang="zh-CN" altLang="en-US" sz="2000" b="1" dirty="0">
                <a:latin typeface="楷体_GB2312" pitchFamily="49" charset="-122"/>
                <a:ea typeface="楷体_GB2312" pitchFamily="49" charset="-122"/>
              </a:rPr>
              <a:t> </a:t>
            </a:r>
            <a:r>
              <a:rPr lang="en-US" altLang="zh-CN" sz="2000" b="1" dirty="0">
                <a:latin typeface="楷体_GB2312" pitchFamily="49" charset="-122"/>
                <a:ea typeface="楷体_GB2312" pitchFamily="49" charset="-122"/>
              </a:rPr>
              <a:t>1970</a:t>
            </a:r>
            <a:r>
              <a:rPr lang="zh-CN" altLang="en-US" sz="2000" b="1" dirty="0">
                <a:latin typeface="楷体_GB2312" pitchFamily="49" charset="-122"/>
                <a:ea typeface="楷体_GB2312" pitchFamily="49" charset="-122"/>
              </a:rPr>
              <a:t>年</a:t>
            </a:r>
            <a:r>
              <a:rPr lang="en-US" altLang="zh-CN" sz="2000" b="1" dirty="0">
                <a:latin typeface="楷体_GB2312" pitchFamily="49" charset="-122"/>
                <a:ea typeface="楷体_GB2312" pitchFamily="49" charset="-122"/>
              </a:rPr>
              <a:t>12</a:t>
            </a:r>
            <a:r>
              <a:rPr lang="zh-CN" altLang="en-US" sz="2000" b="1" dirty="0">
                <a:latin typeface="楷体_GB2312" pitchFamily="49" charset="-122"/>
                <a:ea typeface="楷体_GB2312" pitchFamily="49" charset="-122"/>
              </a:rPr>
              <a:t>月</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日在荷兰的海牙签署的</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关于制止非法劫持航空器公约</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，即</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海牙公约</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a:t>
            </a:r>
            <a:endParaRPr lang="zh-CN" altLang="en-US" sz="2000" b="1" dirty="0">
              <a:latin typeface="楷体_GB2312" pitchFamily="49" charset="-122"/>
              <a:ea typeface="楷体_GB2312" pitchFamily="49" charset="-122"/>
            </a:endParaRPr>
          </a:p>
          <a:p>
            <a:pPr marL="0" lvl="0" indent="0" algn="just" eaLnBrk="1" hangingPunct="1">
              <a:lnSpc>
                <a:spcPct val="115000"/>
              </a:lnSpc>
              <a:spcBef>
                <a:spcPct val="10000"/>
              </a:spcBef>
              <a:buFont typeface="Wingdings" panose="05000000000000000000" pitchFamily="2" charset="2"/>
              <a:buBlip>
                <a:blip r:embed="rId1"/>
              </a:buBlip>
            </a:pPr>
            <a:r>
              <a:rPr lang="zh-CN" altLang="en-US" sz="2000" b="1" dirty="0">
                <a:latin typeface="楷体_GB2312" pitchFamily="49" charset="-122"/>
                <a:ea typeface="楷体_GB2312" pitchFamily="49" charset="-122"/>
              </a:rPr>
              <a:t> </a:t>
            </a:r>
            <a:r>
              <a:rPr lang="en-US" altLang="zh-CN" sz="2000" b="1" dirty="0">
                <a:latin typeface="楷体_GB2312" pitchFamily="49" charset="-122"/>
                <a:ea typeface="楷体_GB2312" pitchFamily="49" charset="-122"/>
              </a:rPr>
              <a:t>1971</a:t>
            </a:r>
            <a:r>
              <a:rPr lang="zh-CN" altLang="en-US" sz="2000" b="1" dirty="0">
                <a:latin typeface="楷体_GB2312" pitchFamily="49" charset="-122"/>
                <a:ea typeface="楷体_GB2312" pitchFamily="49" charset="-122"/>
              </a:rPr>
              <a:t>年</a:t>
            </a:r>
            <a:r>
              <a:rPr lang="en-US" altLang="zh-CN" sz="2000" b="1" dirty="0">
                <a:latin typeface="楷体_GB2312" pitchFamily="49" charset="-122"/>
                <a:ea typeface="楷体_GB2312" pitchFamily="49" charset="-122"/>
              </a:rPr>
              <a:t>9</a:t>
            </a:r>
            <a:r>
              <a:rPr lang="zh-CN" altLang="en-US" sz="2000" b="1" dirty="0">
                <a:latin typeface="楷体_GB2312" pitchFamily="49" charset="-122"/>
                <a:ea typeface="楷体_GB2312" pitchFamily="49" charset="-122"/>
              </a:rPr>
              <a:t>月</a:t>
            </a:r>
            <a:r>
              <a:rPr lang="en-US" altLang="zh-CN" sz="2000" b="1" dirty="0">
                <a:latin typeface="楷体_GB2312" pitchFamily="49" charset="-122"/>
                <a:ea typeface="楷体_GB2312" pitchFamily="49" charset="-122"/>
              </a:rPr>
              <a:t>23</a:t>
            </a:r>
            <a:r>
              <a:rPr lang="zh-CN" altLang="en-US" sz="2000" b="1" dirty="0">
                <a:latin typeface="楷体_GB2312" pitchFamily="49" charset="-122"/>
                <a:ea typeface="楷体_GB2312" pitchFamily="49" charset="-122"/>
              </a:rPr>
              <a:t>日在加拿大的蒙特利尔签订的</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关于制止危害民用航空安全的非法行为公约</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，即</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蒙特利尔公约</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a:t>
            </a:r>
            <a:endParaRPr lang="zh-CN" altLang="en-US" sz="2000" b="1" dirty="0">
              <a:latin typeface="楷体_GB2312" pitchFamily="49" charset="-122"/>
              <a:ea typeface="楷体_GB2312" pitchFamily="49" charset="-122"/>
            </a:endParaRPr>
          </a:p>
        </p:txBody>
      </p:sp>
      <p:pic>
        <p:nvPicPr>
          <p:cNvPr id="495636" name="Picture 20" descr="nt"/>
          <p:cNvPicPr>
            <a:picLocks noChangeAspect="1"/>
          </p:cNvPicPr>
          <p:nvPr/>
        </p:nvPicPr>
        <p:blipFill>
          <a:blip r:embed="rId2"/>
          <a:stretch>
            <a:fillRect/>
          </a:stretch>
        </p:blipFill>
        <p:spPr>
          <a:xfrm>
            <a:off x="5638800" y="1790700"/>
            <a:ext cx="3505200" cy="2438400"/>
          </a:xfrm>
          <a:prstGeom prst="rect">
            <a:avLst/>
          </a:prstGeom>
          <a:noFill/>
          <a:ln w="9525">
            <a:noFill/>
          </a:ln>
        </p:spPr>
      </p:pic>
      <p:pic>
        <p:nvPicPr>
          <p:cNvPr id="495637" name="Picture 21" descr="2007827109959"/>
          <p:cNvPicPr>
            <a:picLocks noChangeAspect="1"/>
          </p:cNvPicPr>
          <p:nvPr/>
        </p:nvPicPr>
        <p:blipFill>
          <a:blip r:embed="rId3"/>
          <a:stretch>
            <a:fillRect/>
          </a:stretch>
        </p:blipFill>
        <p:spPr>
          <a:xfrm>
            <a:off x="5638800" y="4191000"/>
            <a:ext cx="3505200" cy="2514600"/>
          </a:xfrm>
          <a:prstGeom prst="rect">
            <a:avLst/>
          </a:prstGeom>
          <a:noFill/>
          <a:ln w="9525">
            <a:noFill/>
          </a:ln>
        </p:spPr>
      </p:pic>
      <p:pic>
        <p:nvPicPr>
          <p:cNvPr id="495638" name="Picture 22" descr="u=3751828911,397698095&amp;fm=0&amp;gp=20">
            <a:hlinkClick r:id="rId4" action="ppaction://hlinksldjump"/>
          </p:cNvPr>
          <p:cNvPicPr>
            <a:picLocks noChangeAspect="1"/>
          </p:cNvPicPr>
          <p:nvPr/>
        </p:nvPicPr>
        <p:blipFill>
          <a:blip r:embed="rId5">
            <a:clrChange>
              <a:clrFrom>
                <a:srgbClr val="FEFEFE"/>
              </a:clrFrom>
              <a:clrTo>
                <a:srgbClr val="FEFEFE">
                  <a:alpha val="0"/>
                </a:srgbClr>
              </a:clrTo>
            </a:clrChange>
          </a:blip>
          <a:stretch>
            <a:fillRect/>
          </a:stretch>
        </p:blipFill>
        <p:spPr>
          <a:xfrm>
            <a:off x="8610600" y="6400800"/>
            <a:ext cx="533400" cy="444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5620"/>
                                        </p:tgtEl>
                                        <p:attrNameLst>
                                          <p:attrName>style.visibility</p:attrName>
                                        </p:attrNameLst>
                                      </p:cBhvr>
                                      <p:to>
                                        <p:strVal val="visible"/>
                                      </p:to>
                                    </p:set>
                                    <p:animEffect transition="in" filter="wipe(left)">
                                      <p:cBhvr>
                                        <p:cTn id="7" dur="1000"/>
                                        <p:tgtEl>
                                          <p:spTgt spid="49562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95634"/>
                                        </p:tgtEl>
                                        <p:attrNameLst>
                                          <p:attrName>style.visibility</p:attrName>
                                        </p:attrNameLst>
                                      </p:cBhvr>
                                      <p:to>
                                        <p:strVal val="visible"/>
                                      </p:to>
                                    </p:set>
                                    <p:anim calcmode="lin" valueType="num">
                                      <p:cBhvr additive="base">
                                        <p:cTn id="12" dur="500" fill="hold"/>
                                        <p:tgtEl>
                                          <p:spTgt spid="495634"/>
                                        </p:tgtEl>
                                        <p:attrNameLst>
                                          <p:attrName>ppt_x</p:attrName>
                                        </p:attrNameLst>
                                      </p:cBhvr>
                                      <p:tavLst>
                                        <p:tav tm="0">
                                          <p:val>
                                            <p:strVal val="0-#ppt_w/2"/>
                                          </p:val>
                                        </p:tav>
                                        <p:tav tm="100000">
                                          <p:val>
                                            <p:strVal val="#ppt_x"/>
                                          </p:val>
                                        </p:tav>
                                      </p:tavLst>
                                    </p:anim>
                                    <p:anim calcmode="lin" valueType="num">
                                      <p:cBhvr additive="base">
                                        <p:cTn id="13" dur="500" fill="hold"/>
                                        <p:tgtEl>
                                          <p:spTgt spid="49563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495635"/>
                                        </p:tgtEl>
                                        <p:attrNameLst>
                                          <p:attrName>style.visibility</p:attrName>
                                        </p:attrNameLst>
                                      </p:cBhvr>
                                      <p:to>
                                        <p:strVal val="visible"/>
                                      </p:to>
                                    </p:set>
                                    <p:anim calcmode="lin" valueType="num">
                                      <p:cBhvr additive="base">
                                        <p:cTn id="18" dur="500" fill="hold"/>
                                        <p:tgtEl>
                                          <p:spTgt spid="495635"/>
                                        </p:tgtEl>
                                        <p:attrNameLst>
                                          <p:attrName>ppt_x</p:attrName>
                                        </p:attrNameLst>
                                      </p:cBhvr>
                                      <p:tavLst>
                                        <p:tav tm="0">
                                          <p:val>
                                            <p:strVal val="0-#ppt_w/2"/>
                                          </p:val>
                                        </p:tav>
                                        <p:tav tm="100000">
                                          <p:val>
                                            <p:strVal val="#ppt_x"/>
                                          </p:val>
                                        </p:tav>
                                      </p:tavLst>
                                    </p:anim>
                                    <p:anim calcmode="lin" valueType="num">
                                      <p:cBhvr additive="base">
                                        <p:cTn id="19" dur="500" fill="hold"/>
                                        <p:tgtEl>
                                          <p:spTgt spid="495635"/>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30" presetClass="entr" presetSubtype="0" fill="hold" nodeType="afterEffect">
                                  <p:stCondLst>
                                    <p:cond delay="0"/>
                                  </p:stCondLst>
                                  <p:childTnLst>
                                    <p:set>
                                      <p:cBhvr>
                                        <p:cTn id="22" dur="1" fill="hold">
                                          <p:stCondLst>
                                            <p:cond delay="0"/>
                                          </p:stCondLst>
                                        </p:cTn>
                                        <p:tgtEl>
                                          <p:spTgt spid="495636"/>
                                        </p:tgtEl>
                                        <p:attrNameLst>
                                          <p:attrName>style.visibility</p:attrName>
                                        </p:attrNameLst>
                                      </p:cBhvr>
                                      <p:to>
                                        <p:strVal val="visible"/>
                                      </p:to>
                                    </p:set>
                                    <p:animEffect transition="in" filter="fade">
                                      <p:cBhvr>
                                        <p:cTn id="23" dur="800" decel="100000"/>
                                        <p:tgtEl>
                                          <p:spTgt spid="495636"/>
                                        </p:tgtEl>
                                      </p:cBhvr>
                                    </p:animEffect>
                                    <p:anim calcmode="lin" valueType="num">
                                      <p:cBhvr>
                                        <p:cTn id="24" dur="800" decel="100000" fill="hold"/>
                                        <p:tgtEl>
                                          <p:spTgt spid="495636"/>
                                        </p:tgtEl>
                                        <p:attrNameLst>
                                          <p:attrName>style.rotation</p:attrName>
                                        </p:attrNameLst>
                                      </p:cBhvr>
                                      <p:tavLst>
                                        <p:tav tm="0">
                                          <p:val>
                                            <p:fltVal val="-90.000000"/>
                                          </p:val>
                                        </p:tav>
                                        <p:tav tm="100000">
                                          <p:val>
                                            <p:fltVal val="0.000000"/>
                                          </p:val>
                                        </p:tav>
                                      </p:tavLst>
                                    </p:anim>
                                    <p:anim calcmode="lin" valueType="num">
                                      <p:cBhvr>
                                        <p:cTn id="25" dur="800" decel="100000" fill="hold"/>
                                        <p:tgtEl>
                                          <p:spTgt spid="495636"/>
                                        </p:tgtEl>
                                        <p:attrNameLst>
                                          <p:attrName>ppt_x</p:attrName>
                                        </p:attrNameLst>
                                      </p:cBhvr>
                                      <p:tavLst>
                                        <p:tav tm="0">
                                          <p:val>
                                            <p:strVal val="#ppt_x+0.4"/>
                                          </p:val>
                                        </p:tav>
                                        <p:tav tm="100000">
                                          <p:val>
                                            <p:strVal val="#ppt_x-0.05"/>
                                          </p:val>
                                        </p:tav>
                                      </p:tavLst>
                                    </p:anim>
                                    <p:anim calcmode="lin" valueType="num">
                                      <p:cBhvr>
                                        <p:cTn id="26" dur="800" decel="100000" fill="hold"/>
                                        <p:tgtEl>
                                          <p:spTgt spid="495636"/>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495636"/>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495636"/>
                                        </p:tgtEl>
                                        <p:attrNameLst>
                                          <p:attrName>ppt_y</p:attrName>
                                        </p:attrNameLst>
                                      </p:cBhvr>
                                      <p:tavLst>
                                        <p:tav tm="0">
                                          <p:val>
                                            <p:strVal val="#ppt_y+0.1"/>
                                          </p:val>
                                        </p:tav>
                                        <p:tav tm="100000">
                                          <p:val>
                                            <p:strVal val="#ppt_y"/>
                                          </p:val>
                                        </p:tav>
                                      </p:tavLst>
                                    </p:anim>
                                  </p:childTnLst>
                                </p:cTn>
                              </p:par>
                            </p:childTnLst>
                          </p:cTn>
                        </p:par>
                        <p:par>
                          <p:cTn id="29" fill="hold">
                            <p:stCondLst>
                              <p:cond delay="1500"/>
                            </p:stCondLst>
                            <p:childTnLst>
                              <p:par>
                                <p:cTn id="30" presetID="52" presetClass="entr" presetSubtype="0" fill="hold" nodeType="afterEffect">
                                  <p:stCondLst>
                                    <p:cond delay="0"/>
                                  </p:stCondLst>
                                  <p:childTnLst>
                                    <p:set>
                                      <p:cBhvr>
                                        <p:cTn id="31" dur="1" fill="hold">
                                          <p:stCondLst>
                                            <p:cond delay="0"/>
                                          </p:stCondLst>
                                        </p:cTn>
                                        <p:tgtEl>
                                          <p:spTgt spid="495637"/>
                                        </p:tgtEl>
                                        <p:attrNameLst>
                                          <p:attrName>style.visibility</p:attrName>
                                        </p:attrNameLst>
                                      </p:cBhvr>
                                      <p:to>
                                        <p:strVal val="visible"/>
                                      </p:to>
                                    </p:set>
                                    <p:animScale>
                                      <p:cBhvr>
                                        <p:cTn id="32" dur="1000" decel="50000" fill="hold">
                                          <p:stCondLst>
                                            <p:cond delay="0"/>
                                          </p:stCondLst>
                                        </p:cTn>
                                        <p:tgtEl>
                                          <p:spTgt spid="49563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33" dur="1000" decel="50000" fill="hold">
                                          <p:stCondLst>
                                            <p:cond delay="0"/>
                                          </p:stCondLst>
                                        </p:cTn>
                                        <p:tgtEl>
                                          <p:spTgt spid="495637"/>
                                        </p:tgtEl>
                                        <p:attrNameLst>
                                          <p:attrName>ppt_x</p:attrName>
                                          <p:attrName>ppt_y</p:attrName>
                                        </p:attrNameLst>
                                      </p:cBhvr>
                                    </p:animMotion>
                                    <p:animEffect transition="in" filter="fade">
                                      <p:cBhvr>
                                        <p:cTn id="34" dur="1000"/>
                                        <p:tgtEl>
                                          <p:spTgt spid="495637"/>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495638"/>
                                        </p:tgtEl>
                                        <p:attrNameLst>
                                          <p:attrName>style.visibility</p:attrName>
                                        </p:attrNameLst>
                                      </p:cBhvr>
                                      <p:to>
                                        <p:strVal val="visible"/>
                                      </p:to>
                                    </p:set>
                                    <p:anim calcmode="lin" valueType="num">
                                      <p:cBhvr additive="base">
                                        <p:cTn id="39" dur="500" fill="hold"/>
                                        <p:tgtEl>
                                          <p:spTgt spid="495638"/>
                                        </p:tgtEl>
                                        <p:attrNameLst>
                                          <p:attrName>ppt_x</p:attrName>
                                        </p:attrNameLst>
                                      </p:cBhvr>
                                      <p:tavLst>
                                        <p:tav tm="0">
                                          <p:val>
                                            <p:strVal val="1+#ppt_w/2"/>
                                          </p:val>
                                        </p:tav>
                                        <p:tav tm="100000">
                                          <p:val>
                                            <p:strVal val="#ppt_x"/>
                                          </p:val>
                                        </p:tav>
                                      </p:tavLst>
                                    </p:anim>
                                    <p:anim calcmode="lin" valueType="num">
                                      <p:cBhvr additive="base">
                                        <p:cTn id="40" dur="500" fill="hold"/>
                                        <p:tgtEl>
                                          <p:spTgt spid="4956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34" grpId="0" animBg="1"/>
      <p:bldP spid="49563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灯片编号占位符 3"/>
          <p:cNvSpPr txBox="1">
            <a:spLocks noGrp="1"/>
          </p:cNvSpPr>
          <p:nvPr>
            <p:ph type="sldNum" sz="quarter" idx="12"/>
          </p:nvPr>
        </p:nvSpPr>
        <p:spPr>
          <a:ln/>
        </p:spPr>
        <p:txBody>
          <a:bodyPr/>
          <a:p>
            <a:pPr marL="0" indent="0" algn="r" eaLnBrk="1" hangingPunct="1">
              <a:spcBef>
                <a:spcPct val="0"/>
              </a:spcBef>
              <a:buNone/>
            </a:pPr>
            <a:fld id="{9A0DB2DC-4C9A-4742-B13C-FB6460FD3503}" type="slidenum">
              <a:rPr lang="en-US" altLang="zh-CN" sz="1400" dirty="0"/>
            </a:fld>
            <a:endParaRPr lang="en-US" altLang="zh-CN" sz="1400" dirty="0"/>
          </a:p>
        </p:txBody>
      </p:sp>
      <p:grpSp>
        <p:nvGrpSpPr>
          <p:cNvPr id="11267" name="Group 4"/>
          <p:cNvGrpSpPr/>
          <p:nvPr/>
        </p:nvGrpSpPr>
        <p:grpSpPr>
          <a:xfrm>
            <a:off x="609600" y="457200"/>
            <a:ext cx="7924800" cy="766763"/>
            <a:chOff x="336" y="432"/>
            <a:chExt cx="4992" cy="483"/>
          </a:xfrm>
        </p:grpSpPr>
        <p:sp>
          <p:nvSpPr>
            <p:cNvPr id="11275" name="AutoShape 5"/>
            <p:cNvSpPr/>
            <p:nvPr/>
          </p:nvSpPr>
          <p:spPr>
            <a:xfrm>
              <a:off x="336" y="432"/>
              <a:ext cx="4992" cy="483"/>
            </a:xfrm>
            <a:prstGeom prst="roundRect">
              <a:avLst>
                <a:gd name="adj" fmla="val 10889"/>
              </a:avLst>
            </a:prstGeom>
            <a:gradFill rotWithShape="1">
              <a:gsLst>
                <a:gs pos="0">
                  <a:srgbClr val="CFCFCF"/>
                </a:gs>
                <a:gs pos="100000">
                  <a:schemeClr val="bg1"/>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wrap="none" anchor="ct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zh-CN" sz="2800" dirty="0"/>
            </a:p>
          </p:txBody>
        </p:sp>
        <p:sp>
          <p:nvSpPr>
            <p:cNvPr id="216070" name="Text Box 6"/>
            <p:cNvSpPr txBox="1">
              <a:spLocks noChangeArrowheads="1"/>
            </p:cNvSpPr>
            <p:nvPr/>
          </p:nvSpPr>
          <p:spPr bwMode="gray">
            <a:xfrm>
              <a:off x="1417" y="515"/>
              <a:ext cx="36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0" hangingPunct="0">
                <a:buClrTx/>
                <a:buSzTx/>
                <a:buFontTx/>
                <a:defRPr/>
              </a:pPr>
              <a:r>
                <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rPr>
                <a:t>危害航空安全的犯罪与刑罚    </a:t>
              </a:r>
              <a:endParaRPr kumimoji="0" lang="zh-CN" altLang="en-US" sz="3000" kern="1200" cap="none" spc="0" normalizeH="0" baseline="0" noProof="0">
                <a:solidFill>
                  <a:srgbClr val="102558"/>
                </a:solidFill>
                <a:effectLst>
                  <a:outerShdw blurRad="38100" dist="38100" dir="2700000" algn="tl">
                    <a:srgbClr val="C0C0C0"/>
                  </a:outerShdw>
                </a:effectLst>
                <a:latin typeface="Arial" panose="020B0604020202020204" pitchFamily="34" charset="0"/>
                <a:ea typeface="楷体_GB2312" pitchFamily="49" charset="-122"/>
                <a:cs typeface="+mn-cs"/>
              </a:endParaRPr>
            </a:p>
          </p:txBody>
        </p:sp>
        <p:grpSp>
          <p:nvGrpSpPr>
            <p:cNvPr id="11277" name="Group 7"/>
            <p:cNvGrpSpPr/>
            <p:nvPr/>
          </p:nvGrpSpPr>
          <p:grpSpPr>
            <a:xfrm>
              <a:off x="576" y="480"/>
              <a:ext cx="960" cy="433"/>
              <a:chOff x="999" y="2100"/>
              <a:chExt cx="768" cy="853"/>
            </a:xfrm>
          </p:grpSpPr>
          <p:sp>
            <p:nvSpPr>
              <p:cNvPr id="216072" name="AutoShape 8"/>
              <p:cNvSpPr>
                <a:spLocks noChangeArrowheads="1"/>
              </p:cNvSpPr>
              <p:nvPr/>
            </p:nvSpPr>
            <p:spPr bwMode="gray">
              <a:xfrm>
                <a:off x="999" y="2100"/>
                <a:ext cx="768" cy="747"/>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6073" name="Freeform 9"/>
              <p:cNvSpPr/>
              <p:nvPr/>
            </p:nvSpPr>
            <p:spPr bwMode="gray">
              <a:xfrm>
                <a:off x="1047" y="2147"/>
                <a:ext cx="383" cy="374"/>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6074" name="Text Box 10"/>
              <p:cNvSpPr txBox="1">
                <a:spLocks noChangeArrowheads="1"/>
              </p:cNvSpPr>
              <p:nvPr/>
            </p:nvSpPr>
            <p:spPr bwMode="gray">
              <a:xfrm>
                <a:off x="1009" y="2309"/>
                <a:ext cx="732" cy="6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marR="0" algn="ctr" defTabSz="914400" eaLnBrk="0" hangingPunct="0">
                  <a:buClrTx/>
                  <a:buSzTx/>
                  <a:buFontTx/>
                  <a:defRPr/>
                </a:pPr>
                <a:r>
                  <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第二节  </a:t>
                </a:r>
                <a:endParaRPr kumimoji="0" lang="zh-CN" altLang="en-US" sz="2800" kern="1200" cap="none" spc="0" normalizeH="0" baseline="0" noProof="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grpSp>
      <p:sp>
        <p:nvSpPr>
          <p:cNvPr id="216137" name="Text Box 73"/>
          <p:cNvSpPr txBox="1"/>
          <p:nvPr/>
        </p:nvSpPr>
        <p:spPr>
          <a:xfrm>
            <a:off x="228600" y="2076450"/>
            <a:ext cx="8686800" cy="1538288"/>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5000"/>
              </a:lnSpc>
              <a:spcBef>
                <a:spcPct val="45000"/>
              </a:spcBef>
              <a:buFont typeface="Wingdings" panose="05000000000000000000" pitchFamily="2" charset="2"/>
              <a:buNone/>
            </a:pPr>
            <a:r>
              <a:rPr lang="en-US" altLang="zh-CN" sz="2400" b="1" dirty="0">
                <a:latin typeface="楷体_GB2312" pitchFamily="49" charset="-122"/>
                <a:ea typeface="楷体_GB2312" pitchFamily="49" charset="-122"/>
              </a:rPr>
              <a:t>1</a:t>
            </a:r>
            <a:r>
              <a:rPr lang="zh-CN" altLang="en-US" sz="2400" b="1" dirty="0">
                <a:latin typeface="楷体_GB2312" pitchFamily="49" charset="-122"/>
                <a:ea typeface="楷体_GB2312" pitchFamily="49" charset="-122"/>
              </a:rPr>
              <a:t>、危害航空安全犯罪的定义</a:t>
            </a:r>
            <a:endParaRPr lang="zh-CN" altLang="en-US" sz="2400" b="1" dirty="0">
              <a:latin typeface="楷体_GB2312" pitchFamily="49" charset="-122"/>
              <a:ea typeface="楷体_GB2312" pitchFamily="49" charset="-122"/>
            </a:endParaRPr>
          </a:p>
          <a:p>
            <a:pPr marL="0" lvl="0" indent="0" eaLnBrk="1" hangingPunct="1">
              <a:lnSpc>
                <a:spcPct val="12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危害航空安全的犯罪，是指违反我国航空刑法规定的、危及或者可能危及航空安全应受刑罚惩罚的行为。</a:t>
            </a:r>
            <a:endParaRPr lang="zh-CN" altLang="en-US" sz="2200" b="1" dirty="0">
              <a:latin typeface="楷体_GB2312" pitchFamily="49" charset="-122"/>
              <a:ea typeface="楷体_GB2312" pitchFamily="49" charset="-122"/>
            </a:endParaRPr>
          </a:p>
        </p:txBody>
      </p:sp>
      <p:grpSp>
        <p:nvGrpSpPr>
          <p:cNvPr id="216132" name="Group 68"/>
          <p:cNvGrpSpPr/>
          <p:nvPr/>
        </p:nvGrpSpPr>
        <p:grpSpPr>
          <a:xfrm>
            <a:off x="228600" y="1371600"/>
            <a:ext cx="8858250" cy="609600"/>
            <a:chOff x="162" y="768"/>
            <a:chExt cx="5598" cy="1968"/>
          </a:xfrm>
        </p:grpSpPr>
        <p:sp>
          <p:nvSpPr>
            <p:cNvPr id="6" name="矩形 5"/>
            <p:cNvSpPr/>
            <p:nvPr/>
          </p:nvSpPr>
          <p:spPr>
            <a:xfrm>
              <a:off x="278" y="913"/>
              <a:ext cx="5367" cy="1678"/>
            </a:xfrm>
            <a:prstGeom prst="rect">
              <a:avLst/>
            </a:prstGeom>
            <a:effectLst>
              <a:glow rad="1397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1" i="0" u="none" strike="noStrike" kern="1200" cap="none" spc="0" normalizeH="0" baseline="0" noProof="0" smtClean="0">
                <a:ln>
                  <a:noFill/>
                </a:ln>
                <a:solidFill>
                  <a:srgbClr val="FF0066"/>
                </a:solidFill>
                <a:effectLst/>
                <a:uLnTx/>
                <a:uFillTx/>
                <a:latin typeface="华文楷体" pitchFamily="2" charset="-122"/>
                <a:ea typeface="华文楷体" pitchFamily="2" charset="-122"/>
                <a:cs typeface="+mn-cs"/>
              </a:endParaRPr>
            </a:p>
          </p:txBody>
        </p:sp>
        <p:sp>
          <p:nvSpPr>
            <p:cNvPr id="216136" name="Text Box 72"/>
            <p:cNvSpPr txBox="1">
              <a:spLocks noChangeArrowheads="1"/>
            </p:cNvSpPr>
            <p:nvPr/>
          </p:nvSpPr>
          <p:spPr bwMode="auto">
            <a:xfrm>
              <a:off x="288" y="917"/>
              <a:ext cx="5331" cy="1676"/>
            </a:xfrm>
            <a:prstGeom prst="rect">
              <a:avLst/>
            </a:prstGeom>
            <a:solidFill>
              <a:srgbClr val="EE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defRPr/>
              </a:pPr>
              <a:r>
                <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rPr>
                <a:t>一、危害航空安全的犯罪    </a:t>
              </a:r>
              <a:endParaRPr kumimoji="0" lang="zh-CN" altLang="en-US" sz="2800" kern="1200" cap="none" spc="0" normalizeH="0" baseline="0" noProof="0">
                <a:solidFill>
                  <a:srgbClr val="102558"/>
                </a:solidFill>
                <a:effectLst>
                  <a:outerShdw blurRad="38100" dist="38100" dir="2700000" algn="tl">
                    <a:srgbClr val="000000"/>
                  </a:outerShdw>
                </a:effectLst>
                <a:latin typeface="Arial" panose="020B0604020202020204" pitchFamily="34" charset="0"/>
                <a:ea typeface="楷体_GB2312" pitchFamily="49" charset="-122"/>
                <a:cs typeface="+mn-cs"/>
              </a:endParaRPr>
            </a:p>
          </p:txBody>
        </p:sp>
      </p:grpSp>
      <p:sp>
        <p:nvSpPr>
          <p:cNvPr id="216138" name="Text Box 74"/>
          <p:cNvSpPr txBox="1"/>
          <p:nvPr/>
        </p:nvSpPr>
        <p:spPr>
          <a:xfrm>
            <a:off x="228600" y="3886200"/>
            <a:ext cx="8686800" cy="2259013"/>
          </a:xfrm>
          <a:prstGeom prst="rect">
            <a:avLst/>
          </a:prstGeom>
          <a:gradFill rotWithShape="1">
            <a:gsLst>
              <a:gs pos="0">
                <a:schemeClr val="accent1"/>
              </a:gs>
              <a:gs pos="100000">
                <a:schemeClr val="bg1"/>
              </a:gs>
            </a:gsLst>
            <a:lin ang="0" scaled="1"/>
            <a:tileRect/>
          </a:gradFill>
          <a:ln w="9525">
            <a:noFill/>
          </a:ln>
        </p:spPr>
        <p:txBody>
          <a:bodyPr>
            <a:spAutoFit/>
          </a:bodyPr>
          <a:lstStyle>
            <a:lvl1pPr marL="342900" indent="-342900" algn="l" rtl="0" eaLnBrk="0" fontAlgn="base" hangingPunct="0">
              <a:spcBef>
                <a:spcPct val="20000"/>
              </a:spcBef>
              <a:spcAft>
                <a:spcPct val="0"/>
              </a:spcAft>
              <a:buChar char="•"/>
              <a:defRPr sz="3200" b="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lnSpc>
                <a:spcPct val="125000"/>
              </a:lnSpc>
              <a:spcBef>
                <a:spcPct val="45000"/>
              </a:spcBef>
              <a:buFont typeface="Wingdings" panose="05000000000000000000" pitchFamily="2" charset="2"/>
              <a:buNone/>
            </a:pPr>
            <a:r>
              <a:rPr lang="en-US" altLang="zh-CN" sz="2400" b="1" dirty="0">
                <a:latin typeface="楷体_GB2312" pitchFamily="49" charset="-122"/>
                <a:ea typeface="楷体_GB2312" pitchFamily="49" charset="-122"/>
              </a:rPr>
              <a:t>2</a:t>
            </a:r>
            <a:r>
              <a:rPr lang="zh-CN" altLang="en-US" sz="2400" b="1" dirty="0">
                <a:latin typeface="楷体_GB2312" pitchFamily="49" charset="-122"/>
                <a:ea typeface="楷体_GB2312" pitchFamily="49" charset="-122"/>
              </a:rPr>
              <a:t>、危害航空安全犯罪的法律特征</a:t>
            </a:r>
            <a:endParaRPr lang="zh-CN" altLang="en-US" sz="2400" b="1" dirty="0">
              <a:latin typeface="楷体_GB2312" pitchFamily="49" charset="-122"/>
              <a:ea typeface="楷体_GB2312" pitchFamily="49" charset="-122"/>
            </a:endParaRPr>
          </a:p>
          <a:p>
            <a:pPr marL="0" lvl="0" indent="0" eaLnBrk="1" hangingPunct="1">
              <a:lnSpc>
                <a:spcPct val="12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行为的刑事违法性；</a:t>
            </a:r>
            <a:endParaRPr lang="zh-CN" altLang="en-US" sz="2200" b="1" dirty="0">
              <a:latin typeface="楷体_GB2312" pitchFamily="49" charset="-122"/>
              <a:ea typeface="楷体_GB2312" pitchFamily="49" charset="-122"/>
            </a:endParaRPr>
          </a:p>
          <a:p>
            <a:pPr marL="0" lvl="0" indent="0" eaLnBrk="1" hangingPunct="1">
              <a:lnSpc>
                <a:spcPct val="12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行为的应受惩罚性；</a:t>
            </a:r>
            <a:endParaRPr lang="zh-CN" altLang="en-US" sz="2200" b="1" dirty="0">
              <a:latin typeface="楷体_GB2312" pitchFamily="49" charset="-122"/>
              <a:ea typeface="楷体_GB2312" pitchFamily="49" charset="-122"/>
            </a:endParaRPr>
          </a:p>
          <a:p>
            <a:pPr marL="0" lvl="0" indent="0" eaLnBrk="1" hangingPunct="1">
              <a:lnSpc>
                <a:spcPct val="125000"/>
              </a:lnSpc>
              <a:spcBef>
                <a:spcPct val="45000"/>
              </a:spcBef>
              <a:buFont typeface="Wingdings" panose="05000000000000000000" pitchFamily="2" charset="2"/>
              <a:buNone/>
            </a:pPr>
            <a:r>
              <a:rPr lang="zh-CN" altLang="en-US" sz="2200" b="1" dirty="0">
                <a:latin typeface="楷体_GB2312" pitchFamily="49" charset="-122"/>
                <a:ea typeface="楷体_GB2312" pitchFamily="49" charset="-122"/>
              </a:rPr>
              <a:t>    行为的严重危害性。</a:t>
            </a:r>
            <a:endParaRPr lang="zh-CN" altLang="en-US" sz="2200" b="1" dirty="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6132"/>
                                        </p:tgtEl>
                                        <p:attrNameLst>
                                          <p:attrName>style.visibility</p:attrName>
                                        </p:attrNameLst>
                                      </p:cBhvr>
                                      <p:to>
                                        <p:strVal val="visible"/>
                                      </p:to>
                                    </p:set>
                                    <p:animEffect transition="in" filter="wipe(left)">
                                      <p:cBhvr>
                                        <p:cTn id="7" dur="1000"/>
                                        <p:tgtEl>
                                          <p:spTgt spid="216132"/>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216137"/>
                                        </p:tgtEl>
                                        <p:attrNameLst>
                                          <p:attrName>style.visibility</p:attrName>
                                        </p:attrNameLst>
                                      </p:cBhvr>
                                      <p:to>
                                        <p:strVal val="visible"/>
                                      </p:to>
                                    </p:set>
                                    <p:anim calcmode="lin" valueType="num">
                                      <p:cBhvr>
                                        <p:cTn id="12" dur="1000" fill="hold"/>
                                        <p:tgtEl>
                                          <p:spTgt spid="216137"/>
                                        </p:tgtEl>
                                        <p:attrNameLst>
                                          <p:attrName>ppt_x</p:attrName>
                                        </p:attrNameLst>
                                      </p:cBhvr>
                                      <p:tavLst>
                                        <p:tav tm="0">
                                          <p:val>
                                            <p:strVal val="#ppt_x-.2"/>
                                          </p:val>
                                        </p:tav>
                                        <p:tav tm="100000">
                                          <p:val>
                                            <p:strVal val="#ppt_x"/>
                                          </p:val>
                                        </p:tav>
                                      </p:tavLst>
                                    </p:anim>
                                    <p:anim calcmode="lin" valueType="num">
                                      <p:cBhvr>
                                        <p:cTn id="13" dur="1000" fill="hold"/>
                                        <p:tgtEl>
                                          <p:spTgt spid="216137"/>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16137"/>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216138"/>
                                        </p:tgtEl>
                                        <p:attrNameLst>
                                          <p:attrName>style.visibility</p:attrName>
                                        </p:attrNameLst>
                                      </p:cBhvr>
                                      <p:to>
                                        <p:strVal val="visible"/>
                                      </p:to>
                                    </p:set>
                                    <p:anim calcmode="lin" valueType="num">
                                      <p:cBhvr>
                                        <p:cTn id="19" dur="1000" fill="hold"/>
                                        <p:tgtEl>
                                          <p:spTgt spid="216138"/>
                                        </p:tgtEl>
                                        <p:attrNameLst>
                                          <p:attrName>ppt_x</p:attrName>
                                        </p:attrNameLst>
                                      </p:cBhvr>
                                      <p:tavLst>
                                        <p:tav tm="0">
                                          <p:val>
                                            <p:strVal val="#ppt_x-.2"/>
                                          </p:val>
                                        </p:tav>
                                        <p:tav tm="100000">
                                          <p:val>
                                            <p:strVal val="#ppt_x"/>
                                          </p:val>
                                        </p:tav>
                                      </p:tavLst>
                                    </p:anim>
                                    <p:anim calcmode="lin" valueType="num">
                                      <p:cBhvr>
                                        <p:cTn id="20" dur="1000" fill="hold"/>
                                        <p:tgtEl>
                                          <p:spTgt spid="21613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16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137" grpId="0" animBg="1"/>
      <p:bldP spid="216138" grpId="0" animBg="1"/>
    </p:bldLst>
  </p:timing>
</p:sld>
</file>

<file path=ppt/theme/theme1.xml><?xml version="1.0" encoding="utf-8"?>
<a:theme xmlns:a="http://schemas.openxmlformats.org/drawingml/2006/main" name="默认设计模板">
  <a:themeElements>
    <a:clrScheme name="默认设计模板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66"/>
      </a:hlink>
      <a:folHlink>
        <a:srgbClr val="777777"/>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66"/>
        </a:hlink>
        <a:folHlink>
          <a:srgbClr val="336699"/>
        </a:folHlink>
      </a:clrScheme>
      <a:clrMap bg1="lt1" tx1="dk1" bg2="lt2" tx2="dk2" accent1="accent1" accent2="accent2" accent3="accent3" accent4="accent4" accent5="accent5" accent6="accent6" hlink="hlink" folHlink="folHlink"/>
    </a:extraClrScheme>
    <a:extraClrScheme>
      <a:clrScheme name="默认设计模板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66"/>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5309</Words>
  <Application>WPS 演示</Application>
  <PresentationFormat>全屏显示(4:3)</PresentationFormat>
  <Paragraphs>329</Paragraphs>
  <Slides>26</Slides>
  <Notes>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Arial</vt:lpstr>
      <vt:lpstr>宋体</vt:lpstr>
      <vt:lpstr>Wingdings</vt:lpstr>
      <vt:lpstr>楷体_GB2312</vt:lpstr>
      <vt:lpstr>新宋体</vt:lpstr>
      <vt:lpstr>Times New Roman</vt:lpstr>
      <vt:lpstr>华文楷体</vt:lpstr>
      <vt:lpstr>Calibri</vt:lpstr>
      <vt:lpstr>微软雅黑</vt:lpstr>
      <vt:lpstr>Arial Unicode MS</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%E8%8F%B2%E8%8F%B2%E6%92%92~</cp:lastModifiedBy>
  <cp:revision>2117</cp:revision>
  <dcterms:created xsi:type="dcterms:W3CDTF">2020-08-24T02:10:06Z</dcterms:created>
  <dcterms:modified xsi:type="dcterms:W3CDTF">2020-08-24T02:10:33Z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2052-11.1.0.9912</vt:lpwstr>
  </property>
</Properties>
</file>