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1" r:id="rId6"/>
    <p:sldId id="303" r:id="rId7"/>
    <p:sldId id="279" r:id="rId8"/>
    <p:sldId id="272" r:id="rId9"/>
    <p:sldId id="285" r:id="rId10"/>
    <p:sldId id="306" r:id="rId11"/>
    <p:sldId id="352" r:id="rId12"/>
    <p:sldId id="353" r:id="rId13"/>
    <p:sldId id="307" r:id="rId14"/>
    <p:sldId id="308" r:id="rId15"/>
    <p:sldId id="309" r:id="rId16"/>
    <p:sldId id="356" r:id="rId17"/>
    <p:sldId id="354" r:id="rId18"/>
    <p:sldId id="355" r:id="rId19"/>
    <p:sldId id="311" r:id="rId20"/>
    <p:sldId id="312" r:id="rId21"/>
    <p:sldId id="313" r:id="rId22"/>
    <p:sldId id="357" r:id="rId23"/>
    <p:sldId id="358" r:id="rId24"/>
    <p:sldId id="359" r:id="rId25"/>
    <p:sldId id="360" r:id="rId26"/>
    <p:sldId id="273" r:id="rId27"/>
    <p:sldId id="304" r:id="rId28"/>
    <p:sldId id="305" r:id="rId29"/>
    <p:sldId id="317" r:id="rId30"/>
    <p:sldId id="274" r:id="rId31"/>
    <p:sldId id="332" r:id="rId32"/>
    <p:sldId id="264"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BD2"/>
    <a:srgbClr val="7BC143"/>
    <a:srgbClr val="7BC14A"/>
    <a:srgbClr val="F05425"/>
    <a:srgbClr val="D56509"/>
    <a:srgbClr val="6CA62C"/>
    <a:srgbClr val="FFFFFF"/>
    <a:srgbClr val="E46C0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24" autoAdjust="0"/>
  </p:normalViewPr>
  <p:slideViewPr>
    <p:cSldViewPr>
      <p:cViewPr varScale="1">
        <p:scale>
          <a:sx n="85" d="100"/>
          <a:sy n="85" d="100"/>
        </p:scale>
        <p:origin x="-708"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65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E55252-4D7C-4974-8F53-485A71EFFC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image" Target="../media/image7.jpeg"/><Relationship Id="rId6" Type="http://schemas.openxmlformats.org/officeDocument/2006/relationships/hyperlink" Target="http://www.eyefulpresentations.co.uk/" TargetMode="External"/><Relationship Id="rId5" Type="http://schemas.openxmlformats.org/officeDocument/2006/relationships/hyperlink" Target="mailto:info@eyefulpresentations.co.uk" TargetMode="Externa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www.tianya.cn/publicforum/content/no20/1/317960.shtml" TargetMode="Externa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1" name="直角三角形 20"/>
          <p:cNvSpPr/>
          <p:nvPr userDrawn="1"/>
        </p:nvSpPr>
        <p:spPr>
          <a:xfrm flipH="1">
            <a:off x="10271353" y="1988840"/>
            <a:ext cx="255643" cy="216024"/>
          </a:xfrm>
          <a:prstGeom prst="rtTriangle">
            <a:avLst/>
          </a:prstGeom>
          <a:solidFill>
            <a:schemeClr val="tx2">
              <a:lumMod val="20000"/>
              <a:lumOff val="80000"/>
              <a:alpha val="64706"/>
            </a:scheme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22" name="矩形 21"/>
          <p:cNvSpPr/>
          <p:nvPr userDrawn="1"/>
        </p:nvSpPr>
        <p:spPr>
          <a:xfrm>
            <a:off x="0" y="2204864"/>
            <a:ext cx="12192000" cy="2816696"/>
          </a:xfrm>
          <a:prstGeom prst="rect">
            <a:avLst/>
          </a:prstGeom>
          <a:solidFill>
            <a:schemeClr val="bg1">
              <a:lumMod val="50000"/>
              <a:alpha val="60000"/>
            </a:schemeClr>
          </a:solidFill>
          <a:ln>
            <a:noFill/>
          </a:ln>
          <a:effectLst>
            <a:outerShdw blurRad="63500" sx="102000" sy="102000" algn="ctr" rotWithShape="0">
              <a:schemeClr val="bg1">
                <a:alpha val="40000"/>
              </a:scheme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sp>
        <p:nvSpPr>
          <p:cNvPr id="24" name="矩形 23"/>
          <p:cNvSpPr/>
          <p:nvPr userDrawn="1"/>
        </p:nvSpPr>
        <p:spPr>
          <a:xfrm>
            <a:off x="10526997" y="1988840"/>
            <a:ext cx="896208" cy="3240360"/>
          </a:xfrm>
          <a:prstGeom prst="rect">
            <a:avLst/>
          </a:prstGeom>
          <a:solidFill>
            <a:schemeClr val="tx2">
              <a:lumMod val="60000"/>
              <a:lumOff val="40000"/>
              <a:alpha val="65098"/>
            </a:scheme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27" name="直角三角形 26"/>
          <p:cNvSpPr/>
          <p:nvPr userDrawn="1"/>
        </p:nvSpPr>
        <p:spPr>
          <a:xfrm flipH="1" flipV="1">
            <a:off x="10271353" y="5021560"/>
            <a:ext cx="255642" cy="207640"/>
          </a:xfrm>
          <a:prstGeom prst="rtTriangle">
            <a:avLst/>
          </a:prstGeom>
          <a:solidFill>
            <a:schemeClr val="tx2">
              <a:lumMod val="20000"/>
              <a:lumOff val="80000"/>
              <a:alpha val="64706"/>
            </a:scheme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10" name="TextBox 9"/>
          <p:cNvSpPr txBox="1"/>
          <p:nvPr userDrawn="1"/>
        </p:nvSpPr>
        <p:spPr>
          <a:xfrm>
            <a:off x="10699140" y="3000372"/>
            <a:ext cx="615553" cy="1410002"/>
          </a:xfrm>
          <a:prstGeom prst="rect">
            <a:avLst/>
          </a:prstGeom>
          <a:noFill/>
        </p:spPr>
        <p:txBody>
          <a:bodyPr vert="eaVert" wrap="square" rtlCol="0" anchor="ctr">
            <a:spAutoFit/>
          </a:bodyPr>
          <a:lstStyle/>
          <a:p>
            <a:pPr algn="ctr"/>
            <a:r>
              <a:rPr lang="zh-CN" altLang="en-US" sz="2800" b="1" spc="40" dirty="0" smtClean="0">
                <a:solidFill>
                  <a:schemeClr val="bg1"/>
                </a:solidFill>
                <a:latin typeface="微软雅黑" panose="020B0503020204020204" pitchFamily="34" charset="-122"/>
                <a:ea typeface="微软雅黑" panose="020B0503020204020204" pitchFamily="34" charset="-122"/>
              </a:rPr>
              <a:t>项 目 七</a:t>
            </a:r>
            <a:endParaRPr lang="en-US" sz="2800" b="1" spc="40" dirty="0">
              <a:solidFill>
                <a:schemeClr val="bg1"/>
              </a:solidFill>
              <a:latin typeface="微软雅黑" panose="020B0503020204020204" pitchFamily="34" charset="-122"/>
              <a:ea typeface="微软雅黑" panose="020B0503020204020204" pitchFamily="34" charset="-122"/>
            </a:endParaRPr>
          </a:p>
        </p:txBody>
      </p:sp>
      <p:pic>
        <p:nvPicPr>
          <p:cNvPr id="1026" name="Picture 2" descr="C:\Users\Administrator\Desktop\131432335D7.jpg"/>
          <p:cNvPicPr>
            <a:picLocks noChangeAspect="1" noChangeArrowheads="1"/>
          </p:cNvPicPr>
          <p:nvPr userDrawn="1"/>
        </p:nvPicPr>
        <p:blipFill>
          <a:blip r:embed="rId2"/>
          <a:srcRect/>
          <a:stretch>
            <a:fillRect/>
          </a:stretch>
        </p:blipFill>
        <p:spPr bwMode="auto">
          <a:xfrm>
            <a:off x="0" y="2214554"/>
            <a:ext cx="4219804" cy="2810390"/>
          </a:xfrm>
          <a:prstGeom prst="rect">
            <a:avLst/>
          </a:prstGeom>
          <a:noFill/>
        </p:spPr>
      </p:pic>
      <p:sp>
        <p:nvSpPr>
          <p:cNvPr id="11" name="TextBox 10"/>
          <p:cNvSpPr txBox="1"/>
          <p:nvPr userDrawn="1"/>
        </p:nvSpPr>
        <p:spPr>
          <a:xfrm>
            <a:off x="1881158" y="3000372"/>
            <a:ext cx="8648521" cy="1107996"/>
          </a:xfrm>
          <a:prstGeom prst="rect">
            <a:avLst/>
          </a:prstGeom>
          <a:noFill/>
        </p:spPr>
        <p:txBody>
          <a:bodyPr wrap="none">
            <a:spAutoFit/>
          </a:bodyPr>
          <a:lstStyle/>
          <a:p>
            <a:pPr>
              <a:defRPr/>
            </a:pPr>
            <a:r>
              <a:rPr lang="zh-CN" altLang="en-US" sz="6600" b="1" dirty="0" smtClean="0">
                <a:ln w="17780" cmpd="sng">
                  <a:solidFill>
                    <a:schemeClr val="accent1">
                      <a:tint val="3000"/>
                    </a:schemeClr>
                  </a:solidFill>
                  <a:prstDash val="solid"/>
                  <a:miter lim="800000"/>
                </a:ln>
                <a:solidFill>
                  <a:srgbClr val="F05425"/>
                </a:solidFill>
                <a:effectLst>
                  <a:outerShdw blurRad="55000" dist="50800" dir="5400000" algn="tl">
                    <a:srgbClr val="000000">
                      <a:alpha val="33000"/>
                    </a:srgbClr>
                  </a:outerShdw>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民用航空保险法律制度</a:t>
            </a:r>
            <a:endParaRPr lang="zh-CN" altLang="en-US" sz="6600" b="1"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par>
                                <p:cTn id="11" presetID="2" presetClass="entr" presetSubtype="2" fill="hold" grpId="0" nodeType="withEffect">
                                  <p:stCondLst>
                                    <p:cond delay="25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userDrawn="1"/>
        </p:nvSpPr>
        <p:spPr>
          <a:xfrm>
            <a:off x="10151257" y="285728"/>
            <a:ext cx="2003165" cy="1484761"/>
          </a:xfrm>
          <a:prstGeom prst="rect">
            <a:avLst/>
          </a:prstGeom>
        </p:spPr>
        <p:txBody>
          <a:bodyPr lIns="121917" tIns="60958" rIns="121917" bIns="60958">
            <a:spAutoFit/>
          </a:bodyPr>
          <a:lstStyle/>
          <a:p>
            <a:pPr algn="r" fontAlgn="auto">
              <a:lnSpc>
                <a:spcPct val="112000"/>
              </a:lnSpc>
              <a:spcBef>
                <a:spcPts val="0"/>
              </a:spcBef>
              <a:spcAft>
                <a:spcPts val="0"/>
              </a:spcAft>
              <a:defRPr/>
            </a:pPr>
            <a:r>
              <a:rPr lang="zh-CN" altLang="en-US" sz="3700" b="1" dirty="0">
                <a:solidFill>
                  <a:schemeClr val="bg1"/>
                </a:solidFill>
                <a:latin typeface="微软雅黑" panose="020B0503020204020204" pitchFamily="34" charset="-122"/>
                <a:ea typeface="微软雅黑" panose="020B0503020204020204" pitchFamily="34" charset="-122"/>
              </a:rPr>
              <a:t>过渡页 </a:t>
            </a:r>
            <a:r>
              <a:rPr lang="en-US" altLang="zh-CN" sz="3700" b="1" dirty="0">
                <a:solidFill>
                  <a:schemeClr val="bg1"/>
                </a:solidFill>
                <a:latin typeface="微软雅黑" panose="020B0503020204020204" pitchFamily="34" charset="-122"/>
                <a:ea typeface="微软雅黑" panose="020B0503020204020204" pitchFamily="34" charset="-122"/>
              </a:rPr>
              <a:t> </a:t>
            </a:r>
            <a:endParaRPr lang="en-US" altLang="zh-CN" sz="3700" b="1" dirty="0">
              <a:solidFill>
                <a:schemeClr val="bg1"/>
              </a:solidFill>
              <a:latin typeface="微软雅黑" panose="020B0503020204020204" pitchFamily="34" charset="-122"/>
              <a:ea typeface="微软雅黑" panose="020B0503020204020204" pitchFamily="34" charset="-122"/>
            </a:endParaRPr>
          </a:p>
          <a:p>
            <a:pPr algn="r" fontAlgn="auto">
              <a:lnSpc>
                <a:spcPct val="112000"/>
              </a:lnSpc>
              <a:spcBef>
                <a:spcPts val="0"/>
              </a:spcBef>
              <a:spcAft>
                <a:spcPts val="0"/>
              </a:spcAft>
              <a:defRPr/>
            </a:pPr>
            <a:r>
              <a:rPr lang="en-US" altLang="zh-CN" sz="2100" dirty="0">
                <a:solidFill>
                  <a:schemeClr val="bg1">
                    <a:lumMod val="50000"/>
                  </a:schemeClr>
                </a:solidFill>
                <a:latin typeface="+mn-lt"/>
              </a:rPr>
              <a:t>TRANSITION </a:t>
            </a:r>
            <a:r>
              <a:rPr lang="en-US" altLang="zh-CN" sz="2100" dirty="0">
                <a:solidFill>
                  <a:schemeClr val="bg1">
                    <a:lumMod val="50000"/>
                  </a:schemeClr>
                </a:solidFill>
                <a:latin typeface="Calibri" panose="020F0502020204030204"/>
              </a:rPr>
              <a:t>PAGE </a:t>
            </a:r>
            <a:endParaRPr lang="zh-CN" altLang="en-US" kern="0" dirty="0">
              <a:solidFill>
                <a:schemeClr val="bg1">
                  <a:lumMod val="50000"/>
                </a:schemeClr>
              </a:solidFill>
              <a:latin typeface="+mn-lt"/>
              <a:ea typeface="+mn-ea"/>
            </a:endParaRPr>
          </a:p>
        </p:txBody>
      </p:sp>
      <p:sp>
        <p:nvSpPr>
          <p:cNvPr id="19" name="矩形 18"/>
          <p:cNvSpPr/>
          <p:nvPr userDrawn="1"/>
        </p:nvSpPr>
        <p:spPr>
          <a:xfrm>
            <a:off x="2734910" y="3339288"/>
            <a:ext cx="9455506" cy="181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20" name="矩形 19"/>
          <p:cNvSpPr/>
          <p:nvPr userDrawn="1"/>
        </p:nvSpPr>
        <p:spPr>
          <a:xfrm>
            <a:off x="3" y="3339288"/>
            <a:ext cx="2734907"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pic>
        <p:nvPicPr>
          <p:cNvPr id="21" name="Picture 2" descr="C:\Users\user\Desktop\未标题-1 拷贝.png"/>
          <p:cNvPicPr>
            <a:picLocks noChangeAspect="1" noChangeArrowheads="1"/>
          </p:cNvPicPr>
          <p:nvPr userDrawn="1"/>
        </p:nvPicPr>
        <p:blipFill>
          <a:blip r:embed="rId2" cstate="email"/>
          <a:srcRect/>
          <a:stretch>
            <a:fillRect/>
          </a:stretch>
        </p:blipFill>
        <p:spPr bwMode="auto">
          <a:xfrm>
            <a:off x="738150" y="1699122"/>
            <a:ext cx="3060700" cy="463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椭圆 18"/>
          <p:cNvSpPr/>
          <p:nvPr userDrawn="1"/>
        </p:nvSpPr>
        <p:spPr>
          <a:xfrm>
            <a:off x="5309095"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4595802"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667372"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掌握民用航空保险的赔偿问题</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一、民用航空保险的索赔</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4"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2" name="椭圆 11"/>
          <p:cNvSpPr/>
          <p:nvPr userDrawn="1"/>
        </p:nvSpPr>
        <p:spPr>
          <a:xfrm>
            <a:off x="5309095"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椭圆 13"/>
          <p:cNvSpPr/>
          <p:nvPr userDrawn="1"/>
        </p:nvSpPr>
        <p:spPr>
          <a:xfrm>
            <a:off x="4595802"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8" name="TextBox 28"/>
          <p:cNvSpPr txBox="1">
            <a:spLocks noChangeArrowheads="1"/>
          </p:cNvSpPr>
          <p:nvPr userDrawn="1"/>
        </p:nvSpPr>
        <p:spPr bwMode="auto">
          <a:xfrm>
            <a:off x="5667372"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掌握民用航空保险的赔偿问题</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二、民用航空保险的理赔</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7"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三、民用航空保险争议的解决</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椭圆 13"/>
          <p:cNvSpPr/>
          <p:nvPr userDrawn="1"/>
        </p:nvSpPr>
        <p:spPr>
          <a:xfrm>
            <a:off x="5309095"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2" name="椭圆 21"/>
          <p:cNvSpPr/>
          <p:nvPr userDrawn="1"/>
        </p:nvSpPr>
        <p:spPr>
          <a:xfrm>
            <a:off x="4595802"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TextBox 28"/>
          <p:cNvSpPr txBox="1">
            <a:spLocks noChangeArrowheads="1"/>
          </p:cNvSpPr>
          <p:nvPr userDrawn="1"/>
        </p:nvSpPr>
        <p:spPr bwMode="auto">
          <a:xfrm>
            <a:off x="5667372"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掌握民用航空保险的赔偿问题</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椭圆 18"/>
          <p:cNvSpPr/>
          <p:nvPr userDrawn="1"/>
        </p:nvSpPr>
        <p:spPr>
          <a:xfrm>
            <a:off x="5309095"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4595802"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667372"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了解我国的民航立法情况</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三、我国已出台的民航法规</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椭圆 13"/>
          <p:cNvSpPr/>
          <p:nvPr userDrawn="1"/>
        </p:nvSpPr>
        <p:spPr>
          <a:xfrm>
            <a:off x="5309095"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2" name="椭圆 21"/>
          <p:cNvSpPr/>
          <p:nvPr userDrawn="1"/>
        </p:nvSpPr>
        <p:spPr>
          <a:xfrm>
            <a:off x="4595802"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TextBox 28"/>
          <p:cNvSpPr txBox="1">
            <a:spLocks noChangeArrowheads="1"/>
          </p:cNvSpPr>
          <p:nvPr userDrawn="1"/>
        </p:nvSpPr>
        <p:spPr bwMode="auto">
          <a:xfrm>
            <a:off x="5667372"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掌握民用航空保险的赔偿问题</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四、我国已制定的民航规章</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椭圆 18"/>
          <p:cNvSpPr/>
          <p:nvPr userDrawn="1"/>
        </p:nvSpPr>
        <p:spPr>
          <a:xfrm>
            <a:off x="5309095"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4595802"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667372"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了解我国的民航立法情况</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任务二</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9" name="椭圆 18"/>
          <p:cNvSpPr/>
          <p:nvPr userDrawn="1"/>
        </p:nvSpPr>
        <p:spPr>
          <a:xfrm>
            <a:off x="5309095"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4595802"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667372"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了解我国的民航立法情况</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pic>
        <p:nvPicPr>
          <p:cNvPr id="2" name="Picture 2" descr="C:\Documents and Settings\tdz\桌面\新建文件夹\为高手鼓掌.jpg"/>
          <p:cNvPicPr>
            <a:picLocks noChangeAspect="1" noChangeArrowheads="1"/>
          </p:cNvPicPr>
          <p:nvPr userDrawn="1"/>
        </p:nvPicPr>
        <p:blipFill>
          <a:blip r:embed="rId2" cstate="email"/>
          <a:srcRect/>
          <a:stretch>
            <a:fillRect/>
          </a:stretch>
        </p:blipFill>
        <p:spPr bwMode="auto">
          <a:xfrm>
            <a:off x="77468"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3" descr="C:\Documents and Settings\tdz\桌面\新建文件夹\20121281732304920306.jpg"/>
          <p:cNvPicPr>
            <a:picLocks noChangeAspect="1" noChangeArrowheads="1"/>
          </p:cNvPicPr>
          <p:nvPr userDrawn="1"/>
        </p:nvPicPr>
        <p:blipFill>
          <a:blip r:embed="rId3" cstate="email"/>
          <a:srcRect/>
          <a:stretch>
            <a:fillRect/>
          </a:stretch>
        </p:blipFill>
        <p:spPr bwMode="auto">
          <a:xfrm>
            <a:off x="3125841"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4" descr="C:\Documents and Settings\tdz\桌面\新建文件夹\2012511855371554.jpg"/>
          <p:cNvPicPr>
            <a:picLocks noChangeAspect="1" noChangeArrowheads="1"/>
          </p:cNvPicPr>
          <p:nvPr userDrawn="1"/>
        </p:nvPicPr>
        <p:blipFill>
          <a:blip r:embed="rId4" cstate="email"/>
          <a:srcRect/>
          <a:stretch>
            <a:fillRect/>
          </a:stretch>
        </p:blipFill>
        <p:spPr bwMode="auto">
          <a:xfrm>
            <a:off x="6156995"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Oval 60">
            <a:hlinkClick r:id="rId5"/>
          </p:cNvPr>
          <p:cNvSpPr>
            <a:spLocks noChangeArrowheads="1"/>
          </p:cNvSpPr>
          <p:nvPr userDrawn="1"/>
        </p:nvSpPr>
        <p:spPr bwMode="auto">
          <a:xfrm>
            <a:off x="5968222" y="2757245"/>
            <a:ext cx="444183" cy="52387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6" name="Oval 61">
            <a:hlinkClick r:id="rId6"/>
          </p:cNvPr>
          <p:cNvSpPr>
            <a:spLocks noChangeArrowheads="1"/>
          </p:cNvSpPr>
          <p:nvPr userDrawn="1"/>
        </p:nvSpPr>
        <p:spPr bwMode="auto">
          <a:xfrm>
            <a:off x="5980188" y="3565675"/>
            <a:ext cx="420250" cy="521494"/>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panose="020B0604020202020204" pitchFamily="34" charset="0"/>
            </a:endParaRPr>
          </a:p>
        </p:txBody>
      </p:sp>
      <p:sp>
        <p:nvSpPr>
          <p:cNvPr id="7" name="矩形​​ 5"/>
          <p:cNvSpPr>
            <a:spLocks noChangeArrowheads="1"/>
          </p:cNvSpPr>
          <p:nvPr userDrawn="1"/>
        </p:nvSpPr>
        <p:spPr bwMode="auto">
          <a:xfrm>
            <a:off x="-1586" y="405462"/>
            <a:ext cx="12195174" cy="4079229"/>
          </a:xfrm>
          <a:prstGeom prst="rect">
            <a:avLst/>
          </a:prstGeom>
          <a:solidFill>
            <a:srgbClr val="36B2E6"/>
          </a:solidFill>
          <a:ln w="9525" cmpd="sng">
            <a:noFill/>
            <a:miter lim="800000"/>
          </a:ln>
        </p:spPr>
        <p:txBody>
          <a:bodyPr lIns="287926" tIns="45708" rIns="91417" bIns="45708" anchor="b"/>
          <a:lstStyle/>
          <a:p>
            <a:pPr fontAlgn="base">
              <a:spcBef>
                <a:spcPct val="0"/>
              </a:spcBef>
              <a:spcAft>
                <a:spcPct val="0"/>
              </a:spcAft>
            </a:pPr>
            <a:endParaRPr lang="zh-CN" altLang="zh-CN" sz="28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Line 5"/>
          <p:cNvSpPr>
            <a:spLocks noChangeShapeType="1"/>
          </p:cNvSpPr>
          <p:nvPr userDrawn="1"/>
        </p:nvSpPr>
        <p:spPr bwMode="auto">
          <a:xfrm>
            <a:off x="-1587" y="3913342"/>
            <a:ext cx="1923731" cy="15477"/>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0" name="Line 19"/>
          <p:cNvSpPr>
            <a:spLocks noChangeShapeType="1"/>
          </p:cNvSpPr>
          <p:nvPr userDrawn="1"/>
        </p:nvSpPr>
        <p:spPr bwMode="auto">
          <a:xfrm flipH="1">
            <a:off x="1922145" y="2740573"/>
            <a:ext cx="200103" cy="1188244"/>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11" name="Line 21"/>
          <p:cNvSpPr>
            <a:spLocks noChangeShapeType="1"/>
          </p:cNvSpPr>
          <p:nvPr userDrawn="1"/>
        </p:nvSpPr>
        <p:spPr bwMode="auto">
          <a:xfrm>
            <a:off x="3135466" y="2561978"/>
            <a:ext cx="7941" cy="18061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0" name="Freeform 11"/>
          <p:cNvSpPr/>
          <p:nvPr userDrawn="1"/>
        </p:nvSpPr>
        <p:spPr bwMode="auto">
          <a:xfrm>
            <a:off x="1153497" y="2738190"/>
            <a:ext cx="981458"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1" name="Freeform 13"/>
          <p:cNvSpPr/>
          <p:nvPr userDrawn="1"/>
        </p:nvSpPr>
        <p:spPr bwMode="auto">
          <a:xfrm>
            <a:off x="2103188" y="2459588"/>
            <a:ext cx="1567475"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2" name="Freeform 15"/>
          <p:cNvSpPr/>
          <p:nvPr userDrawn="1"/>
        </p:nvSpPr>
        <p:spPr bwMode="auto">
          <a:xfrm>
            <a:off x="1259901" y="946300"/>
            <a:ext cx="2542580"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3" name="Freeform 16"/>
          <p:cNvSpPr/>
          <p:nvPr userDrawn="1"/>
        </p:nvSpPr>
        <p:spPr bwMode="auto">
          <a:xfrm>
            <a:off x="937508" y="1778551"/>
            <a:ext cx="325565"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4" name="Freeform 17"/>
          <p:cNvSpPr/>
          <p:nvPr userDrawn="1"/>
        </p:nvSpPr>
        <p:spPr bwMode="auto">
          <a:xfrm>
            <a:off x="3673839" y="952255"/>
            <a:ext cx="1308611"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25" name="Line 51"/>
          <p:cNvSpPr>
            <a:spLocks noChangeShapeType="1"/>
          </p:cNvSpPr>
          <p:nvPr userDrawn="1"/>
        </p:nvSpPr>
        <p:spPr bwMode="auto">
          <a:xfrm>
            <a:off x="3129116" y="4365776"/>
            <a:ext cx="9062884" cy="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panose="020B0604020202020204" pitchFamily="34" charset="0"/>
            </a:endParaRPr>
          </a:p>
        </p:txBody>
      </p:sp>
      <p:sp>
        <p:nvSpPr>
          <p:cNvPr id="30" name="TextBox 29"/>
          <p:cNvSpPr txBox="1"/>
          <p:nvPr userDrawn="1"/>
        </p:nvSpPr>
        <p:spPr>
          <a:xfrm rot="20445248">
            <a:off x="1389990" y="1491920"/>
            <a:ext cx="2955763"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a:solidFill>
                  <a:srgbClr val="FFFFFF"/>
                </a:solidFill>
                <a:latin typeface="微软雅黑" panose="020B0503020204020204" pitchFamily="34" charset="-122"/>
                <a:ea typeface="微软雅黑" panose="020B0503020204020204" pitchFamily="34" charset="-122"/>
              </a:rPr>
              <a:t>谢谢观看</a:t>
            </a:r>
            <a:endParaRPr lang="zh-CN" altLang="en-US" sz="5400" b="1" dirty="0">
              <a:solidFill>
                <a:srgbClr val="FFFFFF"/>
              </a:solidFill>
              <a:latin typeface="微软雅黑" panose="020B0503020204020204" pitchFamily="34" charset="-122"/>
              <a:ea typeface="微软雅黑" panose="020B0503020204020204" pitchFamily="34" charset="-122"/>
            </a:endParaRPr>
          </a:p>
        </p:txBody>
      </p:sp>
      <p:pic>
        <p:nvPicPr>
          <p:cNvPr id="33" name="Picture 4" descr="C:\Documents and Settings\tdz\桌面\新建文件夹\欢迎02.jpg"/>
          <p:cNvPicPr>
            <a:picLocks noChangeAspect="1" noChangeArrowheads="1"/>
          </p:cNvPicPr>
          <p:nvPr userDrawn="1"/>
        </p:nvPicPr>
        <p:blipFill>
          <a:blip r:embed="rId7" cstate="email"/>
          <a:srcRect/>
          <a:stretch>
            <a:fillRect/>
          </a:stretch>
        </p:blipFill>
        <p:spPr bwMode="auto">
          <a:xfrm>
            <a:off x="9196140" y="4635336"/>
            <a:ext cx="2909936" cy="1818000"/>
          </a:xfrm>
          <a:prstGeom prst="rect">
            <a:avLst/>
          </a:prstGeom>
          <a:noFill/>
          <a:ln w="28575">
            <a:solidFill>
              <a:srgbClr val="36B2E6"/>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par>
                                <p:cTn id="15" presetID="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1+#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300"/>
                                        <p:tgtEl>
                                          <p:spTgt spid="3"/>
                                        </p:tgtEl>
                                      </p:cBhvr>
                                    </p:animEffect>
                                  </p:childTnLst>
                                </p:cTn>
                              </p:par>
                              <p:par>
                                <p:cTn id="24" presetID="2" presetClass="entr" presetSubtype="3"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1+#ppt_w/2"/>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3"/>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250"/>
                                        <p:tgtEl>
                                          <p:spTgt spid="4"/>
                                        </p:tgtEl>
                                      </p:cBhvr>
                                    </p:animEffect>
                                  </p:childTnLst>
                                </p:cTn>
                              </p:par>
                              <p:par>
                                <p:cTn id="33" presetID="2" presetClass="entr" presetSubtype="9"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4"/>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250"/>
                                        <p:tgtEl>
                                          <p:spTgt spid="33"/>
                                        </p:tgtEl>
                                      </p:cBhvr>
                                    </p:animEffect>
                                  </p:childTnLst>
                                </p:cTn>
                              </p:par>
                              <p:par>
                                <p:cTn id="42" presetID="2" presetClass="entr" presetSubtype="8"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0-#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33"/>
                                        </p:tgtEl>
                                        <p:attrNameLst>
                                          <p:attrName>r</p:attrName>
                                        </p:attrNameLst>
                                      </p:cBhvr>
                                    </p:animRo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par>
                          <p:cTn id="68" fill="hold">
                            <p:stCondLst>
                              <p:cond delay="4000"/>
                            </p:stCondLst>
                            <p:childTnLst>
                              <p:par>
                                <p:cTn id="69" presetID="22" presetClass="entr" presetSubtype="1"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up)">
                                      <p:cBhvr>
                                        <p:cTn id="71" dur="500"/>
                                        <p:tgtEl>
                                          <p:spTgt spid="24"/>
                                        </p:tgtEl>
                                      </p:cBhvr>
                                    </p:animEffect>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30">
                                            <p:txEl>
                                              <p:pRg st="0" end="0"/>
                                            </p:txEl>
                                          </p:spTgt>
                                        </p:tgtEl>
                                        <p:attrNameLst>
                                          <p:attrName>style.visibility</p:attrName>
                                        </p:attrNameLst>
                                      </p:cBhvr>
                                      <p:to>
                                        <p:strVal val="visible"/>
                                      </p:to>
                                    </p:set>
                                    <p:animEffect transition="in" filter="wipe(left)">
                                      <p:cBhvr>
                                        <p:cTn id="83" dur="500"/>
                                        <p:tgtEl>
                                          <p:spTgt spid="30">
                                            <p:txEl>
                                              <p:pRg st="0" end="0"/>
                                            </p:txEl>
                                          </p:spTgt>
                                        </p:tgtEl>
                                      </p:cBhvr>
                                    </p:animEffect>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1" grpId="0" animBg="1"/>
      <p:bldP spid="20" grpId="0" animBg="1"/>
      <p:bldP spid="21" grpId="0" animBg="1"/>
      <p:bldP spid="22" grpId="0" animBg="1"/>
      <p:bldP spid="23" grpId="0" animBg="1"/>
      <p:bldP spid="24" grpId="0" animBg="1"/>
      <p:bldP spid="2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pic>
        <p:nvPicPr>
          <p:cNvPr id="2" name="Picture 6" descr="D:\Teliss_Tong\Copy\定期备份\工作备份\！PPT图片及版面资源\06-PPT精选插图\10-综合\脚印.jpg"/>
          <p:cNvPicPr>
            <a:picLocks noChangeAspect="1" noChangeArrowheads="1"/>
          </p:cNvPicPr>
          <p:nvPr userDrawn="1"/>
        </p:nvPicPr>
        <p:blipFill rotWithShape="1">
          <a:blip r:embed="rId2" cstate="email"/>
          <a:srcRect/>
          <a:stretch>
            <a:fillRect/>
          </a:stretch>
        </p:blipFill>
        <p:spPr bwMode="auto">
          <a:xfrm>
            <a:off x="0" y="0"/>
            <a:ext cx="6284120"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bwMode="auto">
          <a:xfrm>
            <a:off x="1490112" y="5188659"/>
            <a:ext cx="3264438" cy="576064"/>
          </a:xfrm>
          <a:prstGeom prst="rect">
            <a:avLst/>
          </a:prstGeom>
          <a:solidFill>
            <a:srgbClr val="FFFFFF">
              <a:alpha val="69804"/>
            </a:srgbClr>
          </a:solidFill>
          <a:ln w="9525" cap="flat" cmpd="sng">
            <a:noFill/>
            <a:round/>
            <a:headEnd type="oval" w="med" len="me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 name="标题 1"/>
          <p:cNvSpPr txBox="1"/>
          <p:nvPr userDrawn="1"/>
        </p:nvSpPr>
        <p:spPr>
          <a:xfrm>
            <a:off x="6814604" y="457161"/>
            <a:ext cx="4894177" cy="1214995"/>
          </a:xfrm>
          <a:prstGeom prst="rect">
            <a:avLst/>
          </a:prstGeom>
        </p:spPr>
        <p:txBody>
          <a:bodyPr vert="horz" lIns="91417" tIns="45708" rIns="91417" bIns="45708"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rgbClr val="FC6F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我的黄金十年</a:t>
            </a:r>
            <a:endParaRPr lang="zh-CN" altLang="en-US" sz="7200" b="1" dirty="0">
              <a:solidFill>
                <a:srgbClr val="FC6F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 name="组合 4"/>
          <p:cNvGrpSpPr/>
          <p:nvPr userDrawn="1"/>
        </p:nvGrpSpPr>
        <p:grpSpPr>
          <a:xfrm>
            <a:off x="4336" y="272494"/>
            <a:ext cx="2033207" cy="461665"/>
            <a:chOff x="8525122" y="157879"/>
            <a:chExt cx="651124" cy="461664"/>
          </a:xfrm>
        </p:grpSpPr>
        <p:sp>
          <p:nvSpPr>
            <p:cNvPr id="6" name="矩形 5"/>
            <p:cNvSpPr/>
            <p:nvPr/>
          </p:nvSpPr>
          <p:spPr>
            <a:xfrm>
              <a:off x="8721689" y="167211"/>
              <a:ext cx="432048" cy="360000"/>
            </a:xfrm>
            <a:prstGeom prst="rect">
              <a:avLst/>
            </a:prstGeom>
            <a:solidFill>
              <a:srgbClr val="92D05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endParaRPr>
            </a:p>
          </p:txBody>
        </p:sp>
        <p:sp>
          <p:nvSpPr>
            <p:cNvPr id="7" name="TextBox 16"/>
            <p:cNvSpPr txBox="1"/>
            <p:nvPr/>
          </p:nvSpPr>
          <p:spPr>
            <a:xfrm>
              <a:off x="8525122" y="157879"/>
              <a:ext cx="651124" cy="461664"/>
            </a:xfrm>
            <a:prstGeom prst="rect">
              <a:avLst/>
            </a:prstGeom>
            <a:solidFill>
              <a:srgbClr val="1094EE"/>
            </a:solidFill>
          </p:spPr>
          <p:txBody>
            <a:bodyPr wrap="square" rtlCol="0">
              <a:spAutoFit/>
            </a:bodyPr>
            <a:lstStyle/>
            <a:p>
              <a:pPr marL="0" marR="0" lvl="0" indent="0" algn="r" defTabSz="1219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ea typeface="专业字体设计服务/WWW.ZTSGC.COM/" pitchFamily="2" charset="-122"/>
                </a:rPr>
                <a:t>  </a:t>
              </a:r>
              <a:r>
                <a:rPr kumimoji="0" lang="zh-CN" altLang="en-US" sz="2400" b="0" i="0" u="none" strike="noStrike" kern="0" cap="none" spc="0" normalizeH="0" baseline="0" noProof="0" dirty="0" smtClean="0">
                  <a:ln>
                    <a:noFill/>
                  </a:ln>
                  <a:solidFill>
                    <a:prstClr val="white"/>
                  </a:solidFill>
                  <a:effectLst/>
                  <a:uLnTx/>
                  <a:uFillTx/>
                  <a:ea typeface="微软雅黑" panose="020B0503020204020204" pitchFamily="34" charset="-122"/>
                </a:rPr>
                <a:t>片尾广告</a:t>
              </a:r>
              <a:endParaRPr kumimoji="0" lang="zh-CN" altLang="en-US" sz="2400" b="0" i="0" u="none" strike="noStrike" kern="0" cap="none" spc="0" normalizeH="0" baseline="0" noProof="0" dirty="0" smtClean="0">
                <a:ln>
                  <a:noFill/>
                </a:ln>
                <a:solidFill>
                  <a:prstClr val="white"/>
                </a:solidFill>
                <a:effectLst/>
                <a:uLnTx/>
                <a:uFillTx/>
                <a:ea typeface="微软雅黑" panose="020B0503020204020204" pitchFamily="34" charset="-122"/>
              </a:endParaRPr>
            </a:p>
          </p:txBody>
        </p:sp>
      </p:grpSp>
      <p:sp>
        <p:nvSpPr>
          <p:cNvPr id="8" name="矩形 7"/>
          <p:cNvSpPr/>
          <p:nvPr userDrawn="1"/>
        </p:nvSpPr>
        <p:spPr>
          <a:xfrm>
            <a:off x="7340515" y="1647203"/>
            <a:ext cx="4162968" cy="430863"/>
          </a:xfrm>
          <a:prstGeom prst="rect">
            <a:avLst/>
          </a:prstGeom>
          <a:noFill/>
        </p:spPr>
        <p:txBody>
          <a:bodyPr wrap="square" lIns="91417" tIns="45708" rIns="91417" bIns="45708">
            <a:spAutoFit/>
          </a:bodyPr>
          <a:lstStyle/>
          <a:p>
            <a:pPr defTabSz="1219200"/>
            <a:r>
              <a:rPr lang="zh-CN" altLang="en-US" sz="2200" dirty="0">
                <a:solidFill>
                  <a:srgbClr val="00B0F0"/>
                </a:solidFill>
                <a:latin typeface="微软雅黑" panose="020B0503020204020204" pitchFamily="34" charset="-122"/>
                <a:ea typeface="微软雅黑" panose="020B0503020204020204" pitchFamily="34" charset="-122"/>
              </a:rPr>
              <a:t>一位平凡</a:t>
            </a:r>
            <a:r>
              <a:rPr lang="en-US" altLang="zh-CN" sz="2200" dirty="0">
                <a:solidFill>
                  <a:srgbClr val="00B0F0"/>
                </a:solidFill>
                <a:latin typeface="微软雅黑" panose="020B0503020204020204" pitchFamily="34" charset="-122"/>
                <a:ea typeface="微软雅黑" panose="020B0503020204020204" pitchFamily="34" charset="-122"/>
              </a:rPr>
              <a:t>80</a:t>
            </a:r>
            <a:r>
              <a:rPr lang="zh-CN" altLang="en-US" sz="2200" dirty="0">
                <a:solidFill>
                  <a:srgbClr val="00B0F0"/>
                </a:solidFill>
                <a:latin typeface="微软雅黑" panose="020B0503020204020204" pitchFamily="34" charset="-122"/>
                <a:ea typeface="微软雅黑" panose="020B0503020204020204" pitchFamily="34" charset="-122"/>
              </a:rPr>
              <a:t>后的职场与情感历程</a:t>
            </a:r>
            <a:endParaRPr lang="zh-CN" altLang="en-US" sz="2200" dirty="0">
              <a:solidFill>
                <a:srgbClr val="00B0F0"/>
              </a:solidFill>
              <a:latin typeface="微软雅黑" panose="020B0503020204020204" pitchFamily="34" charset="-122"/>
              <a:ea typeface="微软雅黑" panose="020B0503020204020204" pitchFamily="34" charset="-122"/>
            </a:endParaRPr>
          </a:p>
        </p:txBody>
      </p:sp>
      <p:pic>
        <p:nvPicPr>
          <p:cNvPr id="9" name="Picture 3" descr="D:\Teliss_Tong\Copy\定期备份\工作备份\！PPT图片及版面资源\06-PPT精选插图\05-头像\1000mb.ru (42).png"/>
          <p:cNvPicPr>
            <a:picLocks noChangeAspect="1" noChangeArrowheads="1"/>
          </p:cNvPicPr>
          <p:nvPr userDrawn="1"/>
        </p:nvPicPr>
        <p:blipFill>
          <a:blip r:embed="rId3" cstate="email"/>
          <a:srcRect/>
          <a:stretch>
            <a:fillRect/>
          </a:stretch>
        </p:blipFill>
        <p:spPr bwMode="auto">
          <a:xfrm>
            <a:off x="107476" y="155104"/>
            <a:ext cx="609441" cy="609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9"/>
          <p:cNvSpPr txBox="1"/>
          <p:nvPr userDrawn="1"/>
        </p:nvSpPr>
        <p:spPr>
          <a:xfrm>
            <a:off x="6814604" y="2492897"/>
            <a:ext cx="4894177" cy="2166723"/>
          </a:xfrm>
          <a:prstGeom prst="rect">
            <a:avLst/>
          </a:prstGeom>
          <a:noFill/>
        </p:spPr>
        <p:txBody>
          <a:bodyPr wrap="square" lIns="91417" tIns="45708" rIns="91417" bIns="45708" rtlCol="0">
            <a:spAutoFit/>
          </a:bodyPr>
          <a:lstStyle/>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endParaRPr>
          </a:p>
          <a:p>
            <a:pPr indent="-457200" defTabSz="1219200">
              <a:lnSpc>
                <a:spcPct val="130000"/>
              </a:lnSpc>
              <a:spcBef>
                <a:spcPts val="600"/>
              </a:spcBef>
              <a:spcAft>
                <a:spcPts val="600"/>
              </a:spcAft>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“我的黄金十年”写的就是毕业后，第一个十年所发生的职场与情感的那些事儿</a:t>
            </a:r>
            <a:r>
              <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7101469" y="5469419"/>
            <a:ext cx="4368267" cy="369308"/>
          </a:xfrm>
          <a:prstGeom prst="rect">
            <a:avLst/>
          </a:prstGeom>
        </p:spPr>
        <p:txBody>
          <a:bodyPr wrap="square" lIns="91417" tIns="45708" rIns="91417" bIns="45708">
            <a:spAutoFit/>
          </a:bodyPr>
          <a:lstStyle/>
          <a:p>
            <a:pPr defTabSz="1219200">
              <a:lnSpc>
                <a:spcPct val="150000"/>
              </a:lnSpc>
            </a:pPr>
            <a:r>
              <a:rPr lang="en-US" altLang="zh-CN" sz="1200" dirty="0">
                <a:solidFill>
                  <a:srgbClr val="1094EE"/>
                </a:solidFill>
                <a:latin typeface="Arial" panose="020B0604020202020204"/>
                <a:ea typeface="微软雅黑" panose="020B0503020204020204" pitchFamily="34" charset="-122"/>
                <a:cs typeface="Arial" panose="020B0604020202020204"/>
                <a:hlinkClick r:id="rId4"/>
              </a:rPr>
              <a:t>http://www.tianya.cn/publicforum/content/no20/1/317960.shtml</a:t>
            </a:r>
            <a:endParaRPr lang="en-US" altLang="zh-CN" sz="1200" dirty="0">
              <a:solidFill>
                <a:srgbClr val="1094EE"/>
              </a:solidFill>
              <a:latin typeface="Arial" panose="020B0604020202020204"/>
              <a:ea typeface="微软雅黑" panose="020B0503020204020204" pitchFamily="34" charset="-122"/>
              <a:cs typeface="Arial" panose="020B0604020202020204"/>
            </a:endParaRPr>
          </a:p>
        </p:txBody>
      </p:sp>
      <p:sp>
        <p:nvSpPr>
          <p:cNvPr id="12" name="矩形 11"/>
          <p:cNvSpPr/>
          <p:nvPr userDrawn="1"/>
        </p:nvSpPr>
        <p:spPr>
          <a:xfrm>
            <a:off x="7484492" y="5849452"/>
            <a:ext cx="3123884" cy="459871"/>
          </a:xfrm>
          <a:prstGeom prst="rect">
            <a:avLst/>
          </a:prstGeom>
          <a:noFill/>
          <a:ln w="25400" cap="flat" cmpd="sng" algn="ctr">
            <a:noFill/>
            <a:prstDash val="solid"/>
          </a:ln>
          <a:effectLst/>
        </p:spPr>
        <p:txBody>
          <a:bodyPr lIns="91417" tIns="45708" rIns="91417" bIns="45708" anchor="ctr"/>
          <a:lstStyle/>
          <a:p>
            <a:pPr algn="ctr" defTabSz="1219200">
              <a:defRPr/>
            </a:pP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rPr>
              <a:t>自传体小说，请您多多捧场</a:t>
            </a:r>
            <a:r>
              <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sym typeface="Wingdings" panose="05000000000000000000" pitchFamily="2" charset="2"/>
              </a:rPr>
              <a:t>：）</a:t>
            </a:r>
            <a:endParaRPr lang="zh-CN" altLang="en-US" sz="1600" kern="0" dirty="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pic>
        <p:nvPicPr>
          <p:cNvPr id="13" name="Picture 2" descr="D:\Teliss_Tong\Copy\定期备份\工作备份\！PPT图片及版面资源\06-PPT精选插图\04-图标\54D742BB28AE93477AE1424E5D991B5D.png"/>
          <p:cNvPicPr>
            <a:picLocks noChangeAspect="1" noChangeArrowheads="1"/>
          </p:cNvPicPr>
          <p:nvPr userDrawn="1"/>
        </p:nvPicPr>
        <p:blipFill>
          <a:blip r:embed="rId5" cstate="email"/>
          <a:srcRect/>
          <a:stretch>
            <a:fillRect/>
          </a:stretch>
        </p:blipFill>
        <p:spPr bwMode="auto">
          <a:xfrm>
            <a:off x="10688015" y="5841270"/>
            <a:ext cx="395942" cy="396045"/>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userDrawn="1"/>
        </p:nvPicPr>
        <p:blipFill>
          <a:blip r:embed="rId6" cstate="email"/>
          <a:stretch>
            <a:fillRect/>
          </a:stretch>
        </p:blipFill>
        <p:spPr>
          <a:xfrm>
            <a:off x="1490112" y="1673152"/>
            <a:ext cx="3264438" cy="3265288"/>
          </a:xfrm>
          <a:prstGeom prst="rect">
            <a:avLst/>
          </a:prstGeom>
          <a:effectLst>
            <a:outerShdw blurRad="63500" sx="102000" sy="102000" algn="ctr" rotWithShape="0">
              <a:prstClr val="black">
                <a:alpha val="40000"/>
              </a:prstClr>
            </a:outerShdw>
          </a:effectLst>
        </p:spPr>
      </p:pic>
      <p:sp>
        <p:nvSpPr>
          <p:cNvPr id="15" name="文本框 19"/>
          <p:cNvSpPr txBox="1"/>
          <p:nvPr userDrawn="1"/>
        </p:nvSpPr>
        <p:spPr>
          <a:xfrm>
            <a:off x="1490112" y="5219377"/>
            <a:ext cx="3264438" cy="523220"/>
          </a:xfrm>
          <a:prstGeom prst="rect">
            <a:avLst/>
          </a:prstGeom>
          <a:noFill/>
        </p:spPr>
        <p:txBody>
          <a:bodyPr wrap="square" rtlCol="0">
            <a:spAutoFit/>
          </a:bodyPr>
          <a:lstStyle/>
          <a:p>
            <a:pPr defTabSz="1219200"/>
            <a:r>
              <a:rPr lang="zh-CN" altLang="en-US" sz="2400" dirty="0" smtClean="0">
                <a:solidFill>
                  <a:srgbClr val="FF6600"/>
                </a:solidFill>
                <a:latin typeface="微软雅黑" panose="020B0503020204020204" pitchFamily="34" charset="-122"/>
                <a:ea typeface="微软雅黑" panose="020B0503020204020204" pitchFamily="34" charset="-122"/>
              </a:rPr>
              <a:t>布衣公众号：</a:t>
            </a:r>
            <a:r>
              <a:rPr lang="en-US" altLang="zh-CN" sz="2800" b="1" dirty="0" err="1" smtClean="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rPr>
              <a:t>hr-ppt</a:t>
            </a:r>
            <a:endParaRPr lang="zh-CN" altLang="en-US" sz="2800" b="1" dirty="0">
              <a:solidFill>
                <a:srgbClr val="FF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 fill="hold"/>
                                        <p:tgtEl>
                                          <p:spTgt spid="5"/>
                                        </p:tgtEl>
                                        <p:attrNameLst>
                                          <p:attrName>ppt_x</p:attrName>
                                        </p:attrNameLst>
                                      </p:cBhvr>
                                      <p:tavLst>
                                        <p:tav tm="0">
                                          <p:val>
                                            <p:strVal val="1+#ppt_w/2"/>
                                          </p:val>
                                        </p:tav>
                                        <p:tav tm="100000">
                                          <p:val>
                                            <p:strVal val="#ppt_x"/>
                                          </p:val>
                                        </p:tav>
                                      </p:tavLst>
                                    </p:anim>
                                    <p:anim calcmode="lin" valueType="num">
                                      <p:cBhvr additive="base">
                                        <p:cTn id="11" dur="2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12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245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0"/>
                                        </p:tgtEl>
                                        <p:attrNameLst>
                                          <p:attrName>style.visibility</p:attrName>
                                        </p:attrNameLst>
                                      </p:cBhvr>
                                      <p:to>
                                        <p:strVal val="visible"/>
                                      </p:to>
                                    </p:set>
                                    <p:anim calcmode="discrete" valueType="clr">
                                      <p:cBhvr override="childStyle">
                                        <p:cTn id="31" dur="17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2" dur="170"/>
                                        <p:tgtEl>
                                          <p:spTgt spid="10"/>
                                        </p:tgtEl>
                                        <p:attrNameLst>
                                          <p:attrName>fillcolor</p:attrName>
                                        </p:attrNameLst>
                                      </p:cBhvr>
                                      <p:tavLst>
                                        <p:tav tm="0">
                                          <p:val>
                                            <p:clrVal>
                                              <a:schemeClr val="accent2"/>
                                            </p:clrVal>
                                          </p:val>
                                        </p:tav>
                                        <p:tav tm="50000">
                                          <p:val>
                                            <p:clrVal>
                                              <a:schemeClr val="hlink"/>
                                            </p:clrVal>
                                          </p:val>
                                        </p:tav>
                                      </p:tavLst>
                                    </p:anim>
                                    <p:set>
                                      <p:cBhvr>
                                        <p:cTn id="33" dur="170"/>
                                        <p:tgtEl>
                                          <p:spTgt spid="10"/>
                                        </p:tgtEl>
                                        <p:attrNameLst>
                                          <p:attrName>fill.type</p:attrName>
                                        </p:attrNameLst>
                                      </p:cBhvr>
                                      <p:to>
                                        <p:strVal val="solid"/>
                                      </p:to>
                                    </p:set>
                                  </p:childTnLst>
                                </p:cTn>
                              </p:par>
                            </p:childTnLst>
                          </p:cTn>
                        </p:par>
                        <p:par>
                          <p:cTn id="34" fill="hold">
                            <p:stCondLst>
                              <p:cond delay="12649"/>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13649"/>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par>
                                <p:cTn id="44" presetID="26" presetClass="emph" presetSubtype="0" repeatCount="indefinite" fill="hold" nodeType="withEffect">
                                  <p:stCondLst>
                                    <p:cond delay="0"/>
                                  </p:stCondLst>
                                  <p:childTnLst>
                                    <p:animEffect transition="out" filter="fade">
                                      <p:cBhvr>
                                        <p:cTn id="45" dur="1000" tmFilter="0, 0; .2, .5; .8, .5; 1, 0"/>
                                        <p:tgtEl>
                                          <p:spTgt spid="13"/>
                                        </p:tgtEl>
                                      </p:cBhvr>
                                    </p:animEffect>
                                    <p:animScale>
                                      <p:cBhvr>
                                        <p:cTn id="46" dur="500" autoRev="1" fill="hold"/>
                                        <p:tgtEl>
                                          <p:spTgt spid="13"/>
                                        </p:tgtEl>
                                      </p:cBhvr>
                                      <p:by x="105000" y="105000"/>
                                    </p:animScale>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菱形 81"/>
          <p:cNvSpPr/>
          <p:nvPr userDrawn="1">
            <p:custDataLst>
              <p:tags r:id="rId2"/>
            </p:custDataLst>
          </p:nvPr>
        </p:nvSpPr>
        <p:spPr>
          <a:xfrm>
            <a:off x="2055546" y="692313"/>
            <a:ext cx="934916" cy="936842"/>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10" name="文本框 103"/>
          <p:cNvSpPr txBox="1">
            <a:spLocks noChangeArrowheads="1"/>
          </p:cNvSpPr>
          <p:nvPr userDrawn="1">
            <p:custDataLst>
              <p:tags r:id="rId3"/>
            </p:custDataLst>
          </p:nvPr>
        </p:nvSpPr>
        <p:spPr bwMode="auto">
          <a:xfrm>
            <a:off x="3595670" y="214290"/>
            <a:ext cx="2447607" cy="452542"/>
          </a:xfrm>
          <a:prstGeom prst="rect">
            <a:avLst/>
          </a:prstGeom>
          <a:noFill/>
          <a:ln w="9525">
            <a:noFill/>
            <a:miter lim="800000"/>
          </a:ln>
        </p:spPr>
        <p:txBody>
          <a:bodyPr lIns="121917" tIns="60958" rIns="121917" bIns="60958" anchor="ctr"/>
          <a:lstStyle/>
          <a:p>
            <a:pPr fontAlgn="auto">
              <a:spcBef>
                <a:spcPts val="0"/>
              </a:spcBef>
              <a:spcAft>
                <a:spcPts val="0"/>
              </a:spcAft>
              <a:defRPr/>
            </a:pPr>
            <a:r>
              <a:rPr lang="zh-CN" altLang="en-US" sz="2400" b="1" dirty="0">
                <a:solidFill>
                  <a:schemeClr val="bg1"/>
                </a:solidFill>
                <a:latin typeface="微软雅黑" panose="020B0503020204020204" pitchFamily="34" charset="-122"/>
                <a:ea typeface="微软雅黑" panose="020B0503020204020204" pitchFamily="34" charset="-122"/>
              </a:rPr>
              <a:t>目录页</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14" name="矩形 13"/>
          <p:cNvSpPr/>
          <p:nvPr userDrawn="1"/>
        </p:nvSpPr>
        <p:spPr>
          <a:xfrm rot="5400000">
            <a:off x="-79507" y="4168980"/>
            <a:ext cx="5185975" cy="179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16" name="矩形 15"/>
          <p:cNvSpPr/>
          <p:nvPr userDrawn="1"/>
        </p:nvSpPr>
        <p:spPr>
          <a:xfrm rot="5400000">
            <a:off x="2173218" y="250584"/>
            <a:ext cx="672901" cy="1717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17" name="矩形 16"/>
          <p:cNvSpPr/>
          <p:nvPr userDrawn="1"/>
        </p:nvSpPr>
        <p:spPr>
          <a:xfrm>
            <a:off x="12182" y="1268709"/>
            <a:ext cx="2026975"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18" name="菱形 17"/>
          <p:cNvSpPr/>
          <p:nvPr userDrawn="1">
            <p:custDataLst>
              <p:tags r:id="rId4"/>
            </p:custDataLst>
          </p:nvPr>
        </p:nvSpPr>
        <p:spPr>
          <a:xfrm>
            <a:off x="3524232" y="2889745"/>
            <a:ext cx="466665" cy="46842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solidFill>
                <a:srgbClr val="259B7F"/>
              </a:solidFill>
            </a:endParaRPr>
          </a:p>
        </p:txBody>
      </p:sp>
      <p:sp>
        <p:nvSpPr>
          <p:cNvPr id="19" name="文本框 84"/>
          <p:cNvSpPr txBox="1">
            <a:spLocks noChangeArrowheads="1"/>
          </p:cNvSpPr>
          <p:nvPr userDrawn="1">
            <p:custDataLst>
              <p:tags r:id="rId5"/>
            </p:custDataLst>
          </p:nvPr>
        </p:nvSpPr>
        <p:spPr bwMode="auto">
          <a:xfrm>
            <a:off x="4054391" y="2899174"/>
            <a:ext cx="693647" cy="454130"/>
          </a:xfrm>
          <a:prstGeom prst="rect">
            <a:avLst/>
          </a:prstGeom>
          <a:noFill/>
          <a:ln>
            <a:noFill/>
          </a:ln>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2800" b="1" dirty="0">
                <a:latin typeface="Times New Roman" panose="02020603050405020304" pitchFamily="18" charset="0"/>
                <a:ea typeface="华文细黑" panose="02010600040101010101" pitchFamily="2" charset="-122"/>
                <a:cs typeface="Times New Roman" panose="02020603050405020304" pitchFamily="18" charset="0"/>
              </a:rPr>
              <a:t>01</a:t>
            </a:r>
            <a:endParaRPr lang="zh-CN" altLang="en-US" sz="2800" b="1" dirty="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0" name="文本框 85"/>
          <p:cNvSpPr txBox="1">
            <a:spLocks noChangeArrowheads="1"/>
          </p:cNvSpPr>
          <p:nvPr userDrawn="1">
            <p:custDataLst>
              <p:tags r:id="rId6"/>
            </p:custDataLst>
          </p:nvPr>
        </p:nvSpPr>
        <p:spPr bwMode="auto">
          <a:xfrm>
            <a:off x="4678194" y="2901935"/>
            <a:ext cx="2846566" cy="450955"/>
          </a:xfrm>
          <a:prstGeom prst="rect">
            <a:avLst/>
          </a:prstGeom>
          <a:noFill/>
          <a:ln>
            <a:noFill/>
          </a:ln>
        </p:spPr>
        <p:txBody>
          <a:bodyPr lIns="121917" tIns="60958" rIns="121917" bIns="60958"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800" kern="1200" dirty="0" smtClean="0">
                <a:solidFill>
                  <a:schemeClr val="tx1"/>
                </a:solidFill>
                <a:latin typeface="微软雅黑" panose="020B0503020204020204" pitchFamily="34" charset="-122"/>
                <a:ea typeface="微软雅黑" panose="020B0503020204020204" pitchFamily="34" charset="-122"/>
                <a:cs typeface="+mn-cs"/>
              </a:rPr>
              <a:t>认识民用航空保险</a:t>
            </a:r>
            <a:endParaRPr lang="zh-CN" altLang="en-US" sz="1800" kern="1200" dirty="0" smtClean="0">
              <a:solidFill>
                <a:schemeClr val="tx1"/>
              </a:solidFill>
              <a:latin typeface="微软雅黑" panose="020B0503020204020204" pitchFamily="34" charset="-122"/>
              <a:ea typeface="微软雅黑" panose="020B0503020204020204" pitchFamily="34" charset="-122"/>
              <a:cs typeface="+mn-cs"/>
            </a:endParaRPr>
          </a:p>
        </p:txBody>
      </p:sp>
      <p:sp>
        <p:nvSpPr>
          <p:cNvPr id="21" name="文本框 80"/>
          <p:cNvSpPr txBox="1"/>
          <p:nvPr userDrawn="1">
            <p:custDataLst>
              <p:tags r:id="rId7"/>
            </p:custDataLst>
          </p:nvPr>
        </p:nvSpPr>
        <p:spPr>
          <a:xfrm>
            <a:off x="2238348" y="642918"/>
            <a:ext cx="5952067" cy="1060450"/>
          </a:xfrm>
          <a:prstGeom prst="rect">
            <a:avLst/>
          </a:prstGeom>
          <a:noFill/>
        </p:spPr>
        <p:txBody>
          <a:bodyPr anchor="ctr"/>
          <a:lstStyle/>
          <a:p>
            <a:pPr eaLnBrk="1" fontAlgn="auto" hangingPunct="1">
              <a:spcBef>
                <a:spcPts val="0"/>
              </a:spcBef>
              <a:spcAft>
                <a:spcPts val="0"/>
              </a:spcAft>
              <a:defRPr/>
            </a:pPr>
            <a:r>
              <a:rPr lang="en-US" altLang="zh-CN" sz="6000" spc="400" dirty="0" smtClean="0">
                <a:solidFill>
                  <a:srgbClr val="FFFFFF"/>
                </a:solidFill>
                <a:latin typeface="华文中宋" panose="02010600040101010101" pitchFamily="2" charset="-122"/>
                <a:ea typeface="华文中宋" panose="02010600040101010101" pitchFamily="2" charset="-122"/>
              </a:rPr>
              <a:t>C</a:t>
            </a:r>
            <a:r>
              <a:rPr lang="en-US" altLang="zh-CN" sz="2400" spc="400" dirty="0" smtClean="0">
                <a:solidFill>
                  <a:srgbClr val="C0C0C0"/>
                </a:solidFill>
                <a:latin typeface="华文中宋" panose="02010600040101010101" pitchFamily="2" charset="-122"/>
                <a:ea typeface="华文中宋" panose="02010600040101010101" pitchFamily="2" charset="-122"/>
              </a:rPr>
              <a:t>ONTENTS PAGE </a:t>
            </a:r>
            <a:endParaRPr lang="zh-CN" altLang="en-US" sz="4400" spc="400" dirty="0">
              <a:solidFill>
                <a:srgbClr val="C0C0C0"/>
              </a:solidFill>
              <a:latin typeface="华文中宋" panose="02010600040101010101" pitchFamily="2" charset="-122"/>
              <a:ea typeface="华文中宋" panose="02010600040101010101" pitchFamily="2" charset="-122"/>
            </a:endParaRPr>
          </a:p>
        </p:txBody>
      </p:sp>
      <p:sp>
        <p:nvSpPr>
          <p:cNvPr id="22" name="菱形 21"/>
          <p:cNvSpPr/>
          <p:nvPr userDrawn="1">
            <p:custDataLst>
              <p:tags r:id="rId8"/>
            </p:custDataLst>
          </p:nvPr>
        </p:nvSpPr>
        <p:spPr>
          <a:xfrm>
            <a:off x="3526504" y="4384333"/>
            <a:ext cx="466665" cy="46842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solidFill>
                <a:srgbClr val="259B7F"/>
              </a:solidFill>
            </a:endParaRPr>
          </a:p>
        </p:txBody>
      </p:sp>
      <p:sp>
        <p:nvSpPr>
          <p:cNvPr id="23" name="文本框 84"/>
          <p:cNvSpPr txBox="1">
            <a:spLocks noChangeArrowheads="1"/>
          </p:cNvSpPr>
          <p:nvPr userDrawn="1">
            <p:custDataLst>
              <p:tags r:id="rId9"/>
            </p:custDataLst>
          </p:nvPr>
        </p:nvSpPr>
        <p:spPr bwMode="auto">
          <a:xfrm>
            <a:off x="4043015" y="4380114"/>
            <a:ext cx="693647" cy="454130"/>
          </a:xfrm>
          <a:prstGeom prst="rect">
            <a:avLst/>
          </a:prstGeom>
          <a:noFill/>
          <a:ln>
            <a:noFill/>
          </a:ln>
        </p:spPr>
        <p:txBody>
          <a:bodyPr lIns="121917" tIns="60958" rIns="121917" bIns="60958"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en-US" altLang="zh-CN" sz="2800" b="1" dirty="0" smtClean="0">
                <a:latin typeface="Times New Roman" panose="02020603050405020304" pitchFamily="18" charset="0"/>
                <a:ea typeface="华文细黑" panose="02010600040101010101" pitchFamily="2" charset="-122"/>
                <a:cs typeface="Times New Roman" panose="02020603050405020304" pitchFamily="18" charset="0"/>
              </a:rPr>
              <a:t>02</a:t>
            </a:r>
            <a:endParaRPr lang="zh-CN" altLang="en-US" sz="2800" b="1" dirty="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6" name="文本框 85"/>
          <p:cNvSpPr txBox="1">
            <a:spLocks noChangeArrowheads="1"/>
          </p:cNvSpPr>
          <p:nvPr userDrawn="1">
            <p:custDataLst>
              <p:tags r:id="rId10"/>
            </p:custDataLst>
          </p:nvPr>
        </p:nvSpPr>
        <p:spPr bwMode="auto">
          <a:xfrm>
            <a:off x="4680466" y="4381753"/>
            <a:ext cx="4130178" cy="450955"/>
          </a:xfrm>
          <a:prstGeom prst="rect">
            <a:avLst/>
          </a:prstGeom>
          <a:noFill/>
          <a:ln>
            <a:noFill/>
          </a:ln>
        </p:spPr>
        <p:txBody>
          <a:bodyPr lIns="121917" tIns="60958" rIns="121917" bIns="60958"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800" kern="1200" dirty="0" smtClean="0">
                <a:solidFill>
                  <a:schemeClr val="tx1"/>
                </a:solidFill>
                <a:latin typeface="微软雅黑" panose="020B0503020204020204" pitchFamily="34" charset="-122"/>
                <a:ea typeface="微软雅黑" panose="020B0503020204020204" pitchFamily="34" charset="-122"/>
                <a:cs typeface="+mn-cs"/>
              </a:rPr>
              <a:t>掌握民用航空保险的赔偿问题</a:t>
            </a:r>
            <a:endParaRPr lang="zh-CN" altLang="en-US" sz="1800" kern="1200" dirty="0" smtClean="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userDrawn="1"/>
        </p:nvSpPr>
        <p:spPr>
          <a:xfrm>
            <a:off x="10151257" y="285728"/>
            <a:ext cx="2003165" cy="1484761"/>
          </a:xfrm>
          <a:prstGeom prst="rect">
            <a:avLst/>
          </a:prstGeom>
        </p:spPr>
        <p:txBody>
          <a:bodyPr lIns="121917" tIns="60958" rIns="121917" bIns="60958">
            <a:spAutoFit/>
          </a:bodyPr>
          <a:lstStyle/>
          <a:p>
            <a:pPr algn="r" fontAlgn="auto">
              <a:lnSpc>
                <a:spcPct val="112000"/>
              </a:lnSpc>
              <a:spcBef>
                <a:spcPts val="0"/>
              </a:spcBef>
              <a:spcAft>
                <a:spcPts val="0"/>
              </a:spcAft>
              <a:defRPr/>
            </a:pPr>
            <a:r>
              <a:rPr lang="zh-CN" altLang="en-US" sz="3700" b="1" dirty="0">
                <a:solidFill>
                  <a:schemeClr val="bg1"/>
                </a:solidFill>
                <a:latin typeface="微软雅黑" panose="020B0503020204020204" pitchFamily="34" charset="-122"/>
                <a:ea typeface="微软雅黑" panose="020B0503020204020204" pitchFamily="34" charset="-122"/>
              </a:rPr>
              <a:t>过渡页 </a:t>
            </a:r>
            <a:r>
              <a:rPr lang="en-US" altLang="zh-CN" sz="3700" b="1" dirty="0">
                <a:solidFill>
                  <a:schemeClr val="bg1"/>
                </a:solidFill>
                <a:latin typeface="微软雅黑" panose="020B0503020204020204" pitchFamily="34" charset="-122"/>
                <a:ea typeface="微软雅黑" panose="020B0503020204020204" pitchFamily="34" charset="-122"/>
              </a:rPr>
              <a:t> </a:t>
            </a:r>
            <a:endParaRPr lang="en-US" altLang="zh-CN" sz="3700" b="1" dirty="0">
              <a:solidFill>
                <a:schemeClr val="bg1"/>
              </a:solidFill>
              <a:latin typeface="微软雅黑" panose="020B0503020204020204" pitchFamily="34" charset="-122"/>
              <a:ea typeface="微软雅黑" panose="020B0503020204020204" pitchFamily="34" charset="-122"/>
            </a:endParaRPr>
          </a:p>
          <a:p>
            <a:pPr algn="r" fontAlgn="auto">
              <a:lnSpc>
                <a:spcPct val="112000"/>
              </a:lnSpc>
              <a:spcBef>
                <a:spcPts val="0"/>
              </a:spcBef>
              <a:spcAft>
                <a:spcPts val="0"/>
              </a:spcAft>
              <a:defRPr/>
            </a:pPr>
            <a:r>
              <a:rPr lang="en-US" altLang="zh-CN" sz="2100" dirty="0">
                <a:solidFill>
                  <a:schemeClr val="bg1">
                    <a:lumMod val="50000"/>
                  </a:schemeClr>
                </a:solidFill>
                <a:latin typeface="+mn-lt"/>
              </a:rPr>
              <a:t>TRANSITION </a:t>
            </a:r>
            <a:r>
              <a:rPr lang="en-US" altLang="zh-CN" sz="2100" dirty="0">
                <a:solidFill>
                  <a:schemeClr val="bg1">
                    <a:lumMod val="50000"/>
                  </a:schemeClr>
                </a:solidFill>
                <a:latin typeface="Calibri" panose="020F0502020204030204"/>
              </a:rPr>
              <a:t>PAGE </a:t>
            </a:r>
            <a:endParaRPr lang="zh-CN" altLang="en-US" kern="0" dirty="0">
              <a:solidFill>
                <a:schemeClr val="bg1">
                  <a:lumMod val="50000"/>
                </a:schemeClr>
              </a:solidFill>
              <a:latin typeface="+mn-lt"/>
              <a:ea typeface="+mn-ea"/>
            </a:endParaRPr>
          </a:p>
        </p:txBody>
      </p:sp>
      <p:sp>
        <p:nvSpPr>
          <p:cNvPr id="19" name="矩形 18"/>
          <p:cNvSpPr/>
          <p:nvPr userDrawn="1"/>
        </p:nvSpPr>
        <p:spPr>
          <a:xfrm>
            <a:off x="2734910" y="3339288"/>
            <a:ext cx="9455506" cy="181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sp>
        <p:nvSpPr>
          <p:cNvPr id="20" name="矩形 19"/>
          <p:cNvSpPr/>
          <p:nvPr userDrawn="1"/>
        </p:nvSpPr>
        <p:spPr>
          <a:xfrm>
            <a:off x="3" y="3339288"/>
            <a:ext cx="2734907" cy="18101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zh-CN" altLang="en-US" dirty="0"/>
          </a:p>
        </p:txBody>
      </p:sp>
      <p:pic>
        <p:nvPicPr>
          <p:cNvPr id="21" name="Picture 2" descr="C:\Users\user\Desktop\未标题-1 拷贝.png"/>
          <p:cNvPicPr>
            <a:picLocks noChangeAspect="1" noChangeArrowheads="1"/>
          </p:cNvPicPr>
          <p:nvPr userDrawn="1"/>
        </p:nvPicPr>
        <p:blipFill>
          <a:blip r:embed="rId2" cstate="email"/>
          <a:srcRect/>
          <a:stretch>
            <a:fillRect/>
          </a:stretch>
        </p:blipFill>
        <p:spPr bwMode="auto">
          <a:xfrm>
            <a:off x="738150" y="1699122"/>
            <a:ext cx="3060700" cy="463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p:cNvSpPr/>
          <p:nvPr userDrawn="1"/>
        </p:nvSpPr>
        <p:spPr>
          <a:xfrm>
            <a:off x="4667240"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椭圆 8"/>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TextBox 28"/>
          <p:cNvSpPr txBox="1">
            <a:spLocks noChangeArrowheads="1"/>
          </p:cNvSpPr>
          <p:nvPr userDrawn="1"/>
        </p:nvSpPr>
        <p:spPr bwMode="auto">
          <a:xfrm>
            <a:off x="5711841"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认识民用航空保险</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矩形 19"/>
          <p:cNvSpPr/>
          <p:nvPr userDrawn="1"/>
        </p:nvSpPr>
        <p:spPr>
          <a:xfrm>
            <a:off x="187980" y="642918"/>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2"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一、民用航空保险的含义</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6"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二、民用航空保险的特点</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矩形 19"/>
          <p:cNvSpPr/>
          <p:nvPr userDrawn="1"/>
        </p:nvSpPr>
        <p:spPr>
          <a:xfrm>
            <a:off x="187980" y="642918"/>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6" name="椭圆 15"/>
          <p:cNvSpPr/>
          <p:nvPr userDrawn="1"/>
        </p:nvSpPr>
        <p:spPr>
          <a:xfrm>
            <a:off x="4667240"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8" name="椭圆 17"/>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711841"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认识民用航空保险</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三、民用航空保险的种类</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6" name="椭圆 15"/>
          <p:cNvSpPr/>
          <p:nvPr userDrawn="1"/>
        </p:nvSpPr>
        <p:spPr>
          <a:xfrm>
            <a:off x="4667240"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2" name="椭圆 21"/>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TextBox 28"/>
          <p:cNvSpPr txBox="1">
            <a:spLocks noChangeArrowheads="1"/>
          </p:cNvSpPr>
          <p:nvPr userDrawn="1"/>
        </p:nvSpPr>
        <p:spPr bwMode="auto">
          <a:xfrm>
            <a:off x="5711841"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认识民用航空保险</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6" name="椭圆 15"/>
          <p:cNvSpPr/>
          <p:nvPr userDrawn="1"/>
        </p:nvSpPr>
        <p:spPr>
          <a:xfrm>
            <a:off x="4667240"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2" name="椭圆 21"/>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3" name="TextBox 28"/>
          <p:cNvSpPr txBox="1">
            <a:spLocks noChangeArrowheads="1"/>
          </p:cNvSpPr>
          <p:nvPr userDrawn="1"/>
        </p:nvSpPr>
        <p:spPr bwMode="auto">
          <a:xfrm>
            <a:off x="5711841"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认识民用航空保险</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四、民航法的渊源</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椭圆 18"/>
          <p:cNvSpPr/>
          <p:nvPr userDrawn="1"/>
        </p:nvSpPr>
        <p:spPr>
          <a:xfrm>
            <a:off x="4667240"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711841"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认识民航法</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13"/>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chemeClr val="tx2">
              <a:lumMod val="60000"/>
              <a:lumOff val="4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userDrawn="1"/>
        </p:nvSpPr>
        <p:spPr>
          <a:xfrm>
            <a:off x="1211767" y="219795"/>
            <a:ext cx="2983896"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任务一</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8" name="TextBox 10"/>
          <p:cNvSpPr>
            <a:spLocks noChangeArrowheads="1"/>
          </p:cNvSpPr>
          <p:nvPr userDrawn="1"/>
        </p:nvSpPr>
        <p:spPr bwMode="auto">
          <a:xfrm>
            <a:off x="7394123" y="188640"/>
            <a:ext cx="4620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五、民航法的发展</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椭圆 18"/>
          <p:cNvSpPr/>
          <p:nvPr userDrawn="1"/>
        </p:nvSpPr>
        <p:spPr>
          <a:xfrm>
            <a:off x="4667240" y="6522816"/>
            <a:ext cx="143963" cy="144000"/>
          </a:xfrm>
          <a:prstGeom prst="ellipse">
            <a:avLst/>
          </a:prstGeom>
          <a:solidFill>
            <a:schemeClr val="bg1">
              <a:lumMod val="9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p:nvPr userDrawn="1"/>
        </p:nvSpPr>
        <p:spPr>
          <a:xfrm>
            <a:off x="5309095" y="6522816"/>
            <a:ext cx="143963" cy="144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1" name="TextBox 28"/>
          <p:cNvSpPr txBox="1">
            <a:spLocks noChangeArrowheads="1"/>
          </p:cNvSpPr>
          <p:nvPr userDrawn="1"/>
        </p:nvSpPr>
        <p:spPr bwMode="auto">
          <a:xfrm>
            <a:off x="5711841" y="6394761"/>
            <a:ext cx="3601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eaLnBrk="0" hangingPunct="0">
              <a:defRPr sz="2000">
                <a:solidFill>
                  <a:schemeClr val="tx1"/>
                </a:solidFill>
                <a:latin typeface="Arial" panose="020B060402020202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认识民航法</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2" name="Picture 5" descr="C:\Users\jqq\Desktop\54caf0b99ba64_1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3352" y="116632"/>
            <a:ext cx="682742" cy="45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file:///c:\users\administrator\appdata\roaming\360se6\User%20Data\temp\104c333c42a6471f2b15f404a2170a5b.jpg" TargetMode="Externa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9.jpeg"/><Relationship Id="rId1"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1.svg"/><Relationship Id="rId3" Type="http://schemas.openxmlformats.org/officeDocument/2006/relationships/image" Target="../media/image23.png"/><Relationship Id="rId2" Type="http://schemas.openxmlformats.org/officeDocument/2006/relationships/slide" Target="slide1.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file:///c:\users\administrator\appdata\roaming\360se6\User%20Data\temp\t013fdd2910a8831343.jpg" TargetMode="External"/><Relationship Id="rId2" Type="http://schemas.openxmlformats.org/officeDocument/2006/relationships/image" Target="../media/image12.jpeg"/><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10243" name="Group 4"/>
          <p:cNvGrpSpPr/>
          <p:nvPr/>
        </p:nvGrpSpPr>
        <p:grpSpPr>
          <a:xfrm>
            <a:off x="2076450" y="465138"/>
            <a:ext cx="7924800" cy="766810"/>
            <a:chOff x="336" y="432"/>
            <a:chExt cx="4992" cy="483"/>
          </a:xfrm>
        </p:grpSpPr>
        <p:sp>
          <p:nvSpPr>
            <p:cNvPr id="10250"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450566"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公共航空运输企业及运营管理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10252" name="Group 7"/>
            <p:cNvGrpSpPr/>
            <p:nvPr/>
          </p:nvGrpSpPr>
          <p:grpSpPr>
            <a:xfrm>
              <a:off x="576" y="480"/>
              <a:ext cx="960" cy="435"/>
              <a:chOff x="999" y="2100"/>
              <a:chExt cx="768" cy="857"/>
            </a:xfrm>
          </p:grpSpPr>
          <p:sp>
            <p:nvSpPr>
              <p:cNvPr id="450568"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569"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570"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450571" name="Group 11"/>
          <p:cNvGrpSpPr/>
          <p:nvPr/>
        </p:nvGrpSpPr>
        <p:grpSpPr>
          <a:xfrm>
            <a:off x="2012358" y="1424453"/>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450575"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二、航空器机身战争险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450576" name="Text Box 16"/>
          <p:cNvSpPr txBox="1"/>
          <p:nvPr/>
        </p:nvSpPr>
        <p:spPr>
          <a:xfrm>
            <a:off x="1905000" y="2065338"/>
            <a:ext cx="8458200" cy="435419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机身战争险保险单受理由上述危险而引起的各种索赔，但不承保由下列任何一个或几个因素引起的损失、损坏或支出：</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1.</a:t>
            </a:r>
            <a:r>
              <a:rPr lang="zh-CN" altLang="en-US" sz="2000" dirty="0">
                <a:latin typeface="Times New Roman" panose="02020603050405020304" pitchFamily="18" charset="0"/>
                <a:ea typeface="楷体_GB2312" pitchFamily="49" charset="-122"/>
              </a:rPr>
              <a:t>下列五国中任何两国之间发生的战争：美国、英国、法国、俄罗斯、中国。一旦上述国家中的任何两个国家发生战争（不管是否宣战），该保险单自动失效。</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2.</a:t>
            </a:r>
            <a:r>
              <a:rPr lang="zh-CN" altLang="en-US" sz="2000" dirty="0">
                <a:latin typeface="Times New Roman" panose="02020603050405020304" pitchFamily="18" charset="0"/>
                <a:ea typeface="楷体_GB2312" pitchFamily="49" charset="-122"/>
              </a:rPr>
              <a:t>发生原子武器或放射性武器爆炸、核裂变和核聚变或其他类似反应，不论是带有敌意的或是其他什么原因。一旦发生上述情况中的任何一种，保险单即自动终止。</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3.</a:t>
            </a:r>
            <a:r>
              <a:rPr lang="zh-CN" altLang="en-US" sz="2000" dirty="0">
                <a:latin typeface="Times New Roman" panose="02020603050405020304" pitchFamily="18" charset="0"/>
                <a:ea typeface="楷体_GB2312" pitchFamily="49" charset="-122"/>
              </a:rPr>
              <a:t>因财务原因和营运原因而造成的损失。</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    机身战争险一般是作为机身一切险的一种特别附加险承保的。因此，其投保的金额也是约定价值。但机身战争险通常没有免赔额。</a:t>
            </a:r>
            <a:endParaRPr lang="zh-CN" altLang="en-US" sz="2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0571"/>
                                        </p:tgtEl>
                                        <p:attrNameLst>
                                          <p:attrName>style.visibility</p:attrName>
                                        </p:attrNameLst>
                                      </p:cBhvr>
                                      <p:to>
                                        <p:strVal val="visible"/>
                                      </p:to>
                                    </p:set>
                                    <p:animEffect transition="in" filter="wipe(left)">
                                      <p:cBhvr>
                                        <p:cTn id="7" dur="1000"/>
                                        <p:tgtEl>
                                          <p:spTgt spid="45057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50576"/>
                                        </p:tgtEl>
                                        <p:attrNameLst>
                                          <p:attrName>style.visibility</p:attrName>
                                        </p:attrNameLst>
                                      </p:cBhvr>
                                      <p:to>
                                        <p:strVal val="visible"/>
                                      </p:to>
                                    </p:set>
                                    <p:anim calcmode="lin" valueType="num">
                                      <p:cBhvr>
                                        <p:cTn id="12" dur="1000" fill="hold"/>
                                        <p:tgtEl>
                                          <p:spTgt spid="450576"/>
                                        </p:tgtEl>
                                        <p:attrNameLst>
                                          <p:attrName>ppt_x</p:attrName>
                                        </p:attrNameLst>
                                      </p:cBhvr>
                                      <p:tavLst>
                                        <p:tav tm="0">
                                          <p:val>
                                            <p:strVal val="#ppt_x-.2"/>
                                          </p:val>
                                        </p:tav>
                                        <p:tav tm="100000">
                                          <p:val>
                                            <p:strVal val="#ppt_x"/>
                                          </p:val>
                                        </p:tav>
                                      </p:tavLst>
                                    </p:anim>
                                    <p:anim calcmode="lin" valueType="num">
                                      <p:cBhvr>
                                        <p:cTn id="13" dur="1000" fill="hold"/>
                                        <p:tgtEl>
                                          <p:spTgt spid="4505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0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01caijing.com/UploadFiles/2014/286/2014051911564185108.jpg"/>
          <p:cNvPicPr>
            <a:picLocks noChangeAspect="1" noChangeArrowheads="1"/>
          </p:cNvPicPr>
          <p:nvPr/>
        </p:nvPicPr>
        <p:blipFill>
          <a:blip r:embed="rId1"/>
          <a:srcRect/>
          <a:stretch>
            <a:fillRect/>
          </a:stretch>
        </p:blipFill>
        <p:spPr bwMode="auto">
          <a:xfrm>
            <a:off x="7310446" y="2675983"/>
            <a:ext cx="4124325" cy="3638550"/>
          </a:xfrm>
          <a:prstGeom prst="rect">
            <a:avLst/>
          </a:prstGeom>
          <a:noFill/>
        </p:spPr>
      </p:pic>
      <p:sp>
        <p:nvSpPr>
          <p:cNvPr id="2" name="矩形 1"/>
          <p:cNvSpPr/>
          <p:nvPr/>
        </p:nvSpPr>
        <p:spPr>
          <a:xfrm>
            <a:off x="972386" y="1538811"/>
            <a:ext cx="3929090" cy="4589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．航空旅客法定责任险</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3714775"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（二）航空承运人法定责任险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MH_SubTitle_1"/>
          <p:cNvSpPr>
            <a:spLocks noChangeArrowheads="1"/>
          </p:cNvSpPr>
          <p:nvPr>
            <p:custDataLst>
              <p:tags r:id="rId2"/>
            </p:custDataLst>
          </p:nvPr>
        </p:nvSpPr>
        <p:spPr bwMode="auto">
          <a:xfrm>
            <a:off x="952464" y="2071678"/>
            <a:ext cx="10429948" cy="1285884"/>
          </a:xfrm>
          <a:prstGeom prst="rect">
            <a:avLst/>
          </a:prstGeom>
          <a:noFill/>
          <a:ln w="9525">
            <a:noFill/>
            <a:miter lim="800000"/>
          </a:ln>
        </p:spPr>
        <p:txBody>
          <a:bodyPr anchor="ctr"/>
          <a:lstStyle/>
          <a:p>
            <a:pPr>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航空旅客法定责任保险负责补偿被保险飞机所载的旅客和行李，在飞机上或上、下飞机时因意外事故造成的人身伤亡和行李损失、损坏、丢失或延迟送还所造成的损失，依法应由被保险人承担的赔偿责任，保险人给予赔偿。</a:t>
            </a:r>
            <a:endParaRPr lang="zh-CN" altLang="en-US"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
        <p:nvSpPr>
          <p:cNvPr id="6" name="MH_SubTitle_1"/>
          <p:cNvSpPr>
            <a:spLocks noChangeArrowheads="1"/>
          </p:cNvSpPr>
          <p:nvPr>
            <p:custDataLst>
              <p:tags r:id="rId3"/>
            </p:custDataLst>
          </p:nvPr>
        </p:nvSpPr>
        <p:spPr bwMode="auto">
          <a:xfrm>
            <a:off x="952464" y="3429000"/>
            <a:ext cx="6143668" cy="2286016"/>
          </a:xfrm>
          <a:prstGeom prst="rect">
            <a:avLst/>
          </a:prstGeom>
          <a:noFill/>
          <a:ln w="9525">
            <a:noFill/>
            <a:miter lim="800000"/>
          </a:ln>
        </p:spPr>
        <p:txBody>
          <a:bodyPr anchor="ctr"/>
          <a:lstStyle/>
          <a:p>
            <a:pPr>
              <a:lnSpc>
                <a:spcPct val="150000"/>
              </a:lnSpc>
              <a:buClr>
                <a:srgbClr val="C00000"/>
              </a:buClr>
              <a:buFont typeface="Wingdings" panose="05000000000000000000" pitchFamily="2" charset="2"/>
              <a:buChar char="u"/>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这种保险是以承运人可能承担的对旅客的赔偿责任为保险标的的保险，其本质上是</a:t>
            </a:r>
            <a:r>
              <a:rPr lang="zh-CN" altLang="en-US" dirty="0" smtClean="0">
                <a:solidFill>
                  <a:srgbClr val="FF0000"/>
                </a:solidFill>
                <a:latin typeface="微软雅黑" panose="020B0503020204020204" pitchFamily="34" charset="-122"/>
                <a:ea typeface="微软雅黑" panose="020B0503020204020204" pitchFamily="34" charset="-122"/>
              </a:rPr>
              <a:t>财产险，而非人身险。</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Clr>
                <a:srgbClr val="C00000"/>
              </a:buClr>
              <a:buFont typeface="Wingdings" panose="05000000000000000000" pitchFamily="2" charset="2"/>
              <a:buChar char="u"/>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投保人是航空公司，保险费来源于机票收入，保险费的支出属于航空公司的运营成本，构成了机票价格的一部分。</a:t>
            </a:r>
            <a:endParaRPr lang="zh-CN" altLang="en-US"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2386" y="1538811"/>
            <a:ext cx="5980870" cy="5078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．航空货物运输法定责任险和航空邮件运输法定责任险</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5384474" cy="466281"/>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（二）航空承运人法定责任险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MH_SubTitle_1"/>
          <p:cNvSpPr>
            <a:spLocks noChangeArrowheads="1"/>
          </p:cNvSpPr>
          <p:nvPr>
            <p:custDataLst>
              <p:tags r:id="rId1"/>
            </p:custDataLst>
          </p:nvPr>
        </p:nvSpPr>
        <p:spPr bwMode="auto">
          <a:xfrm>
            <a:off x="1095340" y="3071810"/>
            <a:ext cx="4500594" cy="2643206"/>
          </a:xfrm>
          <a:prstGeom prst="rect">
            <a:avLst/>
          </a:prstGeom>
          <a:noFill/>
          <a:ln w="9525">
            <a:noFill/>
            <a:miter lim="800000"/>
          </a:ln>
        </p:spPr>
        <p:txBody>
          <a:bodyPr anchor="ctr"/>
          <a:lstStyle/>
          <a:p>
            <a:pPr>
              <a:lnSpc>
                <a:spcPct val="150000"/>
              </a:lnSpc>
              <a:defRPr/>
            </a:pPr>
            <a:r>
              <a:rPr lang="zh-CN" altLang="en-US" b="1" dirty="0" smtClean="0">
                <a:solidFill>
                  <a:srgbClr val="C00000"/>
                </a:solidFill>
                <a:latin typeface="微软雅黑" panose="020B0503020204020204" pitchFamily="34" charset="-122"/>
                <a:ea typeface="微软雅黑" panose="020B0503020204020204" pitchFamily="34" charset="-122"/>
              </a:rPr>
              <a:t>        航空货物运输法定责任险和航空邮件运输法定责任险是指</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保险人负责赔偿所保航空器承运的货物或邮件，从承运时起至交付收货人时止的过程中，如发生损失或延迟交付，依法或依合同规定应由被保险人承担的赔偿责任。</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9937" name="Picture 1"/>
          <p:cNvPicPr>
            <a:picLocks noChangeAspect="1" noChangeArrowheads="1"/>
          </p:cNvPicPr>
          <p:nvPr/>
        </p:nvPicPr>
        <p:blipFill>
          <a:blip r:embed="rId2"/>
          <a:srcRect/>
          <a:stretch>
            <a:fillRect/>
          </a:stretch>
        </p:blipFill>
        <p:spPr bwMode="auto">
          <a:xfrm>
            <a:off x="6167438" y="2036628"/>
            <a:ext cx="4500594" cy="405935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2386" y="1538811"/>
            <a:ext cx="5980870" cy="4589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．航空器第三人责任险</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5384474" cy="466281"/>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（二）航空承运人法定责任险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9154" name="Picture 2" descr="http://img.okbao.com/uploads/allimg/141222/224-141222111FV03.jpg"/>
          <p:cNvPicPr>
            <a:picLocks noChangeAspect="1" noChangeArrowheads="1"/>
          </p:cNvPicPr>
          <p:nvPr/>
        </p:nvPicPr>
        <p:blipFill>
          <a:blip r:embed="rId1"/>
          <a:srcRect/>
          <a:stretch>
            <a:fillRect/>
          </a:stretch>
        </p:blipFill>
        <p:spPr bwMode="auto">
          <a:xfrm>
            <a:off x="0" y="3286124"/>
            <a:ext cx="7715250" cy="3048000"/>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6096000" y="1964170"/>
            <a:ext cx="5429288" cy="2536400"/>
          </a:xfrm>
          <a:prstGeom prst="rect">
            <a:avLst/>
          </a:prstGeom>
          <a:solidFill>
            <a:srgbClr val="F8F8F8">
              <a:alpha val="63137"/>
            </a:srgbClr>
          </a:solidFill>
        </p:spPr>
        <p:txBody>
          <a:bodyPr wrap="square">
            <a:spAutoFit/>
          </a:bodyPr>
          <a:lstStyle/>
          <a:p>
            <a:pPr>
              <a:lnSpc>
                <a:spcPct val="150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第三人责任险承保航空器</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在营运中，由于航空器坠落或从航空器上坠人、坠物而造成第三人的人身伤亡或财产损失，应由被保险人承担的赔偿责任，保险人负责赔偿。但属于被保险人的雇员（包括机上和机场工作人员）、被保险飞机上的旅客的人身伤亡或财产损失则均不属于第三人责任险承保范围。</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2386" y="1538811"/>
            <a:ext cx="5980870" cy="4589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．航空器第三人责任险</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5384474" cy="466281"/>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（二）航空承运人法定责任险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452530" y="3000369"/>
            <a:ext cx="9001188" cy="857257"/>
            <a:chOff x="3779912" y="1777380"/>
            <a:chExt cx="4896544" cy="553004"/>
          </a:xfrm>
        </p:grpSpPr>
        <p:sp>
          <p:nvSpPr>
            <p:cNvPr id="5" name="矩形 4"/>
            <p:cNvSpPr/>
            <p:nvPr/>
          </p:nvSpPr>
          <p:spPr>
            <a:xfrm>
              <a:off x="3779912" y="1777380"/>
              <a:ext cx="4896544" cy="553003"/>
            </a:xfrm>
            <a:prstGeom prst="rect">
              <a:avLst/>
            </a:prstGeom>
            <a:noFill/>
            <a:ln w="12700">
              <a:solidFill>
                <a:srgbClr val="3782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3779912" y="1777381"/>
              <a:ext cx="432048" cy="553003"/>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382367" y="1777381"/>
              <a:ext cx="4255227" cy="536064"/>
            </a:xfrm>
            <a:prstGeom prst="rect">
              <a:avLst/>
            </a:prstGeom>
            <a:noFill/>
          </p:spPr>
          <p:txBody>
            <a:bodyPr wrap="square" rtlCol="0">
              <a:spAutoFit/>
            </a:bodyPr>
            <a:lstStyle/>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空中碰撞造成其他航空器及人身伤亡和财产损失。如两架飞机相撞，如果责任在航空公司</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，那么航空公司</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就应当赔付对方飞机、旅客、行李以及货物的损失；</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452530" y="4161712"/>
            <a:ext cx="9001188" cy="432048"/>
            <a:chOff x="3779912" y="1777380"/>
            <a:chExt cx="4896544" cy="432048"/>
          </a:xfrm>
        </p:grpSpPr>
        <p:sp>
          <p:nvSpPr>
            <p:cNvPr id="9" name="矩形 8"/>
            <p:cNvSpPr/>
            <p:nvPr/>
          </p:nvSpPr>
          <p:spPr>
            <a:xfrm>
              <a:off x="3779912" y="1777380"/>
              <a:ext cx="4896544" cy="432048"/>
            </a:xfrm>
            <a:prstGeom prst="rect">
              <a:avLst/>
            </a:prstGeom>
            <a:noFill/>
            <a:ln w="12700">
              <a:solidFill>
                <a:srgbClr val="3782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 name="矩形 9"/>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382368" y="1837775"/>
              <a:ext cx="4078064" cy="338554"/>
            </a:xfrm>
            <a:prstGeom prst="rect">
              <a:avLst/>
            </a:prstGeom>
            <a:noFill/>
            <a:effectLst/>
          </p:spPr>
          <p:txBody>
            <a:bodyPr wrap="square" rtlCol="0">
              <a:spAutoFit/>
            </a:bodyPr>
            <a:lstStyle/>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航空器在地面上造成的任何设备、人员和其他航空器的损失；</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452530" y="5068654"/>
            <a:ext cx="9001188" cy="432048"/>
            <a:chOff x="3779912" y="1777380"/>
            <a:chExt cx="4896544" cy="432048"/>
          </a:xfrm>
        </p:grpSpPr>
        <p:sp>
          <p:nvSpPr>
            <p:cNvPr id="13" name="矩形 12"/>
            <p:cNvSpPr/>
            <p:nvPr/>
          </p:nvSpPr>
          <p:spPr>
            <a:xfrm>
              <a:off x="3779912" y="1777380"/>
              <a:ext cx="4896544" cy="432048"/>
            </a:xfrm>
            <a:prstGeom prst="rect">
              <a:avLst/>
            </a:prstGeom>
            <a:noFill/>
            <a:ln w="12700">
              <a:solidFill>
                <a:srgbClr val="3782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 name="矩形 13"/>
            <p:cNvSpPr/>
            <p:nvPr/>
          </p:nvSpPr>
          <p:spPr>
            <a:xfrm>
              <a:off x="3779912" y="1777380"/>
              <a:ext cx="432048" cy="432048"/>
            </a:xfrm>
            <a:prstGeom prst="rect">
              <a:avLst/>
            </a:prstGeom>
            <a:gradFill>
              <a:gsLst>
                <a:gs pos="0">
                  <a:srgbClr val="3782C5"/>
                </a:gs>
                <a:gs pos="100000">
                  <a:srgbClr val="2857A5"/>
                </a:gs>
              </a:gsLst>
              <a:lin ang="5400000" scaled="0"/>
            </a:gradFill>
            <a:ln w="12700">
              <a:solidFill>
                <a:srgbClr val="37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382368" y="1837775"/>
              <a:ext cx="4078064" cy="338554"/>
            </a:xfrm>
            <a:prstGeom prst="rect">
              <a:avLst/>
            </a:prstGeom>
            <a:noFill/>
          </p:spPr>
          <p:txBody>
            <a:bodyPr wrap="square" rtlCol="0">
              <a:spAutoFit/>
            </a:bodyPr>
            <a:lstStyle/>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航空器在空中或地面造成第三者的人身伤亡及财产损失。</a:t>
              </a:r>
              <a:endPar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1023902" y="2000240"/>
            <a:ext cx="5643602" cy="466281"/>
          </a:xfrm>
          <a:prstGeom prst="rect">
            <a:avLst/>
          </a:prstGeom>
        </p:spPr>
        <p:txBody>
          <a:bodyPr wrap="square">
            <a:spAutoFit/>
          </a:bodyPr>
          <a:lstStyle/>
          <a:p>
            <a:pPr>
              <a:lnSpc>
                <a:spcPct val="135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航空器对第三者造成的损失</a:t>
            </a:r>
            <a:r>
              <a:rPr lang="zh-CN" altLang="en-US" b="1" dirty="0" smtClean="0">
                <a:solidFill>
                  <a:srgbClr val="C00000"/>
                </a:solidFill>
                <a:latin typeface="微软雅黑" panose="020B0503020204020204" pitchFamily="34" charset="-122"/>
                <a:ea typeface="微软雅黑" panose="020B0503020204020204" pitchFamily="34" charset="-122"/>
              </a:rPr>
              <a:t>主要有三类</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443396" name="Group 4"/>
          <p:cNvGrpSpPr/>
          <p:nvPr/>
        </p:nvGrpSpPr>
        <p:grpSpPr>
          <a:xfrm>
            <a:off x="2086584" y="730715"/>
            <a:ext cx="840139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443400" name="Text Box 8"/>
            <p:cNvSpPr txBox="1">
              <a:spLocks noChangeArrowheads="1"/>
            </p:cNvSpPr>
            <p:nvPr/>
          </p:nvSpPr>
          <p:spPr bwMode="auto">
            <a:xfrm>
              <a:off x="288" y="917"/>
              <a:ext cx="5332"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rPr>
                <a:t>】  </a:t>
              </a:r>
              <a:r>
                <a:rPr kumimoji="0" lang="zh-CN" altLang="en-US"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rPr>
                <a:t>大连空难保险赔偿纠纷案</a:t>
              </a:r>
              <a:r>
                <a:rPr kumimoji="0" lang="zh-CN" altLang="en-US" sz="24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   </a:t>
              </a:r>
              <a:endParaRPr kumimoji="0" lang="zh-CN" altLang="en-US" sz="24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443401" name="Text Box 9"/>
          <p:cNvSpPr txBox="1"/>
          <p:nvPr/>
        </p:nvSpPr>
        <p:spPr>
          <a:xfrm>
            <a:off x="2057400" y="1968500"/>
            <a:ext cx="8077200" cy="301498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45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2002</a:t>
            </a:r>
            <a:r>
              <a:rPr lang="zh-CN" altLang="en-US" sz="2000" dirty="0">
                <a:latin typeface="Times New Roman" panose="02020603050405020304" pitchFamily="18" charset="0"/>
                <a:ea typeface="楷体_GB2312" pitchFamily="49" charset="-122"/>
              </a:rPr>
              <a:t>年</a:t>
            </a:r>
            <a:r>
              <a:rPr lang="en-US" altLang="zh-CN" sz="2000" dirty="0">
                <a:latin typeface="Times New Roman" panose="02020603050405020304" pitchFamily="18" charset="0"/>
                <a:ea typeface="楷体_GB2312" pitchFamily="49" charset="-122"/>
              </a:rPr>
              <a:t>5</a:t>
            </a:r>
            <a:r>
              <a:rPr lang="zh-CN" altLang="en-US" sz="2000" dirty="0">
                <a:latin typeface="Times New Roman" panose="02020603050405020304" pitchFamily="18" charset="0"/>
                <a:ea typeface="楷体_GB2312" pitchFamily="49" charset="-122"/>
              </a:rPr>
              <a:t>月</a:t>
            </a:r>
            <a:r>
              <a:rPr lang="en-US" altLang="zh-CN" sz="2000" dirty="0">
                <a:latin typeface="Times New Roman" panose="02020603050405020304" pitchFamily="18" charset="0"/>
                <a:ea typeface="楷体_GB2312" pitchFamily="49" charset="-122"/>
              </a:rPr>
              <a:t>7</a:t>
            </a:r>
            <a:r>
              <a:rPr lang="zh-CN" altLang="en-US" sz="2000" dirty="0">
                <a:latin typeface="Times New Roman" panose="02020603050405020304" pitchFamily="18" charset="0"/>
                <a:ea typeface="楷体_GB2312" pitchFamily="49" charset="-122"/>
              </a:rPr>
              <a:t>日</a:t>
            </a:r>
            <a:r>
              <a:rPr lang="en-US" altLang="zh-CN" sz="2000" dirty="0">
                <a:latin typeface="Times New Roman" panose="02020603050405020304" pitchFamily="18" charset="0"/>
                <a:ea typeface="楷体_GB2312" pitchFamily="49" charset="-122"/>
              </a:rPr>
              <a:t>20</a:t>
            </a:r>
            <a:r>
              <a:rPr lang="zh-CN" altLang="en-US" sz="2000" dirty="0">
                <a:latin typeface="Times New Roman" panose="02020603050405020304" pitchFamily="18" charset="0"/>
                <a:ea typeface="楷体_GB2312" pitchFamily="49" charset="-122"/>
              </a:rPr>
              <a:t>时</a:t>
            </a:r>
            <a:r>
              <a:rPr lang="en-US" altLang="zh-CN" sz="2000" dirty="0">
                <a:latin typeface="Times New Roman" panose="02020603050405020304" pitchFamily="18" charset="0"/>
                <a:ea typeface="楷体_GB2312" pitchFamily="49" charset="-122"/>
              </a:rPr>
              <a:t>37</a:t>
            </a:r>
            <a:r>
              <a:rPr lang="zh-CN" altLang="en-US" sz="2000" dirty="0">
                <a:latin typeface="Times New Roman" panose="02020603050405020304" pitchFamily="18" charset="0"/>
                <a:ea typeface="楷体_GB2312" pitchFamily="49" charset="-122"/>
              </a:rPr>
              <a:t>分，中国北方航空公司</a:t>
            </a:r>
            <a:r>
              <a:rPr lang="en-US" altLang="zh-CN" sz="2000" dirty="0">
                <a:latin typeface="Times New Roman" panose="02020603050405020304" pitchFamily="18" charset="0"/>
                <a:ea typeface="楷体_GB2312" pitchFamily="49" charset="-122"/>
              </a:rPr>
              <a:t>CJ6136</a:t>
            </a:r>
            <a:r>
              <a:rPr lang="zh-CN" altLang="en-US" sz="2000" dirty="0">
                <a:latin typeface="Times New Roman" panose="02020603050405020304" pitchFamily="18" charset="0"/>
                <a:ea typeface="楷体_GB2312" pitchFamily="49" charset="-122"/>
              </a:rPr>
              <a:t>航班，由北京返回大连途中，飞机在距离大连机场的东侧约</a:t>
            </a:r>
            <a:r>
              <a:rPr lang="en-US" altLang="zh-CN" sz="2000" dirty="0">
                <a:latin typeface="Times New Roman" panose="02020603050405020304" pitchFamily="18" charset="0"/>
                <a:ea typeface="楷体_GB2312" pitchFamily="49" charset="-122"/>
              </a:rPr>
              <a:t>20</a:t>
            </a:r>
            <a:r>
              <a:rPr lang="zh-CN" altLang="en-US" sz="2000" dirty="0">
                <a:latin typeface="Times New Roman" panose="02020603050405020304" pitchFamily="18" charset="0"/>
                <a:ea typeface="楷体_GB2312" pitchFamily="49" charset="-122"/>
              </a:rPr>
              <a:t>公里处，机长报告地面塔台指挥机舱内起火。</a:t>
            </a:r>
            <a:endParaRPr lang="zh-CN" altLang="en-US" sz="2000" dirty="0">
              <a:latin typeface="Times New Roman" panose="02020603050405020304" pitchFamily="18" charset="0"/>
              <a:ea typeface="楷体_GB2312" pitchFamily="49" charset="-122"/>
            </a:endParaRPr>
          </a:p>
          <a:p>
            <a:pPr marL="0" lvl="0" indent="0" eaLnBrk="1" hangingPunct="1">
              <a:lnSpc>
                <a:spcPct val="145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     </a:t>
            </a:r>
            <a:r>
              <a:rPr lang="en-US" altLang="zh-CN" sz="2000" dirty="0">
                <a:latin typeface="Times New Roman" panose="02020603050405020304" pitchFamily="18" charset="0"/>
                <a:ea typeface="楷体_GB2312" pitchFamily="49" charset="-122"/>
              </a:rPr>
              <a:t>21</a:t>
            </a:r>
            <a:r>
              <a:rPr lang="zh-CN" altLang="en-US" sz="2000" dirty="0">
                <a:latin typeface="Times New Roman" panose="02020603050405020304" pitchFamily="18" charset="0"/>
                <a:ea typeface="楷体_GB2312" pitchFamily="49" charset="-122"/>
              </a:rPr>
              <a:t>时</a:t>
            </a:r>
            <a:r>
              <a:rPr lang="en-US" altLang="zh-CN" sz="2000" dirty="0">
                <a:latin typeface="Times New Roman" panose="02020603050405020304" pitchFamily="18" charset="0"/>
                <a:ea typeface="楷体_GB2312" pitchFamily="49" charset="-122"/>
              </a:rPr>
              <a:t>24</a:t>
            </a:r>
            <a:r>
              <a:rPr lang="zh-CN" altLang="en-US" sz="2000" dirty="0">
                <a:latin typeface="Times New Roman" panose="02020603050405020304" pitchFamily="18" charset="0"/>
                <a:ea typeface="楷体_GB2312" pitchFamily="49" charset="-122"/>
              </a:rPr>
              <a:t>分，飞机与空管部门失去联络，并在雷达显示屏上消失。</a:t>
            </a:r>
            <a:endParaRPr lang="zh-CN" altLang="en-US" sz="2000" dirty="0">
              <a:latin typeface="Times New Roman" panose="02020603050405020304" pitchFamily="18" charset="0"/>
              <a:ea typeface="楷体_GB2312" pitchFamily="49" charset="-122"/>
            </a:endParaRPr>
          </a:p>
          <a:p>
            <a:pPr marL="0" lvl="0" indent="0" eaLnBrk="1" hangingPunct="1">
              <a:lnSpc>
                <a:spcPct val="145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    机上</a:t>
            </a:r>
            <a:r>
              <a:rPr lang="en-US" altLang="zh-CN" sz="2000" dirty="0">
                <a:latin typeface="Times New Roman" panose="02020603050405020304" pitchFamily="18" charset="0"/>
                <a:ea typeface="楷体_GB2312" pitchFamily="49" charset="-122"/>
              </a:rPr>
              <a:t>112</a:t>
            </a:r>
            <a:r>
              <a:rPr lang="zh-CN" altLang="en-US" sz="2000" dirty="0">
                <a:latin typeface="Times New Roman" panose="02020603050405020304" pitchFamily="18" charset="0"/>
                <a:ea typeface="楷体_GB2312" pitchFamily="49" charset="-122"/>
              </a:rPr>
              <a:t>人遇难（机上乘客</a:t>
            </a:r>
            <a:r>
              <a:rPr lang="en-US" altLang="zh-CN" sz="2000" dirty="0">
                <a:latin typeface="Times New Roman" panose="02020603050405020304" pitchFamily="18" charset="0"/>
                <a:ea typeface="楷体_GB2312" pitchFamily="49" charset="-122"/>
              </a:rPr>
              <a:t>103</a:t>
            </a:r>
            <a:r>
              <a:rPr lang="zh-CN" altLang="en-US" sz="2000" dirty="0">
                <a:latin typeface="Times New Roman" panose="02020603050405020304" pitchFamily="18" charset="0"/>
                <a:ea typeface="楷体_GB2312" pitchFamily="49" charset="-122"/>
              </a:rPr>
              <a:t>人，其中有</a:t>
            </a:r>
            <a:r>
              <a:rPr lang="en-US" altLang="zh-CN" sz="2000" dirty="0">
                <a:latin typeface="Times New Roman" panose="02020603050405020304" pitchFamily="18" charset="0"/>
                <a:ea typeface="楷体_GB2312" pitchFamily="49" charset="-122"/>
              </a:rPr>
              <a:t>7</a:t>
            </a:r>
            <a:r>
              <a:rPr lang="zh-CN" altLang="en-US" sz="2000" dirty="0">
                <a:latin typeface="Times New Roman" panose="02020603050405020304" pitchFamily="18" charset="0"/>
                <a:ea typeface="楷体_GB2312" pitchFamily="49" charset="-122"/>
              </a:rPr>
              <a:t>名外国籍旅客、机组人员</a:t>
            </a:r>
            <a:r>
              <a:rPr lang="en-US" altLang="zh-CN" sz="2000" dirty="0">
                <a:latin typeface="Times New Roman" panose="02020603050405020304" pitchFamily="18" charset="0"/>
                <a:ea typeface="楷体_GB2312" pitchFamily="49" charset="-122"/>
              </a:rPr>
              <a:t>9</a:t>
            </a:r>
            <a:r>
              <a:rPr lang="zh-CN" altLang="en-US" sz="2000" dirty="0">
                <a:latin typeface="Times New Roman" panose="02020603050405020304" pitchFamily="18" charset="0"/>
                <a:ea typeface="楷体_GB2312" pitchFamily="49" charset="-122"/>
              </a:rPr>
              <a:t>人）。</a:t>
            </a:r>
            <a:endParaRPr lang="zh-CN" altLang="en-US" sz="20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722590" y="1436261"/>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案例点击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3396"/>
                                        </p:tgtEl>
                                        <p:attrNameLst>
                                          <p:attrName>style.visibility</p:attrName>
                                        </p:attrNameLst>
                                      </p:cBhvr>
                                      <p:to>
                                        <p:strVal val="visible"/>
                                      </p:to>
                                    </p:set>
                                    <p:animEffect transition="in" filter="wipe(left)">
                                      <p:cBhvr>
                                        <p:cTn id="7" dur="1000"/>
                                        <p:tgtEl>
                                          <p:spTgt spid="443396"/>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443401"/>
                                        </p:tgtEl>
                                        <p:attrNameLst>
                                          <p:attrName>style.visibility</p:attrName>
                                        </p:attrNameLst>
                                      </p:cBhvr>
                                      <p:to>
                                        <p:strVal val="visible"/>
                                      </p:to>
                                    </p:set>
                                    <p:anim calcmode="lin" valueType="num">
                                      <p:cBhvr>
                                        <p:cTn id="16" dur="1000" fill="hold"/>
                                        <p:tgtEl>
                                          <p:spTgt spid="443401"/>
                                        </p:tgtEl>
                                        <p:attrNameLst>
                                          <p:attrName>ppt_x</p:attrName>
                                        </p:attrNameLst>
                                      </p:cBhvr>
                                      <p:tavLst>
                                        <p:tav tm="0">
                                          <p:val>
                                            <p:strVal val="#ppt_x-.2"/>
                                          </p:val>
                                        </p:tav>
                                        <p:tav tm="100000">
                                          <p:val>
                                            <p:strVal val="#ppt_x"/>
                                          </p:val>
                                        </p:tav>
                                      </p:tavLst>
                                    </p:anim>
                                    <p:anim calcmode="lin" valueType="num">
                                      <p:cBhvr>
                                        <p:cTn id="17" dur="1000" fill="hold"/>
                                        <p:tgtEl>
                                          <p:spTgt spid="44340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43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445444" name="Group 4"/>
          <p:cNvGrpSpPr/>
          <p:nvPr/>
        </p:nvGrpSpPr>
        <p:grpSpPr>
          <a:xfrm>
            <a:off x="2086584" y="730715"/>
            <a:ext cx="8401397" cy="519771"/>
            <a:chOff x="278" y="913"/>
            <a:chExt cx="5367" cy="1678"/>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445448" name="Text Box 8"/>
            <p:cNvSpPr txBox="1">
              <a:spLocks noChangeArrowheads="1"/>
            </p:cNvSpPr>
            <p:nvPr/>
          </p:nvSpPr>
          <p:spPr bwMode="auto">
            <a:xfrm>
              <a:off x="288" y="917"/>
              <a:ext cx="5332" cy="1587"/>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altLang="zh-CN"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rPr>
                <a:t>【</a:t>
              </a:r>
              <a:r>
                <a:rPr kumimoji="0" lang="zh-CN" altLang="en-US"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rPr>
                <a:t>案例</a:t>
              </a:r>
              <a:r>
                <a:rPr kumimoji="0" lang="en-US" altLang="zh-CN"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rPr>
                <a:t>】  </a:t>
              </a:r>
              <a:r>
                <a:rPr kumimoji="0" lang="zh-CN" altLang="en-US"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rPr>
                <a:t>大连空难保险赔偿纠纷案   </a:t>
              </a:r>
              <a:endParaRPr kumimoji="0" lang="zh-CN" altLang="en-US" sz="2600" kern="1200" cap="none" spc="0" normalizeH="0" baseline="0" noProof="0">
                <a:solidFill>
                  <a:srgbClr val="102558"/>
                </a:solidFill>
                <a:effectLst>
                  <a:outerShdw blurRad="38100" dist="38100" dir="2700000" algn="tl">
                    <a:srgbClr val="000000"/>
                  </a:outerShdw>
                </a:effectLst>
                <a:latin typeface="Times New Roman" panose="02020603050405020304" pitchFamily="18" charset="0"/>
                <a:ea typeface="楷体_GB2312" pitchFamily="49" charset="-122"/>
                <a:cs typeface="+mn-cs"/>
              </a:endParaRPr>
            </a:p>
          </p:txBody>
        </p:sp>
      </p:grpSp>
      <p:sp>
        <p:nvSpPr>
          <p:cNvPr id="445449" name="Text Box 9"/>
          <p:cNvSpPr txBox="1"/>
          <p:nvPr/>
        </p:nvSpPr>
        <p:spPr>
          <a:xfrm>
            <a:off x="1752600" y="1600200"/>
            <a:ext cx="8839200" cy="390779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45000"/>
              </a:lnSpc>
              <a:spcBef>
                <a:spcPct val="4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通过调查并周密核实，认定这次空难是由于乘客张某纵火造成的。</a:t>
            </a:r>
            <a:endParaRPr lang="zh-CN" altLang="en-US" sz="2000" dirty="0">
              <a:latin typeface="Times New Roman" panose="02020603050405020304" pitchFamily="18" charset="0"/>
              <a:ea typeface="楷体_GB2312" pitchFamily="49" charset="-122"/>
            </a:endParaRPr>
          </a:p>
          <a:p>
            <a:pPr marL="0" lvl="0" indent="0" eaLnBrk="1" hangingPunct="1">
              <a:lnSpc>
                <a:spcPct val="145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    张某生于</a:t>
            </a:r>
            <a:r>
              <a:rPr lang="en-US" altLang="zh-CN" sz="2000" dirty="0">
                <a:latin typeface="Times New Roman" panose="02020603050405020304" pitchFamily="18" charset="0"/>
                <a:ea typeface="楷体_GB2312" pitchFamily="49" charset="-122"/>
              </a:rPr>
              <a:t>1965</a:t>
            </a:r>
            <a:r>
              <a:rPr lang="zh-CN" altLang="en-US" sz="2000" dirty="0">
                <a:latin typeface="Times New Roman" panose="02020603050405020304" pitchFamily="18" charset="0"/>
                <a:ea typeface="楷体_GB2312" pitchFamily="49" charset="-122"/>
              </a:rPr>
              <a:t>年，</a:t>
            </a:r>
            <a:r>
              <a:rPr lang="en-US" altLang="zh-CN" sz="2000" dirty="0">
                <a:latin typeface="Times New Roman" panose="02020603050405020304" pitchFamily="18" charset="0"/>
                <a:ea typeface="楷体_GB2312" pitchFamily="49" charset="-122"/>
              </a:rPr>
              <a:t>1983</a:t>
            </a:r>
            <a:r>
              <a:rPr lang="zh-CN" altLang="en-US" sz="2000" dirty="0">
                <a:latin typeface="Times New Roman" panose="02020603050405020304" pitchFamily="18" charset="0"/>
                <a:ea typeface="楷体_GB2312" pitchFamily="49" charset="-122"/>
              </a:rPr>
              <a:t>年就读于南京大学物理系。大学毕业后到大连工作，两年后下海经商，生意经营惨淡。事发当日，他乘机从北京返回大连，并在购买机票时，在中国太平洋人寿保险北京分公司等</a:t>
            </a:r>
            <a:r>
              <a:rPr lang="en-US" altLang="zh-CN" sz="2000" dirty="0">
                <a:latin typeface="Times New Roman" panose="02020603050405020304" pitchFamily="18" charset="0"/>
                <a:ea typeface="楷体_GB2312" pitchFamily="49" charset="-122"/>
              </a:rPr>
              <a:t>6</a:t>
            </a:r>
            <a:r>
              <a:rPr lang="zh-CN" altLang="en-US" sz="2000" dirty="0">
                <a:latin typeface="Times New Roman" panose="02020603050405020304" pitchFamily="18" charset="0"/>
                <a:ea typeface="楷体_GB2312" pitchFamily="49" charset="-122"/>
              </a:rPr>
              <a:t>家保险公司，为自己购买了</a:t>
            </a:r>
            <a:r>
              <a:rPr lang="en-US" altLang="zh-CN" sz="2000" dirty="0">
                <a:latin typeface="Times New Roman" panose="02020603050405020304" pitchFamily="18" charset="0"/>
                <a:ea typeface="楷体_GB2312" pitchFamily="49" charset="-122"/>
              </a:rPr>
              <a:t>7</a:t>
            </a:r>
            <a:r>
              <a:rPr lang="zh-CN" altLang="en-US" sz="2000" dirty="0">
                <a:latin typeface="Times New Roman" panose="02020603050405020304" pitchFamily="18" charset="0"/>
                <a:ea typeface="楷体_GB2312" pitchFamily="49" charset="-122"/>
              </a:rPr>
              <a:t>份航空旅客人身意外伤害保险。</a:t>
            </a:r>
            <a:endParaRPr lang="zh-CN" altLang="en-US" sz="2000" dirty="0">
              <a:latin typeface="Times New Roman" panose="02020603050405020304" pitchFamily="18" charset="0"/>
              <a:ea typeface="楷体_GB2312" pitchFamily="49" charset="-122"/>
            </a:endParaRPr>
          </a:p>
          <a:p>
            <a:pPr marL="0" lvl="0" indent="0" eaLnBrk="1" hangingPunct="1">
              <a:lnSpc>
                <a:spcPct val="145000"/>
              </a:lnSpc>
              <a:spcBef>
                <a:spcPct val="4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    </a:t>
            </a:r>
            <a:r>
              <a:rPr lang="en-US" altLang="zh-CN" sz="2000" dirty="0">
                <a:latin typeface="Times New Roman" panose="02020603050405020304" pitchFamily="18" charset="0"/>
                <a:ea typeface="楷体_GB2312" pitchFamily="49" charset="-122"/>
              </a:rPr>
              <a:t>12</a:t>
            </a:r>
            <a:r>
              <a:rPr lang="zh-CN" altLang="en-US" sz="2000" dirty="0">
                <a:latin typeface="Times New Roman" panose="02020603050405020304" pitchFamily="18" charset="0"/>
                <a:ea typeface="楷体_GB2312" pitchFamily="49" charset="-122"/>
              </a:rPr>
              <a:t>月</a:t>
            </a:r>
            <a:r>
              <a:rPr lang="en-US" altLang="zh-CN" sz="2000" dirty="0">
                <a:latin typeface="Times New Roman" panose="02020603050405020304" pitchFamily="18" charset="0"/>
                <a:ea typeface="楷体_GB2312" pitchFamily="49" charset="-122"/>
              </a:rPr>
              <a:t>7</a:t>
            </a:r>
            <a:r>
              <a:rPr lang="zh-CN" altLang="en-US" sz="2000" dirty="0">
                <a:latin typeface="Times New Roman" panose="02020603050405020304" pitchFamily="18" charset="0"/>
                <a:ea typeface="楷体_GB2312" pitchFamily="49" charset="-122"/>
              </a:rPr>
              <a:t>日，北京保险行业协会正式向张某的家属发出了</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拒赔通知书</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，通知书写道，“根据国务院</a:t>
            </a:r>
            <a:r>
              <a:rPr lang="en-US" altLang="zh-CN" sz="2000" dirty="0">
                <a:latin typeface="Times New Roman" panose="02020603050405020304" pitchFamily="18" charset="0"/>
                <a:ea typeface="楷体_GB2312" pitchFamily="49" charset="-122"/>
              </a:rPr>
              <a:t>5.7</a:t>
            </a:r>
            <a:r>
              <a:rPr lang="zh-CN" altLang="en-US" sz="2000" dirty="0">
                <a:latin typeface="Times New Roman" panose="02020603050405020304" pitchFamily="18" charset="0"/>
                <a:ea typeface="楷体_GB2312" pitchFamily="49" charset="-122"/>
              </a:rPr>
              <a:t>空难领导小组的调查结论，</a:t>
            </a:r>
            <a:r>
              <a:rPr lang="en-US" altLang="zh-CN" sz="2000" dirty="0">
                <a:latin typeface="Times New Roman" panose="02020603050405020304" pitchFamily="18" charset="0"/>
                <a:ea typeface="楷体_GB2312" pitchFamily="49" charset="-122"/>
              </a:rPr>
              <a:t>5.7</a:t>
            </a:r>
            <a:r>
              <a:rPr lang="zh-CN" altLang="en-US" sz="2000" dirty="0">
                <a:latin typeface="Times New Roman" panose="02020603050405020304" pitchFamily="18" charset="0"/>
                <a:ea typeface="楷体_GB2312" pitchFamily="49" charset="-122"/>
              </a:rPr>
              <a:t>空难是由张某纵火造成的，经审核认定，对张某投保的航空旅客人身意外伤害保险不予赔偿。”</a:t>
            </a:r>
            <a:endParaRPr lang="zh-CN" altLang="en-US" sz="2000" dirty="0">
              <a:latin typeface="Times New Roman" panose="02020603050405020304" pitchFamily="18" charset="0"/>
              <a:ea typeface="楷体_GB2312" pitchFamily="49" charset="-122"/>
            </a:endParaRPr>
          </a:p>
        </p:txBody>
      </p:sp>
      <p:sp>
        <p:nvSpPr>
          <p:cNvPr id="75783" name="AutoShape 7"/>
          <p:cNvSpPr>
            <a:spLocks noChangeArrowheads="1"/>
          </p:cNvSpPr>
          <p:nvPr/>
        </p:nvSpPr>
        <p:spPr bwMode="auto">
          <a:xfrm>
            <a:off x="1722590" y="1314023"/>
            <a:ext cx="2120204" cy="330202"/>
          </a:xfrm>
          <a:prstGeom prst="flowChartAlternateProcess">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          </a:t>
            </a:r>
            <a:r>
              <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rPr>
              <a:t>案例结果             </a:t>
            </a:r>
            <a:endParaRPr kumimoji="0" lang="zh-CN" altLang="en-US" sz="2400" b="1" i="0" u="none" strike="noStrike" kern="1200" cap="none" spc="0" normalizeH="0" baseline="0" noProof="0" smtClean="0">
              <a:ln>
                <a:noFill/>
              </a:ln>
              <a:solidFill>
                <a:srgbClr val="FFFFFF"/>
              </a:solidFill>
              <a:effectLst/>
              <a:uLnTx/>
              <a:uFillTx/>
              <a:latin typeface="Calibri" panose="020F0502020204030204" pitchFamily="34" charset="0"/>
              <a:ea typeface="华文楷体" panose="02010600040101010101" pitchFamily="2" charset="-122"/>
              <a:cs typeface="+mn-cs"/>
            </a:endParaRPr>
          </a:p>
        </p:txBody>
      </p:sp>
      <p:sp>
        <p:nvSpPr>
          <p:cNvPr id="5" name="圆角矩形 4"/>
          <p:cNvSpPr/>
          <p:nvPr/>
        </p:nvSpPr>
        <p:spPr>
          <a:xfrm>
            <a:off x="1676400" y="5334000"/>
            <a:ext cx="8991600" cy="1524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3500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思考：</a:t>
            </a:r>
            <a:endParaRPr kumimoji="0" lang="zh-CN" altLang="en-US" sz="24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a:p>
            <a:pPr marL="0" marR="0" lvl="0" indent="0" algn="just" defTabSz="914400" rtl="0" eaLnBrk="1" fontAlgn="base" latinLnBrk="0" hangingPunct="1">
              <a:lnSpc>
                <a:spcPct val="130000"/>
              </a:lnSpc>
              <a:spcBef>
                <a:spcPct val="35000"/>
              </a:spcBef>
              <a:spcAft>
                <a:spcPct val="0"/>
              </a:spcAft>
              <a:buClrTx/>
              <a:buSzTx/>
              <a:buFont typeface="Wingdings" panose="05000000000000000000" pitchFamily="2" charset="2"/>
              <a:buNone/>
              <a:defRPr/>
            </a:pP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1</a:t>
            </a: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、保险公司拒赔是否合理？</a:t>
            </a:r>
            <a:endPar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a:p>
            <a:pPr marL="0" marR="0" lvl="0" indent="0" algn="just" defTabSz="914400" rtl="0" eaLnBrk="1" fontAlgn="base" latinLnBrk="0" hangingPunct="1">
              <a:lnSpc>
                <a:spcPct val="130000"/>
              </a:lnSpc>
              <a:spcBef>
                <a:spcPct val="35000"/>
              </a:spcBef>
              <a:spcAft>
                <a:spcPct val="0"/>
              </a:spcAft>
              <a:buClrTx/>
              <a:buSzTx/>
              <a:buFont typeface="Wingdings" panose="05000000000000000000" pitchFamily="2" charset="2"/>
              <a:buNone/>
              <a:defRPr/>
            </a:pP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a:t>
            </a: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、张某一人购买</a:t>
            </a:r>
            <a:r>
              <a:rPr kumimoji="0" lang="en-US" altLang="zh-CN"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7</a:t>
            </a:r>
            <a:r>
              <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份保险是否有效？</a:t>
            </a:r>
            <a:endParaRPr kumimoji="0" lang="zh-CN" altLang="en-US" sz="2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5444"/>
                                        </p:tgtEl>
                                        <p:attrNameLst>
                                          <p:attrName>style.visibility</p:attrName>
                                        </p:attrNameLst>
                                      </p:cBhvr>
                                      <p:to>
                                        <p:strVal val="visible"/>
                                      </p:to>
                                    </p:set>
                                    <p:animEffect transition="in" filter="wipe(left)">
                                      <p:cBhvr>
                                        <p:cTn id="7" dur="1000"/>
                                        <p:tgtEl>
                                          <p:spTgt spid="44544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additive="base">
                                        <p:cTn id="11" dur="500" fill="hold"/>
                                        <p:tgtEl>
                                          <p:spTgt spid="75783"/>
                                        </p:tgtEl>
                                        <p:attrNameLst>
                                          <p:attrName>ppt_x</p:attrName>
                                        </p:attrNameLst>
                                      </p:cBhvr>
                                      <p:tavLst>
                                        <p:tav tm="0">
                                          <p:val>
                                            <p:strVal val="0-#ppt_w/2"/>
                                          </p:val>
                                        </p:tav>
                                        <p:tav tm="100000">
                                          <p:val>
                                            <p:strVal val="#ppt_x"/>
                                          </p:val>
                                        </p:tav>
                                      </p:tavLst>
                                    </p:anim>
                                    <p:anim calcmode="lin" valueType="num">
                                      <p:cBhvr additive="base">
                                        <p:cTn id="12" dur="500" fill="hold"/>
                                        <p:tgtEl>
                                          <p:spTgt spid="7578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9" presetClass="entr" presetSubtype="0" fill="hold" grpId="0" nodeType="afterEffect">
                                  <p:stCondLst>
                                    <p:cond delay="0"/>
                                  </p:stCondLst>
                                  <p:childTnLst>
                                    <p:set>
                                      <p:cBhvr>
                                        <p:cTn id="15" dur="1" fill="hold">
                                          <p:stCondLst>
                                            <p:cond delay="0"/>
                                          </p:stCondLst>
                                        </p:cTn>
                                        <p:tgtEl>
                                          <p:spTgt spid="445449"/>
                                        </p:tgtEl>
                                        <p:attrNameLst>
                                          <p:attrName>style.visibility</p:attrName>
                                        </p:attrNameLst>
                                      </p:cBhvr>
                                      <p:to>
                                        <p:strVal val="visible"/>
                                      </p:to>
                                    </p:set>
                                    <p:anim calcmode="lin" valueType="num">
                                      <p:cBhvr>
                                        <p:cTn id="16" dur="1000" fill="hold"/>
                                        <p:tgtEl>
                                          <p:spTgt spid="445449"/>
                                        </p:tgtEl>
                                        <p:attrNameLst>
                                          <p:attrName>ppt_x</p:attrName>
                                        </p:attrNameLst>
                                      </p:cBhvr>
                                      <p:tavLst>
                                        <p:tav tm="0">
                                          <p:val>
                                            <p:strVal val="#ppt_x-.2"/>
                                          </p:val>
                                        </p:tav>
                                        <p:tav tm="100000">
                                          <p:val>
                                            <p:strVal val="#ppt_x"/>
                                          </p:val>
                                        </p:tav>
                                      </p:tavLst>
                                    </p:anim>
                                    <p:anim calcmode="lin" valueType="num">
                                      <p:cBhvr>
                                        <p:cTn id="17" dur="1000" fill="hold"/>
                                        <p:tgtEl>
                                          <p:spTgt spid="445449"/>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4544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9" grpId="0" bldLvl="0" animBg="1"/>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dministrator\appdata\roaming\360se6\User Data\temp\104c333c42a6471f2b15f404a2170a5b.jpg"/>
          <p:cNvPicPr>
            <a:picLocks noChangeAspect="1" noChangeArrowheads="1"/>
          </p:cNvPicPr>
          <p:nvPr/>
        </p:nvPicPr>
        <p:blipFill>
          <a:blip r:embed="rId1" r:link="rId2"/>
          <a:stretch>
            <a:fillRect/>
          </a:stretch>
        </p:blipFill>
        <p:spPr bwMode="auto">
          <a:xfrm>
            <a:off x="952464" y="2071678"/>
            <a:ext cx="3571900" cy="3652267"/>
          </a:xfrm>
          <a:prstGeom prst="rect">
            <a:avLst/>
          </a:prstGeom>
          <a:noFill/>
          <a:ln>
            <a:noFill/>
          </a:ln>
        </p:spPr>
      </p:pic>
      <p:sp>
        <p:nvSpPr>
          <p:cNvPr id="2" name="矩形 1"/>
          <p:cNvSpPr/>
          <p:nvPr/>
        </p:nvSpPr>
        <p:spPr>
          <a:xfrm>
            <a:off x="972386" y="1538811"/>
            <a:ext cx="5980870" cy="4589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．航空旅客人身意外伤害保险</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5384474"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（三）航空旅客人身意外伤害险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5881686" y="3071810"/>
            <a:ext cx="5429288" cy="2536400"/>
          </a:xfrm>
          <a:prstGeom prst="rect">
            <a:avLst/>
          </a:prstGeom>
        </p:spPr>
        <p:txBody>
          <a:bodyPr wrap="square">
            <a:spAutoFit/>
          </a:bodyPr>
          <a:lstStyle/>
          <a:p>
            <a:pPr>
              <a:lnSpc>
                <a:spcPct val="150000"/>
              </a:lnSpc>
              <a:buClr>
                <a:srgbClr val="FF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航空旅客人身意外伤害保险简称“航意险”</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其保险责任是</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被保险人在登机、飞机滑行、飞行、着陆过程中，因飞机意外事故遭到人身伤害导致身故或残疾时，由保险公司按照保险条款所载明的保险金额给付身故保险金，或按身体残疾所对应的给付比例给付残疾保险金。</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81026" y="5715016"/>
            <a:ext cx="10501386" cy="507831"/>
          </a:xfrm>
          <a:prstGeom prst="rect">
            <a:avLst/>
          </a:prstGeom>
          <a:solidFill>
            <a:schemeClr val="accent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保险期限一般从被保险人踏入合同指定的航班机（或等效班机）的舱门开始到飞抵目的地走出舱门为止。</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2386" y="1538811"/>
            <a:ext cx="5980870" cy="4589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．航空旅客人身意外伤害保险</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5384474"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（三）航空旅客人身意外伤害险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881026" y="3357562"/>
            <a:ext cx="5429288" cy="2120902"/>
          </a:xfrm>
          <a:prstGeom prst="rect">
            <a:avLst/>
          </a:prstGeom>
        </p:spPr>
        <p:txBody>
          <a:bodyPr wrap="square">
            <a:spAutoFit/>
          </a:bodyPr>
          <a:lstStyle/>
          <a:p>
            <a:pPr>
              <a:lnSpc>
                <a:spcPct val="150000"/>
              </a:lnSpc>
              <a:buClr>
                <a:srgbClr val="FF0000"/>
              </a:buClr>
            </a:pPr>
            <a:r>
              <a:rPr lang="zh-CN" altLang="en-US" b="1" dirty="0" smtClean="0">
                <a:solidFill>
                  <a:srgbClr val="C00000"/>
                </a:solidFill>
                <a:latin typeface="微软雅黑" panose="020B0503020204020204" pitchFamily="34" charset="-122"/>
                <a:ea typeface="微软雅黑" panose="020B0503020204020204" pitchFamily="34" charset="-122"/>
              </a:rPr>
              <a:t>         航空旅客意外伤害保险的除外责任是指</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被保险人的故意行为和非意外事故造成的伤害。航意险是旅客自行向保险公司投保的，凡是购买了航空公司机票的旅客，无论年龄、性别、职业、身体状况如何，均可自愿购买一份或多份航空保险单。</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7110" name="Picture 6"/>
          <p:cNvPicPr>
            <a:picLocks noChangeAspect="1" noChangeArrowheads="1"/>
          </p:cNvPicPr>
          <p:nvPr/>
        </p:nvPicPr>
        <p:blipFill>
          <a:blip r:embed="rId1"/>
          <a:srcRect/>
          <a:stretch>
            <a:fillRect/>
          </a:stretch>
        </p:blipFill>
        <p:spPr bwMode="auto">
          <a:xfrm>
            <a:off x="6667504" y="2663104"/>
            <a:ext cx="4357718" cy="36555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2386" y="1538811"/>
            <a:ext cx="3766292" cy="5078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．机组人员人身意外伤害保险</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5384474"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（三）航空旅客人身意外伤害险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595406" y="2643207"/>
            <a:ext cx="5429288" cy="2536400"/>
          </a:xfrm>
          <a:prstGeom prst="rect">
            <a:avLst/>
          </a:prstGeom>
          <a:ln>
            <a:solidFill>
              <a:srgbClr val="C00000"/>
            </a:solidFill>
            <a:prstDash val="dash"/>
          </a:ln>
        </p:spPr>
        <p:txBody>
          <a:bodyPr wrap="square">
            <a:spAutoFit/>
          </a:bodyPr>
          <a:lstStyle/>
          <a:p>
            <a:pPr>
              <a:lnSpc>
                <a:spcPct val="150000"/>
              </a:lnSpc>
              <a:buClr>
                <a:srgbClr val="C00000"/>
              </a:buClr>
              <a:buFont typeface="Wingdings" panose="05000000000000000000" pitchFamily="2" charset="2"/>
              <a:buChar char="u"/>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机组人员人身意外伤害保险的内容与普通的人身意外伤害保险相同。</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Clr>
                <a:srgbClr val="C00000"/>
              </a:buClr>
              <a:buFont typeface="Wingdings" panose="05000000000000000000" pitchFamily="2" charset="2"/>
              <a:buChar char="u"/>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大多数航空公司通常是单独为机组人员投人身意外保险或者在飞机保单中的责任险部分予以扩展承保机组人员的人身意外保险，以保障机组人员由于意外事故造成人身伤亡后得到必要的经济赔偿。</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6082" name="Picture 2"/>
          <p:cNvPicPr>
            <a:picLocks noChangeAspect="1" noChangeArrowheads="1"/>
          </p:cNvPicPr>
          <p:nvPr/>
        </p:nvPicPr>
        <p:blipFill>
          <a:blip r:embed="rId1"/>
          <a:srcRect/>
          <a:stretch>
            <a:fillRect/>
          </a:stretch>
        </p:blipFill>
        <p:spPr bwMode="auto">
          <a:xfrm>
            <a:off x="7024694" y="1714513"/>
            <a:ext cx="3311847" cy="4357693"/>
          </a:xfrm>
          <a:prstGeom prst="ellipse">
            <a:avLst/>
          </a:prstGeom>
          <a:noFill/>
          <a:ln w="9525">
            <a:solidFill>
              <a:srgbClr val="C00000"/>
            </a:solidFill>
            <a:prstDash val="dash"/>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496" y="219795"/>
            <a:ext cx="2984673" cy="338554"/>
          </a:xfrm>
          <a:prstGeom prst="rect">
            <a:avLst/>
          </a:prstGeom>
          <a:noFill/>
          <a:effectLst>
            <a:reflection blurRad="6350" stA="50000" endA="300" endPos="38500" dist="50800" dir="5400000" sy="-100000" algn="bl" rotWithShape="0"/>
          </a:effectLst>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目录页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17411" name="Group 4"/>
          <p:cNvGrpSpPr/>
          <p:nvPr/>
        </p:nvGrpSpPr>
        <p:grpSpPr>
          <a:xfrm>
            <a:off x="2133600" y="304800"/>
            <a:ext cx="7924800" cy="766811"/>
            <a:chOff x="336" y="432"/>
            <a:chExt cx="4992" cy="483"/>
          </a:xfrm>
        </p:grpSpPr>
        <p:sp>
          <p:nvSpPr>
            <p:cNvPr id="17418"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433158"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民用航空保险的种类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17420" name="Group 7"/>
            <p:cNvGrpSpPr/>
            <p:nvPr/>
          </p:nvGrpSpPr>
          <p:grpSpPr>
            <a:xfrm>
              <a:off x="576" y="480"/>
              <a:ext cx="960" cy="435"/>
              <a:chOff x="999" y="2100"/>
              <a:chExt cx="768" cy="857"/>
            </a:xfrm>
          </p:grpSpPr>
          <p:sp>
            <p:nvSpPr>
              <p:cNvPr id="433160"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3161"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3162"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433163" name="Group 11"/>
          <p:cNvGrpSpPr/>
          <p:nvPr/>
        </p:nvGrpSpPr>
        <p:grpSpPr>
          <a:xfrm>
            <a:off x="2069508" y="11879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433167"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五、航空货物运输险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433168" name="Text Box 16"/>
          <p:cNvSpPr txBox="1"/>
          <p:nvPr/>
        </p:nvSpPr>
        <p:spPr>
          <a:xfrm>
            <a:off x="1981200" y="1752600"/>
            <a:ext cx="8458200" cy="524637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5000"/>
              </a:lnSpc>
              <a:spcBef>
                <a:spcPct val="3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保险的责任范围是：</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1</a:t>
            </a:r>
            <a:r>
              <a:rPr lang="zh-CN" altLang="en-US" sz="2000" dirty="0">
                <a:latin typeface="Times New Roman" panose="02020603050405020304" pitchFamily="18" charset="0"/>
                <a:ea typeface="楷体_GB2312" pitchFamily="49" charset="-122"/>
              </a:rPr>
              <a:t>、由于航空器遭受碰撞、倾覆、坠落、失踪。在危难中发生卸载以及遭遇恶劣气候或其他危难事故发生抛弃行为所造成的损失</a:t>
            </a:r>
            <a:r>
              <a:rPr lang="en-US" altLang="zh-CN" sz="2000" dirty="0">
                <a:latin typeface="Times New Roman" panose="02020603050405020304" pitchFamily="18" charset="0"/>
                <a:ea typeface="楷体_GB2312" pitchFamily="49" charset="-122"/>
              </a:rPr>
              <a:t>;</a:t>
            </a:r>
            <a:endParaRPr lang="en-US" altLang="zh-CN"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2</a:t>
            </a:r>
            <a:r>
              <a:rPr lang="zh-CN" altLang="en-US" sz="2000" dirty="0">
                <a:latin typeface="Times New Roman" panose="02020603050405020304" pitchFamily="18" charset="0"/>
                <a:ea typeface="楷体_GB2312" pitchFamily="49" charset="-122"/>
              </a:rPr>
              <a:t>、保险货物本身因遭受火灾、爆炸、雷电、冰雹、暴风雨、洪水、海啸、地震、地陷、崖崩所造成的损失</a:t>
            </a:r>
            <a:r>
              <a:rPr lang="en-US" altLang="zh-CN" sz="2000" dirty="0">
                <a:latin typeface="Times New Roman" panose="02020603050405020304" pitchFamily="18" charset="0"/>
                <a:ea typeface="楷体_GB2312" pitchFamily="49" charset="-122"/>
              </a:rPr>
              <a:t>;</a:t>
            </a:r>
            <a:endParaRPr lang="en-US" altLang="zh-CN"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3</a:t>
            </a:r>
            <a:r>
              <a:rPr lang="zh-CN" altLang="en-US" sz="2000" dirty="0">
                <a:latin typeface="Times New Roman" panose="02020603050405020304" pitchFamily="18" charset="0"/>
                <a:ea typeface="楷体_GB2312" pitchFamily="49" charset="-122"/>
              </a:rPr>
              <a:t>、保险货物因受震动、碰撞或压力而造成破碎、弯曲凹瘪、折断、开裂等损伤以及由此所引起的包装破裂而造成的损失</a:t>
            </a:r>
            <a:r>
              <a:rPr lang="en-US" altLang="zh-CN" sz="2000" dirty="0">
                <a:latin typeface="Times New Roman" panose="02020603050405020304" pitchFamily="18" charset="0"/>
                <a:ea typeface="楷体_GB2312" pitchFamily="49" charset="-122"/>
              </a:rPr>
              <a:t>;</a:t>
            </a:r>
            <a:endParaRPr lang="en-US" altLang="zh-CN"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4</a:t>
            </a:r>
            <a:r>
              <a:rPr lang="zh-CN" altLang="en-US" sz="2000" dirty="0">
                <a:latin typeface="Times New Roman" panose="02020603050405020304" pitchFamily="18" charset="0"/>
                <a:ea typeface="楷体_GB2312" pitchFamily="49" charset="-122"/>
              </a:rPr>
              <a:t>、凡属液体、半流体或者需要用液体保藏的保险货物，在运输途中因受震动、碰撞或压力致使所装容器</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包括封口</a:t>
            </a:r>
            <a:r>
              <a:rPr lang="en-US" altLang="zh-CN" sz="2000" dirty="0">
                <a:latin typeface="Times New Roman" panose="02020603050405020304" pitchFamily="18" charset="0"/>
                <a:ea typeface="楷体_GB2312" pitchFamily="49" charset="-122"/>
              </a:rPr>
              <a:t>)</a:t>
            </a:r>
            <a:r>
              <a:rPr lang="zh-CN" altLang="en-US" sz="2000" dirty="0">
                <a:latin typeface="Times New Roman" panose="02020603050405020304" pitchFamily="18" charset="0"/>
                <a:ea typeface="楷体_GB2312" pitchFamily="49" charset="-122"/>
              </a:rPr>
              <a:t>损坏发生渗漏而造成的损失，或用液体保藏的货物因液体渗漏致使保藏货物腐烂的损失</a:t>
            </a:r>
            <a:r>
              <a:rPr lang="en-US" altLang="zh-CN" sz="2000" dirty="0">
                <a:latin typeface="Times New Roman" panose="02020603050405020304" pitchFamily="18" charset="0"/>
                <a:ea typeface="楷体_GB2312" pitchFamily="49" charset="-122"/>
              </a:rPr>
              <a:t>;</a:t>
            </a:r>
            <a:endParaRPr lang="en-US" altLang="zh-CN"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5</a:t>
            </a:r>
            <a:r>
              <a:rPr lang="zh-CN" altLang="en-US" sz="2000" dirty="0">
                <a:latin typeface="Times New Roman" panose="02020603050405020304" pitchFamily="18" charset="0"/>
                <a:ea typeface="楷体_GB2312" pitchFamily="49" charset="-122"/>
              </a:rPr>
              <a:t>、保险货物因遭受偷盗或提不着货的损失</a:t>
            </a:r>
            <a:r>
              <a:rPr lang="en-US" altLang="zh-CN" sz="2000" dirty="0">
                <a:latin typeface="Times New Roman" panose="02020603050405020304" pitchFamily="18" charset="0"/>
                <a:ea typeface="楷体_GB2312" pitchFamily="49" charset="-122"/>
              </a:rPr>
              <a:t>;</a:t>
            </a:r>
            <a:endParaRPr lang="en-US" altLang="zh-CN"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6</a:t>
            </a:r>
            <a:r>
              <a:rPr lang="zh-CN" altLang="en-US" sz="2000" dirty="0">
                <a:latin typeface="Times New Roman" panose="02020603050405020304" pitchFamily="18" charset="0"/>
                <a:ea typeface="楷体_GB2312" pitchFamily="49" charset="-122"/>
              </a:rPr>
              <a:t>、在装货、卸货和地面运输过程中，因遭受不可抗力的意外事故及雨淋所造成保险货物的损失。</a:t>
            </a:r>
            <a:endParaRPr lang="zh-CN" altLang="en-US" sz="2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3163"/>
                                        </p:tgtEl>
                                        <p:attrNameLst>
                                          <p:attrName>style.visibility</p:attrName>
                                        </p:attrNameLst>
                                      </p:cBhvr>
                                      <p:to>
                                        <p:strVal val="visible"/>
                                      </p:to>
                                    </p:set>
                                    <p:animEffect transition="in" filter="wipe(left)">
                                      <p:cBhvr>
                                        <p:cTn id="7" dur="1000"/>
                                        <p:tgtEl>
                                          <p:spTgt spid="43316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33168"/>
                                        </p:tgtEl>
                                        <p:attrNameLst>
                                          <p:attrName>style.visibility</p:attrName>
                                        </p:attrNameLst>
                                      </p:cBhvr>
                                      <p:to>
                                        <p:strVal val="visible"/>
                                      </p:to>
                                    </p:set>
                                    <p:anim calcmode="lin" valueType="num">
                                      <p:cBhvr>
                                        <p:cTn id="12" dur="1000" fill="hold"/>
                                        <p:tgtEl>
                                          <p:spTgt spid="433168"/>
                                        </p:tgtEl>
                                        <p:attrNameLst>
                                          <p:attrName>ppt_x</p:attrName>
                                        </p:attrNameLst>
                                      </p:cBhvr>
                                      <p:tavLst>
                                        <p:tav tm="0">
                                          <p:val>
                                            <p:strVal val="#ppt_x-.2"/>
                                          </p:val>
                                        </p:tav>
                                        <p:tav tm="100000">
                                          <p:val>
                                            <p:strVal val="#ppt_x"/>
                                          </p:val>
                                        </p:tav>
                                      </p:tavLst>
                                    </p:anim>
                                    <p:anim calcmode="lin" valueType="num">
                                      <p:cBhvr>
                                        <p:cTn id="13" dur="1000" fill="hold"/>
                                        <p:tgtEl>
                                          <p:spTgt spid="43316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33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18435" name="Group 4"/>
          <p:cNvGrpSpPr/>
          <p:nvPr/>
        </p:nvGrpSpPr>
        <p:grpSpPr>
          <a:xfrm>
            <a:off x="2133600" y="457200"/>
            <a:ext cx="7924800" cy="766811"/>
            <a:chOff x="336" y="432"/>
            <a:chExt cx="4992" cy="483"/>
          </a:xfrm>
        </p:grpSpPr>
        <p:sp>
          <p:nvSpPr>
            <p:cNvPr id="18442"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434182"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民用航空保险的种类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18444" name="Group 7"/>
            <p:cNvGrpSpPr/>
            <p:nvPr/>
          </p:nvGrpSpPr>
          <p:grpSpPr>
            <a:xfrm>
              <a:off x="576" y="480"/>
              <a:ext cx="960" cy="435"/>
              <a:chOff x="999" y="2100"/>
              <a:chExt cx="768" cy="857"/>
            </a:xfrm>
          </p:grpSpPr>
          <p:sp>
            <p:nvSpPr>
              <p:cNvPr id="434184"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4185"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4186"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434187" name="Group 11"/>
          <p:cNvGrpSpPr/>
          <p:nvPr/>
        </p:nvGrpSpPr>
        <p:grpSpPr>
          <a:xfrm>
            <a:off x="2069508" y="14165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434191"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六、机场责任保险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434192" name="Text Box 16"/>
          <p:cNvSpPr txBox="1"/>
          <p:nvPr/>
        </p:nvSpPr>
        <p:spPr>
          <a:xfrm>
            <a:off x="1981200" y="2109788"/>
            <a:ext cx="8458200" cy="335343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5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机场责任保险对以下责任引起的损失负责赔偿：</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5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1</a:t>
            </a:r>
            <a:r>
              <a:rPr lang="zh-CN" altLang="en-US" sz="2000" dirty="0">
                <a:latin typeface="Times New Roman" panose="02020603050405020304" pitchFamily="18" charset="0"/>
                <a:ea typeface="楷体_GB2312" pitchFamily="49" charset="-122"/>
              </a:rPr>
              <a:t>、机场所有人或经营人所提供的服务或其雇员在工作期间因疏忽而造成第三者人身伤亡或财产损失。</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5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2</a:t>
            </a:r>
            <a:r>
              <a:rPr lang="zh-CN" altLang="en-US" sz="2000" dirty="0">
                <a:latin typeface="Times New Roman" panose="02020603050405020304" pitchFamily="18" charset="0"/>
                <a:ea typeface="楷体_GB2312" pitchFamily="49" charset="-122"/>
              </a:rPr>
              <a:t>、由被保险人（机场所有人或经营人）的疏忽或过失导致其保管、控制的第三者的飞机或有关设备遭受的损失或损坏。</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5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3</a:t>
            </a:r>
            <a:r>
              <a:rPr lang="zh-CN" altLang="en-US" sz="2000" dirty="0">
                <a:latin typeface="Times New Roman" panose="02020603050405020304" pitchFamily="18" charset="0"/>
                <a:ea typeface="楷体_GB2312" pitchFamily="49" charset="-122"/>
              </a:rPr>
              <a:t>、被保险人因提供的服务或设备有缺陷而导致的第三者人身伤亡或财产损失而应负担的经济赔偿责任。</a:t>
            </a:r>
            <a:endParaRPr lang="zh-CN" altLang="en-US" sz="2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4187"/>
                                        </p:tgtEl>
                                        <p:attrNameLst>
                                          <p:attrName>style.visibility</p:attrName>
                                        </p:attrNameLst>
                                      </p:cBhvr>
                                      <p:to>
                                        <p:strVal val="visible"/>
                                      </p:to>
                                    </p:set>
                                    <p:animEffect transition="in" filter="wipe(left)">
                                      <p:cBhvr>
                                        <p:cTn id="7" dur="1000"/>
                                        <p:tgtEl>
                                          <p:spTgt spid="43418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34192"/>
                                        </p:tgtEl>
                                        <p:attrNameLst>
                                          <p:attrName>style.visibility</p:attrName>
                                        </p:attrNameLst>
                                      </p:cBhvr>
                                      <p:to>
                                        <p:strVal val="visible"/>
                                      </p:to>
                                    </p:set>
                                    <p:anim calcmode="lin" valueType="num">
                                      <p:cBhvr>
                                        <p:cTn id="12" dur="1000" fill="hold"/>
                                        <p:tgtEl>
                                          <p:spTgt spid="434192"/>
                                        </p:tgtEl>
                                        <p:attrNameLst>
                                          <p:attrName>ppt_x</p:attrName>
                                        </p:attrNameLst>
                                      </p:cBhvr>
                                      <p:tavLst>
                                        <p:tav tm="0">
                                          <p:val>
                                            <p:strVal val="#ppt_x-.2"/>
                                          </p:val>
                                        </p:tav>
                                        <p:tav tm="100000">
                                          <p:val>
                                            <p:strVal val="#ppt_x"/>
                                          </p:val>
                                        </p:tav>
                                      </p:tavLst>
                                    </p:anim>
                                    <p:anim calcmode="lin" valueType="num">
                                      <p:cBhvr>
                                        <p:cTn id="13" dur="1000" fill="hold"/>
                                        <p:tgtEl>
                                          <p:spTgt spid="43419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34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9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19459" name="Group 4"/>
          <p:cNvGrpSpPr/>
          <p:nvPr/>
        </p:nvGrpSpPr>
        <p:grpSpPr>
          <a:xfrm>
            <a:off x="2133600" y="457200"/>
            <a:ext cx="7924800" cy="766811"/>
            <a:chOff x="336" y="432"/>
            <a:chExt cx="4992" cy="483"/>
          </a:xfrm>
        </p:grpSpPr>
        <p:sp>
          <p:nvSpPr>
            <p:cNvPr id="19466"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435206"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民用航空保险的种类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19468" name="Group 7"/>
            <p:cNvGrpSpPr/>
            <p:nvPr/>
          </p:nvGrpSpPr>
          <p:grpSpPr>
            <a:xfrm>
              <a:off x="576" y="480"/>
              <a:ext cx="960" cy="435"/>
              <a:chOff x="999" y="2100"/>
              <a:chExt cx="768" cy="857"/>
            </a:xfrm>
          </p:grpSpPr>
          <p:sp>
            <p:nvSpPr>
              <p:cNvPr id="435208"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5209"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5210"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435211" name="Group 11"/>
          <p:cNvGrpSpPr/>
          <p:nvPr/>
        </p:nvGrpSpPr>
        <p:grpSpPr>
          <a:xfrm>
            <a:off x="2069508" y="14165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435215"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七、空中交通管制责任保险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435216" name="Text Box 16"/>
          <p:cNvSpPr txBox="1"/>
          <p:nvPr/>
        </p:nvSpPr>
        <p:spPr>
          <a:xfrm>
            <a:off x="1981200" y="2133600"/>
            <a:ext cx="8458200" cy="2245360"/>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0000"/>
              </a:lnSpc>
              <a:spcBef>
                <a:spcPct val="5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空中交通管制责任保险对空中交通管制单位或代理行使空中交通管制部分职责的机场在经营业务过程中，因意外事故造成第三者的人身伤亡或财产损失，依法负责赔偿的责任进行经济补偿。</a:t>
            </a:r>
            <a:endParaRPr lang="zh-CN" altLang="en-US" sz="2000" dirty="0">
              <a:latin typeface="Times New Roman" panose="02020603050405020304" pitchFamily="18" charset="0"/>
              <a:ea typeface="楷体_GB2312" pitchFamily="49" charset="-122"/>
            </a:endParaRPr>
          </a:p>
          <a:p>
            <a:pPr marL="0" lvl="0" indent="0" eaLnBrk="1" hangingPunct="1">
              <a:lnSpc>
                <a:spcPct val="130000"/>
              </a:lnSpc>
              <a:spcBef>
                <a:spcPct val="5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    被保险人自己的财产损失或人身伤亡、合同责任等是该保险的除外责任。对财产损失通常有免赔额，但金额较低。</a:t>
            </a:r>
            <a:endParaRPr lang="zh-CN" altLang="en-US" sz="2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5211"/>
                                        </p:tgtEl>
                                        <p:attrNameLst>
                                          <p:attrName>style.visibility</p:attrName>
                                        </p:attrNameLst>
                                      </p:cBhvr>
                                      <p:to>
                                        <p:strVal val="visible"/>
                                      </p:to>
                                    </p:set>
                                    <p:animEffect transition="in" filter="wipe(left)">
                                      <p:cBhvr>
                                        <p:cTn id="7" dur="1000"/>
                                        <p:tgtEl>
                                          <p:spTgt spid="4352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35216"/>
                                        </p:tgtEl>
                                        <p:attrNameLst>
                                          <p:attrName>style.visibility</p:attrName>
                                        </p:attrNameLst>
                                      </p:cBhvr>
                                      <p:to>
                                        <p:strVal val="visible"/>
                                      </p:to>
                                    </p:set>
                                    <p:anim calcmode="lin" valueType="num">
                                      <p:cBhvr>
                                        <p:cTn id="12" dur="1000" fill="hold"/>
                                        <p:tgtEl>
                                          <p:spTgt spid="435216"/>
                                        </p:tgtEl>
                                        <p:attrNameLst>
                                          <p:attrName>ppt_x</p:attrName>
                                        </p:attrNameLst>
                                      </p:cBhvr>
                                      <p:tavLst>
                                        <p:tav tm="0">
                                          <p:val>
                                            <p:strVal val="#ppt_x-.2"/>
                                          </p:val>
                                        </p:tav>
                                        <p:tav tm="100000">
                                          <p:val>
                                            <p:strVal val="#ppt_x"/>
                                          </p:val>
                                        </p:tav>
                                      </p:tavLst>
                                    </p:anim>
                                    <p:anim calcmode="lin" valueType="num">
                                      <p:cBhvr>
                                        <p:cTn id="13" dur="1000" fill="hold"/>
                                        <p:tgtEl>
                                          <p:spTgt spid="4352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35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1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20483" name="Group 4"/>
          <p:cNvGrpSpPr/>
          <p:nvPr/>
        </p:nvGrpSpPr>
        <p:grpSpPr>
          <a:xfrm>
            <a:off x="2133600" y="457200"/>
            <a:ext cx="7924800" cy="766811"/>
            <a:chOff x="336" y="432"/>
            <a:chExt cx="4992" cy="483"/>
          </a:xfrm>
        </p:grpSpPr>
        <p:sp>
          <p:nvSpPr>
            <p:cNvPr id="20491"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436230"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民用航空保险的种类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20493" name="Group 7"/>
            <p:cNvGrpSpPr/>
            <p:nvPr/>
          </p:nvGrpSpPr>
          <p:grpSpPr>
            <a:xfrm>
              <a:off x="576" y="480"/>
              <a:ext cx="960" cy="435"/>
              <a:chOff x="999" y="2100"/>
              <a:chExt cx="768" cy="857"/>
            </a:xfrm>
          </p:grpSpPr>
          <p:sp>
            <p:nvSpPr>
              <p:cNvPr id="436232"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6233"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6234"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436235" name="Group 11"/>
          <p:cNvGrpSpPr/>
          <p:nvPr/>
        </p:nvGrpSpPr>
        <p:grpSpPr>
          <a:xfrm>
            <a:off x="2069508" y="1340315"/>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436239"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八、航空产品责任保险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pic>
        <p:nvPicPr>
          <p:cNvPr id="436241" name="Picture 17" descr="u=3751828911,397698095&amp;fm=0&amp;gp=20">
            <a:hlinkClick r:id="rId1" action="ppaction://hlinksldjump"/>
          </p:cNvPr>
          <p:cNvPicPr>
            <a:picLocks noChangeAspect="1"/>
          </p:cNvPicPr>
          <p:nvPr/>
        </p:nvPicPr>
        <p:blipFill>
          <a:blip r:embed="rId2">
            <a:clrChange>
              <a:clrFrom>
                <a:srgbClr val="FEFEFE"/>
              </a:clrFrom>
              <a:clrTo>
                <a:srgbClr val="FEFEFE">
                  <a:alpha val="0"/>
                </a:srgbClr>
              </a:clrTo>
            </a:clrChange>
          </a:blip>
          <a:stretch>
            <a:fillRect/>
          </a:stretch>
        </p:blipFill>
        <p:spPr>
          <a:xfrm>
            <a:off x="10134600" y="6413500"/>
            <a:ext cx="533400" cy="444500"/>
          </a:xfrm>
          <a:prstGeom prst="rect">
            <a:avLst/>
          </a:prstGeom>
          <a:noFill/>
          <a:ln w="9525">
            <a:noFill/>
          </a:ln>
        </p:spPr>
      </p:pic>
      <p:sp>
        <p:nvSpPr>
          <p:cNvPr id="436242" name="Text Box 18"/>
          <p:cNvSpPr txBox="1"/>
          <p:nvPr/>
        </p:nvSpPr>
        <p:spPr>
          <a:xfrm>
            <a:off x="1981200" y="2133600"/>
            <a:ext cx="8458200" cy="175323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3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     </a:t>
            </a:r>
            <a:r>
              <a:rPr lang="zh-CN" altLang="en-US" sz="2000" dirty="0">
                <a:latin typeface="Times New Roman" panose="02020603050405020304" pitchFamily="18" charset="0"/>
                <a:ea typeface="楷体_GB2312" pitchFamily="49" charset="-122"/>
              </a:rPr>
              <a:t>航空产品责任保险的被保险人通常是航空器的生产制造商。该保险主要承保由于制造商或航空器设计商的设计错误和错误的操作或制造上的缺陷，修理商的修理错误，零配件不合格而造成飞机以及其他财产损失或者人身伤亡的赔偿责任。</a:t>
            </a:r>
            <a:endParaRPr lang="zh-CN" altLang="en-US" sz="2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6235"/>
                                        </p:tgtEl>
                                        <p:attrNameLst>
                                          <p:attrName>style.visibility</p:attrName>
                                        </p:attrNameLst>
                                      </p:cBhvr>
                                      <p:to>
                                        <p:strVal val="visible"/>
                                      </p:to>
                                    </p:set>
                                    <p:animEffect transition="in" filter="wipe(left)">
                                      <p:cBhvr>
                                        <p:cTn id="7" dur="1000"/>
                                        <p:tgtEl>
                                          <p:spTgt spid="43623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36242"/>
                                        </p:tgtEl>
                                        <p:attrNameLst>
                                          <p:attrName>style.visibility</p:attrName>
                                        </p:attrNameLst>
                                      </p:cBhvr>
                                      <p:to>
                                        <p:strVal val="visible"/>
                                      </p:to>
                                    </p:set>
                                    <p:anim calcmode="lin" valueType="num">
                                      <p:cBhvr>
                                        <p:cTn id="12" dur="1000" fill="hold"/>
                                        <p:tgtEl>
                                          <p:spTgt spid="436242"/>
                                        </p:tgtEl>
                                        <p:attrNameLst>
                                          <p:attrName>ppt_x</p:attrName>
                                        </p:attrNameLst>
                                      </p:cBhvr>
                                      <p:tavLst>
                                        <p:tav tm="0">
                                          <p:val>
                                            <p:strVal val="#ppt_x-.2"/>
                                          </p:val>
                                        </p:tav>
                                        <p:tav tm="100000">
                                          <p:val>
                                            <p:strVal val="#ppt_x"/>
                                          </p:val>
                                        </p:tav>
                                      </p:tavLst>
                                    </p:anim>
                                    <p:anim calcmode="lin" valueType="num">
                                      <p:cBhvr>
                                        <p:cTn id="13" dur="1000" fill="hold"/>
                                        <p:tgtEl>
                                          <p:spTgt spid="4362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3624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36241"/>
                                        </p:tgtEl>
                                        <p:attrNameLst>
                                          <p:attrName>style.visibility</p:attrName>
                                        </p:attrNameLst>
                                      </p:cBhvr>
                                      <p:to>
                                        <p:strVal val="visible"/>
                                      </p:to>
                                    </p:set>
                                    <p:anim calcmode="lin" valueType="num">
                                      <p:cBhvr additive="base">
                                        <p:cTn id="19" dur="500" fill="hold"/>
                                        <p:tgtEl>
                                          <p:spTgt spid="436241"/>
                                        </p:tgtEl>
                                        <p:attrNameLst>
                                          <p:attrName>ppt_x</p:attrName>
                                        </p:attrNameLst>
                                      </p:cBhvr>
                                      <p:tavLst>
                                        <p:tav tm="0">
                                          <p:val>
                                            <p:strVal val="1+#ppt_w/2"/>
                                          </p:val>
                                        </p:tav>
                                        <p:tav tm="100000">
                                          <p:val>
                                            <p:strVal val="#ppt_x"/>
                                          </p:val>
                                        </p:tav>
                                      </p:tavLst>
                                    </p:anim>
                                    <p:anim calcmode="lin" valueType="num">
                                      <p:cBhvr additive="base">
                                        <p:cTn id="20" dur="500" fill="hold"/>
                                        <p:tgtEl>
                                          <p:spTgt spid="436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4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38546" y="2519790"/>
            <a:ext cx="8310578" cy="923330"/>
            <a:chOff x="3415086" y="2643372"/>
            <a:chExt cx="8310578" cy="923330"/>
          </a:xfrm>
        </p:grpSpPr>
        <p:sp>
          <p:nvSpPr>
            <p:cNvPr id="3" name="文本占位符 3"/>
            <p:cNvSpPr txBox="1"/>
            <p:nvPr/>
          </p:nvSpPr>
          <p:spPr>
            <a:xfrm>
              <a:off x="4700970" y="2766764"/>
              <a:ext cx="7024694" cy="52740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4000" dirty="0" smtClean="0">
                  <a:solidFill>
                    <a:schemeClr val="tx2">
                      <a:lumMod val="60000"/>
                      <a:lumOff val="40000"/>
                    </a:schemeClr>
                  </a:solidFill>
                  <a:ea typeface="微软雅黑" panose="020B0503020204020204" pitchFamily="34" charset="-122"/>
                </a:rPr>
                <a:t>掌握民用航空保险的赔偿问题</a:t>
              </a:r>
              <a:endParaRPr lang="zh-CN" altLang="en-US" sz="4000" dirty="0">
                <a:solidFill>
                  <a:schemeClr val="tx2">
                    <a:lumMod val="60000"/>
                    <a:lumOff val="40000"/>
                  </a:schemeClr>
                </a:solidFill>
                <a:ea typeface="微软雅黑" panose="020B0503020204020204" pitchFamily="34" charset="-122"/>
              </a:endParaRPr>
            </a:p>
          </p:txBody>
        </p:sp>
        <p:sp>
          <p:nvSpPr>
            <p:cNvPr id="4" name="TextBox 8"/>
            <p:cNvSpPr txBox="1"/>
            <p:nvPr/>
          </p:nvSpPr>
          <p:spPr>
            <a:xfrm>
              <a:off x="3415086" y="2643372"/>
              <a:ext cx="1184625" cy="923330"/>
            </a:xfrm>
            <a:prstGeom prst="rect">
              <a:avLst/>
            </a:prstGeom>
            <a:noFill/>
          </p:spPr>
          <p:txBody>
            <a:bodyPr wrap="square" rtlCol="0">
              <a:spAutoFit/>
            </a:bodyPr>
            <a:lstStyle/>
            <a:p>
              <a:pPr algn="r"/>
              <a:r>
                <a:rPr lang="en-US" altLang="zh-CN" sz="5400" dirty="0" smtClean="0">
                  <a:solidFill>
                    <a:schemeClr val="tx1">
                      <a:lumMod val="65000"/>
                      <a:lumOff val="35000"/>
                    </a:schemeClr>
                  </a:solidFill>
                  <a:latin typeface="Stencil" panose="040409050D0802020404" pitchFamily="82" charset="0"/>
                  <a:ea typeface="微软雅黑" panose="020B0503020204020204" pitchFamily="34" charset="-122"/>
                </a:rPr>
                <a:t>02</a:t>
              </a:r>
              <a:endParaRPr lang="zh-CN" altLang="en-US" sz="5400" dirty="0">
                <a:solidFill>
                  <a:schemeClr val="tx1">
                    <a:lumMod val="65000"/>
                    <a:lumOff val="35000"/>
                  </a:schemeClr>
                </a:solidFill>
                <a:latin typeface="Stencil" panose="040409050D0802020404" pitchFamily="82" charset="0"/>
                <a:ea typeface="微软雅黑" panose="020B0503020204020204" pitchFamily="34" charset="-122"/>
              </a:endParaRPr>
            </a:p>
          </p:txBody>
        </p:sp>
      </p:grpSp>
      <p:sp>
        <p:nvSpPr>
          <p:cNvPr id="5" name="矩形 4"/>
          <p:cNvSpPr/>
          <p:nvPr/>
        </p:nvSpPr>
        <p:spPr>
          <a:xfrm>
            <a:off x="5721963" y="3605296"/>
            <a:ext cx="4999425" cy="1338828"/>
          </a:xfrm>
          <a:prstGeom prst="rect">
            <a:avLst/>
          </a:prstGeom>
        </p:spPr>
        <p:txBody>
          <a:bodyPr wrap="square">
            <a:spAutoFit/>
          </a:bodyPr>
          <a:lstStyle/>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民用航空保险的索赔</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民用航空保险的理赔</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民用航空保险争议的解决</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未标题-1"/>
          <p:cNvPicPr>
            <a:picLocks noChangeAspect="1" noChangeArrowheads="1"/>
          </p:cNvPicPr>
          <p:nvPr/>
        </p:nvPicPr>
        <p:blipFill>
          <a:blip r:embed="rId1"/>
          <a:stretch>
            <a:fillRect/>
          </a:stretch>
        </p:blipFill>
        <p:spPr bwMode="auto">
          <a:xfrm>
            <a:off x="5738810" y="1785926"/>
            <a:ext cx="5214974" cy="4519644"/>
          </a:xfrm>
          <a:prstGeom prst="rect">
            <a:avLst/>
          </a:prstGeom>
          <a:noFill/>
          <a:ln>
            <a:noFill/>
          </a:ln>
        </p:spPr>
      </p:pic>
      <p:sp>
        <p:nvSpPr>
          <p:cNvPr id="12" name="矩形 11"/>
          <p:cNvSpPr/>
          <p:nvPr/>
        </p:nvSpPr>
        <p:spPr>
          <a:xfrm>
            <a:off x="1023902" y="1928802"/>
            <a:ext cx="4071966" cy="2169825"/>
          </a:xfrm>
          <a:prstGeom prst="rect">
            <a:avLst/>
          </a:prstGeom>
        </p:spPr>
        <p:txBody>
          <a:bodyPr wrap="square">
            <a:spAutoFit/>
          </a:bodyPr>
          <a:lstStyle/>
          <a:p>
            <a:pPr>
              <a:lnSpc>
                <a:spcPct val="150000"/>
              </a:lnSpc>
              <a:buClr>
                <a:srgbClr val="C00000"/>
              </a:buClr>
              <a:buFont typeface="Wingdings" panose="05000000000000000000" pitchFamily="2" charset="2"/>
              <a:buChar char="u"/>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民用航空保险的金额大，影响面广，技术复杂。</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buClr>
                <a:srgbClr val="C00000"/>
              </a:buClr>
              <a:buFont typeface="Wingdings" panose="05000000000000000000" pitchFamily="2" charset="2"/>
              <a:buChar char="u"/>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民用航空保险的被保险人依据法律和保险合同的约定要求保险人赔偿，称为索赔。</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09588" y="4643446"/>
            <a:ext cx="5500726" cy="1289905"/>
          </a:xfrm>
          <a:prstGeom prst="rect">
            <a:avLst/>
          </a:prstGeom>
        </p:spPr>
        <p:txBody>
          <a:bodyPr wrap="square">
            <a:spAutoFit/>
          </a:bodyPr>
          <a:lstStyle/>
          <a:p>
            <a:pPr>
              <a:lnSpc>
                <a:spcPct val="150000"/>
              </a:lnSpc>
              <a:buClr>
                <a:srgbClr val="C00000"/>
              </a:buCl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在保险事故发生后</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，民用航空保险的投保人、被保险人或受益人应在积极抢救的同时，以最快、最有效的方式通知保险人，提出索赔要求。</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9588" y="1071546"/>
            <a:ext cx="2500330" cy="466281"/>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（一）理赔原则</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立方体 3"/>
          <p:cNvSpPr/>
          <p:nvPr/>
        </p:nvSpPr>
        <p:spPr>
          <a:xfrm>
            <a:off x="6245203" y="3531871"/>
            <a:ext cx="3051085" cy="864096"/>
          </a:xfrm>
          <a:prstGeom prst="cube">
            <a:avLst>
              <a:gd name="adj" fmla="val 84671"/>
            </a:avLst>
          </a:prstGeom>
          <a:gradFill flip="none" rotWithShape="1">
            <a:gsLst>
              <a:gs pos="0">
                <a:srgbClr val="570F63"/>
              </a:gs>
              <a:gs pos="20000">
                <a:srgbClr val="6A218B"/>
              </a:gs>
              <a:gs pos="100000">
                <a:srgbClr val="B553A9"/>
              </a:gs>
            </a:gsLst>
            <a:lin ang="16200000" scaled="1"/>
            <a:tileRect/>
          </a:gradFill>
          <a:ln w="12700" cap="flat" cmpd="sng" algn="ctr">
            <a:solidFill>
              <a:srgbClr val="D090C8"/>
            </a:solidFill>
            <a:prstDash val="solid"/>
          </a:ln>
          <a:effectLst>
            <a:outerShdw blurRad="38100" dist="25400" dir="5400000" algn="t" rotWithShape="0">
              <a:prstClr val="black">
                <a:alpha val="32000"/>
              </a:prstClr>
            </a:outerShdw>
          </a:effectLst>
        </p:spPr>
        <p:txBody>
          <a:bodyPr rtlCol="0"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宋体" panose="02010600030101010101" pitchFamily="2" charset="-122"/>
            </a:endParaRPr>
          </a:p>
        </p:txBody>
      </p:sp>
      <p:sp>
        <p:nvSpPr>
          <p:cNvPr id="5" name="立方体 4"/>
          <p:cNvSpPr/>
          <p:nvPr/>
        </p:nvSpPr>
        <p:spPr>
          <a:xfrm>
            <a:off x="2321639" y="3487409"/>
            <a:ext cx="2925579" cy="864096"/>
          </a:xfrm>
          <a:prstGeom prst="cube">
            <a:avLst>
              <a:gd name="adj" fmla="val 84671"/>
            </a:avLst>
          </a:prstGeom>
          <a:gradFill flip="none" rotWithShape="1">
            <a:gsLst>
              <a:gs pos="0">
                <a:srgbClr val="9BBB59">
                  <a:shade val="30000"/>
                  <a:satMod val="115000"/>
                </a:srgbClr>
              </a:gs>
              <a:gs pos="27000">
                <a:srgbClr val="92AF37"/>
              </a:gs>
              <a:gs pos="100000">
                <a:srgbClr val="BCD044"/>
              </a:gs>
            </a:gsLst>
            <a:lin ang="16200000" scaled="1"/>
            <a:tileRect/>
          </a:gradFill>
          <a:ln w="12700" cap="flat" cmpd="sng" algn="ctr">
            <a:solidFill>
              <a:srgbClr val="9BBB59">
                <a:lumMod val="60000"/>
                <a:lumOff val="40000"/>
              </a:srgbClr>
            </a:solidFill>
            <a:prstDash val="solid"/>
          </a:ln>
          <a:effectLst>
            <a:outerShdw blurRad="38100" dist="25400" dir="5400000" algn="t" rotWithShape="0">
              <a:prstClr val="black">
                <a:alpha val="32000"/>
              </a:prstClr>
            </a:outerShdw>
          </a:effectLst>
        </p:spPr>
        <p:txBody>
          <a:bodyPr rtlCol="0"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宋体" panose="02010600030101010101" pitchFamily="2" charset="-122"/>
            </a:endParaRPr>
          </a:p>
        </p:txBody>
      </p:sp>
      <p:sp>
        <p:nvSpPr>
          <p:cNvPr id="6" name="立方体 5"/>
          <p:cNvSpPr/>
          <p:nvPr/>
        </p:nvSpPr>
        <p:spPr>
          <a:xfrm>
            <a:off x="4381488" y="3143248"/>
            <a:ext cx="3051085" cy="864096"/>
          </a:xfrm>
          <a:prstGeom prst="cube">
            <a:avLst>
              <a:gd name="adj" fmla="val 84671"/>
            </a:avLst>
          </a:prstGeom>
          <a:gradFill flip="none" rotWithShape="1">
            <a:gsLst>
              <a:gs pos="0">
                <a:srgbClr val="F79646">
                  <a:lumMod val="75000"/>
                  <a:shade val="30000"/>
                  <a:satMod val="115000"/>
                </a:srgbClr>
              </a:gs>
              <a:gs pos="14000">
                <a:srgbClr val="F79646">
                  <a:lumMod val="75000"/>
                  <a:shade val="67500"/>
                  <a:satMod val="115000"/>
                </a:srgbClr>
              </a:gs>
              <a:gs pos="100000">
                <a:srgbClr val="FD9907"/>
              </a:gs>
            </a:gsLst>
            <a:lin ang="16200000" scaled="1"/>
            <a:tileRect/>
          </a:gradFill>
          <a:ln w="12700" cap="flat" cmpd="sng" algn="ctr">
            <a:solidFill>
              <a:srgbClr val="FFC000"/>
            </a:solidFill>
            <a:prstDash val="solid"/>
          </a:ln>
          <a:effectLst>
            <a:outerShdw blurRad="38100" dist="25400" dir="5400000" algn="t" rotWithShape="0">
              <a:prstClr val="black">
                <a:alpha val="32000"/>
              </a:prstClr>
            </a:outerShdw>
          </a:effectLst>
        </p:spPr>
        <p:txBody>
          <a:bodyPr rtlCol="0" anchor="ctr"/>
          <a:lstStyle/>
          <a:p>
            <a:pPr algn="ctr" fontAlgn="base">
              <a:spcBef>
                <a:spcPct val="0"/>
              </a:spcBef>
              <a:spcAft>
                <a:spcPct val="0"/>
              </a:spcAft>
              <a:defRPr/>
            </a:pPr>
            <a:endParaRPr lang="zh-CN" altLang="en-US" kern="0">
              <a:solidFill>
                <a:prstClr val="white"/>
              </a:solidFill>
              <a:latin typeface="微软雅黑" panose="020B0503020204020204" pitchFamily="34" charset="-122"/>
              <a:ea typeface="宋体" panose="02010600030101010101" pitchFamily="2" charset="-122"/>
            </a:endParaRPr>
          </a:p>
        </p:txBody>
      </p:sp>
      <p:sp>
        <p:nvSpPr>
          <p:cNvPr id="7" name="TextBox 7"/>
          <p:cNvSpPr txBox="1"/>
          <p:nvPr/>
        </p:nvSpPr>
        <p:spPr>
          <a:xfrm>
            <a:off x="2825694" y="3575296"/>
            <a:ext cx="1656184" cy="369332"/>
          </a:xfrm>
          <a:prstGeom prst="rect">
            <a:avLst/>
          </a:prstGeom>
          <a:noFill/>
        </p:spPr>
        <p:txBody>
          <a:bodyPr wrap="square" rtlCol="0">
            <a:spAutoFit/>
          </a:bodyPr>
          <a:lstStyle/>
          <a:p>
            <a:pPr algn="ctr" fontAlgn="base">
              <a:spcBef>
                <a:spcPct val="0"/>
              </a:spcBef>
              <a:spcAft>
                <a:spcPct val="0"/>
              </a:spcAft>
            </a:pPr>
            <a:r>
              <a:rPr lang="en-US" altLang="zh-CN" b="1" dirty="0" smtClean="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1</a:t>
            </a:r>
            <a:endParaRPr lang="zh-CN" altLang="en-US" b="1" dirty="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8" name="TextBox 8"/>
          <p:cNvSpPr txBox="1"/>
          <p:nvPr/>
        </p:nvSpPr>
        <p:spPr>
          <a:xfrm>
            <a:off x="5078937" y="3228739"/>
            <a:ext cx="1656184" cy="400110"/>
          </a:xfrm>
          <a:prstGeom prst="rect">
            <a:avLst/>
          </a:prstGeom>
          <a:noFill/>
        </p:spPr>
        <p:txBody>
          <a:bodyPr wrap="square" rtlCol="0">
            <a:spAutoFit/>
          </a:bodyPr>
          <a:lstStyle/>
          <a:p>
            <a:pPr algn="ctr" fontAlgn="base">
              <a:spcBef>
                <a:spcPct val="0"/>
              </a:spcBef>
              <a:spcAft>
                <a:spcPct val="0"/>
              </a:spcAft>
            </a:pPr>
            <a:r>
              <a:rPr lang="en-US" altLang="zh-CN" sz="2000" b="1" dirty="0" smtClean="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2</a:t>
            </a:r>
            <a:endParaRPr lang="en-US" altLang="zh-CN" sz="2000" b="1" dirty="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9" name="TextBox 9"/>
          <p:cNvSpPr txBox="1"/>
          <p:nvPr/>
        </p:nvSpPr>
        <p:spPr>
          <a:xfrm>
            <a:off x="7074166" y="3621408"/>
            <a:ext cx="1656184" cy="400110"/>
          </a:xfrm>
          <a:prstGeom prst="rect">
            <a:avLst/>
          </a:prstGeom>
          <a:noFill/>
        </p:spPr>
        <p:txBody>
          <a:bodyPr wrap="square" rtlCol="0">
            <a:spAutoFit/>
          </a:bodyPr>
          <a:lstStyle/>
          <a:p>
            <a:pPr algn="ctr" fontAlgn="base">
              <a:spcBef>
                <a:spcPct val="0"/>
              </a:spcBef>
              <a:spcAft>
                <a:spcPct val="0"/>
              </a:spcAft>
            </a:pPr>
            <a:r>
              <a:rPr lang="en-US" altLang="zh-CN" sz="2000" b="1" dirty="0" smtClean="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3</a:t>
            </a:r>
            <a:endParaRPr lang="en-US" altLang="zh-CN" sz="2000" b="1" dirty="0">
              <a:solidFill>
                <a:prstClr val="white"/>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10" name="TextBox 10"/>
          <p:cNvSpPr txBox="1"/>
          <p:nvPr/>
        </p:nvSpPr>
        <p:spPr>
          <a:xfrm>
            <a:off x="1881158" y="4643446"/>
            <a:ext cx="2928958" cy="458908"/>
          </a:xfrm>
          <a:prstGeom prst="rect">
            <a:avLst/>
          </a:prstGeom>
          <a:noFill/>
        </p:spPr>
        <p:txBody>
          <a:bodyPr wrap="square" rtlCol="0">
            <a:spAutoFit/>
          </a:bodyPr>
          <a:lstStyle/>
          <a:p>
            <a:pPr fontAlgn="base">
              <a:lnSpc>
                <a:spcPct val="150000"/>
              </a:lnSpc>
              <a:spcBef>
                <a:spcPct val="0"/>
              </a:spcBef>
              <a:spcAft>
                <a:spcPct val="0"/>
              </a:spcAft>
            </a:pPr>
            <a:r>
              <a:rPr lang="zh-CN" altLang="en-US" b="1" dirty="0" smtClean="0">
                <a:solidFill>
                  <a:prstClr val="black">
                    <a:lumMod val="65000"/>
                    <a:lumOff val="35000"/>
                  </a:prstClr>
                </a:solidFill>
                <a:latin typeface="微软雅黑" panose="020B0503020204020204" pitchFamily="34" charset="-122"/>
                <a:ea typeface="微软雅黑" panose="020B0503020204020204" pitchFamily="34" charset="-122"/>
              </a:rPr>
              <a:t>   按保险合同办事的原则</a:t>
            </a:r>
            <a:endParaRPr lang="en-US" altLang="zh-CN"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238612" y="2428868"/>
            <a:ext cx="3857652" cy="458908"/>
          </a:xfrm>
          <a:prstGeom prst="rect">
            <a:avLst/>
          </a:prstGeom>
          <a:noFill/>
        </p:spPr>
        <p:txBody>
          <a:bodyPr wrap="square" rtlCol="0">
            <a:spAutoFit/>
          </a:bodyPr>
          <a:lstStyle/>
          <a:p>
            <a:pPr fontAlgn="base">
              <a:lnSpc>
                <a:spcPct val="150000"/>
              </a:lnSpc>
              <a:spcBef>
                <a:spcPct val="0"/>
              </a:spcBef>
              <a:spcAft>
                <a:spcPct val="0"/>
              </a:spcAft>
            </a:pPr>
            <a:r>
              <a:rPr lang="zh-CN" altLang="en-US"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b="1" dirty="0" smtClean="0">
                <a:solidFill>
                  <a:prstClr val="black">
                    <a:lumMod val="65000"/>
                    <a:lumOff val="35000"/>
                  </a:prstClr>
                </a:solidFill>
                <a:latin typeface="微软雅黑" panose="020B0503020204020204" pitchFamily="34" charset="-122"/>
                <a:ea typeface="微软雅黑" panose="020B0503020204020204" pitchFamily="34" charset="-122"/>
              </a:rPr>
              <a:t>主动、迅速、准确、合理的原则</a:t>
            </a:r>
            <a:endParaRPr lang="en-US" altLang="zh-CN"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TextBox 12"/>
          <p:cNvSpPr txBox="1"/>
          <p:nvPr/>
        </p:nvSpPr>
        <p:spPr>
          <a:xfrm>
            <a:off x="6245202" y="4674638"/>
            <a:ext cx="2304256" cy="417358"/>
          </a:xfrm>
          <a:prstGeom prst="rect">
            <a:avLst/>
          </a:prstGeom>
          <a:noFill/>
        </p:spPr>
        <p:txBody>
          <a:bodyPr wrap="square" rtlCol="0">
            <a:spAutoFit/>
          </a:bodyPr>
          <a:lstStyle/>
          <a:p>
            <a:pPr algn="ctr" fontAlgn="base">
              <a:lnSpc>
                <a:spcPct val="130000"/>
              </a:lnSpc>
              <a:spcBef>
                <a:spcPct val="0"/>
              </a:spcBef>
              <a:spcAft>
                <a:spcPct val="0"/>
              </a:spcAft>
            </a:pPr>
            <a:r>
              <a:rPr lang="zh-CN" altLang="en-US" b="1" dirty="0" smtClean="0">
                <a:solidFill>
                  <a:prstClr val="black">
                    <a:lumMod val="65000"/>
                    <a:lumOff val="35000"/>
                  </a:prstClr>
                </a:solidFill>
                <a:latin typeface="微软雅黑" panose="020B0503020204020204" pitchFamily="34" charset="-122"/>
                <a:ea typeface="微软雅黑" panose="020B0503020204020204" pitchFamily="34" charset="-122"/>
              </a:rPr>
              <a:t>实事求是的原则</a:t>
            </a:r>
            <a:endParaRPr lang="zh-CN" altLang="en-US" b="1" dirty="0" smtClea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50" fill="hold"/>
                                        <p:tgtEl>
                                          <p:spTgt spid="4"/>
                                        </p:tgtEl>
                                        <p:attrNameLst>
                                          <p:attrName>ppt_x</p:attrName>
                                        </p:attrNameLst>
                                      </p:cBhvr>
                                      <p:tavLst>
                                        <p:tav tm="0">
                                          <p:val>
                                            <p:strVal val="#ppt_x"/>
                                          </p:val>
                                        </p:tav>
                                        <p:tav tm="100000">
                                          <p:val>
                                            <p:strVal val="#ppt_x"/>
                                          </p:val>
                                        </p:tav>
                                      </p:tavLst>
                                    </p:anim>
                                    <p:anim calcmode="lin" valueType="num">
                                      <p:cBhvr additive="base">
                                        <p:cTn id="8" dur="3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50" fill="hold"/>
                                        <p:tgtEl>
                                          <p:spTgt spid="6"/>
                                        </p:tgtEl>
                                        <p:attrNameLst>
                                          <p:attrName>ppt_x</p:attrName>
                                        </p:attrNameLst>
                                      </p:cBhvr>
                                      <p:tavLst>
                                        <p:tav tm="0">
                                          <p:val>
                                            <p:strVal val="#ppt_x"/>
                                          </p:val>
                                        </p:tav>
                                        <p:tav tm="100000">
                                          <p:val>
                                            <p:strVal val="#ppt_x"/>
                                          </p:val>
                                        </p:tav>
                                      </p:tavLst>
                                    </p:anim>
                                    <p:anim calcmode="lin" valueType="num">
                                      <p:cBhvr additive="base">
                                        <p:cTn id="12" dur="3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50" fill="hold"/>
                                        <p:tgtEl>
                                          <p:spTgt spid="5"/>
                                        </p:tgtEl>
                                        <p:attrNameLst>
                                          <p:attrName>ppt_x</p:attrName>
                                        </p:attrNameLst>
                                      </p:cBhvr>
                                      <p:tavLst>
                                        <p:tav tm="0">
                                          <p:val>
                                            <p:strVal val="#ppt_x"/>
                                          </p:val>
                                        </p:tav>
                                        <p:tav tm="100000">
                                          <p:val>
                                            <p:strVal val="#ppt_x"/>
                                          </p:val>
                                        </p:tav>
                                      </p:tavLst>
                                    </p:anim>
                                    <p:anim calcmode="lin" valueType="num">
                                      <p:cBhvr additive="base">
                                        <p:cTn id="16" dur="3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50" fill="hold"/>
                                        <p:tgtEl>
                                          <p:spTgt spid="11"/>
                                        </p:tgtEl>
                                        <p:attrNameLst>
                                          <p:attrName>ppt_x</p:attrName>
                                        </p:attrNameLst>
                                      </p:cBhvr>
                                      <p:tavLst>
                                        <p:tav tm="0">
                                          <p:val>
                                            <p:strVal val="#ppt_x"/>
                                          </p:val>
                                        </p:tav>
                                        <p:tav tm="100000">
                                          <p:val>
                                            <p:strVal val="#ppt_x"/>
                                          </p:val>
                                        </p:tav>
                                      </p:tavLst>
                                    </p:anim>
                                    <p:anim calcmode="lin" valueType="num">
                                      <p:cBhvr additive="base">
                                        <p:cTn id="20" dur="35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350" fill="hold"/>
                                        <p:tgtEl>
                                          <p:spTgt spid="10"/>
                                        </p:tgtEl>
                                        <p:attrNameLst>
                                          <p:attrName>ppt_x</p:attrName>
                                        </p:attrNameLst>
                                      </p:cBhvr>
                                      <p:tavLst>
                                        <p:tav tm="0">
                                          <p:val>
                                            <p:strVal val="#ppt_x"/>
                                          </p:val>
                                        </p:tav>
                                        <p:tav tm="100000">
                                          <p:val>
                                            <p:strVal val="#ppt_x"/>
                                          </p:val>
                                        </p:tav>
                                      </p:tavLst>
                                    </p:anim>
                                    <p:anim calcmode="lin" valueType="num">
                                      <p:cBhvr additive="base">
                                        <p:cTn id="24" dur="3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350" fill="hold"/>
                                        <p:tgtEl>
                                          <p:spTgt spid="12"/>
                                        </p:tgtEl>
                                        <p:attrNameLst>
                                          <p:attrName>ppt_x</p:attrName>
                                        </p:attrNameLst>
                                      </p:cBhvr>
                                      <p:tavLst>
                                        <p:tav tm="0">
                                          <p:val>
                                            <p:strVal val="#ppt_x"/>
                                          </p:val>
                                        </p:tav>
                                        <p:tav tm="100000">
                                          <p:val>
                                            <p:strVal val="#ppt_x"/>
                                          </p:val>
                                        </p:tav>
                                      </p:tavLst>
                                    </p:anim>
                                    <p:anim calcmode="lin" valueType="num">
                                      <p:cBhvr additive="base">
                                        <p:cTn id="28" dur="3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588" y="1071546"/>
            <a:ext cx="3714776" cy="429220"/>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（二）理赔程序</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0" y="1714488"/>
            <a:ext cx="4282437" cy="1748145"/>
            <a:chOff x="2482316" y="2299046"/>
            <a:chExt cx="4752528" cy="1940042"/>
          </a:xfrm>
        </p:grpSpPr>
        <p:sp>
          <p:nvSpPr>
            <p:cNvPr id="5" name="矩形 4"/>
            <p:cNvSpPr/>
            <p:nvPr/>
          </p:nvSpPr>
          <p:spPr>
            <a:xfrm>
              <a:off x="2482316" y="4221088"/>
              <a:ext cx="4752528" cy="1800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3491880" y="2299046"/>
              <a:ext cx="2448272" cy="19251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F5801F"/>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0" y="4214818"/>
            <a:ext cx="4282437" cy="1748145"/>
            <a:chOff x="2482316" y="2299046"/>
            <a:chExt cx="4752528" cy="1940042"/>
          </a:xfrm>
        </p:grpSpPr>
        <p:sp>
          <p:nvSpPr>
            <p:cNvPr id="10" name="矩形 9"/>
            <p:cNvSpPr/>
            <p:nvPr/>
          </p:nvSpPr>
          <p:spPr>
            <a:xfrm>
              <a:off x="2482316" y="4221088"/>
              <a:ext cx="4752528" cy="1800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6"/>
            <p:cNvSpPr/>
            <p:nvPr/>
          </p:nvSpPr>
          <p:spPr>
            <a:xfrm>
              <a:off x="3491880" y="2299046"/>
              <a:ext cx="2448272" cy="19251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FDA403"/>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4" name="组合 13"/>
          <p:cNvGrpSpPr/>
          <p:nvPr/>
        </p:nvGrpSpPr>
        <p:grpSpPr>
          <a:xfrm>
            <a:off x="3691659" y="1714488"/>
            <a:ext cx="4282437" cy="1748145"/>
            <a:chOff x="2482316" y="2299046"/>
            <a:chExt cx="4752528" cy="1940042"/>
          </a:xfrm>
        </p:grpSpPr>
        <p:sp>
          <p:nvSpPr>
            <p:cNvPr id="15" name="矩形 14"/>
            <p:cNvSpPr/>
            <p:nvPr/>
          </p:nvSpPr>
          <p:spPr>
            <a:xfrm>
              <a:off x="2482316" y="4221088"/>
              <a:ext cx="4752528" cy="1800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6"/>
            <p:cNvSpPr/>
            <p:nvPr/>
          </p:nvSpPr>
          <p:spPr>
            <a:xfrm>
              <a:off x="3491880" y="2299046"/>
              <a:ext cx="2448272" cy="19251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92D050"/>
            </a:solidFill>
            <a:ln>
              <a:noFill/>
            </a:ln>
            <a:effectLst>
              <a:innerShdw blurRad="1143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0" name="TextBox 19"/>
          <p:cNvSpPr txBox="1"/>
          <p:nvPr/>
        </p:nvSpPr>
        <p:spPr>
          <a:xfrm>
            <a:off x="1238216" y="2268841"/>
            <a:ext cx="1571636" cy="874407"/>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1</a:t>
            </a:r>
            <a:r>
              <a:rPr lang="zh-CN" altLang="en-US" b="1" dirty="0" smtClean="0">
                <a:solidFill>
                  <a:schemeClr val="bg1"/>
                </a:solidFill>
                <a:latin typeface="微软雅黑" panose="020B0503020204020204" pitchFamily="34" charset="-122"/>
                <a:ea typeface="微软雅黑" panose="020B0503020204020204" pitchFamily="34" charset="-122"/>
              </a:rPr>
              <a:t>．及时通知，</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登记立案</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382679" y="4811079"/>
            <a:ext cx="1304898" cy="923330"/>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4</a:t>
            </a:r>
            <a:r>
              <a:rPr lang="zh-CN" altLang="en-US" b="1" dirty="0" smtClean="0">
                <a:solidFill>
                  <a:schemeClr val="bg1"/>
                </a:solidFill>
                <a:latin typeface="微软雅黑" panose="020B0503020204020204" pitchFamily="34" charset="-122"/>
                <a:ea typeface="微软雅黑" panose="020B0503020204020204" pitchFamily="34" charset="-122"/>
              </a:rPr>
              <a:t>．责任</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审定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952992" y="2287556"/>
            <a:ext cx="1643074" cy="874407"/>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2</a:t>
            </a:r>
            <a:r>
              <a:rPr lang="zh-CN" altLang="en-US" b="1" dirty="0" smtClean="0">
                <a:solidFill>
                  <a:schemeClr val="bg1"/>
                </a:solidFill>
                <a:latin typeface="微软雅黑" panose="020B0503020204020204" pitchFamily="34" charset="-122"/>
                <a:ea typeface="微软雅黑" panose="020B0503020204020204" pitchFamily="34" charset="-122"/>
              </a:rPr>
              <a:t>．现场调查，</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损失检验</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3797105" y="4214818"/>
            <a:ext cx="4282437" cy="1748145"/>
            <a:chOff x="2482316" y="2299046"/>
            <a:chExt cx="4752528" cy="1940042"/>
          </a:xfrm>
        </p:grpSpPr>
        <p:sp>
          <p:nvSpPr>
            <p:cNvPr id="45" name="矩形 44"/>
            <p:cNvSpPr/>
            <p:nvPr/>
          </p:nvSpPr>
          <p:spPr>
            <a:xfrm>
              <a:off x="2482316" y="4221088"/>
              <a:ext cx="4752528" cy="1800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椭圆 6"/>
            <p:cNvSpPr/>
            <p:nvPr/>
          </p:nvSpPr>
          <p:spPr>
            <a:xfrm>
              <a:off x="3491880" y="2299046"/>
              <a:ext cx="2448272" cy="19251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accent4">
                <a:lumMod val="75000"/>
              </a:schemeClr>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49" name="组合 48"/>
          <p:cNvGrpSpPr/>
          <p:nvPr/>
        </p:nvGrpSpPr>
        <p:grpSpPr>
          <a:xfrm>
            <a:off x="7614913" y="1708652"/>
            <a:ext cx="4282437" cy="1748145"/>
            <a:chOff x="2482316" y="2299046"/>
            <a:chExt cx="4752528" cy="1940042"/>
          </a:xfrm>
        </p:grpSpPr>
        <p:sp>
          <p:nvSpPr>
            <p:cNvPr id="50" name="矩形 49"/>
            <p:cNvSpPr/>
            <p:nvPr/>
          </p:nvSpPr>
          <p:spPr>
            <a:xfrm>
              <a:off x="2482316" y="4221088"/>
              <a:ext cx="4752528" cy="1800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椭圆 6"/>
            <p:cNvSpPr/>
            <p:nvPr/>
          </p:nvSpPr>
          <p:spPr>
            <a:xfrm>
              <a:off x="3491880" y="2299046"/>
              <a:ext cx="2448272" cy="19251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tx2">
                <a:lumMod val="60000"/>
                <a:lumOff val="40000"/>
              </a:schemeClr>
            </a:solidFill>
            <a:ln>
              <a:noFill/>
            </a:ln>
            <a:effectLst>
              <a:innerShdw blurRad="1143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58" name="TextBox 57"/>
          <p:cNvSpPr txBox="1"/>
          <p:nvPr/>
        </p:nvSpPr>
        <p:spPr>
          <a:xfrm>
            <a:off x="5150584" y="4786322"/>
            <a:ext cx="1304898" cy="874407"/>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5</a:t>
            </a:r>
            <a:r>
              <a:rPr lang="zh-CN" altLang="en-US" b="1" dirty="0" smtClean="0">
                <a:solidFill>
                  <a:schemeClr val="bg1"/>
                </a:solidFill>
                <a:latin typeface="微软雅黑" panose="020B0503020204020204" pitchFamily="34" charset="-122"/>
                <a:ea typeface="微软雅黑" panose="020B0503020204020204" pitchFamily="34" charset="-122"/>
              </a:rPr>
              <a:t>．损余物</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  资处理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978071" y="2297664"/>
            <a:ext cx="1304898" cy="874407"/>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3</a:t>
            </a:r>
            <a:r>
              <a:rPr lang="zh-CN" altLang="en-US" b="1" dirty="0" smtClean="0">
                <a:solidFill>
                  <a:schemeClr val="bg1"/>
                </a:solidFill>
                <a:latin typeface="微软雅黑" panose="020B0503020204020204" pitchFamily="34" charset="-122"/>
                <a:ea typeface="微软雅黑" panose="020B0503020204020204" pitchFamily="34" charset="-122"/>
              </a:rPr>
              <a:t>．审核索</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赔单证</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7685144" y="4183224"/>
            <a:ext cx="4282437" cy="1748145"/>
            <a:chOff x="2482316" y="2299046"/>
            <a:chExt cx="4752528" cy="1940042"/>
          </a:xfrm>
        </p:grpSpPr>
        <p:sp>
          <p:nvSpPr>
            <p:cNvPr id="61" name="矩形 60"/>
            <p:cNvSpPr/>
            <p:nvPr/>
          </p:nvSpPr>
          <p:spPr>
            <a:xfrm>
              <a:off x="2482316" y="4221088"/>
              <a:ext cx="4752528" cy="18000"/>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3"/>
            <p:cNvSpPr/>
            <p:nvPr/>
          </p:nvSpPr>
          <p:spPr>
            <a:xfrm>
              <a:off x="2626332" y="3933056"/>
              <a:ext cx="4464496" cy="291171"/>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3" name="椭圆 6"/>
            <p:cNvSpPr/>
            <p:nvPr/>
          </p:nvSpPr>
          <p:spPr>
            <a:xfrm>
              <a:off x="3491880" y="2299046"/>
              <a:ext cx="2448272" cy="19251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椭圆 6"/>
            <p:cNvSpPr/>
            <p:nvPr/>
          </p:nvSpPr>
          <p:spPr>
            <a:xfrm>
              <a:off x="3563888" y="2405560"/>
              <a:ext cx="2308825" cy="181552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C00000"/>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65" name="TextBox 64"/>
          <p:cNvSpPr txBox="1"/>
          <p:nvPr/>
        </p:nvSpPr>
        <p:spPr>
          <a:xfrm>
            <a:off x="9024958" y="4714884"/>
            <a:ext cx="1428760" cy="923330"/>
          </a:xfrm>
          <a:prstGeom prst="rect">
            <a:avLst/>
          </a:prstGeom>
          <a:noFill/>
        </p:spPr>
        <p:txBody>
          <a:bodyPr wrap="square" rtlCol="0">
            <a:spAutoFit/>
          </a:bodyPr>
          <a:lstStyle/>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6</a:t>
            </a:r>
            <a:r>
              <a:rPr lang="zh-CN" altLang="en-US" b="1" dirty="0" smtClean="0">
                <a:solidFill>
                  <a:schemeClr val="bg1"/>
                </a:solidFill>
                <a:latin typeface="微软雅黑" panose="020B0503020204020204" pitchFamily="34" charset="-122"/>
                <a:ea typeface="微软雅黑" panose="020B0503020204020204" pitchFamily="34" charset="-122"/>
              </a:rPr>
              <a:t>．赔付</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及结案</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09588" y="1714488"/>
            <a:ext cx="5786478" cy="3000821"/>
          </a:xfrm>
          <a:prstGeom prst="rect">
            <a:avLst/>
          </a:prstGeom>
          <a:ln>
            <a:solidFill>
              <a:schemeClr val="accent6">
                <a:lumMod val="75000"/>
              </a:schemeClr>
            </a:solidFill>
            <a:prstDash val="dash"/>
          </a:ln>
        </p:spPr>
        <p:txBody>
          <a:bodyPr wrap="square">
            <a:spAutoFit/>
          </a:bodyPr>
          <a:lstStyle/>
          <a:p>
            <a:pPr indent="457200">
              <a:lnSpc>
                <a:spcPct val="150000"/>
              </a:lnSpc>
              <a:buClr>
                <a:srgbClr val="C00000"/>
              </a:buClr>
              <a:buFont typeface="Wingdings" panose="05000000000000000000" pitchFamily="2" charset="2"/>
              <a:buChar char="u"/>
            </a:pPr>
            <a:r>
              <a:rPr lang="zh-CN" altLang="en-US" b="1" dirty="0" smtClean="0">
                <a:solidFill>
                  <a:srgbClr val="C00000"/>
                </a:solidFill>
                <a:latin typeface="微软雅黑" panose="020B0503020204020204" pitchFamily="34" charset="-122"/>
                <a:ea typeface="微软雅黑" panose="020B0503020204020204" pitchFamily="34" charset="-122"/>
              </a:rPr>
              <a:t>民用航空保险争议的解决指</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民用航空保险合同在订立和履行的过程中，双方当事人对相互间的权利义务，或对保险标的权益持有不同的意见和要求，保险人和被保险人协商不成，可通过仲裁或诉讼解决纠纷的做法。</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50000"/>
              </a:lnSpc>
              <a:buClr>
                <a:srgbClr val="C00000"/>
              </a:buClr>
              <a:buFont typeface="Wingdings" panose="05000000000000000000" pitchFamily="2" charset="2"/>
              <a:buChar char="u"/>
            </a:pPr>
            <a:r>
              <a:rPr lang="zh-CN" altLang="en-US" b="1" dirty="0" smtClean="0">
                <a:solidFill>
                  <a:srgbClr val="C00000"/>
                </a:solidFill>
                <a:latin typeface="微软雅黑" panose="020B0503020204020204" pitchFamily="34" charset="-122"/>
                <a:ea typeface="微软雅黑" panose="020B0503020204020204" pitchFamily="34" charset="-122"/>
              </a:rPr>
              <a:t>通常情况下</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民用航空保险赔偿和民事损害赔偿性质不同，因其有民用航空保险合同在先，被保险人在出险后有权凭保险单获得赔偿。</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242" name="Picture 2" descr="http://images.hzins.com/upload/admin/0/0f/0f7/0f73/0f738214a4d6438b98eda2b463341c53.jp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6233021" y="3169007"/>
            <a:ext cx="5958979" cy="31676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10" name="图片 9"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0885" y="387985"/>
            <a:ext cx="426720" cy="426720"/>
          </a:xfrm>
          <a:prstGeom prst="rect">
            <a:avLst/>
          </a:prstGeom>
        </p:spPr>
      </p:pic>
      <p:pic>
        <p:nvPicPr>
          <p:cNvPr id="12" name="图片 11"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7390" y="930910"/>
            <a:ext cx="426720" cy="426720"/>
          </a:xfrm>
          <a:prstGeom prst="rect">
            <a:avLst/>
          </a:prstGeom>
        </p:spPr>
      </p:pic>
      <p:pic>
        <p:nvPicPr>
          <p:cNvPr id="13" name="图片 12"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0425" y="1668145"/>
            <a:ext cx="426720" cy="426720"/>
          </a:xfrm>
          <a:prstGeom prst="rect">
            <a:avLst/>
          </a:prstGeom>
        </p:spPr>
      </p:pic>
      <p:pic>
        <p:nvPicPr>
          <p:cNvPr id="14" name="图片 13"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5025" y="2160270"/>
            <a:ext cx="426720" cy="426720"/>
          </a:xfrm>
          <a:prstGeom prst="rect">
            <a:avLst/>
          </a:prstGeom>
        </p:spPr>
      </p:pic>
      <p:pic>
        <p:nvPicPr>
          <p:cNvPr id="15" name="图片 14"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2205" y="2727960"/>
            <a:ext cx="426720" cy="426720"/>
          </a:xfrm>
          <a:prstGeom prst="rect">
            <a:avLst/>
          </a:prstGeom>
        </p:spPr>
      </p:pic>
      <p:pic>
        <p:nvPicPr>
          <p:cNvPr id="16" name="图片 15"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2210" y="3215640"/>
            <a:ext cx="426720" cy="426720"/>
          </a:xfrm>
          <a:prstGeom prst="rect">
            <a:avLst/>
          </a:prstGeom>
        </p:spPr>
      </p:pic>
      <p:pic>
        <p:nvPicPr>
          <p:cNvPr id="17" name="图片 16"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0425" y="3760470"/>
            <a:ext cx="426720" cy="426720"/>
          </a:xfrm>
          <a:prstGeom prst="rect">
            <a:avLst/>
          </a:prstGeom>
        </p:spPr>
      </p:pic>
      <p:pic>
        <p:nvPicPr>
          <p:cNvPr id="18" name="图片 17" descr="458476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5025" y="4266565"/>
            <a:ext cx="426720" cy="426720"/>
          </a:xfrm>
          <a:prstGeom prst="rect">
            <a:avLst/>
          </a:prstGeom>
        </p:spPr>
      </p:pic>
      <p:pic>
        <p:nvPicPr>
          <p:cNvPr id="19" name="图片 18"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3680" y="4792980"/>
            <a:ext cx="426720" cy="426720"/>
          </a:xfrm>
          <a:prstGeom prst="rect">
            <a:avLst/>
          </a:prstGeom>
        </p:spPr>
      </p:pic>
      <p:pic>
        <p:nvPicPr>
          <p:cNvPr id="20" name="图片 19"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0885" y="5530215"/>
            <a:ext cx="426720" cy="426720"/>
          </a:xfrm>
          <a:prstGeom prst="rect">
            <a:avLst/>
          </a:prstGeom>
        </p:spPr>
      </p:pic>
      <p:pic>
        <p:nvPicPr>
          <p:cNvPr id="21" name="图片 20" descr="4584760">
            <a:hlinkClick r:id="rId2" action="ppaction://hlinksldjump"/>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7390" y="6034405"/>
            <a:ext cx="426720" cy="4267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81422" y="2519790"/>
            <a:ext cx="6215106" cy="923330"/>
            <a:chOff x="3415086" y="2643372"/>
            <a:chExt cx="6215106" cy="923330"/>
          </a:xfrm>
        </p:grpSpPr>
        <p:sp>
          <p:nvSpPr>
            <p:cNvPr id="6" name="文本占位符 3"/>
            <p:cNvSpPr txBox="1"/>
            <p:nvPr/>
          </p:nvSpPr>
          <p:spPr>
            <a:xfrm>
              <a:off x="4629532" y="2862120"/>
              <a:ext cx="5000660" cy="432047"/>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sz="4000" dirty="0" smtClean="0">
                  <a:solidFill>
                    <a:schemeClr val="tx2">
                      <a:lumMod val="60000"/>
                      <a:lumOff val="40000"/>
                    </a:schemeClr>
                  </a:solidFill>
                  <a:ea typeface="微软雅黑" panose="020B0503020204020204" pitchFamily="34" charset="-122"/>
                </a:rPr>
                <a:t>认识民用航空保险</a:t>
              </a:r>
              <a:endParaRPr lang="zh-CN" altLang="en-US" sz="4000" dirty="0">
                <a:solidFill>
                  <a:schemeClr val="tx2">
                    <a:lumMod val="60000"/>
                    <a:lumOff val="40000"/>
                  </a:schemeClr>
                </a:solidFill>
                <a:ea typeface="微软雅黑" panose="020B0503020204020204" pitchFamily="34" charset="-122"/>
              </a:endParaRPr>
            </a:p>
          </p:txBody>
        </p:sp>
        <p:sp>
          <p:nvSpPr>
            <p:cNvPr id="7" name="TextBox 8"/>
            <p:cNvSpPr txBox="1"/>
            <p:nvPr/>
          </p:nvSpPr>
          <p:spPr>
            <a:xfrm>
              <a:off x="3415086" y="2643372"/>
              <a:ext cx="1184625" cy="923330"/>
            </a:xfrm>
            <a:prstGeom prst="rect">
              <a:avLst/>
            </a:prstGeom>
            <a:noFill/>
          </p:spPr>
          <p:txBody>
            <a:bodyPr wrap="square" rtlCol="0">
              <a:spAutoFit/>
            </a:bodyPr>
            <a:lstStyle/>
            <a:p>
              <a:pPr algn="r"/>
              <a:r>
                <a:rPr lang="en-US" altLang="zh-CN" sz="5400" dirty="0" smtClean="0">
                  <a:solidFill>
                    <a:schemeClr val="tx1">
                      <a:lumMod val="65000"/>
                      <a:lumOff val="35000"/>
                    </a:schemeClr>
                  </a:solidFill>
                  <a:latin typeface="Stencil" panose="040409050D0802020404" pitchFamily="82" charset="0"/>
                  <a:ea typeface="微软雅黑" panose="020B0503020204020204" pitchFamily="34" charset="-122"/>
                </a:rPr>
                <a:t>01</a:t>
              </a:r>
              <a:endParaRPr lang="zh-CN" altLang="en-US" sz="5400" dirty="0">
                <a:solidFill>
                  <a:schemeClr val="tx1">
                    <a:lumMod val="65000"/>
                    <a:lumOff val="35000"/>
                  </a:schemeClr>
                </a:solidFill>
                <a:latin typeface="Stencil" panose="040409050D0802020404" pitchFamily="82" charset="0"/>
                <a:ea typeface="微软雅黑" panose="020B0503020204020204" pitchFamily="34" charset="-122"/>
              </a:endParaRPr>
            </a:p>
          </p:txBody>
        </p:sp>
      </p:grpSp>
      <p:sp>
        <p:nvSpPr>
          <p:cNvPr id="8" name="矩形 7"/>
          <p:cNvSpPr/>
          <p:nvPr/>
        </p:nvSpPr>
        <p:spPr>
          <a:xfrm>
            <a:off x="5721963" y="3605296"/>
            <a:ext cx="4999425" cy="1338828"/>
          </a:xfrm>
          <a:prstGeom prst="rect">
            <a:avLst/>
          </a:prstGeom>
        </p:spPr>
        <p:txBody>
          <a:bodyPr wrap="square">
            <a:spAutoFit/>
          </a:bodyPr>
          <a:lstStyle/>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民用航空保险的含义</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民用航空保险的特点</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lnSpc>
                <a:spcPct val="150000"/>
              </a:lnSpc>
              <a:buClr>
                <a:schemeClr val="tx2">
                  <a:lumMod val="60000"/>
                  <a:lumOff val="40000"/>
                </a:schemeClr>
              </a:buClr>
              <a:buFont typeface="Wingdings" panose="05000000000000000000" pitchFamily="2" charset="2"/>
              <a:buChar char="ü"/>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民用航空保险的种类</a:t>
            </a:r>
            <a:endParaRPr lang="en-US" altLang="zh-CN" kern="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4"/>
          <p:cNvSpPr txBox="1">
            <a:spLocks noChangeArrowheads="1"/>
          </p:cNvSpPr>
          <p:nvPr/>
        </p:nvSpPr>
        <p:spPr bwMode="auto">
          <a:xfrm>
            <a:off x="666712" y="1191822"/>
            <a:ext cx="10858576" cy="14773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lnSpc>
                <a:spcPct val="150000"/>
              </a:lnSpc>
            </a:pPr>
            <a:r>
              <a:rPr lang="zh-CN" altLang="en-US" sz="1800" dirty="0" smtClean="0">
                <a:solidFill>
                  <a:schemeClr val="tx1">
                    <a:lumMod val="65000"/>
                    <a:lumOff val="35000"/>
                  </a:schemeClr>
                </a:solidFill>
              </a:rPr>
              <a:t>        </a:t>
            </a:r>
            <a:r>
              <a:rPr lang="zh-CN" altLang="en-US" sz="2400" b="1" dirty="0" smtClean="0">
                <a:solidFill>
                  <a:srgbClr val="FF0000"/>
                </a:solidFill>
              </a:rPr>
              <a:t>民用航空保险</a:t>
            </a:r>
            <a:r>
              <a:rPr lang="zh-CN" altLang="en-US" sz="1800" dirty="0" smtClean="0">
                <a:solidFill>
                  <a:schemeClr val="tx1">
                    <a:lumMod val="65000"/>
                    <a:lumOff val="35000"/>
                  </a:schemeClr>
                </a:solidFill>
              </a:rPr>
              <a:t>就是对因各种飞行风险造成的飞机、旅客人身及财产损失的一种补偿。为保证空运市场的稳定，民用航空保险是航空运输中不可缺少的手段。</a:t>
            </a:r>
            <a:endParaRPr lang="en-US" altLang="zh-CN" sz="1800" dirty="0" smtClean="0">
              <a:solidFill>
                <a:schemeClr val="tx1">
                  <a:lumMod val="65000"/>
                  <a:lumOff val="35000"/>
                </a:schemeClr>
              </a:solidFill>
            </a:endParaRPr>
          </a:p>
          <a:p>
            <a:pPr indent="0">
              <a:lnSpc>
                <a:spcPct val="150000"/>
              </a:lnSpc>
            </a:pPr>
            <a:r>
              <a:rPr lang="en-US" altLang="zh-CN" sz="1800" dirty="0" smtClean="0">
                <a:solidFill>
                  <a:schemeClr val="tx1">
                    <a:lumMod val="65000"/>
                    <a:lumOff val="35000"/>
                  </a:schemeClr>
                </a:solidFill>
              </a:rPr>
              <a:t>        </a:t>
            </a:r>
            <a:r>
              <a:rPr lang="zh-CN" altLang="en-US" sz="1800" dirty="0" smtClean="0">
                <a:solidFill>
                  <a:schemeClr val="tx1">
                    <a:lumMod val="65000"/>
                    <a:lumOff val="35000"/>
                  </a:schemeClr>
                </a:solidFill>
              </a:rPr>
              <a:t>飞机保险只是航空保险的主要险种之一。</a:t>
            </a:r>
            <a:endParaRPr lang="zh-CN" altLang="en-US" sz="1800" b="1" dirty="0" smtClean="0">
              <a:solidFill>
                <a:schemeClr val="accent6">
                  <a:lumMod val="75000"/>
                </a:schemeClr>
              </a:solidFill>
            </a:endParaRPr>
          </a:p>
        </p:txBody>
      </p:sp>
      <p:grpSp>
        <p:nvGrpSpPr>
          <p:cNvPr id="3" name="组合 3"/>
          <p:cNvGrpSpPr/>
          <p:nvPr/>
        </p:nvGrpSpPr>
        <p:grpSpPr bwMode="auto">
          <a:xfrm>
            <a:off x="5227536" y="2786058"/>
            <a:ext cx="6012000" cy="2701928"/>
            <a:chOff x="2825497" y="1942242"/>
            <a:chExt cx="2237990" cy="1753750"/>
          </a:xfrm>
        </p:grpSpPr>
        <p:sp>
          <p:nvSpPr>
            <p:cNvPr id="4" name="右箭头 3"/>
            <p:cNvSpPr/>
            <p:nvPr/>
          </p:nvSpPr>
          <p:spPr bwMode="auto">
            <a:xfrm>
              <a:off x="2825497" y="1942242"/>
              <a:ext cx="2237990" cy="539932"/>
            </a:xfrm>
            <a:prstGeom prst="rightArrow">
              <a:avLst>
                <a:gd name="adj1" fmla="val 69403"/>
                <a:gd name="adj2" fmla="val 50000"/>
              </a:avLst>
            </a:prstGeom>
            <a:gradFill>
              <a:gsLst>
                <a:gs pos="33000">
                  <a:srgbClr val="F68426">
                    <a:lumMod val="60000"/>
                    <a:lumOff val="40000"/>
                  </a:srgbClr>
                </a:gs>
                <a:gs pos="100000">
                  <a:srgbClr val="F68426"/>
                </a:gs>
              </a:gsLst>
              <a:lin ang="5400000" scaled="0"/>
            </a:gradFill>
            <a:ln w="3175" cap="flat" cmpd="sng" algn="ctr">
              <a:solidFill>
                <a:srgbClr val="F68426">
                  <a:lumMod val="60000"/>
                  <a:lumOff val="40000"/>
                </a:srgbClr>
              </a:solidFill>
              <a:prstDash val="solid"/>
            </a:ln>
            <a:effectLst>
              <a:outerShdw blurRad="50800" dist="38100" dir="2700000" algn="tl"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ea typeface="微软雅黑" panose="020B0503020204020204" pitchFamily="34" charset="-122"/>
              </a:endParaRPr>
            </a:p>
          </p:txBody>
        </p:sp>
        <p:sp>
          <p:nvSpPr>
            <p:cNvPr id="5" name="右箭头 4"/>
            <p:cNvSpPr/>
            <p:nvPr/>
          </p:nvSpPr>
          <p:spPr bwMode="auto">
            <a:xfrm>
              <a:off x="3047697" y="3156060"/>
              <a:ext cx="2008214" cy="539932"/>
            </a:xfrm>
            <a:prstGeom prst="rightArrow">
              <a:avLst>
                <a:gd name="adj1" fmla="val 69403"/>
                <a:gd name="adj2" fmla="val 50000"/>
              </a:avLst>
            </a:prstGeom>
            <a:gradFill>
              <a:gsLst>
                <a:gs pos="33000">
                  <a:srgbClr val="F68426">
                    <a:lumMod val="20000"/>
                    <a:lumOff val="80000"/>
                  </a:srgbClr>
                </a:gs>
                <a:gs pos="100000">
                  <a:srgbClr val="F68426">
                    <a:lumMod val="60000"/>
                    <a:lumOff val="40000"/>
                  </a:srgbClr>
                </a:gs>
              </a:gsLst>
              <a:lin ang="5400000" scaled="0"/>
            </a:gradFill>
            <a:ln w="3175" cap="flat" cmpd="sng" algn="ctr">
              <a:solidFill>
                <a:srgbClr val="F68426">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indent="-182880">
                <a:lnSpc>
                  <a:spcPct val="120000"/>
                </a:lnSpc>
                <a:spcBef>
                  <a:spcPts val="600"/>
                </a:spcBef>
                <a:spcAft>
                  <a:spcPts val="600"/>
                </a:spcAft>
                <a:buFont typeface="Arial" panose="020B0604020202020204" pitchFamily="34" charset="0"/>
                <a:buChar char="•"/>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6" name="组合 3"/>
          <p:cNvGrpSpPr/>
          <p:nvPr/>
        </p:nvGrpSpPr>
        <p:grpSpPr bwMode="auto">
          <a:xfrm flipH="1">
            <a:off x="904742" y="2786058"/>
            <a:ext cx="6092869" cy="2727332"/>
            <a:chOff x="2995502" y="1942243"/>
            <a:chExt cx="2283494" cy="1770240"/>
          </a:xfrm>
        </p:grpSpPr>
        <p:sp>
          <p:nvSpPr>
            <p:cNvPr id="7" name="右箭头 6"/>
            <p:cNvSpPr/>
            <p:nvPr/>
          </p:nvSpPr>
          <p:spPr bwMode="auto">
            <a:xfrm>
              <a:off x="2995502" y="1942243"/>
              <a:ext cx="2237990" cy="539932"/>
            </a:xfrm>
            <a:prstGeom prst="rightArrow">
              <a:avLst>
                <a:gd name="adj1" fmla="val 69403"/>
                <a:gd name="adj2" fmla="val 50000"/>
              </a:avLst>
            </a:prstGeom>
            <a:gradFill>
              <a:gsLst>
                <a:gs pos="33000">
                  <a:srgbClr val="F68426">
                    <a:lumMod val="60000"/>
                    <a:lumOff val="40000"/>
                  </a:srgbClr>
                </a:gs>
                <a:gs pos="100000">
                  <a:srgbClr val="F68426"/>
                </a:gs>
              </a:gsLst>
              <a:lin ang="5400000" scaled="0"/>
            </a:gradFill>
            <a:ln w="3175" cap="flat" cmpd="sng" algn="ctr">
              <a:solidFill>
                <a:srgbClr val="F68426">
                  <a:lumMod val="60000"/>
                  <a:lumOff val="40000"/>
                </a:srgbClr>
              </a:solidFill>
              <a:prstDash val="solid"/>
            </a:ln>
            <a:effectLst>
              <a:outerShdw blurRad="50800" dist="38100" dir="2700000" algn="tl" rotWithShape="0">
                <a:prstClr val="black">
                  <a:alpha val="40000"/>
                </a:prstClr>
              </a:outerShdw>
            </a:effectLst>
          </p:spPr>
          <p:txBody>
            <a:bodyPr lIns="0" rIns="0" anchor="ctr"/>
            <a:lstStyle/>
            <a:p>
              <a:pPr algn="ctr">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ea typeface="微软雅黑" panose="020B0503020204020204" pitchFamily="34" charset="-122"/>
              </a:endParaRPr>
            </a:p>
          </p:txBody>
        </p:sp>
        <p:sp>
          <p:nvSpPr>
            <p:cNvPr id="8" name="右箭头 7"/>
            <p:cNvSpPr/>
            <p:nvPr/>
          </p:nvSpPr>
          <p:spPr bwMode="auto">
            <a:xfrm>
              <a:off x="3270782" y="3172551"/>
              <a:ext cx="2008214" cy="539932"/>
            </a:xfrm>
            <a:prstGeom prst="rightArrow">
              <a:avLst>
                <a:gd name="adj1" fmla="val 69403"/>
                <a:gd name="adj2" fmla="val 50000"/>
              </a:avLst>
            </a:prstGeom>
            <a:gradFill>
              <a:gsLst>
                <a:gs pos="33000">
                  <a:srgbClr val="F68426">
                    <a:lumMod val="20000"/>
                    <a:lumOff val="80000"/>
                  </a:srgbClr>
                </a:gs>
                <a:gs pos="100000">
                  <a:srgbClr val="F68426">
                    <a:lumMod val="60000"/>
                    <a:lumOff val="40000"/>
                  </a:srgbClr>
                </a:gs>
              </a:gsLst>
              <a:lin ang="5400000" scaled="0"/>
            </a:gradFill>
            <a:ln w="3175" cap="flat" cmpd="sng" algn="ctr">
              <a:solidFill>
                <a:srgbClr val="F68426">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indent="-182880">
                <a:lnSpc>
                  <a:spcPct val="120000"/>
                </a:lnSpc>
                <a:spcBef>
                  <a:spcPts val="600"/>
                </a:spcBef>
                <a:spcAft>
                  <a:spcPts val="600"/>
                </a:spcAft>
                <a:buFont typeface="Arial" panose="020B0604020202020204" pitchFamily="34" charset="0"/>
                <a:buChar char="•"/>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9" name="TextBox 61"/>
          <p:cNvSpPr txBox="1">
            <a:spLocks noChangeArrowheads="1"/>
          </p:cNvSpPr>
          <p:nvPr/>
        </p:nvSpPr>
        <p:spPr bwMode="auto">
          <a:xfrm>
            <a:off x="9191550" y="3000372"/>
            <a:ext cx="1569660" cy="369332"/>
          </a:xfrm>
          <a:prstGeom prst="rect">
            <a:avLst/>
          </a:prstGeom>
          <a:noFill/>
          <a:ln w="9525">
            <a:noFill/>
            <a:miter lim="800000"/>
          </a:ln>
        </p:spPr>
        <p:txBody>
          <a:bodyPr wrap="none">
            <a:spAutoFit/>
          </a:bodyPr>
          <a:lstStyle/>
          <a:p>
            <a:pPr>
              <a:defRPr/>
            </a:pPr>
            <a:r>
              <a:rPr lang="zh-CN" altLang="en-US" b="1" kern="0" dirty="0" smtClean="0">
                <a:solidFill>
                  <a:prstClr val="white">
                    <a:lumMod val="95000"/>
                  </a:prstClr>
                </a:solidFill>
                <a:latin typeface="微软雅黑" panose="020B0503020204020204" pitchFamily="34" charset="-122"/>
                <a:ea typeface="微软雅黑" panose="020B0503020204020204" pitchFamily="34" charset="-122"/>
              </a:rPr>
              <a:t>包括财产保险</a:t>
            </a:r>
            <a:endParaRPr lang="zh-CN" altLang="en-US" b="1" kern="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10" name="TextBox 61"/>
          <p:cNvSpPr txBox="1">
            <a:spLocks noChangeArrowheads="1"/>
          </p:cNvSpPr>
          <p:nvPr/>
        </p:nvSpPr>
        <p:spPr bwMode="auto">
          <a:xfrm>
            <a:off x="8191418" y="4901302"/>
            <a:ext cx="2723823" cy="369332"/>
          </a:xfrm>
          <a:prstGeom prst="rect">
            <a:avLst/>
          </a:prstGeom>
          <a:noFill/>
          <a:ln w="9525">
            <a:noFill/>
            <a:miter lim="800000"/>
          </a:ln>
        </p:spPr>
        <p:txBody>
          <a:bodyPr wrap="none">
            <a:spAutoFit/>
          </a:bodyPr>
          <a:lstStyle/>
          <a:p>
            <a:pPr>
              <a:defRPr/>
            </a:pPr>
            <a:r>
              <a:rPr lang="zh-CN" altLang="en-US" b="1" kern="0" dirty="0" smtClean="0">
                <a:solidFill>
                  <a:srgbClr val="F79646">
                    <a:lumMod val="75000"/>
                  </a:srgbClr>
                </a:solidFill>
                <a:latin typeface="微软雅黑" panose="020B0503020204020204" pitchFamily="34" charset="-122"/>
                <a:ea typeface="微软雅黑" panose="020B0503020204020204" pitchFamily="34" charset="-122"/>
              </a:rPr>
              <a:t>还包括人身意外伤害保险</a:t>
            </a:r>
            <a:endParaRPr lang="zh-CN" altLang="en-US" b="1" kern="0" dirty="0" smtClean="0">
              <a:solidFill>
                <a:srgbClr val="F79646">
                  <a:lumMod val="75000"/>
                </a:srgbClr>
              </a:solidFill>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1333370" y="4928066"/>
            <a:ext cx="1800493" cy="369332"/>
          </a:xfrm>
          <a:prstGeom prst="rect">
            <a:avLst/>
          </a:prstGeom>
          <a:noFill/>
          <a:ln w="9525">
            <a:noFill/>
            <a:miter lim="800000"/>
          </a:ln>
        </p:spPr>
        <p:txBody>
          <a:bodyPr wrap="none">
            <a:spAutoFit/>
          </a:bodyPr>
          <a:lstStyle/>
          <a:p>
            <a:pPr algn="r">
              <a:defRPr/>
            </a:pPr>
            <a:r>
              <a:rPr lang="zh-CN" altLang="en-US" b="1" kern="0" dirty="0" smtClean="0">
                <a:solidFill>
                  <a:srgbClr val="F79646">
                    <a:lumMod val="75000"/>
                  </a:srgbClr>
                </a:solidFill>
                <a:latin typeface="微软雅黑" panose="020B0503020204020204" pitchFamily="34" charset="-122"/>
                <a:ea typeface="微软雅黑" panose="020B0503020204020204" pitchFamily="34" charset="-122"/>
              </a:rPr>
              <a:t>又包括责任保险</a:t>
            </a:r>
            <a:endParaRPr lang="zh-CN" altLang="en-US" b="1" kern="0" dirty="0">
              <a:solidFill>
                <a:srgbClr val="F79646">
                  <a:lumMod val="75000"/>
                </a:srgbClr>
              </a:solidFill>
              <a:latin typeface="微软雅黑" panose="020B0503020204020204" pitchFamily="34" charset="-122"/>
              <a:ea typeface="微软雅黑" panose="020B0503020204020204" pitchFamily="34" charset="-122"/>
            </a:endParaRPr>
          </a:p>
        </p:txBody>
      </p:sp>
      <p:sp>
        <p:nvSpPr>
          <p:cNvPr id="12" name="TextBox 61"/>
          <p:cNvSpPr txBox="1">
            <a:spLocks noChangeArrowheads="1"/>
          </p:cNvSpPr>
          <p:nvPr/>
        </p:nvSpPr>
        <p:spPr bwMode="auto">
          <a:xfrm>
            <a:off x="1404808" y="3000372"/>
            <a:ext cx="2031325" cy="369332"/>
          </a:xfrm>
          <a:prstGeom prst="rect">
            <a:avLst/>
          </a:prstGeom>
          <a:noFill/>
          <a:ln w="9525">
            <a:noFill/>
            <a:miter lim="800000"/>
          </a:ln>
        </p:spPr>
        <p:txBody>
          <a:bodyPr wrap="none">
            <a:spAutoFit/>
          </a:bodyPr>
          <a:lstStyle/>
          <a:p>
            <a:pPr>
              <a:defRPr/>
            </a:pPr>
            <a:r>
              <a:rPr lang="zh-CN" altLang="en-US" b="1" kern="0" dirty="0" smtClean="0">
                <a:solidFill>
                  <a:prstClr val="white">
                    <a:lumMod val="95000"/>
                  </a:prstClr>
                </a:solidFill>
                <a:latin typeface="微软雅黑" panose="020B0503020204020204" pitchFamily="34" charset="-122"/>
                <a:ea typeface="微软雅黑" panose="020B0503020204020204" pitchFamily="34" charset="-122"/>
              </a:rPr>
              <a:t>是一种综合性保险</a:t>
            </a:r>
            <a:endParaRPr lang="zh-CN" altLang="en-US" b="1" kern="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13" name="矩形 12"/>
          <p:cNvSpPr/>
          <p:nvPr/>
        </p:nvSpPr>
        <p:spPr>
          <a:xfrm>
            <a:off x="4690956" y="2915552"/>
            <a:ext cx="2928958" cy="250033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smtClean="0">
                <a:latin typeface="微软雅黑" panose="020B0503020204020204" pitchFamily="34" charset="-122"/>
                <a:ea typeface="微软雅黑" panose="020B0503020204020204" pitchFamily="34" charset="-122"/>
              </a:rPr>
              <a:t>        因此，民用航空保险不同于其他险种，它涉及面广，是一种综合性的保险。</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666844" y="1714488"/>
            <a:ext cx="4500594" cy="641926"/>
            <a:chOff x="318939" y="2740266"/>
            <a:chExt cx="4500594" cy="641926"/>
          </a:xfrm>
        </p:grpSpPr>
        <p:sp>
          <p:nvSpPr>
            <p:cNvPr id="17" name="MH_Other_1"/>
            <p:cNvSpPr/>
            <p:nvPr>
              <p:custDataLst>
                <p:tags r:id="rId1"/>
              </p:custDataLst>
            </p:nvPr>
          </p:nvSpPr>
          <p:spPr>
            <a:xfrm>
              <a:off x="318939" y="2740266"/>
              <a:ext cx="3001043" cy="335041"/>
            </a:xfrm>
            <a:prstGeom prst="round2SameRect">
              <a:avLst>
                <a:gd name="adj1" fmla="val 19408"/>
                <a:gd name="adj2" fmla="val 0"/>
              </a:avLst>
            </a:prstGeom>
            <a:solidFill>
              <a:schemeClr val="accent1"/>
            </a:solidFill>
          </p:spPr>
          <p:txBody>
            <a:bodyPr lIns="42854" tIns="0" rIns="108850" bIns="0" anchor="ctr"/>
            <a:lstStyle/>
            <a:p>
              <a:pPr algn="just">
                <a:defRPr/>
              </a:pPr>
              <a:r>
                <a:rPr lang="zh-CN" altLang="en-US" dirty="0" smtClean="0">
                  <a:solidFill>
                    <a:schemeClr val="bg1"/>
                  </a:solidFill>
                  <a:latin typeface="微软雅黑" panose="020B0503020204020204" pitchFamily="34" charset="-122"/>
                  <a:ea typeface="微软雅黑" panose="020B0503020204020204" pitchFamily="34" charset="-122"/>
                </a:rPr>
                <a:t>（一）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MH_SubTitle_1"/>
            <p:cNvSpPr>
              <a:spLocks noChangeArrowheads="1"/>
            </p:cNvSpPr>
            <p:nvPr>
              <p:custDataLst>
                <p:tags r:id="rId2"/>
              </p:custDataLst>
            </p:nvPr>
          </p:nvSpPr>
          <p:spPr bwMode="auto">
            <a:xfrm>
              <a:off x="1170176" y="2791505"/>
              <a:ext cx="3649357"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smtClean="0">
                  <a:solidFill>
                    <a:schemeClr val="accent1">
                      <a:lumMod val="75000"/>
                    </a:schemeClr>
                  </a:solidFill>
                  <a:latin typeface="微软雅黑" panose="020B0503020204020204" pitchFamily="34" charset="-122"/>
                  <a:ea typeface="微软雅黑" panose="020B0503020204020204" pitchFamily="34" charset="-122"/>
                </a:rPr>
                <a:t>高价值、高风险、高技术</a:t>
              </a:r>
              <a:endParaRPr lang="zh-CN" altLang="en-US" sz="1800" dirty="0" smtClean="0">
                <a:solidFill>
                  <a:schemeClr val="accent1">
                    <a:lumMod val="7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881422" y="3907376"/>
            <a:ext cx="4870664" cy="635148"/>
            <a:chOff x="369857" y="4571505"/>
            <a:chExt cx="4235164" cy="635148"/>
          </a:xfrm>
        </p:grpSpPr>
        <p:sp>
          <p:nvSpPr>
            <p:cNvPr id="23" name="MH_Other_2"/>
            <p:cNvSpPr/>
            <p:nvPr>
              <p:custDataLst>
                <p:tags r:id="rId3"/>
              </p:custDataLst>
            </p:nvPr>
          </p:nvSpPr>
          <p:spPr>
            <a:xfrm>
              <a:off x="369857" y="4571505"/>
              <a:ext cx="2950125" cy="335040"/>
            </a:xfrm>
            <a:prstGeom prst="round2SameRect">
              <a:avLst>
                <a:gd name="adj1" fmla="val 19408"/>
                <a:gd name="adj2" fmla="val 0"/>
              </a:avLst>
            </a:prstGeom>
            <a:solidFill>
              <a:schemeClr val="accent3"/>
            </a:solidFill>
          </p:spPr>
          <p:txBody>
            <a:bodyPr lIns="42854" tIns="0" rIns="108850" bIns="0" anchor="ctr"/>
            <a:lstStyle/>
            <a:p>
              <a:pPr algn="just">
                <a:defRPr/>
              </a:pPr>
              <a:r>
                <a:rPr lang="zh-CN" altLang="en-US" dirty="0" smtClean="0">
                  <a:solidFill>
                    <a:schemeClr val="bg1"/>
                  </a:solidFill>
                  <a:latin typeface="微软雅黑" panose="020B0503020204020204" pitchFamily="34" charset="-122"/>
                  <a:ea typeface="微软雅黑" panose="020B0503020204020204" pitchFamily="34" charset="-122"/>
                </a:rPr>
                <a:t>（三）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MH_SubTitle_3"/>
            <p:cNvSpPr>
              <a:spLocks noChangeArrowheads="1"/>
            </p:cNvSpPr>
            <p:nvPr>
              <p:custDataLst>
                <p:tags r:id="rId4"/>
              </p:custDataLst>
            </p:nvPr>
          </p:nvSpPr>
          <p:spPr bwMode="auto">
            <a:xfrm>
              <a:off x="1170176" y="4615966"/>
              <a:ext cx="3434845"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smtClean="0">
                  <a:solidFill>
                    <a:schemeClr val="accent3">
                      <a:lumMod val="75000"/>
                    </a:schemeClr>
                  </a:solidFill>
                  <a:latin typeface="微软雅黑" panose="020B0503020204020204" pitchFamily="34" charset="-122"/>
                  <a:ea typeface="微软雅黑" panose="020B0503020204020204" pitchFamily="34" charset="-122"/>
                </a:rPr>
                <a:t>险种都具有国际性</a:t>
              </a:r>
              <a:endParaRPr lang="zh-CN" altLang="en-US" sz="1800" dirty="0" smtClean="0">
                <a:solidFill>
                  <a:schemeClr val="accent3">
                    <a:lumMod val="7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952728" y="2786058"/>
            <a:ext cx="4643470" cy="636736"/>
            <a:chOff x="3035972" y="3658481"/>
            <a:chExt cx="5184540" cy="636736"/>
          </a:xfrm>
        </p:grpSpPr>
        <p:sp>
          <p:nvSpPr>
            <p:cNvPr id="26" name="MH_Other_4"/>
            <p:cNvSpPr/>
            <p:nvPr>
              <p:custDataLst>
                <p:tags r:id="rId5"/>
              </p:custDataLst>
            </p:nvPr>
          </p:nvSpPr>
          <p:spPr>
            <a:xfrm>
              <a:off x="5221585" y="3658481"/>
              <a:ext cx="2998927" cy="336628"/>
            </a:xfrm>
            <a:prstGeom prst="round2SameRect">
              <a:avLst>
                <a:gd name="adj1" fmla="val 19408"/>
                <a:gd name="adj2" fmla="val 0"/>
              </a:avLst>
            </a:prstGeom>
            <a:solidFill>
              <a:srgbClr val="FF9300"/>
            </a:solidFill>
          </p:spPr>
          <p:txBody>
            <a:bodyPr lIns="107136" tIns="0" rIns="42854" bIns="0" anchor="ctr"/>
            <a:lstStyle/>
            <a:p>
              <a:pPr algn="r">
                <a:defRPr/>
              </a:pPr>
              <a:r>
                <a:rPr lang="zh-CN" altLang="en-US" dirty="0" smtClean="0">
                  <a:solidFill>
                    <a:schemeClr val="bg1"/>
                  </a:solidFill>
                  <a:latin typeface="微软雅黑" panose="020B0503020204020204" pitchFamily="34" charset="-122"/>
                  <a:ea typeface="微软雅黑" panose="020B0503020204020204" pitchFamily="34" charset="-122"/>
                </a:rPr>
                <a:t>（二）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MH_SubTitle_2"/>
            <p:cNvSpPr>
              <a:spLocks noChangeArrowheads="1"/>
            </p:cNvSpPr>
            <p:nvPr>
              <p:custDataLst>
                <p:tags r:id="rId6"/>
              </p:custDataLst>
            </p:nvPr>
          </p:nvSpPr>
          <p:spPr bwMode="auto">
            <a:xfrm>
              <a:off x="3035972" y="3704530"/>
              <a:ext cx="4353899"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smtClean="0">
                  <a:solidFill>
                    <a:schemeClr val="accent6">
                      <a:lumMod val="75000"/>
                    </a:schemeClr>
                  </a:solidFill>
                  <a:latin typeface="微软雅黑" panose="020B0503020204020204" pitchFamily="34" charset="-122"/>
                  <a:ea typeface="微软雅黑" panose="020B0503020204020204" pitchFamily="34" charset="-122"/>
                </a:rPr>
                <a:t>再保险和共保必不可少</a:t>
              </a:r>
              <a:endParaRPr lang="zh-CN" altLang="en-US" sz="1800" dirty="0" smtClean="0">
                <a:solidFill>
                  <a:schemeClr val="accent6">
                    <a:lumMod val="7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167174" y="5006842"/>
            <a:ext cx="6286544" cy="636736"/>
            <a:chOff x="3035972" y="3658481"/>
            <a:chExt cx="5184540" cy="636736"/>
          </a:xfrm>
        </p:grpSpPr>
        <p:sp>
          <p:nvSpPr>
            <p:cNvPr id="29" name="MH_Other_4"/>
            <p:cNvSpPr/>
            <p:nvPr>
              <p:custDataLst>
                <p:tags r:id="rId7"/>
              </p:custDataLst>
            </p:nvPr>
          </p:nvSpPr>
          <p:spPr>
            <a:xfrm>
              <a:off x="5221585" y="3658481"/>
              <a:ext cx="2998927" cy="336628"/>
            </a:xfrm>
            <a:prstGeom prst="round2SameRect">
              <a:avLst>
                <a:gd name="adj1" fmla="val 19408"/>
                <a:gd name="adj2" fmla="val 0"/>
              </a:avLst>
            </a:prstGeom>
            <a:solidFill>
              <a:srgbClr val="C00000"/>
            </a:solidFill>
          </p:spPr>
          <p:txBody>
            <a:bodyPr lIns="107136" tIns="0" rIns="42854" bIns="0" anchor="ctr"/>
            <a:lstStyle/>
            <a:p>
              <a:pPr algn="r">
                <a:defRPr/>
              </a:pPr>
              <a:r>
                <a:rPr lang="zh-CN" altLang="en-US" dirty="0" smtClean="0">
                  <a:solidFill>
                    <a:schemeClr val="bg1"/>
                  </a:solidFill>
                  <a:latin typeface="微软雅黑" panose="020B0503020204020204" pitchFamily="34" charset="-122"/>
                  <a:ea typeface="微软雅黑" panose="020B0503020204020204" pitchFamily="34" charset="-122"/>
                </a:rPr>
                <a:t>（四）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MH_SubTitle_2"/>
            <p:cNvSpPr>
              <a:spLocks noChangeArrowheads="1"/>
            </p:cNvSpPr>
            <p:nvPr>
              <p:custDataLst>
                <p:tags r:id="rId8"/>
              </p:custDataLst>
            </p:nvPr>
          </p:nvSpPr>
          <p:spPr bwMode="auto">
            <a:xfrm>
              <a:off x="3035972" y="3704530"/>
              <a:ext cx="4353899" cy="590687"/>
            </a:xfrm>
            <a:prstGeom prst="rect">
              <a:avLst/>
            </a:prstGeom>
            <a:solidFill>
              <a:srgbClr val="FFFFFF"/>
            </a:solidFill>
            <a:ln w="9525">
              <a:solidFill>
                <a:srgbClr val="D9D9D9"/>
              </a:solidFill>
              <a:miter lim="800000"/>
            </a:ln>
          </p:spPr>
          <p:txBody>
            <a:bodyPr lIns="108850" tIns="54425" rIns="108850" bIns="54425"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dirty="0" smtClean="0">
                  <a:solidFill>
                    <a:srgbClr val="C00000"/>
                  </a:solidFill>
                  <a:latin typeface="微软雅黑" panose="020B0503020204020204" pitchFamily="34" charset="-122"/>
                  <a:ea typeface="微软雅黑" panose="020B0503020204020204" pitchFamily="34" charset="-122"/>
                </a:rPr>
                <a:t>自愿保险与强制保险相结合，以强制保险为主</a:t>
              </a:r>
              <a:endParaRPr lang="zh-CN" altLang="en-US" dirty="0" smtClean="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from="(-#ppt_w/2)" to="(#ppt_x)" calcmode="lin" valueType="num">
                                      <p:cBhvr>
                                        <p:cTn id="7" dur="600" fill="hold">
                                          <p:stCondLst>
                                            <p:cond delay="0"/>
                                          </p:stCondLst>
                                        </p:cTn>
                                        <p:tgtEl>
                                          <p:spTgt spid="16"/>
                                        </p:tgtEl>
                                        <p:attrNameLst>
                                          <p:attrName>ppt_x</p:attrName>
                                        </p:attrNameLst>
                                      </p:cBhvr>
                                    </p:anim>
                                    <p:anim from="0" to="-1.0" calcmode="lin" valueType="num">
                                      <p:cBhvr>
                                        <p:cTn id="8" dur="200" decel="50000" autoRev="1" fill="hold">
                                          <p:stCondLst>
                                            <p:cond delay="600"/>
                                          </p:stCondLst>
                                        </p:cTn>
                                        <p:tgtEl>
                                          <p:spTgt spid="16"/>
                                        </p:tgtEl>
                                        <p:attrNameLst>
                                          <p:attrName>xshear</p:attrName>
                                        </p:attrNameLst>
                                      </p:cBhvr>
                                    </p:anim>
                                    <p:animScale>
                                      <p:cBhvr>
                                        <p:cTn id="9" dur="200" decel="100000" autoRev="1" fill="hold">
                                          <p:stCondLst>
                                            <p:cond delay="600"/>
                                          </p:stCondLst>
                                        </p:cTn>
                                        <p:tgtEl>
                                          <p:spTgt spid="16"/>
                                        </p:tgtEl>
                                      </p:cBhvr>
                                      <p:from x="100000" y="100000"/>
                                      <p:to x="80000" y="100000"/>
                                    </p:animScale>
                                    <p:anim by="(#ppt_h/3+#ppt_w*0.1)" calcmode="lin" valueType="num">
                                      <p:cBhvr additive="sum">
                                        <p:cTn id="10" dur="200" decel="100000" autoRev="1" fill="hold">
                                          <p:stCondLst>
                                            <p:cond delay="600"/>
                                          </p:stCondLst>
                                        </p:cTn>
                                        <p:tgtEl>
                                          <p:spTgt spid="16"/>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from="(-#ppt_w/2)" to="(#ppt_x)" calcmode="lin" valueType="num">
                                      <p:cBhvr>
                                        <p:cTn id="14" dur="600" fill="hold">
                                          <p:stCondLst>
                                            <p:cond delay="0"/>
                                          </p:stCondLst>
                                        </p:cTn>
                                        <p:tgtEl>
                                          <p:spTgt spid="25"/>
                                        </p:tgtEl>
                                        <p:attrNameLst>
                                          <p:attrName>ppt_x</p:attrName>
                                        </p:attrNameLst>
                                      </p:cBhvr>
                                    </p:anim>
                                    <p:anim from="0" to="-1.0" calcmode="lin" valueType="num">
                                      <p:cBhvr>
                                        <p:cTn id="15" dur="200" decel="50000" autoRev="1" fill="hold">
                                          <p:stCondLst>
                                            <p:cond delay="600"/>
                                          </p:stCondLst>
                                        </p:cTn>
                                        <p:tgtEl>
                                          <p:spTgt spid="25"/>
                                        </p:tgtEl>
                                        <p:attrNameLst>
                                          <p:attrName>xshear</p:attrName>
                                        </p:attrNameLst>
                                      </p:cBhvr>
                                    </p:anim>
                                    <p:animScale>
                                      <p:cBhvr>
                                        <p:cTn id="16" dur="200" decel="100000" autoRev="1" fill="hold">
                                          <p:stCondLst>
                                            <p:cond delay="600"/>
                                          </p:stCondLst>
                                        </p:cTn>
                                        <p:tgtEl>
                                          <p:spTgt spid="25"/>
                                        </p:tgtEl>
                                      </p:cBhvr>
                                      <p:from x="100000" y="100000"/>
                                      <p:to x="80000" y="100000"/>
                                    </p:animScale>
                                    <p:anim by="(#ppt_h/3+#ppt_w*0.1)" calcmode="lin" valueType="num">
                                      <p:cBhvr additive="sum">
                                        <p:cTn id="17" dur="200" decel="100000" autoRev="1" fill="hold">
                                          <p:stCondLst>
                                            <p:cond delay="600"/>
                                          </p:stCondLst>
                                        </p:cTn>
                                        <p:tgtEl>
                                          <p:spTgt spid="25"/>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from="(-#ppt_w/2)" to="(#ppt_x)" calcmode="lin" valueType="num">
                                      <p:cBhvr>
                                        <p:cTn id="21" dur="600" fill="hold">
                                          <p:stCondLst>
                                            <p:cond delay="0"/>
                                          </p:stCondLst>
                                        </p:cTn>
                                        <p:tgtEl>
                                          <p:spTgt spid="21"/>
                                        </p:tgtEl>
                                        <p:attrNameLst>
                                          <p:attrName>ppt_x</p:attrName>
                                        </p:attrNameLst>
                                      </p:cBhvr>
                                    </p:anim>
                                    <p:anim from="0" to="-1.0" calcmode="lin" valueType="num">
                                      <p:cBhvr>
                                        <p:cTn id="22" dur="200" decel="50000" autoRev="1" fill="hold">
                                          <p:stCondLst>
                                            <p:cond delay="600"/>
                                          </p:stCondLst>
                                        </p:cTn>
                                        <p:tgtEl>
                                          <p:spTgt spid="21"/>
                                        </p:tgtEl>
                                        <p:attrNameLst>
                                          <p:attrName>xshear</p:attrName>
                                        </p:attrNameLst>
                                      </p:cBhvr>
                                    </p:anim>
                                    <p:animScale>
                                      <p:cBhvr>
                                        <p:cTn id="23" dur="200" decel="100000" autoRev="1" fill="hold">
                                          <p:stCondLst>
                                            <p:cond delay="600"/>
                                          </p:stCondLst>
                                        </p:cTn>
                                        <p:tgtEl>
                                          <p:spTgt spid="21"/>
                                        </p:tgtEl>
                                      </p:cBhvr>
                                      <p:from x="100000" y="100000"/>
                                      <p:to x="80000" y="100000"/>
                                    </p:animScale>
                                    <p:anim by="(#ppt_h/3+#ppt_w*0.1)" calcmode="lin" valueType="num">
                                      <p:cBhvr additive="sum">
                                        <p:cTn id="24" dur="200" decel="100000" autoRev="1" fill="hold">
                                          <p:stCondLst>
                                            <p:cond delay="600"/>
                                          </p:stCondLst>
                                        </p:cTn>
                                        <p:tgtEl>
                                          <p:spTgt spid="21"/>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from="(-#ppt_w/2)" to="(#ppt_x)" calcmode="lin" valueType="num">
                                      <p:cBhvr>
                                        <p:cTn id="28" dur="600" fill="hold">
                                          <p:stCondLst>
                                            <p:cond delay="0"/>
                                          </p:stCondLst>
                                        </p:cTn>
                                        <p:tgtEl>
                                          <p:spTgt spid="28"/>
                                        </p:tgtEl>
                                        <p:attrNameLst>
                                          <p:attrName>ppt_x</p:attrName>
                                        </p:attrNameLst>
                                      </p:cBhvr>
                                    </p:anim>
                                    <p:anim from="0" to="-1.0" calcmode="lin" valueType="num">
                                      <p:cBhvr>
                                        <p:cTn id="29" dur="200" decel="50000" autoRev="1" fill="hold">
                                          <p:stCondLst>
                                            <p:cond delay="600"/>
                                          </p:stCondLst>
                                        </p:cTn>
                                        <p:tgtEl>
                                          <p:spTgt spid="28"/>
                                        </p:tgtEl>
                                        <p:attrNameLst>
                                          <p:attrName>xshear</p:attrName>
                                        </p:attrNameLst>
                                      </p:cBhvr>
                                    </p:anim>
                                    <p:animScale>
                                      <p:cBhvr>
                                        <p:cTn id="30" dur="200" decel="100000" autoRev="1" fill="hold">
                                          <p:stCondLst>
                                            <p:cond delay="600"/>
                                          </p:stCondLst>
                                        </p:cTn>
                                        <p:tgtEl>
                                          <p:spTgt spid="28"/>
                                        </p:tgtEl>
                                      </p:cBhvr>
                                      <p:from x="100000" y="100000"/>
                                      <p:to x="80000" y="100000"/>
                                    </p:animScale>
                                    <p:anim by="(#ppt_h/3+#ppt_w*0.1)" calcmode="lin" valueType="num">
                                      <p:cBhvr additive="sum">
                                        <p:cTn id="31" dur="200" decel="100000" autoRev="1" fill="hold">
                                          <p:stCondLst>
                                            <p:cond delay="600"/>
                                          </p:stCondLst>
                                        </p:cTn>
                                        <p:tgtEl>
                                          <p:spTgt spid="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SubTitle_1"/>
          <p:cNvSpPr>
            <a:spLocks noChangeArrowheads="1"/>
          </p:cNvSpPr>
          <p:nvPr>
            <p:custDataLst>
              <p:tags r:id="rId1"/>
            </p:custDataLst>
          </p:nvPr>
        </p:nvSpPr>
        <p:spPr bwMode="auto">
          <a:xfrm>
            <a:off x="881026" y="2285992"/>
            <a:ext cx="6007062" cy="3071834"/>
          </a:xfrm>
          <a:prstGeom prst="rect">
            <a:avLst/>
          </a:prstGeom>
          <a:noFill/>
          <a:ln w="9525">
            <a:noFill/>
            <a:miter lim="800000"/>
          </a:ln>
        </p:spPr>
        <p:txBody>
          <a:bodyPr anchor="ctr"/>
          <a:lstStyle/>
          <a:p>
            <a:pPr>
              <a:lnSpc>
                <a:spcPct val="150000"/>
              </a:lnSpc>
              <a:defRPr/>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航空器机身险</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主要是指在航空器飞行或滑行中，或在地面停航时，被保险航空器的机身、发动机及其附件设备损坏、灭失、失踪以及航空器发生碰撞、坠毁、爆炸、失火等造成的航空器全部或部分损失，可以通过保险，由保险公司负责赔偿。</a:t>
            </a:r>
            <a:endParaRPr lang="zh-CN" altLang="en-US"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09588" y="1071546"/>
            <a:ext cx="3714775"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（一）航空器机身险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26" name="Picture 2" descr="c:\users\administrator\appdata\roaming\360se6\User Data\temp\t013fdd2910a8831343.jpg"/>
          <p:cNvPicPr>
            <a:picLocks noChangeAspect="1" noChangeArrowheads="1"/>
          </p:cNvPicPr>
          <p:nvPr/>
        </p:nvPicPr>
        <p:blipFill>
          <a:blip r:embed="rId2" r:link="rId3">
            <a:clrChange>
              <a:clrFrom>
                <a:srgbClr val="FEFEFE"/>
              </a:clrFrom>
              <a:clrTo>
                <a:srgbClr val="FEFEFE">
                  <a:alpha val="0"/>
                </a:srgbClr>
              </a:clrTo>
            </a:clrChange>
          </a:blip>
          <a:stretch>
            <a:fillRect/>
          </a:stretch>
        </p:blipFill>
        <p:spPr bwMode="auto">
          <a:xfrm>
            <a:off x="6888088" y="3212976"/>
            <a:ext cx="4179805" cy="30335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8"/>
          <p:cNvSpPr>
            <a:spLocks noChangeArrowheads="1"/>
          </p:cNvSpPr>
          <p:nvPr>
            <p:custDataLst>
              <p:tags r:id="rId1"/>
            </p:custDataLst>
          </p:nvPr>
        </p:nvSpPr>
        <p:spPr bwMode="auto">
          <a:xfrm>
            <a:off x="3943540" y="2938458"/>
            <a:ext cx="1945471" cy="1459293"/>
          </a:xfrm>
          <a:prstGeom prst="ellipse">
            <a:avLst/>
          </a:prstGeom>
          <a:solidFill>
            <a:srgbClr val="FF9300"/>
          </a:solidFill>
          <a:ln w="9525">
            <a:noFill/>
            <a:round/>
          </a:ln>
          <a:effectLst>
            <a:outerShdw blurRad="40000" dist="23000" dir="5400000" rotWithShape="0">
              <a:srgbClr val="808080">
                <a:alpha val="34999"/>
              </a:srgbClr>
            </a:outerShdw>
          </a:effectLst>
        </p:spPr>
        <p:txBody>
          <a:bodyPr anchor="ctr"/>
          <a:lstStyle/>
          <a:p>
            <a:pPr indent="457200">
              <a:lnSpc>
                <a:spcPct val="150000"/>
              </a:lnSpc>
              <a:defRPr/>
            </a:pPr>
            <a:r>
              <a:rPr lang="en-US" altLang="zh-CN" sz="2400" b="1" dirty="0" smtClean="0">
                <a:solidFill>
                  <a:schemeClr val="bg1"/>
                </a:solidFill>
                <a:latin typeface="微软雅黑" panose="020B0503020204020204" pitchFamily="34" charset="-122"/>
                <a:ea typeface="微软雅黑" panose="020B0503020204020204" pitchFamily="34" charset="-122"/>
              </a:rPr>
              <a:t>①</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3" name="MH_Other_9"/>
          <p:cNvSpPr>
            <a:spLocks noChangeArrowheads="1"/>
          </p:cNvSpPr>
          <p:nvPr>
            <p:custDataLst>
              <p:tags r:id="rId2"/>
            </p:custDataLst>
          </p:nvPr>
        </p:nvSpPr>
        <p:spPr bwMode="auto">
          <a:xfrm>
            <a:off x="5738810" y="2938458"/>
            <a:ext cx="1637915" cy="1459293"/>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bg1">
              <a:lumMod val="75000"/>
            </a:schemeClr>
          </a:solidFill>
          <a:ln w="9525">
            <a:noFill/>
            <a:round/>
          </a:ln>
          <a:effectLst>
            <a:outerShdw blurRad="40000" dist="23000" dir="5400000" rotWithShape="0">
              <a:srgbClr val="808080">
                <a:alpha val="34999"/>
              </a:srgbClr>
            </a:outerShdw>
          </a:effectLst>
        </p:spPr>
        <p:txBody>
          <a:bodyPr anchor="ctr"/>
          <a:lstStyle/>
          <a:p>
            <a:pPr indent="457200">
              <a:lnSpc>
                <a:spcPct val="150000"/>
              </a:lnSpc>
              <a:defRPr/>
            </a:pPr>
            <a:r>
              <a:rPr lang="en-US" altLang="zh-CN" sz="2400" b="1" dirty="0" smtClean="0">
                <a:solidFill>
                  <a:schemeClr val="bg1"/>
                </a:solidFill>
                <a:latin typeface="微软雅黑" panose="020B0503020204020204" pitchFamily="34" charset="-122"/>
                <a:ea typeface="微软雅黑" panose="020B0503020204020204" pitchFamily="34" charset="-122"/>
              </a:rPr>
              <a:t>②</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4" name="MH_SubTitle_1"/>
          <p:cNvSpPr txBox="1">
            <a:spLocks noChangeArrowheads="1"/>
          </p:cNvSpPr>
          <p:nvPr>
            <p:custDataLst>
              <p:tags r:id="rId3"/>
            </p:custDataLst>
          </p:nvPr>
        </p:nvSpPr>
        <p:spPr bwMode="auto">
          <a:xfrm>
            <a:off x="1166778" y="2724144"/>
            <a:ext cx="2761458" cy="17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eaLnBrk="1" hangingPunct="1">
              <a:lnSpc>
                <a:spcPct val="150000"/>
              </a:lnSpc>
              <a:defRPr/>
            </a:pPr>
            <a:r>
              <a:rPr lang="zh-CN" altLang="en-US" sz="1800" dirty="0" smtClean="0">
                <a:solidFill>
                  <a:srgbClr val="FF9300"/>
                </a:solidFill>
                <a:latin typeface="微软雅黑" panose="020B0503020204020204" pitchFamily="34" charset="-122"/>
                <a:ea typeface="微软雅黑" panose="020B0503020204020204" pitchFamily="34" charset="-122"/>
              </a:rPr>
              <a:t>       </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事故发生后的施救费用，一般不应超过保险金额的</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，但事先征得保险公司同意则可不受此限制；</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MH_SubTitle_2"/>
          <p:cNvSpPr txBox="1">
            <a:spLocks noChangeArrowheads="1"/>
          </p:cNvSpPr>
          <p:nvPr>
            <p:custDataLst>
              <p:tags r:id="rId4"/>
            </p:custDataLst>
          </p:nvPr>
        </p:nvSpPr>
        <p:spPr bwMode="auto">
          <a:xfrm>
            <a:off x="7524760" y="3357562"/>
            <a:ext cx="2643206" cy="7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eaLnBrk="1" fontAlgn="auto" hangingPunct="1">
              <a:lnSpc>
                <a:spcPct val="130000"/>
              </a:lnSpc>
              <a:spcBef>
                <a:spcPts val="0"/>
              </a:spcBef>
              <a:spcAft>
                <a:spcPts val="0"/>
              </a:spcAft>
              <a:defRPr/>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飞机从出事地点运往修理厂的运输费用；</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881026" y="1500174"/>
            <a:ext cx="9644130"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在飞机机身险的保单中，</a:t>
            </a:r>
            <a:r>
              <a:rPr lang="zh-CN" altLang="en-US" b="1" dirty="0" smtClean="0">
                <a:solidFill>
                  <a:srgbClr val="C00000"/>
                </a:solidFill>
                <a:latin typeface="微软雅黑" panose="020B0503020204020204" pitchFamily="34" charset="-122"/>
                <a:ea typeface="微软雅黑" panose="020B0503020204020204" pitchFamily="34" charset="-122"/>
              </a:rPr>
              <a:t>还规定以下与机身险发生有关的费用也由保险公司赔付</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，不论飞机是全损还是部分损坏：</a:t>
            </a:r>
            <a:endParaRPr lang="zh-CN" altLang="en-US"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09588" y="1071546"/>
            <a:ext cx="3714775"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（一）航空器机身险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MH_Other_8"/>
          <p:cNvSpPr>
            <a:spLocks noChangeArrowheads="1"/>
          </p:cNvSpPr>
          <p:nvPr>
            <p:custDataLst>
              <p:tags r:id="rId5"/>
            </p:custDataLst>
          </p:nvPr>
        </p:nvSpPr>
        <p:spPr bwMode="auto">
          <a:xfrm>
            <a:off x="3943540" y="4500570"/>
            <a:ext cx="1945471" cy="1459293"/>
          </a:xfrm>
          <a:prstGeom prst="ellipse">
            <a:avLst/>
          </a:prstGeom>
          <a:solidFill>
            <a:schemeClr val="tx2">
              <a:lumMod val="60000"/>
              <a:lumOff val="40000"/>
            </a:schemeClr>
          </a:solidFill>
          <a:ln w="9525">
            <a:noFill/>
            <a:round/>
          </a:ln>
          <a:effectLst>
            <a:outerShdw blurRad="40000" dist="23000" dir="5400000" rotWithShape="0">
              <a:srgbClr val="808080">
                <a:alpha val="34999"/>
              </a:srgbClr>
            </a:outerShdw>
          </a:effectLst>
        </p:spPr>
        <p:txBody>
          <a:bodyPr anchor="ctr"/>
          <a:lstStyle/>
          <a:p>
            <a:pPr indent="457200">
              <a:lnSpc>
                <a:spcPct val="150000"/>
              </a:lnSpc>
              <a:defRPr/>
            </a:pPr>
            <a:r>
              <a:rPr lang="en-US" altLang="zh-CN" sz="2400" b="1" dirty="0" smtClean="0">
                <a:solidFill>
                  <a:schemeClr val="bg1"/>
                </a:solidFill>
                <a:latin typeface="微软雅黑" panose="020B0503020204020204" pitchFamily="34" charset="-122"/>
                <a:ea typeface="微软雅黑" panose="020B0503020204020204" pitchFamily="34" charset="-122"/>
              </a:rPr>
              <a:t>③</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9" name="MH_Other_9"/>
          <p:cNvSpPr>
            <a:spLocks noChangeArrowheads="1"/>
          </p:cNvSpPr>
          <p:nvPr>
            <p:custDataLst>
              <p:tags r:id="rId6"/>
            </p:custDataLst>
          </p:nvPr>
        </p:nvSpPr>
        <p:spPr bwMode="auto">
          <a:xfrm>
            <a:off x="5738810" y="4500570"/>
            <a:ext cx="1637915" cy="1459293"/>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bg1">
              <a:lumMod val="65000"/>
            </a:schemeClr>
          </a:solidFill>
          <a:ln w="9525">
            <a:noFill/>
            <a:round/>
          </a:ln>
          <a:effectLst>
            <a:outerShdw blurRad="40000" dist="23000" dir="5400000" rotWithShape="0">
              <a:srgbClr val="808080">
                <a:alpha val="34999"/>
              </a:srgbClr>
            </a:outerShdw>
          </a:effectLst>
        </p:spPr>
        <p:txBody>
          <a:bodyPr anchor="ctr"/>
          <a:lstStyle/>
          <a:p>
            <a:pPr indent="457200">
              <a:lnSpc>
                <a:spcPct val="150000"/>
              </a:lnSpc>
              <a:defRPr/>
            </a:pPr>
            <a:r>
              <a:rPr lang="en-US" altLang="zh-CN" sz="2400" b="1" dirty="0" smtClean="0">
                <a:solidFill>
                  <a:schemeClr val="bg1"/>
                </a:solidFill>
                <a:latin typeface="微软雅黑" panose="020B0503020204020204" pitchFamily="34" charset="-122"/>
                <a:ea typeface="微软雅黑" panose="020B0503020204020204" pitchFamily="34" charset="-122"/>
              </a:rPr>
              <a:t>④</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10" name="MH_SubTitle_1"/>
          <p:cNvSpPr txBox="1">
            <a:spLocks noChangeArrowheads="1"/>
          </p:cNvSpPr>
          <p:nvPr>
            <p:custDataLst>
              <p:tags r:id="rId7"/>
            </p:custDataLst>
          </p:nvPr>
        </p:nvSpPr>
        <p:spPr bwMode="auto">
          <a:xfrm>
            <a:off x="1166778" y="4786322"/>
            <a:ext cx="2761458" cy="85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eaLnBrk="1" fontAlgn="auto" hangingPunct="1">
              <a:lnSpc>
                <a:spcPct val="130000"/>
              </a:lnSpc>
              <a:spcBef>
                <a:spcPts val="0"/>
              </a:spcBef>
              <a:spcAft>
                <a:spcPts val="0"/>
              </a:spcAft>
              <a:defRPr/>
            </a:pPr>
            <a:r>
              <a:rPr lang="zh-CN" altLang="en-US" sz="2000" dirty="0" smtClean="0">
                <a:solidFill>
                  <a:srgbClr val="FF9300"/>
                </a:solidFill>
                <a:latin typeface="微软雅黑" panose="020B0503020204020204" pitchFamily="34" charset="-122"/>
                <a:ea typeface="微软雅黑" panose="020B0503020204020204" pitchFamily="34" charset="-122"/>
              </a:rPr>
              <a:t>      </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损坏飞机修理后的试飞及进行检验的合理费用；</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MH_SubTitle_2"/>
          <p:cNvSpPr txBox="1">
            <a:spLocks noChangeArrowheads="1"/>
          </p:cNvSpPr>
          <p:nvPr>
            <p:custDataLst>
              <p:tags r:id="rId8"/>
            </p:custDataLst>
          </p:nvPr>
        </p:nvSpPr>
        <p:spPr bwMode="auto">
          <a:xfrm>
            <a:off x="7596198" y="4786322"/>
            <a:ext cx="2643206" cy="100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eaLnBrk="1" fontAlgn="auto" hangingPunct="1">
              <a:lnSpc>
                <a:spcPct val="130000"/>
              </a:lnSpc>
              <a:spcBef>
                <a:spcPts val="0"/>
              </a:spcBef>
              <a:spcAft>
                <a:spcPts val="0"/>
              </a:spcAft>
              <a:defRPr/>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修好后的飞机运返出事地点或其他指定地点的运输费用。</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cBhvr>
                                    </p:anim>
                                  </p:childTnLst>
                                </p:cTn>
                              </p:par>
                              <p:par>
                                <p:cTn id="17" presetID="24"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cBhvr>
                                    </p:anim>
                                  </p:childTnLst>
                                </p:cTn>
                              </p:par>
                              <p:par>
                                <p:cTn id="20" presetID="24"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cBhvr>
                                    </p:anim>
                                  </p:childTnLst>
                                </p:cTn>
                              </p:par>
                              <p:par>
                                <p:cTn id="23" presetID="24"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to="" calcmode="lin" valueType="num">
                                      <p:cBhvr>
                                        <p:cTn id="25" dur="1" fill="hold"/>
                                        <p:tgtEl>
                                          <p:spTgt spid="10"/>
                                        </p:tgtEl>
                                      </p:cBhvr>
                                    </p:anim>
                                  </p:childTnLst>
                                </p:cTn>
                              </p:par>
                              <p:par>
                                <p:cTn id="26" presetID="24"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8" grpId="0" animBg="1"/>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1026" y="1500174"/>
            <a:ext cx="4500594" cy="5078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pP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航空器机身险的除外责任包括：</a:t>
            </a:r>
            <a:endParaRPr lang="zh-CN" altLang="en-US" b="1" dirty="0" smtClean="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09588" y="1071546"/>
            <a:ext cx="3714775" cy="427746"/>
          </a:xfrm>
          <a:prstGeom prst="rect">
            <a:avLst/>
          </a:prstGeom>
        </p:spPr>
        <p:txBody>
          <a:bodyPr wrap="square">
            <a:spAutoFit/>
          </a:bodyPr>
          <a:lstStyle/>
          <a:p>
            <a:pPr>
              <a:lnSpc>
                <a:spcPct val="135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（一）航空器机身险</a:t>
            </a:r>
            <a:endPar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44"/>
          <p:cNvGrpSpPr/>
          <p:nvPr/>
        </p:nvGrpSpPr>
        <p:grpSpPr>
          <a:xfrm>
            <a:off x="1309654" y="2285992"/>
            <a:ext cx="9429816" cy="3620806"/>
            <a:chOff x="256987" y="1498986"/>
            <a:chExt cx="10408523" cy="3996605"/>
          </a:xfrm>
        </p:grpSpPr>
        <p:grpSp>
          <p:nvGrpSpPr>
            <p:cNvPr id="5" name="组合 54"/>
            <p:cNvGrpSpPr/>
            <p:nvPr/>
          </p:nvGrpSpPr>
          <p:grpSpPr>
            <a:xfrm>
              <a:off x="3332658" y="1973630"/>
              <a:ext cx="3090591" cy="3090599"/>
              <a:chOff x="6622059" y="1134528"/>
              <a:chExt cx="1540556" cy="1540560"/>
            </a:xfrm>
          </p:grpSpPr>
          <p:sp>
            <p:nvSpPr>
              <p:cNvPr id="9" name="椭圆 8"/>
              <p:cNvSpPr/>
              <p:nvPr/>
            </p:nvSpPr>
            <p:spPr bwMode="auto">
              <a:xfrm rot="1267204">
                <a:off x="6622059" y="1134528"/>
                <a:ext cx="1540556" cy="1540560"/>
              </a:xfrm>
              <a:prstGeom prst="ellipse">
                <a:avLst/>
              </a:prstGeom>
              <a:gradFill flip="none" rotWithShape="1">
                <a:gsLst>
                  <a:gs pos="2000">
                    <a:srgbClr val="C63D18"/>
                  </a:gs>
                  <a:gs pos="100000">
                    <a:srgbClr val="FDA403"/>
                  </a:gs>
                </a:gsLst>
                <a:lin ang="10800000" scaled="1"/>
                <a:tileRect/>
              </a:gradFill>
              <a:ln>
                <a:solidFill>
                  <a:srgbClr val="E59609"/>
                </a:solidFill>
              </a:ln>
              <a:effectLst/>
              <a:scene3d>
                <a:camera prst="orthographicFront">
                  <a:rot lat="0" lon="0" rev="0"/>
                </a:camera>
                <a:lightRig rig="glow" dir="t">
                  <a:rot lat="0" lon="0" rev="14100000"/>
                </a:lightRig>
              </a:scene3d>
              <a:sp3d prstMaterial="softEdge">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18225" y="1333398"/>
                <a:ext cx="1153784" cy="1153784"/>
              </a:xfrm>
              <a:prstGeom prst="ellipse">
                <a:avLst/>
              </a:prstGeom>
              <a:solidFill>
                <a:schemeClr val="bg1"/>
              </a:solidFill>
              <a:ln>
                <a:noFill/>
              </a:ln>
              <a:effectLst>
                <a:innerShdw blurRad="38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5"/>
            <p:cNvGrpSpPr/>
            <p:nvPr/>
          </p:nvGrpSpPr>
          <p:grpSpPr>
            <a:xfrm>
              <a:off x="256987" y="1498986"/>
              <a:ext cx="10408523" cy="3996605"/>
              <a:chOff x="-332297" y="1054352"/>
              <a:chExt cx="11670105" cy="3996605"/>
            </a:xfrm>
          </p:grpSpPr>
          <p:cxnSp>
            <p:nvCxnSpPr>
              <p:cNvPr id="7" name="直接箭头连接符 6"/>
              <p:cNvCxnSpPr/>
              <p:nvPr/>
            </p:nvCxnSpPr>
            <p:spPr>
              <a:xfrm>
                <a:off x="-332297" y="3000794"/>
                <a:ext cx="11670105" cy="24869"/>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rot="16200000">
                <a:off x="2850459" y="3052655"/>
                <a:ext cx="3996605" cy="0"/>
              </a:xfrm>
              <a:prstGeom prst="straightConnector1">
                <a:avLst/>
              </a:prstGeom>
              <a:ln w="28575">
                <a:solidFill>
                  <a:schemeClr val="accent3">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11" name="TextBox 10"/>
          <p:cNvSpPr txBox="1"/>
          <p:nvPr/>
        </p:nvSpPr>
        <p:spPr>
          <a:xfrm>
            <a:off x="4621410" y="3477907"/>
            <a:ext cx="905165" cy="417358"/>
          </a:xfrm>
          <a:prstGeom prst="rect">
            <a:avLst/>
          </a:prstGeom>
          <a:noFill/>
        </p:spPr>
        <p:txBody>
          <a:bodyPr wrap="square" rtlCol="0">
            <a:spAutoFit/>
          </a:bodyPr>
          <a:lstStyle/>
          <a:p>
            <a:pPr algn="ctr">
              <a:lnSpc>
                <a:spcPct val="130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①</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534847" y="3489177"/>
            <a:ext cx="905165" cy="417358"/>
          </a:xfrm>
          <a:prstGeom prst="rect">
            <a:avLst/>
          </a:prstGeom>
          <a:noFill/>
        </p:spPr>
        <p:txBody>
          <a:bodyPr wrap="square" rtlCol="0">
            <a:spAutoFit/>
          </a:bodyPr>
          <a:lstStyle/>
          <a:p>
            <a:pPr algn="ctr">
              <a:lnSpc>
                <a:spcPct val="130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②</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595652" y="4203557"/>
            <a:ext cx="905165" cy="417358"/>
          </a:xfrm>
          <a:prstGeom prst="rect">
            <a:avLst/>
          </a:prstGeom>
          <a:noFill/>
        </p:spPr>
        <p:txBody>
          <a:bodyPr wrap="square" rtlCol="0">
            <a:spAutoFit/>
          </a:bodyPr>
          <a:lstStyle/>
          <a:p>
            <a:pPr algn="ctr">
              <a:lnSpc>
                <a:spcPct val="130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③</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534847" y="4203557"/>
            <a:ext cx="905165" cy="417358"/>
          </a:xfrm>
          <a:prstGeom prst="rect">
            <a:avLst/>
          </a:prstGeom>
          <a:noFill/>
        </p:spPr>
        <p:txBody>
          <a:bodyPr wrap="square" rtlCol="0">
            <a:spAutoFit/>
          </a:bodyPr>
          <a:lstStyle/>
          <a:p>
            <a:pPr algn="ctr">
              <a:lnSpc>
                <a:spcPct val="130000"/>
              </a:lnSpc>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④</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381092" y="4214818"/>
            <a:ext cx="2500330" cy="732508"/>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被保险人及其代理人的故意行为；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953256" y="3429000"/>
            <a:ext cx="3714776" cy="461665"/>
          </a:xfrm>
          <a:prstGeom prst="rect">
            <a:avLst/>
          </a:prstGeom>
          <a:noFill/>
        </p:spPr>
        <p:txBody>
          <a:bodyPr wrap="square" rtlCol="0">
            <a:spAutoFit/>
          </a:bodyPr>
          <a:lstStyle/>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航空器不符合适航条件而飞行；</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452530" y="2928934"/>
            <a:ext cx="2500330" cy="1052596"/>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因战争、敌对行为或武装冲突，投保航空器被劫持或被第三者破坏；</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953256" y="4143380"/>
            <a:ext cx="3643338" cy="1200329"/>
          </a:xfrm>
          <a:prstGeom prst="rect">
            <a:avLst/>
          </a:prstGeom>
          <a:noFill/>
        </p:spPr>
        <p:txBody>
          <a:bodyPr wrap="square" rtlCol="0">
            <a:spAutoFit/>
          </a:bodyPr>
          <a:lstStyle/>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        航空器任何部件的自然磨损、制造及机械本身缺陷，以及噪声、污染、放射性沾染造成的损失</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灯片编号占位符 3"/>
          <p:cNvSpPr txBox="1">
            <a:spLocks noGrp="1"/>
          </p:cNvSpPr>
          <p:nvPr>
            <p:ph type="sldNum" sz="quarter" idx="12"/>
          </p:nvPr>
        </p:nvSpPr>
        <p:spPr/>
        <p:txBody>
          <a:bodyPr/>
          <a:p>
            <a:pPr marL="0" indent="0" algn="r" eaLnBrk="1" hangingPunct="1">
              <a:spcBef>
                <a:spcPct val="0"/>
              </a:spcBef>
              <a:buNone/>
            </a:pPr>
            <a:fld id="{9A0DB2DC-4C9A-4742-B13C-FB6460FD3503}" type="slidenum">
              <a:rPr lang="en-US" altLang="zh-CN" sz="1400" dirty="0"/>
            </a:fld>
            <a:endParaRPr lang="en-US" altLang="zh-CN" sz="1400" dirty="0"/>
          </a:p>
        </p:txBody>
      </p:sp>
      <p:grpSp>
        <p:nvGrpSpPr>
          <p:cNvPr id="9219" name="Group 4"/>
          <p:cNvGrpSpPr/>
          <p:nvPr/>
        </p:nvGrpSpPr>
        <p:grpSpPr>
          <a:xfrm>
            <a:off x="2076450" y="465138"/>
            <a:ext cx="7924800" cy="766810"/>
            <a:chOff x="336" y="432"/>
            <a:chExt cx="4992" cy="483"/>
          </a:xfrm>
        </p:grpSpPr>
        <p:sp>
          <p:nvSpPr>
            <p:cNvPr id="9226" name="AutoShape 5"/>
            <p:cNvSpPr/>
            <p:nvPr/>
          </p:nvSpPr>
          <p:spPr>
            <a:xfrm>
              <a:off x="336" y="432"/>
              <a:ext cx="4992" cy="483"/>
            </a:xfrm>
            <a:prstGeom prst="roundRect">
              <a:avLst>
                <a:gd name="adj" fmla="val 10889"/>
              </a:avLst>
            </a:prstGeom>
            <a:gradFill rotWithShape="1">
              <a:gsLst>
                <a:gs pos="0">
                  <a:srgbClr val="CFCFCF"/>
                </a:gs>
                <a:gs pos="100000">
                  <a:schemeClr val="bg1"/>
                </a:gs>
              </a:gsLst>
              <a:lin ang="2700000" scaled="1"/>
              <a:tileRect/>
            </a:gradFill>
            <a:ln w="38100" cap="flat" cmpd="sng">
              <a:solidFill>
                <a:srgbClr val="FFFFFF"/>
              </a:solidFill>
              <a:prstDash val="solid"/>
              <a:headEnd type="none" w="med" len="med"/>
              <a:tailEnd type="none" w="med" len="med"/>
            </a:ln>
            <a:effectLst>
              <a:outerShdw dist="135003" dir="2928844" algn="ctr" rotWithShape="0">
                <a:srgbClr val="000000">
                  <a:alpha val="50000"/>
                </a:srgbClr>
              </a:outerShdw>
            </a:effectLst>
          </p:spPr>
          <p:txBody>
            <a:bodyPr wrap="none" anchor="ct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800" dirty="0"/>
            </a:p>
          </p:txBody>
        </p:sp>
        <p:sp>
          <p:nvSpPr>
            <p:cNvPr id="449542" name="Text Box 6"/>
            <p:cNvSpPr txBox="1">
              <a:spLocks noChangeArrowheads="1"/>
            </p:cNvSpPr>
            <p:nvPr/>
          </p:nvSpPr>
          <p:spPr bwMode="gray">
            <a:xfrm>
              <a:off x="1417" y="515"/>
              <a:ext cx="366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0" hangingPunct="0">
                <a:buClrTx/>
                <a:buSzTx/>
                <a:buFontTx/>
                <a:defRPr/>
              </a:pPr>
              <a:r>
                <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rPr>
                <a:t>公共航空运输企业及运营管理   </a:t>
              </a:r>
              <a:endParaRPr kumimoji="0" lang="zh-CN" altLang="en-US" sz="3000" kern="1200" cap="none" spc="0" normalizeH="0" baseline="0" noProof="0">
                <a:solidFill>
                  <a:srgbClr val="102558"/>
                </a:solidFill>
                <a:effectLst>
                  <a:outerShdw blurRad="38100" dist="38100" dir="2700000" algn="tl">
                    <a:srgbClr val="C0C0C0"/>
                  </a:outerShdw>
                </a:effectLst>
                <a:latin typeface="Arial" panose="020B0604020202020204" pitchFamily="34" charset="0"/>
                <a:ea typeface="楷体_GB2312" pitchFamily="49" charset="-122"/>
                <a:cs typeface="+mn-cs"/>
              </a:endParaRPr>
            </a:p>
          </p:txBody>
        </p:sp>
        <p:grpSp>
          <p:nvGrpSpPr>
            <p:cNvPr id="9228" name="Group 7"/>
            <p:cNvGrpSpPr/>
            <p:nvPr/>
          </p:nvGrpSpPr>
          <p:grpSpPr>
            <a:xfrm>
              <a:off x="576" y="480"/>
              <a:ext cx="960" cy="435"/>
              <a:chOff x="999" y="2100"/>
              <a:chExt cx="768" cy="857"/>
            </a:xfrm>
          </p:grpSpPr>
          <p:sp>
            <p:nvSpPr>
              <p:cNvPr id="449544" name="AutoShape 8"/>
              <p:cNvSpPr>
                <a:spLocks noChangeArrowheads="1"/>
              </p:cNvSpPr>
              <p:nvPr/>
            </p:nvSpPr>
            <p:spPr bwMode="gray">
              <a:xfrm>
                <a:off x="999" y="2100"/>
                <a:ext cx="768" cy="747"/>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9545" name="Freeform 9"/>
              <p:cNvSpPr/>
              <p:nvPr/>
            </p:nvSpPr>
            <p:spPr bwMode="gray">
              <a:xfrm>
                <a:off x="1047" y="2147"/>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9546" name="Text Box 10"/>
              <p:cNvSpPr txBox="1">
                <a:spLocks noChangeArrowheads="1"/>
              </p:cNvSpPr>
              <p:nvPr/>
            </p:nvSpPr>
            <p:spPr bwMode="gray">
              <a:xfrm>
                <a:off x="1060" y="2309"/>
                <a:ext cx="630" cy="64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R="0" algn="ctr" defTabSz="914400" eaLnBrk="0" hangingPunct="0">
                  <a:buClrTx/>
                  <a:buSzTx/>
                  <a:buFontTx/>
                  <a:defRPr/>
                </a:pPr>
                <a:r>
                  <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第二节  </a:t>
                </a:r>
                <a:endParaRPr kumimoji="0" lang="zh-CN" altLang="en-US" sz="2800" kern="1200" cap="none" spc="0" normalizeH="0" baseline="0" noProof="0">
                  <a:solidFill>
                    <a:srgbClr val="FFFFFF"/>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grpSp>
      </p:grpSp>
      <p:grpSp>
        <p:nvGrpSpPr>
          <p:cNvPr id="449547" name="Group 11"/>
          <p:cNvGrpSpPr/>
          <p:nvPr/>
        </p:nvGrpSpPr>
        <p:grpSpPr>
          <a:xfrm>
            <a:off x="2012358" y="1424453"/>
            <a:ext cx="8492717" cy="523178"/>
            <a:chOff x="278" y="913"/>
            <a:chExt cx="5367" cy="1689"/>
          </a:xfrm>
        </p:grpSpPr>
        <p:sp>
          <p:nvSpPr>
            <p:cNvPr id="6" name="矩形 5"/>
            <p:cNvSpPr/>
            <p:nvPr/>
          </p:nvSpPr>
          <p:spPr>
            <a:xfrm>
              <a:off x="278" y="913"/>
              <a:ext cx="5367" cy="1678"/>
            </a:xfrm>
            <a:prstGeom prst="rect">
              <a:avLst/>
            </a:prstGeom>
            <a:effectLst>
              <a:glow rad="1397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smtClean="0">
                <a:ln>
                  <a:noFill/>
                </a:ln>
                <a:solidFill>
                  <a:srgbClr val="FF0066"/>
                </a:solidFill>
                <a:effectLst/>
                <a:uLnTx/>
                <a:uFillTx/>
                <a:latin typeface="华文楷体" panose="02010600040101010101" pitchFamily="2" charset="-122"/>
                <a:ea typeface="华文楷体" panose="02010600040101010101" pitchFamily="2" charset="-122"/>
                <a:cs typeface="+mn-cs"/>
              </a:endParaRPr>
            </a:p>
          </p:txBody>
        </p:sp>
        <p:sp>
          <p:nvSpPr>
            <p:cNvPr id="449551" name="Text Box 15"/>
            <p:cNvSpPr txBox="1">
              <a:spLocks noChangeArrowheads="1"/>
            </p:cNvSpPr>
            <p:nvPr/>
          </p:nvSpPr>
          <p:spPr bwMode="auto">
            <a:xfrm>
              <a:off x="288" y="917"/>
              <a:ext cx="5331" cy="1685"/>
            </a:xfrm>
            <a:prstGeom prst="rect">
              <a:avLst/>
            </a:prstGeom>
            <a:solidFill>
              <a:srgbClr val="EE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rPr>
                <a:t>二、航空器机身战争险   </a:t>
              </a:r>
              <a:endParaRPr kumimoji="0" lang="zh-CN" altLang="en-US" sz="2800" kern="1200" cap="none" spc="0" normalizeH="0" baseline="0" noProof="0">
                <a:solidFill>
                  <a:srgbClr val="102558"/>
                </a:solidFill>
                <a:effectLst>
                  <a:outerShdw blurRad="38100" dist="38100" dir="2700000" algn="tl">
                    <a:srgbClr val="000000"/>
                  </a:outerShdw>
                </a:effectLst>
                <a:latin typeface="Arial" panose="020B0604020202020204" pitchFamily="34" charset="0"/>
                <a:ea typeface="楷体_GB2312" pitchFamily="49" charset="-122"/>
                <a:cs typeface="+mn-cs"/>
              </a:endParaRPr>
            </a:p>
          </p:txBody>
        </p:sp>
      </p:grpSp>
      <p:sp>
        <p:nvSpPr>
          <p:cNvPr id="449552" name="Text Box 16"/>
          <p:cNvSpPr txBox="1"/>
          <p:nvPr/>
        </p:nvSpPr>
        <p:spPr>
          <a:xfrm>
            <a:off x="1905000" y="2065338"/>
            <a:ext cx="8458200" cy="3830955"/>
          </a:xfrm>
          <a:prstGeom prst="rect">
            <a:avLst/>
          </a:prstGeom>
          <a:gradFill rotWithShape="1">
            <a:gsLst>
              <a:gs pos="0">
                <a:schemeClr val="accent1"/>
              </a:gs>
              <a:gs pos="100000">
                <a:schemeClr val="bg1"/>
              </a:gs>
            </a:gsLst>
            <a:lin ang="0" scaled="1"/>
            <a:tileRect/>
          </a:grad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5000"/>
              </a:lnSpc>
              <a:spcBef>
                <a:spcPct val="30000"/>
              </a:spcBef>
              <a:buFont typeface="Wingdings" panose="05000000000000000000" pitchFamily="2" charset="2"/>
              <a:buNone/>
            </a:pPr>
            <a:r>
              <a:rPr lang="zh-CN" altLang="en-US" sz="2000" dirty="0">
                <a:latin typeface="Times New Roman" panose="02020603050405020304" pitchFamily="18" charset="0"/>
                <a:ea typeface="楷体_GB2312" pitchFamily="49" charset="-122"/>
              </a:rPr>
              <a:t>机身战争险承保由下列原因引起的飞机损失或损坏：</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1.</a:t>
            </a:r>
            <a:r>
              <a:rPr lang="zh-CN" altLang="en-US" sz="2000" dirty="0">
                <a:latin typeface="Times New Roman" panose="02020603050405020304" pitchFamily="18" charset="0"/>
                <a:ea typeface="楷体_GB2312" pitchFamily="49" charset="-122"/>
              </a:rPr>
              <a:t>战争、入侵、外敌行动、内战、叛乱、起义、军管、武装夺权或篡权；</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2.</a:t>
            </a:r>
            <a:r>
              <a:rPr lang="zh-CN" altLang="en-US" sz="2000" dirty="0">
                <a:latin typeface="Times New Roman" panose="02020603050405020304" pitchFamily="18" charset="0"/>
                <a:ea typeface="楷体_GB2312" pitchFamily="49" charset="-122"/>
              </a:rPr>
              <a:t>罢工、暴动、国内暴乱、劳工骚乱；</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3.</a:t>
            </a:r>
            <a:r>
              <a:rPr lang="zh-CN" altLang="en-US" sz="2000" dirty="0">
                <a:latin typeface="Times New Roman" panose="02020603050405020304" pitchFamily="18" charset="0"/>
                <a:ea typeface="楷体_GB2312" pitchFamily="49" charset="-122"/>
              </a:rPr>
              <a:t>一人或多人出于政治或恐怖主义的目的而采取的任何行动；</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4.</a:t>
            </a:r>
            <a:r>
              <a:rPr lang="zh-CN" altLang="en-US" sz="2000" dirty="0">
                <a:latin typeface="Times New Roman" panose="02020603050405020304" pitchFamily="18" charset="0"/>
                <a:ea typeface="楷体_GB2312" pitchFamily="49" charset="-122"/>
              </a:rPr>
              <a:t>任何第三者的恶意行为或阴谋破坏活动；</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5.</a:t>
            </a:r>
            <a:r>
              <a:rPr lang="zh-CN" altLang="en-US" sz="2000" dirty="0">
                <a:latin typeface="Times New Roman" panose="02020603050405020304" pitchFamily="18" charset="0"/>
                <a:ea typeface="楷体_GB2312" pitchFamily="49" charset="-122"/>
              </a:rPr>
              <a:t>任何政府或公众或地方当局采取的或按其命令采取的充公、国有化、扣押、占用或征用；</a:t>
            </a:r>
            <a:endParaRPr lang="zh-CN" altLang="en-US" sz="2000" dirty="0">
              <a:latin typeface="Times New Roman" panose="02020603050405020304" pitchFamily="18" charset="0"/>
              <a:ea typeface="楷体_GB2312" pitchFamily="49" charset="-122"/>
            </a:endParaRPr>
          </a:p>
          <a:p>
            <a:pPr marL="0" lvl="0" indent="0" eaLnBrk="1" hangingPunct="1">
              <a:lnSpc>
                <a:spcPct val="115000"/>
              </a:lnSpc>
              <a:spcBef>
                <a:spcPct val="30000"/>
              </a:spcBef>
              <a:buFont typeface="Wingdings" panose="05000000000000000000" pitchFamily="2" charset="2"/>
              <a:buNone/>
            </a:pPr>
            <a:r>
              <a:rPr lang="en-US" altLang="zh-CN" sz="2000" dirty="0">
                <a:latin typeface="Times New Roman" panose="02020603050405020304" pitchFamily="18" charset="0"/>
                <a:ea typeface="楷体_GB2312" pitchFamily="49" charset="-122"/>
              </a:rPr>
              <a:t>6.</a:t>
            </a:r>
            <a:r>
              <a:rPr lang="zh-CN" altLang="en-US" sz="2000" dirty="0">
                <a:latin typeface="Times New Roman" panose="02020603050405020304" pitchFamily="18" charset="0"/>
                <a:ea typeface="楷体_GB2312" pitchFamily="49" charset="-122"/>
              </a:rPr>
              <a:t>未经被保险人同意，机上任何一人或几个人在飞行中对飞机或机组人员进行劫持或非法扣押或错误操作（包括这种扣押或操作的企图）。 </a:t>
            </a:r>
            <a:endParaRPr lang="zh-CN" altLang="en-US" sz="2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9547"/>
                                        </p:tgtEl>
                                        <p:attrNameLst>
                                          <p:attrName>style.visibility</p:attrName>
                                        </p:attrNameLst>
                                      </p:cBhvr>
                                      <p:to>
                                        <p:strVal val="visible"/>
                                      </p:to>
                                    </p:set>
                                    <p:animEffect transition="in" filter="wipe(left)">
                                      <p:cBhvr>
                                        <p:cTn id="7" dur="1000"/>
                                        <p:tgtEl>
                                          <p:spTgt spid="44954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49552"/>
                                        </p:tgtEl>
                                        <p:attrNameLst>
                                          <p:attrName>style.visibility</p:attrName>
                                        </p:attrNameLst>
                                      </p:cBhvr>
                                      <p:to>
                                        <p:strVal val="visible"/>
                                      </p:to>
                                    </p:set>
                                    <p:anim calcmode="lin" valueType="num">
                                      <p:cBhvr>
                                        <p:cTn id="12" dur="1000" fill="hold"/>
                                        <p:tgtEl>
                                          <p:spTgt spid="449552"/>
                                        </p:tgtEl>
                                        <p:attrNameLst>
                                          <p:attrName>ppt_x</p:attrName>
                                        </p:attrNameLst>
                                      </p:cBhvr>
                                      <p:tavLst>
                                        <p:tav tm="0">
                                          <p:val>
                                            <p:strVal val="#ppt_x-.2"/>
                                          </p:val>
                                        </p:tav>
                                        <p:tav tm="100000">
                                          <p:val>
                                            <p:strVal val="#ppt_x"/>
                                          </p:val>
                                        </p:tav>
                                      </p:tavLst>
                                    </p:anim>
                                    <p:anim calcmode="lin" valueType="num">
                                      <p:cBhvr>
                                        <p:cTn id="13" dur="1000" fill="hold"/>
                                        <p:tgtEl>
                                          <p:spTgt spid="44955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49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52" grpId="0" bldLvl="0" animBg="1"/>
    </p:bldLst>
  </p:timing>
</p:sld>
</file>

<file path=ppt/tags/tag1.xml><?xml version="1.0" encoding="utf-8"?>
<p:tagLst xmlns:p="http://schemas.openxmlformats.org/presentationml/2006/main">
  <p:tag name="MH" val="20160902103308"/>
  <p:tag name="MH_LIBRARY" val="GRAPHIC"/>
  <p:tag name="MH_ORDER" val="菱形 81"/>
</p:tagLst>
</file>

<file path=ppt/tags/tag10.xml><?xml version="1.0" encoding="utf-8"?>
<p:tagLst xmlns:p="http://schemas.openxmlformats.org/presentationml/2006/main">
  <p:tag name="MH" val="20160921104154"/>
  <p:tag name="MH_LIBRARY" val="GRAPHIC"/>
  <p:tag name="MH_TYPE" val="Other"/>
  <p:tag name="MH_ORDER" val="1"/>
</p:tagLst>
</file>

<file path=ppt/tags/tag11.xml><?xml version="1.0" encoding="utf-8"?>
<p:tagLst xmlns:p="http://schemas.openxmlformats.org/presentationml/2006/main">
  <p:tag name="MH" val="20160921104154"/>
  <p:tag name="MH_LIBRARY" val="GRAPHIC"/>
  <p:tag name="MH_TYPE" val="SubTitle"/>
  <p:tag name="MH_ORDER" val="1"/>
</p:tagLst>
</file>

<file path=ppt/tags/tag12.xml><?xml version="1.0" encoding="utf-8"?>
<p:tagLst xmlns:p="http://schemas.openxmlformats.org/presentationml/2006/main">
  <p:tag name="MH" val="20160921104154"/>
  <p:tag name="MH_LIBRARY" val="GRAPHIC"/>
  <p:tag name="MH_TYPE" val="Other"/>
  <p:tag name="MH_ORDER" val="2"/>
</p:tagLst>
</file>

<file path=ppt/tags/tag13.xml><?xml version="1.0" encoding="utf-8"?>
<p:tagLst xmlns:p="http://schemas.openxmlformats.org/presentationml/2006/main">
  <p:tag name="MH" val="20160921104154"/>
  <p:tag name="MH_LIBRARY" val="GRAPHIC"/>
  <p:tag name="MH_TYPE" val="SubTitle"/>
  <p:tag name="MH_ORDER" val="3"/>
</p:tagLst>
</file>

<file path=ppt/tags/tag14.xml><?xml version="1.0" encoding="utf-8"?>
<p:tagLst xmlns:p="http://schemas.openxmlformats.org/presentationml/2006/main">
  <p:tag name="MH" val="20160921104154"/>
  <p:tag name="MH_LIBRARY" val="GRAPHIC"/>
  <p:tag name="MH_TYPE" val="Other"/>
  <p:tag name="MH_ORDER" val="4"/>
</p:tagLst>
</file>

<file path=ppt/tags/tag15.xml><?xml version="1.0" encoding="utf-8"?>
<p:tagLst xmlns:p="http://schemas.openxmlformats.org/presentationml/2006/main">
  <p:tag name="MH" val="20160921104154"/>
  <p:tag name="MH_LIBRARY" val="GRAPHIC"/>
  <p:tag name="MH_TYPE" val="SubTitle"/>
  <p:tag name="MH_ORDER" val="2"/>
</p:tagLst>
</file>

<file path=ppt/tags/tag16.xml><?xml version="1.0" encoding="utf-8"?>
<p:tagLst xmlns:p="http://schemas.openxmlformats.org/presentationml/2006/main">
  <p:tag name="MH" val="20160921104154"/>
  <p:tag name="MH_LIBRARY" val="GRAPHIC"/>
  <p:tag name="MH_TYPE" val="Other"/>
  <p:tag name="MH_ORDER" val="4"/>
</p:tagLst>
</file>

<file path=ppt/tags/tag17.xml><?xml version="1.0" encoding="utf-8"?>
<p:tagLst xmlns:p="http://schemas.openxmlformats.org/presentationml/2006/main">
  <p:tag name="MH" val="20160921104154"/>
  <p:tag name="MH_LIBRARY" val="GRAPHIC"/>
  <p:tag name="MH_TYPE" val="SubTitle"/>
  <p:tag name="MH_ORDER" val="2"/>
</p:tagLst>
</file>

<file path=ppt/tags/tag18.xml><?xml version="1.0" encoding="utf-8"?>
<p:tagLst xmlns:p="http://schemas.openxmlformats.org/presentationml/2006/main">
  <p:tag name="MH" val="20160901172707"/>
  <p:tag name="MH_LIBRARY" val="GRAPHIC"/>
  <p:tag name="MH_TYPE" val="SubTitle"/>
  <p:tag name="MH_ORDER" val="1"/>
</p:tagLst>
</file>

<file path=ppt/tags/tag19.xml><?xml version="1.0" encoding="utf-8"?>
<p:tagLst xmlns:p="http://schemas.openxmlformats.org/presentationml/2006/main">
  <p:tag name="MH" val="20160405211505"/>
  <p:tag name="MH_LIBRARY" val="GRAPHIC"/>
  <p:tag name="MH_TYPE" val="Other"/>
  <p:tag name="MH_ORDER" val="8"/>
</p:tagLst>
</file>

<file path=ppt/tags/tag2.xml><?xml version="1.0" encoding="utf-8"?>
<p:tagLst xmlns:p="http://schemas.openxmlformats.org/presentationml/2006/main">
  <p:tag name="MH" val="20160902103308"/>
  <p:tag name="MH_LIBRARY" val="GRAPHIC"/>
  <p:tag name="MH_ORDER" val="文本框 103"/>
</p:tagLst>
</file>

<file path=ppt/tags/tag20.xml><?xml version="1.0" encoding="utf-8"?>
<p:tagLst xmlns:p="http://schemas.openxmlformats.org/presentationml/2006/main">
  <p:tag name="MH" val="20160405211505"/>
  <p:tag name="MH_LIBRARY" val="GRAPHIC"/>
  <p:tag name="MH_TYPE" val="Other"/>
  <p:tag name="MH_ORDER" val="9"/>
</p:tagLst>
</file>

<file path=ppt/tags/tag21.xml><?xml version="1.0" encoding="utf-8"?>
<p:tagLst xmlns:p="http://schemas.openxmlformats.org/presentationml/2006/main">
  <p:tag name="MH" val="20160405211505"/>
  <p:tag name="MH_LIBRARY" val="GRAPHIC"/>
  <p:tag name="MH_TYPE" val="SubTitle"/>
  <p:tag name="MH_ORDER" val="1"/>
</p:tagLst>
</file>

<file path=ppt/tags/tag22.xml><?xml version="1.0" encoding="utf-8"?>
<p:tagLst xmlns:p="http://schemas.openxmlformats.org/presentationml/2006/main">
  <p:tag name="MH" val="20160405211505"/>
  <p:tag name="MH_LIBRARY" val="GRAPHIC"/>
  <p:tag name="MH_TYPE" val="SubTitle"/>
  <p:tag name="MH_ORDER" val="2"/>
</p:tagLst>
</file>

<file path=ppt/tags/tag23.xml><?xml version="1.0" encoding="utf-8"?>
<p:tagLst xmlns:p="http://schemas.openxmlformats.org/presentationml/2006/main">
  <p:tag name="MH" val="20160405211505"/>
  <p:tag name="MH_LIBRARY" val="GRAPHIC"/>
  <p:tag name="MH_TYPE" val="Other"/>
  <p:tag name="MH_ORDER" val="8"/>
</p:tagLst>
</file>

<file path=ppt/tags/tag24.xml><?xml version="1.0" encoding="utf-8"?>
<p:tagLst xmlns:p="http://schemas.openxmlformats.org/presentationml/2006/main">
  <p:tag name="MH" val="20160405211505"/>
  <p:tag name="MH_LIBRARY" val="GRAPHIC"/>
  <p:tag name="MH_TYPE" val="Other"/>
  <p:tag name="MH_ORDER" val="9"/>
</p:tagLst>
</file>

<file path=ppt/tags/tag25.xml><?xml version="1.0" encoding="utf-8"?>
<p:tagLst xmlns:p="http://schemas.openxmlformats.org/presentationml/2006/main">
  <p:tag name="MH" val="20160405211505"/>
  <p:tag name="MH_LIBRARY" val="GRAPHIC"/>
  <p:tag name="MH_TYPE" val="SubTitle"/>
  <p:tag name="MH_ORDER" val="1"/>
</p:tagLst>
</file>

<file path=ppt/tags/tag26.xml><?xml version="1.0" encoding="utf-8"?>
<p:tagLst xmlns:p="http://schemas.openxmlformats.org/presentationml/2006/main">
  <p:tag name="MH" val="20160405211505"/>
  <p:tag name="MH_LIBRARY" val="GRAPHIC"/>
  <p:tag name="MH_TYPE" val="SubTitle"/>
  <p:tag name="MH_ORDER" val="2"/>
</p:tagLst>
</file>

<file path=ppt/tags/tag27.xml><?xml version="1.0" encoding="utf-8"?>
<p:tagLst xmlns:p="http://schemas.openxmlformats.org/presentationml/2006/main">
  <p:tag name="MH" val="20160901172707"/>
  <p:tag name="MH_LIBRARY" val="GRAPHIC"/>
  <p:tag name="MH_TYPE" val="SubTitle"/>
  <p:tag name="MH_ORDER" val="1"/>
</p:tagLst>
</file>

<file path=ppt/tags/tag28.xml><?xml version="1.0" encoding="utf-8"?>
<p:tagLst xmlns:p="http://schemas.openxmlformats.org/presentationml/2006/main">
  <p:tag name="MH" val="20160901172707"/>
  <p:tag name="MH_LIBRARY" val="GRAPHIC"/>
  <p:tag name="MH_TYPE" val="SubTitle"/>
  <p:tag name="MH_ORDER" val="1"/>
</p:tagLst>
</file>

<file path=ppt/tags/tag29.xml><?xml version="1.0" encoding="utf-8"?>
<p:tagLst xmlns:p="http://schemas.openxmlformats.org/presentationml/2006/main">
  <p:tag name="MH" val="20160901172707"/>
  <p:tag name="MH_LIBRARY" val="GRAPHIC"/>
  <p:tag name="MH_TYPE" val="SubTitle"/>
  <p:tag name="MH_ORDER" val="1"/>
</p:tagLst>
</file>

<file path=ppt/tags/tag3.xml><?xml version="1.0" encoding="utf-8"?>
<p:tagLst xmlns:p="http://schemas.openxmlformats.org/presentationml/2006/main">
  <p:tag name="MH" val="20160902103308"/>
  <p:tag name="MH_LIBRARY" val="GRAPHIC"/>
  <p:tag name="MH_ORDER" val="菱形 82"/>
</p:tagLst>
</file>

<file path=ppt/tags/tag4.xml><?xml version="1.0" encoding="utf-8"?>
<p:tagLst xmlns:p="http://schemas.openxmlformats.org/presentationml/2006/main">
  <p:tag name="MH" val="20160902103308"/>
  <p:tag name="MH_LIBRARY" val="GRAPHIC"/>
  <p:tag name="MH_ORDER" val="文本框 84"/>
</p:tagLst>
</file>

<file path=ppt/tags/tag5.xml><?xml version="1.0" encoding="utf-8"?>
<p:tagLst xmlns:p="http://schemas.openxmlformats.org/presentationml/2006/main">
  <p:tag name="MH" val="20160902103308"/>
  <p:tag name="MH_LIBRARY" val="GRAPHIC"/>
  <p:tag name="MH_ORDER" val="文本框 85"/>
</p:tagLst>
</file>

<file path=ppt/tags/tag6.xml><?xml version="1.0" encoding="utf-8"?>
<p:tagLst xmlns:p="http://schemas.openxmlformats.org/presentationml/2006/main">
  <p:tag name="MH" val="20160902103308"/>
  <p:tag name="MH_LIBRARY" val="GRAPHIC"/>
  <p:tag name="MH_ORDER" val="文本框 80"/>
</p:tagLst>
</file>

<file path=ppt/tags/tag7.xml><?xml version="1.0" encoding="utf-8"?>
<p:tagLst xmlns:p="http://schemas.openxmlformats.org/presentationml/2006/main">
  <p:tag name="MH" val="20160902103308"/>
  <p:tag name="MH_LIBRARY" val="GRAPHIC"/>
  <p:tag name="MH_ORDER" val="菱形 82"/>
</p:tagLst>
</file>

<file path=ppt/tags/tag8.xml><?xml version="1.0" encoding="utf-8"?>
<p:tagLst xmlns:p="http://schemas.openxmlformats.org/presentationml/2006/main">
  <p:tag name="MH" val="20160902103308"/>
  <p:tag name="MH_LIBRARY" val="GRAPHIC"/>
  <p:tag name="MH_ORDER" val="文本框 84"/>
</p:tagLst>
</file>

<file path=ppt/tags/tag9.xml><?xml version="1.0" encoding="utf-8"?>
<p:tagLst xmlns:p="http://schemas.openxmlformats.org/presentationml/2006/main">
  <p:tag name="MH" val="20160902103308"/>
  <p:tag name="MH_LIBRARY" val="GRAPHIC"/>
  <p:tag name="MH_ORDER" val="文本框 8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4433</Words>
  <Application>WPS 演示</Application>
  <PresentationFormat>自定义</PresentationFormat>
  <Paragraphs>298</Paragraphs>
  <Slides>30</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30</vt:i4>
      </vt:variant>
    </vt:vector>
  </HeadingPairs>
  <TitlesOfParts>
    <vt:vector size="50" baseType="lpstr">
      <vt:lpstr>Arial</vt:lpstr>
      <vt:lpstr>宋体</vt:lpstr>
      <vt:lpstr>Wingdings</vt:lpstr>
      <vt:lpstr>微软雅黑</vt:lpstr>
      <vt:lpstr>华文细黑</vt:lpstr>
      <vt:lpstr>Calibri</vt:lpstr>
      <vt:lpstr>Times New Roman</vt:lpstr>
      <vt:lpstr>华文中宋</vt:lpstr>
      <vt:lpstr>Calibri</vt:lpstr>
      <vt:lpstr>专业字体设计服务/WWW.ZTSGC.COM/</vt:lpstr>
      <vt:lpstr>Arial</vt:lpstr>
      <vt:lpstr>Arial Unicode MS</vt:lpstr>
      <vt:lpstr>Stencil</vt:lpstr>
      <vt:lpstr>Impact</vt:lpstr>
      <vt:lpstr>等线</vt:lpstr>
      <vt:lpstr>MS PGothic</vt:lpstr>
      <vt:lpstr>华文楷体</vt:lpstr>
      <vt:lpstr>楷体_GB2312</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%E8%8F%B2%E8%8F%B2%E6%92%92~</cp:lastModifiedBy>
  <cp:revision>442</cp:revision>
  <dcterms:created xsi:type="dcterms:W3CDTF">2012-10-07T00:28:00Z</dcterms:created>
  <dcterms:modified xsi:type="dcterms:W3CDTF">2020-05-17T13:44:55Z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