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12"/>
  </p:notesMasterIdLst>
  <p:sldIdLst>
    <p:sldId id="271" r:id="rId3"/>
    <p:sldId id="354" r:id="rId4"/>
    <p:sldId id="257" r:id="rId5"/>
    <p:sldId id="272" r:id="rId6"/>
    <p:sldId id="273" r:id="rId7"/>
    <p:sldId id="274" r:id="rId8"/>
    <p:sldId id="275" r:id="rId9"/>
    <p:sldId id="276" r:id="rId10"/>
    <p:sldId id="356" r:id="rId1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234" y="72"/>
      </p:cViewPr>
      <p:guideLst>
        <p:guide orient="horz" pos="161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18D59-1C4C-45E7-9A32-E836ACF872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66D71-7E6F-4299-B3D0-059161405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3</a:t>
            </a:fld>
            <a:endParaRPr lang="zh-CN" altLang="en-US">
              <a:solidFill>
                <a:prstClr val="black"/>
              </a:solidFill>
              <a:latin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4</a:t>
            </a:fld>
            <a:endParaRPr lang="zh-CN" altLang="en-US">
              <a:solidFill>
                <a:prstClr val="black"/>
              </a:solidFill>
              <a:latin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5</a:t>
            </a:fld>
            <a:endParaRPr lang="zh-CN" altLang="en-US">
              <a:solidFill>
                <a:prstClr val="black"/>
              </a:solidFill>
              <a:latin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6</a:t>
            </a:fld>
            <a:endParaRPr lang="zh-CN" altLang="en-US">
              <a:solidFill>
                <a:prstClr val="black"/>
              </a:solidFill>
              <a:latin typeface="等线"/>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7</a:t>
            </a:fld>
            <a:endParaRPr lang="zh-CN" altLang="en-US">
              <a:solidFill>
                <a:prstClr val="black"/>
              </a:solidFill>
              <a:latin typeface="等线"/>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8</a:t>
            </a:fld>
            <a:endParaRPr lang="zh-CN" altLang="en-US">
              <a:solidFill>
                <a:prstClr val="black"/>
              </a:solidFill>
              <a:latin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4"/>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3"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7"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1"/>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50"/>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5"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5"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5"/>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9" y="627462"/>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19050" y="-14289"/>
            <a:ext cx="9163050" cy="5172714"/>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369"/>
            <a:ext cx="9153525" cy="2813397"/>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grpSp>
        <p:nvGrpSpPr>
          <p:cNvPr id="5125" name="组合 8"/>
          <p:cNvGrpSpPr/>
          <p:nvPr userDrawn="1"/>
        </p:nvGrpSpPr>
        <p:grpSpPr>
          <a:xfrm>
            <a:off x="2713038" y="2011611"/>
            <a:ext cx="3717925" cy="1120913"/>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198"/>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2361515813"/>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2"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2"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0"/>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48"/>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4"/>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7" y="627461"/>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4"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4"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389"/>
            <a:ext cx="9144000" cy="4315358"/>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1618876"/>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99"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descr="C:\Users\Administrator\Documents\Tencent Files\228364794\FileRecv\构件生产封皮.jpg"/>
          <p:cNvPicPr>
            <a:picLocks noChangeAspect="1" noChangeArrowheads="1"/>
          </p:cNvPicPr>
          <p:nvPr/>
        </p:nvPicPr>
        <p:blipFill>
          <a:blip r:embed="rId2" cstate="print"/>
          <a:srcRect/>
          <a:stretch>
            <a:fillRect/>
          </a:stretch>
        </p:blipFill>
        <p:spPr bwMode="auto">
          <a:xfrm>
            <a:off x="0" y="3485"/>
            <a:ext cx="9144000" cy="51365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3837111" y="1685150"/>
            <a:ext cx="4339650" cy="1200329"/>
          </a:xfrm>
          <a:prstGeom prst="rect">
            <a:avLst/>
          </a:prstGeom>
          <a:noFill/>
          <a:ln w="9525">
            <a:noFill/>
          </a:ln>
        </p:spPr>
        <p:txBody>
          <a:bodyPr wrap="none" anchor="t">
            <a:spAutoFit/>
          </a:bodyPr>
          <a:lstStyle/>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预制混凝土楼梯构件</a:t>
            </a:r>
            <a:endParaRPr lang="en-US"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蒸养与起板入库</a:t>
            </a:r>
          </a:p>
        </p:txBody>
      </p:sp>
      <p:sp>
        <p:nvSpPr>
          <p:cNvPr id="12290" name="文本框 2"/>
          <p:cNvSpPr txBox="1"/>
          <p:nvPr/>
        </p:nvSpPr>
        <p:spPr>
          <a:xfrm>
            <a:off x="579438" y="1962150"/>
            <a:ext cx="1678665" cy="646331"/>
          </a:xfrm>
          <a:prstGeom prst="rect">
            <a:avLst/>
          </a:prstGeom>
          <a:noFill/>
          <a:ln w="9525">
            <a:noFill/>
          </a:ln>
        </p:spPr>
        <p:txBody>
          <a:bodyPr wrap="none" anchor="t">
            <a:spAutoFit/>
          </a:bodyPr>
          <a:lstStyle/>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15</a:t>
            </a:r>
            <a:endParaRPr lang="en-US"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632217647"/>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907704" y="123478"/>
            <a:ext cx="590465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t>预制钢筋混凝土板式楼梯构件制作、蒸养、起板入库应符合的其他要求</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611560" y="1635646"/>
            <a:ext cx="7983021" cy="1169551"/>
          </a:xfrm>
          <a:prstGeom prst="rect">
            <a:avLst/>
          </a:prstGeom>
          <a:noFill/>
        </p:spPr>
        <p:txBody>
          <a:bodyPr wrap="square" rtlCol="0">
            <a:spAutoFit/>
          </a:bodyPr>
          <a:lstStyle/>
          <a:p>
            <a:pPr lvl="0"/>
            <a:r>
              <a:rPr lang="zh-CN" altLang="en-US" sz="2000" dirty="0"/>
              <a:t>（</a:t>
            </a:r>
            <a:r>
              <a:rPr lang="en-US" altLang="zh-CN" sz="2000" dirty="0"/>
              <a:t>1</a:t>
            </a:r>
            <a:r>
              <a:rPr lang="zh-CN" altLang="en-US" sz="2000" dirty="0"/>
              <a:t>）</a:t>
            </a:r>
            <a:r>
              <a:rPr lang="zh-CN" altLang="zh-CN" sz="2000" dirty="0"/>
              <a:t>梯段板混凝土强度等级为</a:t>
            </a:r>
            <a:r>
              <a:rPr lang="en-US" altLang="zh-CN" sz="2000" dirty="0"/>
              <a:t>C30</a:t>
            </a:r>
            <a:r>
              <a:rPr lang="zh-CN" altLang="zh-CN" sz="2000" dirty="0"/>
              <a:t>。</a:t>
            </a:r>
          </a:p>
          <a:p>
            <a:pPr lvl="0"/>
            <a:r>
              <a:rPr lang="zh-CN" altLang="en-US" sz="2000" dirty="0"/>
              <a:t>（</a:t>
            </a:r>
            <a:r>
              <a:rPr lang="en-US" altLang="zh-CN" sz="2000" dirty="0"/>
              <a:t>2</a:t>
            </a:r>
            <a:r>
              <a:rPr lang="zh-CN" altLang="en-US" sz="2000" dirty="0"/>
              <a:t>）</a:t>
            </a:r>
            <a:r>
              <a:rPr lang="zh-CN" altLang="zh-CN" sz="2000" dirty="0"/>
              <a:t>钢筋采用</a:t>
            </a:r>
            <a:r>
              <a:rPr lang="en-US" altLang="zh-CN" sz="2000" dirty="0"/>
              <a:t>HPB300</a:t>
            </a:r>
            <a:r>
              <a:rPr lang="zh-CN" altLang="zh-CN" sz="2000" dirty="0"/>
              <a:t>和</a:t>
            </a:r>
            <a:r>
              <a:rPr lang="en-US" altLang="zh-CN" sz="2000" dirty="0"/>
              <a:t>HRB400</a:t>
            </a:r>
            <a:r>
              <a:rPr lang="zh-CN" altLang="zh-CN" sz="2000" dirty="0"/>
              <a:t>。</a:t>
            </a:r>
          </a:p>
          <a:p>
            <a:pPr>
              <a:lnSpc>
                <a:spcPct val="150000"/>
              </a:lnSpc>
            </a:pPr>
            <a:r>
              <a:rPr lang="en-US" altLang="zh-CN" sz="2000" dirty="0"/>
              <a:t>    </a:t>
            </a: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1415772" cy="1077218"/>
          </a:xfrm>
          <a:prstGeom prst="rect">
            <a:avLst/>
          </a:prstGeom>
          <a:noFill/>
        </p:spPr>
        <p:txBody>
          <a:bodyPr wrap="none" rtlCol="0" anchor="t">
            <a:spAutoFit/>
          </a:bodyPr>
          <a:lstStyle/>
          <a:p>
            <a:pPr lvl="0"/>
            <a:r>
              <a:rPr lang="zh-CN" altLang="zh-CN" sz="1600" dirty="0"/>
              <a:t>混凝土和钢筋</a:t>
            </a:r>
          </a:p>
          <a:p>
            <a:endParaRPr lang="zh-CN" altLang="zh-CN" sz="1600" dirty="0"/>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907704" y="123478"/>
            <a:ext cx="590465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t>预制钢筋混凝土板式楼梯构件制作、蒸养、起板入库应符合的其他要求</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539552" y="1203598"/>
            <a:ext cx="7983021" cy="3016210"/>
          </a:xfrm>
          <a:prstGeom prst="rect">
            <a:avLst/>
          </a:prstGeom>
          <a:noFill/>
        </p:spPr>
        <p:txBody>
          <a:bodyPr wrap="square" rtlCol="0">
            <a:spAutoFit/>
          </a:bodyPr>
          <a:lstStyle/>
          <a:p>
            <a:pPr lvl="0"/>
            <a:r>
              <a:rPr lang="zh-CN" altLang="en-US" sz="2000" dirty="0"/>
              <a:t>（</a:t>
            </a:r>
            <a:r>
              <a:rPr lang="en-US" altLang="zh-CN" sz="2000" dirty="0"/>
              <a:t>1</a:t>
            </a:r>
            <a:r>
              <a:rPr lang="zh-CN" altLang="en-US" sz="2000" dirty="0"/>
              <a:t>）</a:t>
            </a:r>
            <a:r>
              <a:rPr lang="zh-CN" altLang="zh-CN" sz="2000" dirty="0"/>
              <a:t>预埋件的锚板采用</a:t>
            </a:r>
            <a:r>
              <a:rPr lang="en-US" altLang="zh-CN" sz="2000" dirty="0"/>
              <a:t>Q235-B</a:t>
            </a:r>
            <a:r>
              <a:rPr lang="zh-CN" altLang="zh-CN" sz="2000" dirty="0"/>
              <a:t>级钢，钢材就符合《碳素结构钢》</a:t>
            </a:r>
            <a:r>
              <a:rPr lang="en-US" altLang="zh-CN" sz="2000" dirty="0"/>
              <a:t>GB/T 700-2006</a:t>
            </a:r>
            <a:r>
              <a:rPr lang="zh-CN" altLang="zh-CN" sz="2000" dirty="0"/>
              <a:t>的规定。</a:t>
            </a:r>
          </a:p>
          <a:p>
            <a:pPr lvl="0"/>
            <a:r>
              <a:rPr lang="zh-CN" altLang="en-US" sz="2000" dirty="0"/>
              <a:t>（</a:t>
            </a:r>
            <a:r>
              <a:rPr lang="en-US" altLang="zh-CN" sz="2000" dirty="0"/>
              <a:t>2</a:t>
            </a:r>
            <a:r>
              <a:rPr lang="zh-CN" altLang="en-US" sz="2000" dirty="0"/>
              <a:t>）</a:t>
            </a:r>
            <a:r>
              <a:rPr lang="zh-CN" altLang="zh-CN" sz="2000" dirty="0"/>
              <a:t>锚筋预埋件的锚筋应采用</a:t>
            </a:r>
            <a:r>
              <a:rPr lang="en-US" altLang="zh-CN" sz="2000" dirty="0"/>
              <a:t>HRB400</a:t>
            </a:r>
            <a:r>
              <a:rPr lang="zh-CN" altLang="zh-CN" sz="2000" dirty="0"/>
              <a:t>钢筋，抗拉强度设计值</a:t>
            </a:r>
            <a:r>
              <a:rPr lang="en-US" altLang="zh-CN" sz="2000" dirty="0"/>
              <a:t> </a:t>
            </a:r>
            <a:r>
              <a:rPr lang="zh-CN" altLang="zh-CN" sz="2000" dirty="0"/>
              <a:t>取值不应大于</a:t>
            </a:r>
            <a:r>
              <a:rPr lang="en-US" altLang="zh-CN" sz="2000" dirty="0"/>
              <a:t>300N/mm</a:t>
            </a:r>
            <a:r>
              <a:rPr lang="en-US" altLang="zh-CN" sz="2000" baseline="30000" dirty="0"/>
              <a:t>2</a:t>
            </a:r>
            <a:r>
              <a:rPr lang="zh-CN" altLang="zh-CN" sz="2000" dirty="0"/>
              <a:t>，锚筋严禁采用冷加工钢筋。</a:t>
            </a:r>
          </a:p>
          <a:p>
            <a:pPr lvl="0"/>
            <a:r>
              <a:rPr lang="zh-CN" altLang="en-US" sz="2000" dirty="0"/>
              <a:t>（</a:t>
            </a:r>
            <a:r>
              <a:rPr lang="en-US" altLang="zh-CN" sz="2000" dirty="0"/>
              <a:t>3</a:t>
            </a:r>
            <a:r>
              <a:rPr lang="zh-CN" altLang="en-US" sz="2000" dirty="0"/>
              <a:t>）</a:t>
            </a:r>
            <a:r>
              <a:rPr lang="zh-CN" altLang="zh-CN" sz="2000" dirty="0"/>
              <a:t>锚筋与锚板之间的焊接采用埋弧压力焊。</a:t>
            </a:r>
          </a:p>
          <a:p>
            <a:pPr lvl="0"/>
            <a:r>
              <a:rPr lang="zh-CN" altLang="en-US" sz="2000" dirty="0"/>
              <a:t>（</a:t>
            </a:r>
            <a:r>
              <a:rPr lang="en-US" altLang="zh-CN" sz="2000" dirty="0"/>
              <a:t>4</a:t>
            </a:r>
            <a:r>
              <a:rPr lang="zh-CN" altLang="en-US" sz="2000" dirty="0"/>
              <a:t>）</a:t>
            </a:r>
            <a:r>
              <a:rPr lang="zh-CN" altLang="zh-CN" sz="2000" dirty="0"/>
              <a:t>吊环应采用</a:t>
            </a:r>
            <a:r>
              <a:rPr lang="en-US" altLang="zh-CN" sz="2000" dirty="0"/>
              <a:t>HPB300</a:t>
            </a:r>
            <a:r>
              <a:rPr lang="zh-CN" altLang="zh-CN" sz="2000" dirty="0"/>
              <a:t>级钢筋制作，严禁采用冷加工钢筋。</a:t>
            </a:r>
          </a:p>
          <a:p>
            <a:pPr lvl="0"/>
            <a:r>
              <a:rPr lang="zh-CN" altLang="en-US" sz="2000" dirty="0"/>
              <a:t>（</a:t>
            </a:r>
            <a:r>
              <a:rPr lang="en-US" altLang="zh-CN" sz="2000" dirty="0"/>
              <a:t>5</a:t>
            </a:r>
            <a:r>
              <a:rPr lang="zh-CN" altLang="en-US" sz="2000" dirty="0"/>
              <a:t>）</a:t>
            </a:r>
            <a:r>
              <a:rPr lang="zh-CN" altLang="zh-CN" sz="2000" dirty="0"/>
              <a:t>构件吊装采用吊环、预埋螺母或其他形式吊件等应满足国家现行有关标准的要求。</a:t>
            </a:r>
          </a:p>
          <a:p>
            <a:pPr>
              <a:lnSpc>
                <a:spcPct val="150000"/>
              </a:lnSpc>
            </a:pPr>
            <a:r>
              <a:rPr lang="en-US" altLang="zh-CN" sz="2000" dirty="0"/>
              <a:t>    </a:t>
            </a:r>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800219" cy="1077218"/>
          </a:xfrm>
          <a:prstGeom prst="rect">
            <a:avLst/>
          </a:prstGeom>
          <a:noFill/>
        </p:spPr>
        <p:txBody>
          <a:bodyPr wrap="none" rtlCol="0" anchor="t">
            <a:spAutoFit/>
          </a:bodyPr>
          <a:lstStyle/>
          <a:p>
            <a:pPr lvl="0"/>
            <a:r>
              <a:rPr lang="zh-CN" altLang="en-US" sz="1600" dirty="0"/>
              <a:t>预埋件</a:t>
            </a:r>
            <a:endParaRPr lang="zh-CN" altLang="zh-CN" sz="1600" dirty="0"/>
          </a:p>
          <a:p>
            <a:endParaRPr lang="zh-CN" altLang="zh-CN" sz="1600" dirty="0"/>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907704" y="123478"/>
            <a:ext cx="590465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t>预制钢筋混凝土板式楼梯构件制作、蒸养、起板入库应符合的其他要求</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539552" y="1203598"/>
            <a:ext cx="7983021" cy="1569660"/>
          </a:xfrm>
          <a:prstGeom prst="rect">
            <a:avLst/>
          </a:prstGeom>
          <a:noFill/>
        </p:spPr>
        <p:txBody>
          <a:bodyPr wrap="square" rtlCol="0">
            <a:spAutoFit/>
          </a:bodyPr>
          <a:lstStyle/>
          <a:p>
            <a:pPr lvl="0"/>
            <a:r>
              <a:rPr lang="zh-CN" altLang="en-US" sz="2000" dirty="0"/>
              <a:t>（</a:t>
            </a:r>
            <a:r>
              <a:rPr lang="en-US" altLang="zh-CN" sz="2000" dirty="0"/>
              <a:t>1</a:t>
            </a:r>
            <a:r>
              <a:rPr lang="zh-CN" altLang="en-US" sz="2000" dirty="0"/>
              <a:t>）</a:t>
            </a:r>
            <a:r>
              <a:rPr lang="zh-CN" altLang="zh-CN" sz="2400" dirty="0"/>
              <a:t>钢筋保护层厚度按</a:t>
            </a:r>
            <a:r>
              <a:rPr lang="en-US" altLang="zh-CN" sz="2400" dirty="0"/>
              <a:t>20mm</a:t>
            </a:r>
            <a:r>
              <a:rPr lang="zh-CN" altLang="zh-CN" sz="2400" dirty="0"/>
              <a:t>考虑，环境类别为一类，各地区按环境类别可进行相应调整。</a:t>
            </a:r>
          </a:p>
          <a:p>
            <a:pPr lvl="0"/>
            <a:r>
              <a:rPr lang="zh-CN" altLang="en-US" sz="2400" dirty="0"/>
              <a:t>（</a:t>
            </a:r>
            <a:r>
              <a:rPr lang="en-US" altLang="zh-CN" sz="2400" dirty="0"/>
              <a:t>2</a:t>
            </a:r>
            <a:r>
              <a:rPr lang="zh-CN" altLang="en-US" sz="2400" dirty="0"/>
              <a:t>）</a:t>
            </a:r>
            <a:r>
              <a:rPr lang="zh-CN" altLang="zh-CN" sz="2400" dirty="0"/>
              <a:t>裂缝控制等级为三级，最大裂缝宽度限值为</a:t>
            </a:r>
            <a:r>
              <a:rPr lang="en-US" altLang="zh-CN" sz="2400" dirty="0"/>
              <a:t>0.3mm</a:t>
            </a:r>
            <a:r>
              <a:rPr lang="zh-CN" altLang="zh-CN" sz="2400" dirty="0"/>
              <a:t>。</a:t>
            </a:r>
          </a:p>
          <a:p>
            <a:pPr lvl="0"/>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2236510" cy="1323439"/>
          </a:xfrm>
          <a:prstGeom prst="rect">
            <a:avLst/>
          </a:prstGeom>
          <a:noFill/>
        </p:spPr>
        <p:txBody>
          <a:bodyPr wrap="none" rtlCol="0" anchor="t">
            <a:spAutoFit/>
          </a:bodyPr>
          <a:lstStyle/>
          <a:p>
            <a:r>
              <a:rPr lang="zh-CN" altLang="zh-CN" sz="1600" dirty="0"/>
              <a:t>钢筋保护层和裂缝宽度</a:t>
            </a:r>
          </a:p>
          <a:p>
            <a:pPr lvl="0"/>
            <a:endParaRPr lang="zh-CN" altLang="zh-CN" sz="1600" dirty="0"/>
          </a:p>
          <a:p>
            <a:endParaRPr lang="zh-CN" altLang="zh-CN" sz="1600" dirty="0"/>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907704" y="123478"/>
            <a:ext cx="590465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t>预制钢筋混凝土板式楼梯构件制作、蒸养、起板入库应符合的其他要求</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539552" y="1203598"/>
            <a:ext cx="7983021" cy="1938992"/>
          </a:xfrm>
          <a:prstGeom prst="rect">
            <a:avLst/>
          </a:prstGeom>
          <a:noFill/>
        </p:spPr>
        <p:txBody>
          <a:bodyPr wrap="square" rtlCol="0">
            <a:spAutoFit/>
          </a:bodyPr>
          <a:lstStyle/>
          <a:p>
            <a:r>
              <a:rPr lang="zh-CN" altLang="zh-CN" sz="2400" dirty="0"/>
              <a:t>梯段板支座处为销键连接，上端支承处为固定铰支座，下端支座处为滑动铰支座。梯段板按简支计算模型考虑，可不参与结构整体抗震计算。除销键支座的连接方式外，也可采用其他可靠的连接方式，如焊接连接等。</a:t>
            </a:r>
          </a:p>
          <a:p>
            <a:pPr lvl="0"/>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1005403" cy="1569660"/>
          </a:xfrm>
          <a:prstGeom prst="rect">
            <a:avLst/>
          </a:prstGeom>
          <a:noFill/>
        </p:spPr>
        <p:txBody>
          <a:bodyPr wrap="none" rtlCol="0" anchor="t">
            <a:spAutoFit/>
          </a:bodyPr>
          <a:lstStyle/>
          <a:p>
            <a:pPr lvl="0"/>
            <a:r>
              <a:rPr lang="zh-CN" altLang="zh-CN" sz="1600" dirty="0"/>
              <a:t>支座连接</a:t>
            </a:r>
          </a:p>
          <a:p>
            <a:endParaRPr lang="zh-CN" altLang="zh-CN" sz="1600" dirty="0"/>
          </a:p>
          <a:p>
            <a:pPr lvl="0"/>
            <a:endParaRPr lang="zh-CN" altLang="zh-CN" sz="1600" dirty="0"/>
          </a:p>
          <a:p>
            <a:endParaRPr lang="zh-CN" altLang="zh-CN" sz="1600" dirty="0"/>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907704" y="123478"/>
            <a:ext cx="590465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t>预制钢筋混凝土板式楼梯构件制作、蒸养、起板入库应符合的其他要求</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05</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539552" y="1203598"/>
            <a:ext cx="7983021" cy="3416320"/>
          </a:xfrm>
          <a:prstGeom prst="rect">
            <a:avLst/>
          </a:prstGeom>
          <a:noFill/>
        </p:spPr>
        <p:txBody>
          <a:bodyPr wrap="square" rtlCol="0">
            <a:spAutoFit/>
          </a:bodyPr>
          <a:lstStyle/>
          <a:p>
            <a:pPr lvl="0"/>
            <a:r>
              <a:rPr lang="zh-CN" altLang="en-US" sz="2400" dirty="0"/>
              <a:t>（</a:t>
            </a:r>
            <a:r>
              <a:rPr lang="en-US" altLang="zh-CN" sz="2400" dirty="0"/>
              <a:t>1</a:t>
            </a:r>
            <a:r>
              <a:rPr lang="zh-CN" altLang="en-US" sz="2400" dirty="0"/>
              <a:t>）</a:t>
            </a:r>
            <a:r>
              <a:rPr lang="zh-CN" altLang="zh-CN" sz="2400" dirty="0"/>
              <a:t>同条件养护的混凝土立方体试件抗压强度达到设计混凝土强度等级值的</a:t>
            </a:r>
            <a:r>
              <a:rPr lang="en-US" altLang="zh-CN" sz="2400" dirty="0"/>
              <a:t>75%</a:t>
            </a:r>
            <a:r>
              <a:rPr lang="zh-CN" altLang="zh-CN" sz="2400" dirty="0"/>
              <a:t>时，方可脱模；预制构件吊装时，混凝土强度实测值不应低于设计要求。</a:t>
            </a:r>
          </a:p>
          <a:p>
            <a:pPr lvl="0"/>
            <a:r>
              <a:rPr lang="zh-CN" altLang="en-US" sz="2400" dirty="0"/>
              <a:t>（</a:t>
            </a:r>
            <a:r>
              <a:rPr lang="en-US" altLang="zh-CN" sz="2400" dirty="0"/>
              <a:t>2</a:t>
            </a:r>
            <a:r>
              <a:rPr lang="zh-CN" altLang="en-US" sz="2400" dirty="0"/>
              <a:t>）</a:t>
            </a:r>
            <a:r>
              <a:rPr lang="zh-CN" altLang="zh-CN" sz="2400" dirty="0"/>
              <a:t>预制楼梯段板在运输、存放、安装施工过程中及装配后应做好成品保护，成品保护可采取包、裹、盖、遮等有效措施。预制构件存放处</a:t>
            </a:r>
            <a:r>
              <a:rPr lang="en-US" altLang="zh-CN" sz="2400" dirty="0"/>
              <a:t>2m</a:t>
            </a:r>
            <a:r>
              <a:rPr lang="zh-CN" altLang="zh-CN" sz="2400" dirty="0"/>
              <a:t>范围内不应进行电焊、气焊作业。应制定合理的预制构件运输与堆放方案，运输构件时应采取措施防止构件损坏，防止构件移动、倾倒变形等。</a:t>
            </a:r>
          </a:p>
          <a:p>
            <a:pPr lvl="0"/>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1826141" cy="1815882"/>
          </a:xfrm>
          <a:prstGeom prst="rect">
            <a:avLst/>
          </a:prstGeom>
          <a:noFill/>
        </p:spPr>
        <p:txBody>
          <a:bodyPr wrap="none" rtlCol="0" anchor="t">
            <a:spAutoFit/>
          </a:bodyPr>
          <a:lstStyle/>
          <a:p>
            <a:r>
              <a:rPr lang="zh-CN" altLang="zh-CN" sz="1600" dirty="0"/>
              <a:t>脱模、运输及堆放</a:t>
            </a:r>
          </a:p>
          <a:p>
            <a:pPr lvl="0"/>
            <a:endParaRPr lang="zh-CN" altLang="zh-CN" sz="1600" dirty="0"/>
          </a:p>
          <a:p>
            <a:endParaRPr lang="zh-CN" altLang="zh-CN" sz="1600" dirty="0"/>
          </a:p>
          <a:p>
            <a:pPr lvl="0"/>
            <a:endParaRPr lang="zh-CN" altLang="zh-CN" sz="1600" dirty="0"/>
          </a:p>
          <a:p>
            <a:endParaRPr lang="zh-CN" altLang="zh-CN" sz="1600" dirty="0"/>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907704" y="123478"/>
            <a:ext cx="590465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t>预制钢筋混凝土板式楼梯构件制作、蒸养、起板入库应符合的其他要求</a:t>
            </a:r>
          </a:p>
          <a:p>
            <a:pPr algn="ctr" defTabSz="685800">
              <a:defRPr/>
            </a:pPr>
            <a:endParaRPr lang="zh-CN" altLang="zh-CN" dirty="0"/>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06</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539552" y="1203598"/>
            <a:ext cx="7983021" cy="1569660"/>
          </a:xfrm>
          <a:prstGeom prst="rect">
            <a:avLst/>
          </a:prstGeom>
          <a:noFill/>
        </p:spPr>
        <p:txBody>
          <a:bodyPr wrap="square" rtlCol="0">
            <a:spAutoFit/>
          </a:bodyPr>
          <a:lstStyle/>
          <a:p>
            <a:r>
              <a:rPr lang="zh-CN" altLang="zh-CN" sz="2400" dirty="0"/>
              <a:t>构件吊装、运输时，动力系数取</a:t>
            </a:r>
            <a:r>
              <a:rPr lang="en-US" altLang="zh-CN" sz="2400" dirty="0"/>
              <a:t>1.5</a:t>
            </a:r>
            <a:r>
              <a:rPr lang="zh-CN" altLang="zh-CN" sz="2400" dirty="0"/>
              <a:t>；构件翻转及安装过程中就位、临时固定时，动力系数可取</a:t>
            </a:r>
            <a:r>
              <a:rPr lang="en-US" altLang="zh-CN" sz="2400" dirty="0"/>
              <a:t>1.2</a:t>
            </a:r>
            <a:r>
              <a:rPr lang="zh-CN" altLang="zh-CN" sz="2400" dirty="0"/>
              <a:t>。要求构件生产过程中不产生裂缝。</a:t>
            </a:r>
          </a:p>
          <a:p>
            <a:pPr lvl="0"/>
            <a:endParaRPr lang="zh-CN" altLang="zh-CN" sz="2400" dirty="0">
              <a:solidFill>
                <a:schemeClr val="tx1"/>
              </a:solidFill>
              <a:latin typeface="思源黑体" pitchFamily="34" charset="-122"/>
              <a:ea typeface="思源黑体" pitchFamily="34" charset="-122"/>
            </a:endParaRPr>
          </a:p>
        </p:txBody>
      </p:sp>
      <p:sp>
        <p:nvSpPr>
          <p:cNvPr id="2" name="文本框 1"/>
          <p:cNvSpPr txBox="1"/>
          <p:nvPr/>
        </p:nvSpPr>
        <p:spPr>
          <a:xfrm>
            <a:off x="2123728" y="789552"/>
            <a:ext cx="1415772" cy="2062103"/>
          </a:xfrm>
          <a:prstGeom prst="rect">
            <a:avLst/>
          </a:prstGeom>
          <a:noFill/>
        </p:spPr>
        <p:txBody>
          <a:bodyPr wrap="none" rtlCol="0" anchor="t">
            <a:spAutoFit/>
          </a:bodyPr>
          <a:lstStyle/>
          <a:p>
            <a:pPr lvl="0"/>
            <a:r>
              <a:rPr lang="zh-CN" altLang="zh-CN" sz="1600" dirty="0"/>
              <a:t>构件吊装验算</a:t>
            </a:r>
          </a:p>
          <a:p>
            <a:endParaRPr lang="zh-CN" altLang="zh-CN" sz="1600" dirty="0"/>
          </a:p>
          <a:p>
            <a:pPr lvl="0"/>
            <a:endParaRPr lang="zh-CN" altLang="zh-CN" sz="1600" dirty="0"/>
          </a:p>
          <a:p>
            <a:endParaRPr lang="zh-CN" altLang="zh-CN" sz="1600" dirty="0"/>
          </a:p>
          <a:p>
            <a:pPr lvl="0"/>
            <a:endParaRPr lang="zh-CN" altLang="zh-CN" sz="1600" dirty="0"/>
          </a:p>
          <a:p>
            <a:endParaRPr lang="zh-CN" altLang="zh-CN" sz="1600" dirty="0"/>
          </a:p>
          <a:p>
            <a:endParaRPr lang="zh-CN" altLang="zh-CN" sz="1600" dirty="0"/>
          </a:p>
          <a:p>
            <a:endParaRPr lang="zh-CN" altLang="zh-CN" sz="16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918682"/>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555</Words>
  <Application>Microsoft Office PowerPoint</Application>
  <PresentationFormat>全屏显示(16:9)</PresentationFormat>
  <Paragraphs>82</Paragraphs>
  <Slides>9</Slides>
  <Notes>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9</vt:i4>
      </vt:variant>
    </vt:vector>
  </HeadingPairs>
  <TitlesOfParts>
    <vt:vector size="27" baseType="lpstr">
      <vt:lpstr>Glegoo</vt:lpstr>
      <vt:lpstr>Lato Light</vt:lpstr>
      <vt:lpstr>Mission Gothic Regular</vt:lpstr>
      <vt:lpstr>等线</vt:lpstr>
      <vt:lpstr>等线 Light</vt:lpstr>
      <vt:lpstr>方正兰亭粗黑简体</vt:lpstr>
      <vt:lpstr>黑体</vt:lpstr>
      <vt:lpstr>思源黑体</vt:lpstr>
      <vt:lpstr>宋体</vt:lpstr>
      <vt:lpstr>微软雅黑</vt:lpstr>
      <vt:lpstr>Arial</vt:lpstr>
      <vt:lpstr>Calibri</vt:lpstr>
      <vt:lpstr>Calibri Light</vt:lpstr>
      <vt:lpstr>IrisUPC</vt:lpstr>
      <vt:lpstr>Open Sans</vt:lpstr>
      <vt:lpstr>Times New Roman</vt:lpstr>
      <vt:lpstr>www.33ppt.com​​</vt:lpstr>
      <vt:lpstr>1_www.33ppt.com​​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KQJ-jngc</cp:lastModifiedBy>
  <cp:revision>19</cp:revision>
  <dcterms:created xsi:type="dcterms:W3CDTF">2017-09-08T02:32:00Z</dcterms:created>
  <dcterms:modified xsi:type="dcterms:W3CDTF">2018-05-02T09:17:30Z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