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Lst>
  <p:notesMasterIdLst>
    <p:notesMasterId r:id="rId9"/>
  </p:notesMasterIdLst>
  <p:sldIdLst>
    <p:sldId id="272" r:id="rId3"/>
    <p:sldId id="354" r:id="rId4"/>
    <p:sldId id="257" r:id="rId5"/>
    <p:sldId id="271" r:id="rId6"/>
    <p:sldId id="270" r:id="rId7"/>
    <p:sldId id="356" r:id="rId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60" y="72"/>
      </p:cViewPr>
      <p:guideLst>
        <p:guide orient="horz" pos="161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518D59-1C4C-45E7-9A32-E836ACF872E2}" type="datetimeFigureOut">
              <a:rPr lang="zh-CN" altLang="en-US" smtClean="0"/>
              <a:pPr/>
              <a:t>2018/5/2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866D71-7E6F-4299-B3D0-0591614053B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latin typeface="等线"/>
              </a:rPr>
              <a:pPr/>
              <a:t>3</a:t>
            </a:fld>
            <a:endParaRPr lang="zh-CN" altLang="en-US">
              <a:solidFill>
                <a:prstClr val="black"/>
              </a:solidFill>
              <a:latin typeface="等线"/>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latin typeface="等线"/>
              </a:rPr>
              <a:pPr/>
              <a:t>4</a:t>
            </a:fld>
            <a:endParaRPr lang="zh-CN" altLang="en-US">
              <a:solidFill>
                <a:prstClr val="black"/>
              </a:solidFill>
              <a:latin typeface="等线"/>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latin typeface="等线"/>
              </a:rPr>
              <a:pPr/>
              <a:t>5</a:t>
            </a:fld>
            <a:endParaRPr lang="zh-CN" altLang="en-US">
              <a:solidFill>
                <a:prstClr val="black"/>
              </a:solidFill>
              <a:latin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4"/>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3" y="273843"/>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94837"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项目介绍</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7"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产品运行</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7"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市场分析</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7"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投资回报</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68864"/>
            <a:ext cx="381000" cy="274637"/>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457201" y="285752"/>
            <a:ext cx="8229600" cy="857250"/>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301"/>
            <a:ext cx="5029200" cy="3238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457200"/>
            <a:endParaRPr lang="zh-CN" altLang="en-US">
              <a:solidFill>
                <a:prstClr val="white"/>
              </a:solidFill>
            </a:endParaRPr>
          </a:p>
        </p:txBody>
      </p:sp>
      <p:sp>
        <p:nvSpPr>
          <p:cNvPr id="3" name="TextBox 1"/>
          <p:cNvSpPr txBox="1"/>
          <p:nvPr userDrawn="1"/>
        </p:nvSpPr>
        <p:spPr>
          <a:xfrm>
            <a:off x="3865642" y="368711"/>
            <a:ext cx="1292680" cy="300092"/>
          </a:xfrm>
          <a:prstGeom prst="rect">
            <a:avLst/>
          </a:prstGeom>
          <a:noFill/>
        </p:spPr>
        <p:txBody>
          <a:bodyPr wrap="none" lIns="68589" tIns="34295" rIns="68589" bIns="34295" rtlCol="0">
            <a:spAutoFit/>
          </a:bodyPr>
          <a:lstStyle/>
          <a:p>
            <a:pPr algn="ctr" defTabSz="457200"/>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550"/>
            <a:ext cx="2562232" cy="346259"/>
          </a:xfrm>
          <a:prstGeom prst="rect">
            <a:avLst/>
          </a:prstGeom>
          <a:noFill/>
        </p:spPr>
        <p:txBody>
          <a:bodyPr wrap="square" lIns="68589" tIns="34295" rIns="68589" bIns="34295" rtlCol="0">
            <a:spAutoFit/>
          </a:bodyPr>
          <a:lstStyle/>
          <a:p>
            <a:pPr algn="ctr" defTabSz="457200"/>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5" y="374073"/>
            <a:ext cx="3942159" cy="523118"/>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5" y="917975"/>
            <a:ext cx="3942159" cy="280662"/>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513"/>
            <a:ext cx="3942159" cy="353700"/>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8645"/>
            <a:ext cx="3942159" cy="176817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9" y="627462"/>
            <a:ext cx="3399235" cy="3888581"/>
          </a:xfrm>
        </p:spPr>
        <p:txBody>
          <a:bodyPr/>
          <a:lstStyle/>
          <a:p>
            <a:endParaRPr lang="en-AU"/>
          </a:p>
        </p:txBody>
      </p:sp>
      <p:sp>
        <p:nvSpPr>
          <p:cNvPr id="7" name="Date Placeholder 4"/>
          <p:cNvSpPr>
            <a:spLocks noGrp="1"/>
          </p:cNvSpPr>
          <p:nvPr>
            <p:ph type="dt" sz="half" idx="10"/>
          </p:nvPr>
        </p:nvSpPr>
        <p:spPr>
          <a:xfrm>
            <a:off x="628650" y="4767264"/>
            <a:ext cx="2057400" cy="273844"/>
          </a:xfrm>
        </p:spPr>
        <p:txBody>
          <a:bodyPr/>
          <a:lstStyle/>
          <a:p>
            <a:fld id="{722F6D6F-DD99-46DF-A9EA-728D63EA6A31}" type="datetimeFigureOut">
              <a:rPr lang="en-AU" smtClean="0">
                <a:solidFill>
                  <a:prstClr val="black">
                    <a:tint val="75000"/>
                  </a:prstClr>
                </a:solidFill>
              </a:rPr>
              <a:pPr/>
              <a:t>2/05/2018</a:t>
            </a:fld>
            <a:endParaRPr lang="en-AU">
              <a:solidFill>
                <a:prstClr val="black">
                  <a:tint val="75000"/>
                </a:prstClr>
              </a:solidFill>
            </a:endParaRPr>
          </a:p>
        </p:txBody>
      </p:sp>
      <p:sp>
        <p:nvSpPr>
          <p:cNvPr id="8" name="Footer Placeholder 5"/>
          <p:cNvSpPr>
            <a:spLocks noGrp="1"/>
          </p:cNvSpPr>
          <p:nvPr>
            <p:ph type="ftr" sz="quarter" idx="11"/>
          </p:nvPr>
        </p:nvSpPr>
        <p:spPr>
          <a:xfrm>
            <a:off x="3028950" y="4767264"/>
            <a:ext cx="3086100" cy="273844"/>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6457950" y="4767264"/>
            <a:ext cx="2057400" cy="273844"/>
          </a:xfrm>
        </p:spPr>
        <p:txBody>
          <a:bodyPr/>
          <a:lstStyle/>
          <a:p>
            <a:fld id="{84AD2E7E-F7BA-4F6B-9D0C-0B2331C2AE06}"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2_两栏内容">
    <p:spTree>
      <p:nvGrpSpPr>
        <p:cNvPr id="1" name=""/>
        <p:cNvGrpSpPr/>
        <p:nvPr/>
      </p:nvGrpSpPr>
      <p:grpSpPr>
        <a:xfrm>
          <a:off x="0" y="0"/>
          <a:ext cx="0" cy="0"/>
          <a:chOff x="0" y="0"/>
          <a:chExt cx="0" cy="0"/>
        </a:xfrm>
      </p:grpSpPr>
      <p:pic>
        <p:nvPicPr>
          <p:cNvPr id="5122" name="图片 3"/>
          <p:cNvPicPr>
            <a:picLocks noChangeAspect="1"/>
          </p:cNvPicPr>
          <p:nvPr userDrawn="1"/>
        </p:nvPicPr>
        <p:blipFill>
          <a:blip r:embed="rId2"/>
          <a:stretch>
            <a:fillRect/>
          </a:stretch>
        </p:blipFill>
        <p:spPr>
          <a:xfrm>
            <a:off x="0" y="0"/>
            <a:ext cx="9144000" cy="5145723"/>
          </a:xfrm>
          <a:prstGeom prst="rect">
            <a:avLst/>
          </a:prstGeom>
          <a:noFill/>
          <a:ln w="9525">
            <a:noFill/>
          </a:ln>
        </p:spPr>
      </p:pic>
      <p:sp>
        <p:nvSpPr>
          <p:cNvPr id="2" name="矩形 1"/>
          <p:cNvSpPr/>
          <p:nvPr userDrawn="1"/>
        </p:nvSpPr>
        <p:spPr>
          <a:xfrm>
            <a:off x="-19050" y="-14289"/>
            <a:ext cx="9163050" cy="5172714"/>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Freeform 8"/>
          <p:cNvSpPr/>
          <p:nvPr userDrawn="1"/>
        </p:nvSpPr>
        <p:spPr bwMode="auto">
          <a:xfrm>
            <a:off x="-4762" y="1165369"/>
            <a:ext cx="9153525" cy="2813397"/>
          </a:xfrm>
          <a:prstGeom prst="rect">
            <a:avLst/>
          </a:prstGeom>
          <a:solidFill>
            <a:srgbClr val="F0BF29">
              <a:alpha val="80000"/>
            </a:srgbClr>
          </a:solidFill>
          <a:ln>
            <a:noFill/>
          </a:ln>
          <a:effectLst>
            <a:outerShdw blurRad="50800" dist="38100" dir="5400000" algn="t" rotWithShape="0">
              <a:prstClr val="black">
                <a:alpha val="40000"/>
              </a:prstClr>
            </a:outerShdw>
          </a:effectLst>
        </p:spPr>
        <p:txBody>
          <a:bodyPr vert="horz" wrap="square" lIns="72576" tIns="36288" rIns="72576" bIns="36288" numCol="1" anchor="t" anchorCtr="0" compatLnSpc="1"/>
          <a:lstStyle/>
          <a:p>
            <a:pPr fontAlgn="auto"/>
            <a:endParaRPr lang="zh-CN" altLang="en-US" strike="noStrike" noProof="1"/>
          </a:p>
        </p:txBody>
      </p:sp>
      <p:grpSp>
        <p:nvGrpSpPr>
          <p:cNvPr id="5125" name="组合 8"/>
          <p:cNvGrpSpPr/>
          <p:nvPr userDrawn="1"/>
        </p:nvGrpSpPr>
        <p:grpSpPr>
          <a:xfrm>
            <a:off x="2713038" y="2011611"/>
            <a:ext cx="3717925" cy="1120913"/>
            <a:chOff x="4273" y="2640"/>
            <a:chExt cx="5854" cy="1765"/>
          </a:xfrm>
        </p:grpSpPr>
        <p:pic>
          <p:nvPicPr>
            <p:cNvPr id="5126" name="文本框 12"/>
            <p:cNvPicPr>
              <a:picLocks noGrp="1" noChangeAspect="1"/>
            </p:cNvPicPr>
            <p:nvPr/>
          </p:nvPicPr>
          <p:blipFill>
            <a:blip r:embed="rId3"/>
            <a:stretch>
              <a:fillRect/>
            </a:stretch>
          </p:blipFill>
          <p:spPr>
            <a:xfrm>
              <a:off x="4037" y="2640"/>
              <a:ext cx="6763" cy="3764"/>
            </a:xfrm>
            <a:prstGeom prst="rect">
              <a:avLst/>
            </a:prstGeom>
            <a:noFill/>
            <a:ln w="9525">
              <a:noFill/>
            </a:ln>
          </p:spPr>
        </p:pic>
        <p:cxnSp>
          <p:nvCxnSpPr>
            <p:cNvPr id="8" name="直接连接符 7"/>
            <p:cNvCxnSpPr/>
            <p:nvPr userDrawn="1"/>
          </p:nvCxnSpPr>
          <p:spPr>
            <a:xfrm>
              <a:off x="4454" y="4404"/>
              <a:ext cx="5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3099435" y="2013198"/>
            <a:ext cx="2945130" cy="1129665"/>
          </a:xfrm>
          <a:prstGeom prst="rect">
            <a:avLst/>
          </a:prstGeom>
          <a:noFill/>
          <a:effectLst>
            <a:reflection blurRad="177800" stA="24000" endA="300" endPos="60000" dir="5400000" sy="-100000" algn="bl" rotWithShape="0"/>
          </a:effectLst>
        </p:spPr>
        <p:txBody>
          <a:bodyPr wrap="none" rtlCol="0">
            <a:spAutoFit/>
          </a:bodyPr>
          <a:lstStyle/>
          <a:p>
            <a:pPr algn="ctr" fontAlgn="auto">
              <a:lnSpc>
                <a:spcPct val="150000"/>
              </a:lnSpc>
            </a:pPr>
            <a:r>
              <a:rPr lang="zh-CN" altLang="en-US" sz="4500" strike="noStrike" noProof="1">
                <a:solidFill>
                  <a:schemeClr val="tx1"/>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cs typeface="+mn-cs"/>
              </a:rPr>
              <a:t>谢 谢 观 看</a:t>
            </a:r>
          </a:p>
        </p:txBody>
      </p:sp>
    </p:spTree>
    <p:extLst>
      <p:ext uri="{BB962C8B-B14F-4D97-AF65-F5344CB8AC3E}">
        <p14:creationId xmlns:p14="http://schemas.microsoft.com/office/powerpoint/2010/main" val="2707378259"/>
      </p:ext>
    </p:extLst>
  </p:cSld>
  <p:clrMapOvr>
    <a:masterClrMapping/>
  </p:clrMapOvr>
  <mc:AlternateContent xmlns:mc="http://schemas.openxmlformats.org/markup-compatibility/2006" xmlns:p14="http://schemas.microsoft.com/office/powerpoint/2010/main">
    <mc:Choice Requires="p14">
      <p:transition>
        <p:split dir="in"/>
      </p:transition>
    </mc:Choice>
    <mc:Fallback xmlns="">
      <p:transition>
        <p:split dir="in"/>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7"/>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7"/>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2"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2" y="273843"/>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94835"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项目介绍</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5"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产品运行</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5"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市场分析</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5"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投资回报</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68864"/>
            <a:ext cx="381000" cy="274637"/>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457201" y="285752"/>
            <a:ext cx="8229600" cy="857250"/>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301"/>
            <a:ext cx="5029200" cy="3238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457200"/>
            <a:endParaRPr lang="zh-CN" altLang="en-US">
              <a:solidFill>
                <a:prstClr val="white"/>
              </a:solidFill>
            </a:endParaRPr>
          </a:p>
        </p:txBody>
      </p:sp>
      <p:sp>
        <p:nvSpPr>
          <p:cNvPr id="3" name="TextBox 1"/>
          <p:cNvSpPr txBox="1"/>
          <p:nvPr userDrawn="1"/>
        </p:nvSpPr>
        <p:spPr>
          <a:xfrm>
            <a:off x="3865642" y="368710"/>
            <a:ext cx="1292680" cy="300092"/>
          </a:xfrm>
          <a:prstGeom prst="rect">
            <a:avLst/>
          </a:prstGeom>
          <a:noFill/>
        </p:spPr>
        <p:txBody>
          <a:bodyPr wrap="none" lIns="68589" tIns="34295" rIns="68589" bIns="34295" rtlCol="0">
            <a:spAutoFit/>
          </a:bodyPr>
          <a:lstStyle/>
          <a:p>
            <a:pPr algn="ctr" defTabSz="457200"/>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548"/>
            <a:ext cx="2562232" cy="346259"/>
          </a:xfrm>
          <a:prstGeom prst="rect">
            <a:avLst/>
          </a:prstGeom>
          <a:noFill/>
        </p:spPr>
        <p:txBody>
          <a:bodyPr wrap="square" lIns="68589" tIns="34295" rIns="68589" bIns="34295" rtlCol="0">
            <a:spAutoFit/>
          </a:bodyPr>
          <a:lstStyle/>
          <a:p>
            <a:pPr algn="ctr" defTabSz="457200"/>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2" y="374073"/>
            <a:ext cx="3942159" cy="523118"/>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2" y="917975"/>
            <a:ext cx="3942159" cy="280662"/>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513"/>
            <a:ext cx="3942159" cy="353700"/>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8644"/>
            <a:ext cx="3942159" cy="176817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7" y="627461"/>
            <a:ext cx="3399235" cy="3888581"/>
          </a:xfrm>
        </p:spPr>
        <p:txBody>
          <a:bodyPr/>
          <a:lstStyle/>
          <a:p>
            <a:endParaRPr lang="en-AU"/>
          </a:p>
        </p:txBody>
      </p:sp>
      <p:sp>
        <p:nvSpPr>
          <p:cNvPr id="7" name="Date Placeholder 4"/>
          <p:cNvSpPr>
            <a:spLocks noGrp="1"/>
          </p:cNvSpPr>
          <p:nvPr>
            <p:ph type="dt" sz="half" idx="10"/>
          </p:nvPr>
        </p:nvSpPr>
        <p:spPr>
          <a:xfrm>
            <a:off x="628650" y="4767264"/>
            <a:ext cx="2057400" cy="273844"/>
          </a:xfrm>
        </p:spPr>
        <p:txBody>
          <a:bodyPr/>
          <a:lstStyle/>
          <a:p>
            <a:fld id="{722F6D6F-DD99-46DF-A9EA-728D63EA6A31}" type="datetimeFigureOut">
              <a:rPr lang="en-AU" smtClean="0">
                <a:solidFill>
                  <a:prstClr val="black">
                    <a:tint val="75000"/>
                  </a:prstClr>
                </a:solidFill>
              </a:rPr>
              <a:pPr/>
              <a:t>2/05/2018</a:t>
            </a:fld>
            <a:endParaRPr lang="en-AU">
              <a:solidFill>
                <a:prstClr val="black">
                  <a:tint val="75000"/>
                </a:prstClr>
              </a:solidFill>
            </a:endParaRPr>
          </a:p>
        </p:txBody>
      </p:sp>
      <p:sp>
        <p:nvSpPr>
          <p:cNvPr id="8" name="Footer Placeholder 5"/>
          <p:cNvSpPr>
            <a:spLocks noGrp="1"/>
          </p:cNvSpPr>
          <p:nvPr>
            <p:ph type="ftr" sz="quarter" idx="11"/>
          </p:nvPr>
        </p:nvSpPr>
        <p:spPr>
          <a:xfrm>
            <a:off x="3028950" y="4767264"/>
            <a:ext cx="3086100" cy="273844"/>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6457950" y="4767264"/>
            <a:ext cx="2057400" cy="273844"/>
          </a:xfrm>
        </p:spPr>
        <p:txBody>
          <a:bodyPr/>
          <a:lstStyle/>
          <a:p>
            <a:fld id="{84AD2E7E-F7BA-4F6B-9D0C-0B2331C2AE06}"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4"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4"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grpSp>
        <p:nvGrpSpPr>
          <p:cNvPr id="3074" name="组合 17"/>
          <p:cNvGrpSpPr/>
          <p:nvPr userDrawn="1"/>
        </p:nvGrpSpPr>
        <p:grpSpPr>
          <a:xfrm>
            <a:off x="0" y="414389"/>
            <a:ext cx="9144000" cy="4315358"/>
            <a:chOff x="-6" y="1364"/>
            <a:chExt cx="14402" cy="6795"/>
          </a:xfrm>
        </p:grpSpPr>
        <p:sp>
          <p:nvSpPr>
            <p:cNvPr id="3075" name="矩形 9"/>
            <p:cNvSpPr/>
            <p:nvPr userDrawn="1"/>
          </p:nvSpPr>
          <p:spPr>
            <a:xfrm>
              <a:off x="-4" y="2628"/>
              <a:ext cx="14400" cy="3752"/>
            </a:xfrm>
            <a:prstGeom prst="flowChartProcess">
              <a:avLst/>
            </a:prstGeom>
            <a:solidFill>
              <a:srgbClr val="F0BF29"/>
            </a:solidFill>
            <a:ln w="9525">
              <a:noFill/>
            </a:ln>
          </p:spPr>
          <p:txBody>
            <a:bodyPr wrap="square" lIns="121920" tIns="60960" rIns="121920" bIns="60960" anchor="t"/>
            <a:lstStyle/>
            <a:p>
              <a:pPr lvl="0" indent="0"/>
              <a:endParaRPr lang="zh-CN" altLang="en-US" baseline="0">
                <a:latin typeface="Calibri" panose="020F0502020204030204" pitchFamily="34" charset="0"/>
                <a:ea typeface="宋体" panose="02010600030101010101" pitchFamily="2" charset="-122"/>
              </a:endParaRPr>
            </a:p>
          </p:txBody>
        </p:sp>
        <p:sp>
          <p:nvSpPr>
            <p:cNvPr id="14" name="矩形 13"/>
            <p:cNvSpPr/>
            <p:nvPr userDrawn="1"/>
          </p:nvSpPr>
          <p:spPr>
            <a:xfrm rot="19800000">
              <a:off x="4397" y="1364"/>
              <a:ext cx="120" cy="6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cxnSp>
          <p:nvCxnSpPr>
            <p:cNvPr id="16" name="直接连接符 15"/>
            <p:cNvCxnSpPr/>
            <p:nvPr userDrawn="1"/>
          </p:nvCxnSpPr>
          <p:spPr>
            <a:xfrm>
              <a:off x="-6" y="6461"/>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9836" y="2536"/>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3532348"/>
      </p:ext>
    </p:extLst>
  </p:cSld>
  <p:clrMapOvr>
    <a:masterClrMapping/>
  </p:clrMapOvr>
  <mc:AlternateContent xmlns:mc="http://schemas.openxmlformats.org/markup-compatibility/2006" xmlns:p14="http://schemas.microsoft.com/office/powerpoint/2010/main">
    <mc:Choice Requires="p14">
      <p:transition>
        <p:split orient="vert"/>
      </p:transition>
    </mc:Choice>
    <mc:Fallback xmlns="">
      <p:transition>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2"/>
            <a:ext cx="2949178" cy="120015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2"/>
            <a:ext cx="2949178" cy="120015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B452C926-1AF6-4C84-925A-B6B02113653E}" type="datetimeFigureOut">
              <a:rPr lang="zh-CN" altLang="en-US" smtClean="0">
                <a:solidFill>
                  <a:prstClr val="black">
                    <a:tint val="75000"/>
                  </a:prstClr>
                </a:solidFill>
              </a:rPr>
              <a:pPr defTabSz="457200"/>
              <a:t>2018/5/2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9DBAA99D-0B2A-4248-B920-D9E6984CC9CA}"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99" r:id="rId25"/>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B452C926-1AF6-4C84-925A-B6B02113653E}" type="datetimeFigureOut">
              <a:rPr lang="zh-CN" altLang="en-US" smtClean="0">
                <a:solidFill>
                  <a:prstClr val="black">
                    <a:tint val="75000"/>
                  </a:prstClr>
                </a:solidFill>
              </a:rPr>
              <a:pPr defTabSz="457200"/>
              <a:t>2018/5/2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9DBAA99D-0B2A-4248-B920-D9E6984CC9CA}"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descr="C:\Users\Administrator\Documents\Tencent Files\228364794\FileRecv\构件生产封皮.jpg"/>
          <p:cNvPicPr>
            <a:picLocks noGrp="1" noChangeAspect="1" noChangeArrowheads="1"/>
          </p:cNvPicPr>
          <p:nvPr>
            <p:ph idx="1"/>
          </p:nvPr>
        </p:nvPicPr>
        <p:blipFill>
          <a:blip r:embed="rId2" cstate="print"/>
          <a:srcRect/>
          <a:stretch>
            <a:fillRect/>
          </a:stretch>
        </p:blipFill>
        <p:spPr bwMode="auto">
          <a:xfrm>
            <a:off x="0" y="0"/>
            <a:ext cx="9156407" cy="51435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
          <p:cNvSpPr txBox="1"/>
          <p:nvPr/>
        </p:nvSpPr>
        <p:spPr>
          <a:xfrm>
            <a:off x="4067944" y="1685150"/>
            <a:ext cx="3877985" cy="1200329"/>
          </a:xfrm>
          <a:prstGeom prst="rect">
            <a:avLst/>
          </a:prstGeom>
          <a:noFill/>
          <a:ln w="9525">
            <a:noFill/>
          </a:ln>
        </p:spPr>
        <p:txBody>
          <a:bodyPr wrap="none" anchor="t">
            <a:spAutoFit/>
          </a:bodyPr>
          <a:lstStyle/>
          <a:p>
            <a:pPr algn="ct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预制混凝土板构件</a:t>
            </a:r>
            <a:endParaRPr lang="en-US" altLang="zh-CN" sz="36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蒸养与起板入库</a:t>
            </a:r>
          </a:p>
        </p:txBody>
      </p:sp>
      <p:sp>
        <p:nvSpPr>
          <p:cNvPr id="12290" name="文本框 2"/>
          <p:cNvSpPr txBox="1"/>
          <p:nvPr/>
        </p:nvSpPr>
        <p:spPr>
          <a:xfrm>
            <a:off x="579438" y="1962150"/>
            <a:ext cx="1678665" cy="646331"/>
          </a:xfrm>
          <a:prstGeom prst="rect">
            <a:avLst/>
          </a:prstGeom>
          <a:noFill/>
          <a:ln w="9525">
            <a:noFill/>
          </a:ln>
        </p:spPr>
        <p:txBody>
          <a:bodyPr wrap="none" anchor="t">
            <a:spAutoFit/>
          </a:bodyPr>
          <a:lstStyle/>
          <a:p>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任务</a:t>
            </a:r>
            <a:r>
              <a:rPr lang="en-US" altLang="zh-CN" sz="3600" b="1" dirty="0">
                <a:latin typeface="微软雅黑" panose="020B0503020204020204" pitchFamily="34" charset="-122"/>
                <a:ea typeface="微软雅黑" panose="020B0503020204020204" pitchFamily="34" charset="-122"/>
                <a:sym typeface="微软雅黑" panose="020B0503020204020204" pitchFamily="34" charset="-122"/>
              </a:rPr>
              <a:t>14</a:t>
            </a:r>
            <a:endParaRPr lang="en-US"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3632217647"/>
      </p:ext>
    </p:extLst>
  </p:cSld>
  <p:clrMapOvr>
    <a:masterClrMapping/>
  </p:clrMapOvr>
  <mc:AlternateContent xmlns:mc="http://schemas.openxmlformats.org/markup-compatibility/2006" xmlns:p14="http://schemas.microsoft.com/office/powerpoint/2010/main">
    <mc:Choice Requires="p14">
      <p:transition>
        <p:split orient="vert"/>
      </p:transition>
    </mc:Choice>
    <mc:Fallback xmlns="">
      <p:transition>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377440" y="253922"/>
            <a:ext cx="446024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t>预制板混凝土蒸汽养护曲线</a:t>
            </a:r>
          </a:p>
          <a:p>
            <a:pPr algn="ctr" defTabSz="685800">
              <a:defRPr/>
            </a:pPr>
            <a:endParaRPr lang="zh-CN" altLang="zh-CN" dirty="0"/>
          </a:p>
        </p:txBody>
      </p:sp>
      <p:sp>
        <p:nvSpPr>
          <p:cNvPr id="84996" name="Rectangle 4"/>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311956" y="721907"/>
            <a:ext cx="5328556" cy="35392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dirty="0">
                <a:solidFill>
                  <a:prstClr val="black"/>
                </a:solidFill>
              </a:rPr>
              <a:t>             </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575353" y="688159"/>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01</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0" y="1823047"/>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4460431" y="5098634"/>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5" y="681404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0" y="1746869"/>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5" y="314805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1" name="TextBox 20"/>
          <p:cNvSpPr txBox="1"/>
          <p:nvPr/>
        </p:nvSpPr>
        <p:spPr>
          <a:xfrm>
            <a:off x="616130" y="1025478"/>
            <a:ext cx="7983021" cy="3970318"/>
          </a:xfrm>
          <a:prstGeom prst="rect">
            <a:avLst/>
          </a:prstGeom>
          <a:noFill/>
        </p:spPr>
        <p:txBody>
          <a:bodyPr wrap="square" rtlCol="0">
            <a:spAutoFit/>
          </a:bodyPr>
          <a:lstStyle/>
          <a:p>
            <a:pPr>
              <a:lnSpc>
                <a:spcPct val="150000"/>
              </a:lnSpc>
            </a:pPr>
            <a:r>
              <a:rPr lang="zh-CN" altLang="zh-CN" sz="2400" dirty="0"/>
              <a:t>在模板表面温度达到</a:t>
            </a:r>
            <a:r>
              <a:rPr lang="en-US" altLang="zh-CN" sz="2400" dirty="0"/>
              <a:t>40</a:t>
            </a:r>
            <a:r>
              <a:rPr lang="zh-CN" altLang="zh-CN" sz="2400" dirty="0"/>
              <a:t>℃（根据室外环境温度不同，起始设置温度不同）之前，混凝土不得浇筑，以防蒸养前后温差大，薄板混凝土易开裂；在混凝土浇筑完毕之前，气温控制由板线模板热涨冷缩传感器，再通过温控器控制蒸汽的打开与</a:t>
            </a:r>
            <a:r>
              <a:rPr lang="zh-CN" altLang="zh-CN" sz="2400"/>
              <a:t>关闭后</a:t>
            </a:r>
            <a:r>
              <a:rPr lang="zh-CN" altLang="zh-CN" sz="2400" dirty="0"/>
              <a:t>，停止供汽。让薄板缓慢降温，避免薄板因温度突变而产生裂缝。</a:t>
            </a:r>
          </a:p>
          <a:p>
            <a:pPr>
              <a:lnSpc>
                <a:spcPct val="150000"/>
              </a:lnSpc>
            </a:pPr>
            <a:endParaRPr lang="zh-CN" altLang="zh-CN" sz="2400" dirty="0">
              <a:solidFill>
                <a:schemeClr val="tx1"/>
              </a:solidFill>
              <a:latin typeface="思源黑体" pitchFamily="34" charset="-122"/>
              <a:ea typeface="思源黑体" pitchFamily="34" charset="-122"/>
            </a:endParaRPr>
          </a:p>
        </p:txBody>
      </p:sp>
      <p:sp>
        <p:nvSpPr>
          <p:cNvPr id="2" name="文本框 1"/>
          <p:cNvSpPr txBox="1"/>
          <p:nvPr/>
        </p:nvSpPr>
        <p:spPr>
          <a:xfrm>
            <a:off x="2123728" y="789552"/>
            <a:ext cx="2646878" cy="830997"/>
          </a:xfrm>
          <a:prstGeom prst="rect">
            <a:avLst/>
          </a:prstGeom>
          <a:noFill/>
        </p:spPr>
        <p:txBody>
          <a:bodyPr wrap="none" rtlCol="0" anchor="t">
            <a:spAutoFit/>
          </a:bodyPr>
          <a:lstStyle/>
          <a:p>
            <a:r>
              <a:rPr lang="zh-CN" altLang="zh-CN" sz="1600" dirty="0"/>
              <a:t>预制板混凝土蒸汽养护曲线</a:t>
            </a:r>
          </a:p>
          <a:p>
            <a:endParaRPr lang="zh-CN" altLang="zh-CN" sz="1600" dirty="0"/>
          </a:p>
          <a:p>
            <a:endParaRPr lang="zh-CN" altLang="zh-CN" sz="1600"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377440" y="253922"/>
            <a:ext cx="446024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t>预制板混凝土蒸汽养护曲线</a:t>
            </a:r>
          </a:p>
          <a:p>
            <a:pPr algn="ctr" defTabSz="685800">
              <a:defRPr/>
            </a:pPr>
            <a:endParaRPr lang="zh-CN" altLang="zh-CN" dirty="0"/>
          </a:p>
        </p:txBody>
      </p:sp>
      <p:sp>
        <p:nvSpPr>
          <p:cNvPr id="84996" name="Rectangle 4"/>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311956" y="721907"/>
            <a:ext cx="5328556" cy="35392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dirty="0">
                <a:solidFill>
                  <a:prstClr val="black"/>
                </a:solidFill>
              </a:rPr>
              <a:t>             </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575353" y="688159"/>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01</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0" y="1823047"/>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4460431" y="5098634"/>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5" y="681404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0" y="1746869"/>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5" y="314805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1" name="TextBox 20"/>
          <p:cNvSpPr txBox="1"/>
          <p:nvPr/>
        </p:nvSpPr>
        <p:spPr>
          <a:xfrm>
            <a:off x="616130" y="1025478"/>
            <a:ext cx="7983021" cy="3231654"/>
          </a:xfrm>
          <a:prstGeom prst="rect">
            <a:avLst/>
          </a:prstGeom>
          <a:noFill/>
        </p:spPr>
        <p:txBody>
          <a:bodyPr wrap="square" rtlCol="0">
            <a:spAutoFit/>
          </a:bodyPr>
          <a:lstStyle/>
          <a:p>
            <a:endParaRPr lang="en-US" altLang="zh-CN" sz="2400" dirty="0"/>
          </a:p>
          <a:p>
            <a:pPr>
              <a:lnSpc>
                <a:spcPct val="150000"/>
              </a:lnSpc>
            </a:pPr>
            <a:r>
              <a:rPr lang="zh-CN" altLang="zh-CN" sz="2400" dirty="0"/>
              <a:t>在混凝土浇筑完毕之后，其温度控制直接由板线模板上的温度感应器触发温控器来控制蒸汽的打开与关闭。在预制板强度达到起模强度（</a:t>
            </a:r>
            <a:r>
              <a:rPr lang="en-US" altLang="zh-CN" sz="2400" dirty="0"/>
              <a:t>75%</a:t>
            </a:r>
            <a:r>
              <a:rPr lang="zh-CN" altLang="zh-CN" sz="2400" dirty="0"/>
              <a:t>设计强度以上）后，停止供汽。让薄板缓慢降温，避免薄板因温度突变而产生裂缝。</a:t>
            </a:r>
          </a:p>
          <a:p>
            <a:pPr>
              <a:lnSpc>
                <a:spcPct val="150000"/>
              </a:lnSpc>
            </a:pPr>
            <a:endParaRPr lang="zh-CN" altLang="zh-CN" sz="2400" dirty="0">
              <a:solidFill>
                <a:schemeClr val="tx1"/>
              </a:solidFill>
              <a:latin typeface="思源黑体" pitchFamily="34" charset="-122"/>
              <a:ea typeface="思源黑体" pitchFamily="34" charset="-122"/>
            </a:endParaRPr>
          </a:p>
        </p:txBody>
      </p:sp>
      <p:sp>
        <p:nvSpPr>
          <p:cNvPr id="2" name="文本框 1"/>
          <p:cNvSpPr txBox="1"/>
          <p:nvPr/>
        </p:nvSpPr>
        <p:spPr>
          <a:xfrm>
            <a:off x="2123728" y="789552"/>
            <a:ext cx="2646878" cy="830997"/>
          </a:xfrm>
          <a:prstGeom prst="rect">
            <a:avLst/>
          </a:prstGeom>
          <a:noFill/>
        </p:spPr>
        <p:txBody>
          <a:bodyPr wrap="none" rtlCol="0" anchor="t">
            <a:spAutoFit/>
          </a:bodyPr>
          <a:lstStyle/>
          <a:p>
            <a:r>
              <a:rPr lang="zh-CN" altLang="zh-CN" sz="1600" dirty="0"/>
              <a:t>预制板混凝土蒸汽养护曲线</a:t>
            </a:r>
          </a:p>
          <a:p>
            <a:endParaRPr lang="zh-CN" altLang="zh-CN" sz="1600" dirty="0"/>
          </a:p>
          <a:p>
            <a:endParaRPr lang="zh-CN" altLang="zh-CN" sz="1600"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377440" y="253922"/>
            <a:ext cx="446024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t>预制板混凝土蒸汽养护曲线</a:t>
            </a:r>
          </a:p>
          <a:p>
            <a:pPr algn="ctr" defTabSz="685800">
              <a:defRPr/>
            </a:pPr>
            <a:endParaRPr lang="zh-CN" altLang="zh-CN" dirty="0"/>
          </a:p>
        </p:txBody>
      </p:sp>
      <p:sp>
        <p:nvSpPr>
          <p:cNvPr id="84996" name="Rectangle 4"/>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311956" y="721907"/>
            <a:ext cx="5328556" cy="35392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dirty="0">
                <a:solidFill>
                  <a:prstClr val="black"/>
                </a:solidFill>
              </a:rPr>
              <a:t>             </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575353" y="688159"/>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01</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0" y="1823047"/>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4460431" y="5098634"/>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5" y="681404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0" y="1746869"/>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5" y="314805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1" name="TextBox 20"/>
          <p:cNvSpPr txBox="1"/>
          <p:nvPr/>
        </p:nvSpPr>
        <p:spPr>
          <a:xfrm>
            <a:off x="616130" y="1025478"/>
            <a:ext cx="7983021" cy="1200329"/>
          </a:xfrm>
          <a:prstGeom prst="rect">
            <a:avLst/>
          </a:prstGeom>
          <a:noFill/>
        </p:spPr>
        <p:txBody>
          <a:bodyPr wrap="square" rtlCol="0">
            <a:spAutoFit/>
          </a:bodyPr>
          <a:lstStyle/>
          <a:p>
            <a:endParaRPr lang="en-US" altLang="zh-CN" sz="2400" dirty="0"/>
          </a:p>
          <a:p>
            <a:pPr>
              <a:lnSpc>
                <a:spcPct val="200000"/>
              </a:lnSpc>
            </a:pPr>
            <a:endParaRPr lang="zh-CN" altLang="zh-CN" sz="2400" dirty="0">
              <a:solidFill>
                <a:schemeClr val="tx1"/>
              </a:solidFill>
              <a:latin typeface="思源黑体" pitchFamily="34" charset="-122"/>
              <a:ea typeface="思源黑体" pitchFamily="34" charset="-122"/>
            </a:endParaRPr>
          </a:p>
        </p:txBody>
      </p:sp>
      <p:sp>
        <p:nvSpPr>
          <p:cNvPr id="2" name="文本框 1"/>
          <p:cNvSpPr txBox="1"/>
          <p:nvPr/>
        </p:nvSpPr>
        <p:spPr>
          <a:xfrm>
            <a:off x="2123728" y="789552"/>
            <a:ext cx="2646878" cy="1077218"/>
          </a:xfrm>
          <a:prstGeom prst="rect">
            <a:avLst/>
          </a:prstGeom>
          <a:noFill/>
        </p:spPr>
        <p:txBody>
          <a:bodyPr wrap="none" rtlCol="0" anchor="t">
            <a:spAutoFit/>
          </a:bodyPr>
          <a:lstStyle/>
          <a:p>
            <a:r>
              <a:rPr lang="zh-CN" altLang="zh-CN" sz="1600" dirty="0"/>
              <a:t>预制板混凝土蒸汽养护曲线</a:t>
            </a:r>
          </a:p>
          <a:p>
            <a:endParaRPr lang="zh-CN" altLang="zh-CN" sz="1600" dirty="0"/>
          </a:p>
          <a:p>
            <a:endParaRPr lang="zh-CN" altLang="zh-CN" sz="1600" dirty="0"/>
          </a:p>
          <a:p>
            <a:endParaRPr lang="zh-CN" altLang="zh-CN" sz="1600" dirty="0"/>
          </a:p>
        </p:txBody>
      </p:sp>
      <p:pic>
        <p:nvPicPr>
          <p:cNvPr id="16" name="图片 15"/>
          <p:cNvPicPr/>
          <p:nvPr/>
        </p:nvPicPr>
        <p:blipFill>
          <a:blip r:embed="rId5" cstate="print"/>
          <a:stretch>
            <a:fillRect/>
          </a:stretch>
        </p:blipFill>
        <p:spPr>
          <a:xfrm>
            <a:off x="683568" y="1599643"/>
            <a:ext cx="6624736" cy="2268251"/>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395017"/>
      </p:ext>
    </p:extLst>
  </p:cSld>
  <p:clrMapOvr>
    <a:masterClrMapping/>
  </p:clrMapOvr>
  <mc:AlternateContent xmlns:mc="http://schemas.openxmlformats.org/markup-compatibility/2006" xmlns:p14="http://schemas.microsoft.com/office/powerpoint/2010/main">
    <mc:Choice Requires="p14">
      <p:transition>
        <p:split dir="in"/>
      </p:transition>
    </mc:Choice>
    <mc:Fallback xmlns="">
      <p:transition>
        <p:split dir="in"/>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heme/theme1.xml><?xml version="1.0" encoding="utf-8"?>
<a:theme xmlns:a="http://schemas.openxmlformats.org/drawingml/2006/main" name="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200</Words>
  <Application>Microsoft Office PowerPoint</Application>
  <PresentationFormat>全屏显示(16:9)</PresentationFormat>
  <Paragraphs>31</Paragraphs>
  <Slides>6</Slides>
  <Notes>3</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6</vt:i4>
      </vt:variant>
    </vt:vector>
  </HeadingPairs>
  <TitlesOfParts>
    <vt:vector size="24" baseType="lpstr">
      <vt:lpstr>Glegoo</vt:lpstr>
      <vt:lpstr>Lato Light</vt:lpstr>
      <vt:lpstr>Mission Gothic Regular</vt:lpstr>
      <vt:lpstr>等线</vt:lpstr>
      <vt:lpstr>等线 Light</vt:lpstr>
      <vt:lpstr>方正兰亭粗黑简体</vt:lpstr>
      <vt:lpstr>黑体</vt:lpstr>
      <vt:lpstr>思源黑体</vt:lpstr>
      <vt:lpstr>宋体</vt:lpstr>
      <vt:lpstr>微软雅黑</vt:lpstr>
      <vt:lpstr>Arial</vt:lpstr>
      <vt:lpstr>Calibri</vt:lpstr>
      <vt:lpstr>Calibri Light</vt:lpstr>
      <vt:lpstr>IrisUPC</vt:lpstr>
      <vt:lpstr>Open Sans</vt:lpstr>
      <vt:lpstr>Times New Roman</vt:lpstr>
      <vt:lpstr>www.33ppt.com​​</vt:lpstr>
      <vt:lpstr>1_www.33ppt.com​​</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KQJ-jngc</cp:lastModifiedBy>
  <cp:revision>19</cp:revision>
  <dcterms:created xsi:type="dcterms:W3CDTF">2017-09-08T02:32:00Z</dcterms:created>
  <dcterms:modified xsi:type="dcterms:W3CDTF">2018-05-02T09:22:01Z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