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</p:sldMasterIdLst>
  <p:notesMasterIdLst>
    <p:notesMasterId r:id="rId9"/>
  </p:notesMasterIdLst>
  <p:sldIdLst>
    <p:sldId id="273" r:id="rId3"/>
    <p:sldId id="354" r:id="rId4"/>
    <p:sldId id="271" r:id="rId5"/>
    <p:sldId id="257" r:id="rId6"/>
    <p:sldId id="272" r:id="rId7"/>
    <p:sldId id="356" r:id="rId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0" y="72"/>
      </p:cViewPr>
      <p:guideLst>
        <p:guide orient="horz" pos="161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18D59-1C4C-45E7-9A32-E836ACF872E2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66D71-7E6F-4299-B3D0-059161405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4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4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752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301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2" y="368711"/>
            <a:ext cx="1292680" cy="3000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 defTabSz="457200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550"/>
            <a:ext cx="2562232" cy="3462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 defTabSz="457200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5" y="374073"/>
            <a:ext cx="3942159" cy="523118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5" y="917975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513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8645"/>
            <a:ext cx="3942159" cy="176817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9" y="627462"/>
            <a:ext cx="3399235" cy="388858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89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369"/>
            <a:ext cx="9153525" cy="2813397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8" y="2011611"/>
            <a:ext cx="3717925" cy="1120913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198"/>
            <a:ext cx="2945130" cy="1129665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  <p:extLst>
      <p:ext uri="{BB962C8B-B14F-4D97-AF65-F5344CB8AC3E}">
        <p14:creationId xmlns:p14="http://schemas.microsoft.com/office/powerpoint/2010/main" val="37772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7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7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4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752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301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2" y="368710"/>
            <a:ext cx="1292680" cy="3000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 defTabSz="457200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548"/>
            <a:ext cx="2562232" cy="3462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 defTabSz="457200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2" y="374073"/>
            <a:ext cx="3942159" cy="523118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2" y="917975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513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8644"/>
            <a:ext cx="3942159" cy="176817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7" y="627461"/>
            <a:ext cx="3399235" cy="388858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389"/>
            <a:ext cx="9144000" cy="4315358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pPr lvl="0" indent="0"/>
              <a:endParaRPr lang="zh-CN" altLang="en-US" baseline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01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2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2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99" r:id="rId2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ocuments\Tencent Files\228364794\FileRecv\构件生产封皮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407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4067944" y="1685150"/>
            <a:ext cx="3877985" cy="12003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预制混凝土板构件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蒸养与起板入库</a:t>
            </a:r>
          </a:p>
        </p:txBody>
      </p:sp>
      <p:sp>
        <p:nvSpPr>
          <p:cNvPr id="12290" name="文本框 2"/>
          <p:cNvSpPr txBox="1"/>
          <p:nvPr/>
        </p:nvSpPr>
        <p:spPr>
          <a:xfrm>
            <a:off x="579438" y="1962150"/>
            <a:ext cx="1678665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14</a:t>
            </a:r>
            <a:endParaRPr lang="en-US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22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77440" y="25392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/>
              <a:t>构件脱模要求及脱模检查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311956" y="721907"/>
            <a:ext cx="5328556" cy="353922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</a:t>
            </a:r>
            <a:endParaRPr lang="zh-CN" altLang="en-US" sz="1400" kern="0" dirty="0">
              <a:solidFill>
                <a:srgbClr val="F0BF2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MH_Other_1"/>
          <p:cNvSpPr txBox="1"/>
          <p:nvPr>
            <p:custDataLst>
              <p:tags r:id="rId2"/>
            </p:custDataLst>
          </p:nvPr>
        </p:nvSpPr>
        <p:spPr>
          <a:xfrm flipH="1">
            <a:off x="575353" y="688159"/>
            <a:ext cx="563386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457200">
              <a:lnSpc>
                <a:spcPct val="100000"/>
              </a:lnSpc>
              <a:defRPr/>
            </a:pPr>
            <a:r>
              <a:rPr lang="en-US" altLang="zh-CN" sz="3200" b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  <a:sym typeface="Arial" panose="020B0604020202020204" pitchFamily="34" charset="0"/>
              </a:rPr>
              <a:t>01</a:t>
            </a:r>
            <a:endParaRPr lang="zh-CN" altLang="en-US" sz="3200" b="0" dirty="0">
              <a:solidFill>
                <a:srgbClr val="FFFFFF"/>
              </a:solidFill>
              <a:latin typeface="IrisUPC" pitchFamily="34" charset="-34"/>
              <a:cs typeface="IrisUPC" pitchFamily="34" charset="-34"/>
              <a:sym typeface="Arial" panose="020B0604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1823047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460431" y="5098634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5" y="6814049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1746869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" y="314805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130" y="1025478"/>
            <a:ext cx="79830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/>
              <a:t>）构件脱模应严格按照顺序拆除模具，不得使用振动方式拆模。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zh-CN" altLang="zh-CN" sz="2400" dirty="0"/>
              <a:t>（</a:t>
            </a:r>
            <a:r>
              <a:rPr lang="en-US" altLang="zh-CN" sz="2400" dirty="0"/>
              <a:t>2</a:t>
            </a:r>
            <a:r>
              <a:rPr lang="zh-CN" altLang="zh-CN" sz="2400" dirty="0"/>
              <a:t>）构件脱模时应仔细检查确认预制构件与模具之间的连接部分，完全拆除后方可起吊。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zh-CN" altLang="zh-CN" sz="2400" dirty="0"/>
              <a:t>（</a:t>
            </a:r>
            <a:r>
              <a:rPr lang="en-US" altLang="zh-CN" sz="2400" dirty="0"/>
              <a:t>3</a:t>
            </a:r>
            <a:r>
              <a:rPr lang="zh-CN" altLang="zh-CN" sz="2400" dirty="0"/>
              <a:t>）构件脱模起吊时，混凝土预制构件的混凝土立方体抗压强度应满足设计要求，且不应小于</a:t>
            </a:r>
            <a:r>
              <a:rPr lang="en-US" altLang="zh-CN" sz="2400" dirty="0"/>
              <a:t>15MPa</a:t>
            </a:r>
            <a:r>
              <a:rPr lang="zh-CN" altLang="zh-CN" sz="2400" dirty="0"/>
              <a:t>。</a:t>
            </a:r>
          </a:p>
          <a:p>
            <a:r>
              <a:rPr lang="en-US" altLang="zh-CN" sz="2400" dirty="0"/>
              <a:t> </a:t>
            </a:r>
            <a:endParaRPr lang="zh-CN" altLang="zh-CN" sz="2400" dirty="0">
              <a:solidFill>
                <a:schemeClr val="tx1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23728" y="789552"/>
            <a:ext cx="1415772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1600" dirty="0"/>
              <a:t>构件脱模要求</a:t>
            </a:r>
          </a:p>
          <a:p>
            <a:endParaRPr lang="zh-CN" altLang="zh-CN" sz="1600" dirty="0"/>
          </a:p>
          <a:p>
            <a:endParaRPr lang="zh-CN" altLang="zh-CN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77440" y="25392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/>
              <a:t>构件脱模要求及脱模检查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311956" y="721907"/>
            <a:ext cx="5328556" cy="353922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</a:t>
            </a:r>
            <a:endParaRPr lang="zh-CN" altLang="en-US" sz="1400" kern="0" dirty="0">
              <a:solidFill>
                <a:srgbClr val="F0BF2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MH_Other_1"/>
          <p:cNvSpPr txBox="1"/>
          <p:nvPr>
            <p:custDataLst>
              <p:tags r:id="rId2"/>
            </p:custDataLst>
          </p:nvPr>
        </p:nvSpPr>
        <p:spPr>
          <a:xfrm flipH="1">
            <a:off x="575353" y="688159"/>
            <a:ext cx="563386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457200">
              <a:lnSpc>
                <a:spcPct val="100000"/>
              </a:lnSpc>
              <a:defRPr/>
            </a:pPr>
            <a:r>
              <a:rPr lang="en-US" altLang="zh-CN" sz="3200" b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  <a:sym typeface="Arial" panose="020B0604020202020204" pitchFamily="34" charset="0"/>
              </a:rPr>
              <a:t>01</a:t>
            </a:r>
            <a:endParaRPr lang="zh-CN" altLang="en-US" sz="3200" b="0" dirty="0">
              <a:solidFill>
                <a:srgbClr val="FFFFFF"/>
              </a:solidFill>
              <a:latin typeface="IrisUPC" pitchFamily="34" charset="-34"/>
              <a:cs typeface="IrisUPC" pitchFamily="34" charset="-34"/>
              <a:sym typeface="Arial" panose="020B0604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1823047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460431" y="5098634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5" y="6814049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1746869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" y="314805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130" y="1025478"/>
            <a:ext cx="79830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（</a:t>
            </a:r>
            <a:r>
              <a:rPr lang="en-US" altLang="zh-CN" sz="2400" dirty="0"/>
              <a:t>4</a:t>
            </a:r>
            <a:r>
              <a:rPr lang="zh-CN" altLang="zh-CN" sz="2400" dirty="0"/>
              <a:t>）预制构件起吊应平稳，楼板应采用专用多点吊架进行起吊，复杂预制构件应采用专门的吊架进行起吊。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zh-CN" altLang="zh-CN" sz="2400" dirty="0"/>
              <a:t>（</a:t>
            </a:r>
            <a:r>
              <a:rPr lang="en-US" altLang="zh-CN" sz="2400" dirty="0"/>
              <a:t>5</a:t>
            </a:r>
            <a:r>
              <a:rPr lang="zh-CN" altLang="zh-CN" sz="2400" dirty="0"/>
              <a:t>）非预应力叠合楼板可以利用析架钢筋起吊，吊点的位置应根据计算确定。复杂预制构件需要设置临时固定工具，吊点和吊具应进行专门设计。</a:t>
            </a:r>
          </a:p>
          <a:p>
            <a:pPr>
              <a:lnSpc>
                <a:spcPct val="150000"/>
              </a:lnSpc>
            </a:pPr>
            <a:endParaRPr lang="zh-CN" altLang="zh-CN" sz="2400" dirty="0">
              <a:solidFill>
                <a:schemeClr val="tx1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23728" y="789552"/>
            <a:ext cx="1415772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1600" dirty="0"/>
              <a:t>构件脱模要求</a:t>
            </a:r>
          </a:p>
          <a:p>
            <a:endParaRPr lang="zh-CN" altLang="zh-CN" sz="1600" dirty="0"/>
          </a:p>
          <a:p>
            <a:endParaRPr lang="zh-CN" altLang="zh-CN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77440" y="25392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/>
              <a:t>构件脱模要求及脱模检查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311956" y="721907"/>
            <a:ext cx="5328556" cy="353922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</a:t>
            </a:r>
            <a:endParaRPr lang="zh-CN" altLang="en-US" sz="1400" kern="0" dirty="0">
              <a:solidFill>
                <a:srgbClr val="F0BF2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MH_Other_1"/>
          <p:cNvSpPr txBox="1"/>
          <p:nvPr>
            <p:custDataLst>
              <p:tags r:id="rId2"/>
            </p:custDataLst>
          </p:nvPr>
        </p:nvSpPr>
        <p:spPr>
          <a:xfrm flipH="1">
            <a:off x="575353" y="688159"/>
            <a:ext cx="563386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457200">
              <a:lnSpc>
                <a:spcPct val="100000"/>
              </a:lnSpc>
              <a:defRPr/>
            </a:pPr>
            <a:r>
              <a:rPr lang="en-US" altLang="zh-CN" sz="3200" b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  <a:sym typeface="Arial" panose="020B0604020202020204" pitchFamily="34" charset="0"/>
              </a:rPr>
              <a:t>02</a:t>
            </a:r>
            <a:endParaRPr lang="zh-CN" altLang="en-US" sz="3200" b="0" dirty="0">
              <a:solidFill>
                <a:srgbClr val="FFFFFF"/>
              </a:solidFill>
              <a:latin typeface="IrisUPC" pitchFamily="34" charset="-34"/>
              <a:cs typeface="IrisUPC" pitchFamily="34" charset="-34"/>
              <a:sym typeface="Arial" panose="020B0604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1823047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460431" y="5098634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5" y="6814049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1746869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" y="314805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130" y="1025478"/>
            <a:ext cx="79830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dirty="0"/>
              <a:t>预制构件脱模之后外观质量不应有严重缺陷，且不宜有一般缺陷。对于已出现的一般缺陷，应按技术方案进行处理，并重新检验。</a:t>
            </a:r>
            <a:endParaRPr lang="zh-CN" altLang="zh-CN" sz="2400" dirty="0">
              <a:solidFill>
                <a:schemeClr val="tx1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23729" y="789552"/>
            <a:ext cx="1826141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/>
              <a:t>预制构件脱模检查</a:t>
            </a:r>
            <a:endParaRPr lang="zh-CN" altLang="zh-CN" sz="1600" dirty="0"/>
          </a:p>
          <a:p>
            <a:endParaRPr lang="zh-CN" altLang="zh-CN" sz="1600" dirty="0"/>
          </a:p>
          <a:p>
            <a:endParaRPr lang="zh-CN" altLang="zh-CN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06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233</Words>
  <Application>Microsoft Office PowerPoint</Application>
  <PresentationFormat>全屏显示(16:9)</PresentationFormat>
  <Paragraphs>35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4" baseType="lpstr">
      <vt:lpstr>Glegoo</vt:lpstr>
      <vt:lpstr>Lato Light</vt:lpstr>
      <vt:lpstr>Mission Gothic Regular</vt:lpstr>
      <vt:lpstr>等线</vt:lpstr>
      <vt:lpstr>等线 Light</vt:lpstr>
      <vt:lpstr>方正兰亭粗黑简体</vt:lpstr>
      <vt:lpstr>黑体</vt:lpstr>
      <vt:lpstr>思源黑体</vt:lpstr>
      <vt:lpstr>宋体</vt:lpstr>
      <vt:lpstr>微软雅黑</vt:lpstr>
      <vt:lpstr>Arial</vt:lpstr>
      <vt:lpstr>Calibri</vt:lpstr>
      <vt:lpstr>Calibri Light</vt:lpstr>
      <vt:lpstr>IrisUPC</vt:lpstr>
      <vt:lpstr>Open Sans</vt:lpstr>
      <vt:lpstr>Times New Roman</vt:lpstr>
      <vt:lpstr>www.33ppt.com​​</vt:lpstr>
      <vt:lpstr>1_www.33ppt.com​​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KQJ-jngc</cp:lastModifiedBy>
  <cp:revision>18</cp:revision>
  <dcterms:created xsi:type="dcterms:W3CDTF">2017-09-08T02:32:00Z</dcterms:created>
  <dcterms:modified xsi:type="dcterms:W3CDTF">2018-05-02T09:22:42Z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