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14"/>
  </p:notesMasterIdLst>
  <p:sldIdLst>
    <p:sldId id="272" r:id="rId3"/>
    <p:sldId id="354" r:id="rId4"/>
    <p:sldId id="257" r:id="rId5"/>
    <p:sldId id="265" r:id="rId6"/>
    <p:sldId id="266" r:id="rId7"/>
    <p:sldId id="267" r:id="rId8"/>
    <p:sldId id="268" r:id="rId9"/>
    <p:sldId id="269" r:id="rId10"/>
    <p:sldId id="270" r:id="rId11"/>
    <p:sldId id="271" r:id="rId12"/>
    <p:sldId id="356" r:id="rId1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0" y="72"/>
      </p:cViewPr>
      <p:guideLst>
        <p:guide orient="horz" pos="161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18D59-1C4C-45E7-9A32-E836ACF872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66D71-7E6F-4299-B3D0-0591614053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3</a:t>
            </a:fld>
            <a:endParaRPr lang="zh-CN" altLang="en-US">
              <a:solidFill>
                <a:prstClr val="black"/>
              </a:solidFill>
              <a:latin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4</a:t>
            </a:fld>
            <a:endParaRPr lang="zh-CN" altLang="en-US">
              <a:solidFill>
                <a:prstClr val="black"/>
              </a:solidFill>
              <a:latin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5</a:t>
            </a:fld>
            <a:endParaRPr lang="zh-CN" altLang="en-US">
              <a:solidFill>
                <a:prstClr val="black"/>
              </a:solidFill>
              <a:latin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6</a:t>
            </a:fld>
            <a:endParaRPr lang="zh-CN" altLang="en-US">
              <a:solidFill>
                <a:prstClr val="black"/>
              </a:solidFill>
              <a:latin typeface="等线"/>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7</a:t>
            </a:fld>
            <a:endParaRPr lang="zh-CN" altLang="en-US">
              <a:solidFill>
                <a:prstClr val="black"/>
              </a:solidFill>
              <a:latin typeface="等线"/>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8</a:t>
            </a:fld>
            <a:endParaRPr lang="zh-CN" altLang="en-US">
              <a:solidFill>
                <a:prstClr val="black"/>
              </a:solidFill>
              <a:latin typeface="等线"/>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9</a:t>
            </a:fld>
            <a:endParaRPr lang="zh-CN" altLang="en-US">
              <a:solidFill>
                <a:prstClr val="black"/>
              </a:solidFill>
              <a:latin typeface="等线"/>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latin typeface="等线"/>
              </a:rPr>
              <a:pPr/>
              <a:t>10</a:t>
            </a:fld>
            <a:endParaRPr lang="zh-CN" altLang="en-US">
              <a:solidFill>
                <a:prstClr val="black"/>
              </a:solidFill>
              <a:latin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4"/>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4"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8"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8"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8"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8"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1"/>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50"/>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5"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5"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5"/>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9" y="627462"/>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5723"/>
          </a:xfrm>
          <a:prstGeom prst="rect">
            <a:avLst/>
          </a:prstGeom>
          <a:noFill/>
          <a:ln w="9525">
            <a:noFill/>
          </a:ln>
        </p:spPr>
      </p:pic>
      <p:sp>
        <p:nvSpPr>
          <p:cNvPr id="2" name="矩形 1"/>
          <p:cNvSpPr/>
          <p:nvPr userDrawn="1"/>
        </p:nvSpPr>
        <p:spPr>
          <a:xfrm>
            <a:off x="-19050" y="-14289"/>
            <a:ext cx="9163050" cy="5172714"/>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369"/>
            <a:ext cx="9153525" cy="2813397"/>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grpSp>
        <p:nvGrpSpPr>
          <p:cNvPr id="5125" name="组合 8"/>
          <p:cNvGrpSpPr/>
          <p:nvPr userDrawn="1"/>
        </p:nvGrpSpPr>
        <p:grpSpPr>
          <a:xfrm>
            <a:off x="2713038" y="2011611"/>
            <a:ext cx="3717925" cy="1120913"/>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198"/>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1607217229"/>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2"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2" y="273843"/>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6"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项目介绍</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6"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6"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6" y="203067"/>
            <a:ext cx="1061795" cy="346232"/>
          </a:xfrm>
          <a:prstGeom prst="rect">
            <a:avLst/>
          </a:prstGeom>
          <a:noFill/>
        </p:spPr>
        <p:txBody>
          <a:bodyPr wrap="none" lIns="68563" tIns="34282" rIns="68563" bIns="34282"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184"/>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68864"/>
            <a:ext cx="381000" cy="27463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752"/>
            <a:ext cx="8229600" cy="85725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301"/>
            <a:ext cx="5029200" cy="3238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a:solidFill>
                <a:prstClr val="white"/>
              </a:solidFill>
            </a:endParaRPr>
          </a:p>
        </p:txBody>
      </p:sp>
      <p:sp>
        <p:nvSpPr>
          <p:cNvPr id="3" name="TextBox 1"/>
          <p:cNvSpPr txBox="1"/>
          <p:nvPr userDrawn="1"/>
        </p:nvSpPr>
        <p:spPr>
          <a:xfrm>
            <a:off x="3865642" y="368710"/>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548"/>
            <a:ext cx="2562232"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3" y="374073"/>
            <a:ext cx="3942159" cy="523118"/>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3" y="917975"/>
            <a:ext cx="3942159" cy="280662"/>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513"/>
            <a:ext cx="3942159" cy="3537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8644"/>
            <a:ext cx="3942159" cy="176817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7" y="627461"/>
            <a:ext cx="3399235" cy="3888581"/>
          </a:xfrm>
        </p:spPr>
        <p:txBody>
          <a:bodyPr/>
          <a:lstStyle/>
          <a:p>
            <a:endParaRPr lang="en-AU"/>
          </a:p>
        </p:txBody>
      </p:sp>
      <p:sp>
        <p:nvSpPr>
          <p:cNvPr id="7" name="Date Placeholder 4"/>
          <p:cNvSpPr>
            <a:spLocks noGrp="1"/>
          </p:cNvSpPr>
          <p:nvPr>
            <p:ph type="dt" sz="half" idx="10"/>
          </p:nvPr>
        </p:nvSpPr>
        <p:spPr>
          <a:xfrm>
            <a:off x="628650" y="4767264"/>
            <a:ext cx="2057400" cy="273844"/>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7264"/>
            <a:ext cx="3086100" cy="273844"/>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7264"/>
            <a:ext cx="2057400" cy="273844"/>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4"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4"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389"/>
            <a:ext cx="9144000" cy="4315358"/>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027823"/>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2"/>
            <a:ext cx="2949178" cy="120015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99"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C:\Users\Administrator\Documents\Tencent Files\228364794\FileRecv\构件生产封皮.jpg"/>
          <p:cNvPicPr>
            <a:picLocks noGrp="1" noChangeAspect="1" noChangeArrowheads="1"/>
          </p:cNvPicPr>
          <p:nvPr>
            <p:ph idx="1"/>
          </p:nvPr>
        </p:nvPicPr>
        <p:blipFill>
          <a:blip r:embed="rId2" cstate="print"/>
          <a:srcRect/>
          <a:stretch>
            <a:fillRect/>
          </a:stretch>
        </p:blipFill>
        <p:spPr bwMode="auto">
          <a:xfrm>
            <a:off x="0" y="-1"/>
            <a:ext cx="9144000" cy="51365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1920875" y="761047"/>
            <a:ext cx="1415772" cy="338554"/>
          </a:xfrm>
          <a:prstGeom prst="rect">
            <a:avLst/>
          </a:prstGeom>
          <a:noFill/>
        </p:spPr>
        <p:txBody>
          <a:bodyPr wrap="none" rtlCol="0" anchor="t">
            <a:spAutoFit/>
          </a:bodyPr>
          <a:lstStyle/>
          <a:p>
            <a:r>
              <a:rPr lang="zh-CN" altLang="zh-CN" sz="1600" dirty="0"/>
              <a:t>墙板养护要求</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467544" y="1113589"/>
            <a:ext cx="7056784" cy="4216539"/>
          </a:xfrm>
          <a:prstGeom prst="rect">
            <a:avLst/>
          </a:prstGeom>
        </p:spPr>
        <p:txBody>
          <a:bodyPr wrap="square">
            <a:spAutoFit/>
          </a:bodyPr>
          <a:lstStyle/>
          <a:p>
            <a:r>
              <a:rPr lang="zh-CN" altLang="zh-CN" sz="2000" dirty="0"/>
              <a:t>（</a:t>
            </a:r>
            <a:r>
              <a:rPr lang="en-US" altLang="zh-CN" sz="2000" dirty="0"/>
              <a:t>3</a:t>
            </a:r>
            <a:r>
              <a:rPr lang="zh-CN" altLang="zh-CN" sz="2000" dirty="0"/>
              <a:t>）预制构件脱模后可继续养护，养护可采用水养、洒水、覆盖和喷涂养护剂等一种或几种相结合的方式。</a:t>
            </a:r>
            <a:endParaRPr lang="en-US" altLang="zh-CN" sz="2000" dirty="0"/>
          </a:p>
          <a:p>
            <a:endParaRPr lang="zh-CN" altLang="zh-CN" sz="2000" dirty="0"/>
          </a:p>
          <a:p>
            <a:r>
              <a:rPr lang="en-US" altLang="zh-CN" sz="2000" dirty="0"/>
              <a:t> </a:t>
            </a:r>
            <a:r>
              <a:rPr lang="zh-CN" altLang="zh-CN" sz="2000" dirty="0"/>
              <a:t>（</a:t>
            </a:r>
            <a:r>
              <a:rPr lang="en-US" altLang="zh-CN" sz="2000" dirty="0"/>
              <a:t>4</a:t>
            </a:r>
            <a:r>
              <a:rPr lang="zh-CN" altLang="zh-CN" sz="2000" dirty="0"/>
              <a:t>）水养和洒水养护的养护用水不应使用回收水，水中养护应避免预制构件与养护池水有过大的温差，洒水养护次数以能保持构件处于润湿状态为度，且不宜采用不加覆盖仅靠构件表面洒水的养护方法。</a:t>
            </a:r>
            <a:endParaRPr lang="en-US" altLang="zh-CN" sz="2000" dirty="0"/>
          </a:p>
          <a:p>
            <a:endParaRPr lang="zh-CN" altLang="zh-CN" sz="2000" dirty="0"/>
          </a:p>
          <a:p>
            <a:r>
              <a:rPr lang="en-US" altLang="zh-CN" sz="2000" dirty="0"/>
              <a:t> </a:t>
            </a:r>
            <a:r>
              <a:rPr lang="zh-CN" altLang="zh-CN" sz="2000" dirty="0"/>
              <a:t>（</a:t>
            </a:r>
            <a:r>
              <a:rPr lang="en-US" altLang="zh-CN" sz="2000" dirty="0"/>
              <a:t>5</a:t>
            </a:r>
            <a:r>
              <a:rPr lang="zh-CN" altLang="zh-CN" sz="2000" dirty="0"/>
              <a:t>）当不具备水养或洒水养护条件或当日平均气温低于</a:t>
            </a:r>
            <a:r>
              <a:rPr lang="en-US" altLang="zh-CN" sz="2000" dirty="0"/>
              <a:t>5</a:t>
            </a:r>
            <a:r>
              <a:rPr lang="zh-CN" altLang="zh-CN" sz="2000" dirty="0"/>
              <a:t>℃时，可采用涂刷养护剂方式；养护剂不得影响预制构件与现浇混凝土面的结合强度。</a:t>
            </a:r>
          </a:p>
          <a:p>
            <a:endParaRPr lang="en-US" altLang="zh-CN" sz="2400" dirty="0"/>
          </a:p>
          <a:p>
            <a:endParaRPr lang="zh-CN" altLang="zh-CN" sz="2400" dirty="0"/>
          </a:p>
        </p:txBody>
      </p:sp>
      <p:sp>
        <p:nvSpPr>
          <p:cNvPr id="17" name="TextBox 16"/>
          <p:cNvSpPr txBox="1"/>
          <p:nvPr/>
        </p:nvSpPr>
        <p:spPr>
          <a:xfrm>
            <a:off x="611560" y="3111810"/>
            <a:ext cx="5400600" cy="369332"/>
          </a:xfrm>
          <a:prstGeom prst="rect">
            <a:avLst/>
          </a:prstGeom>
          <a:noFill/>
        </p:spPr>
        <p:txBody>
          <a:bodyPr wrap="square" rtlCol="0">
            <a:spAutoFit/>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282949"/>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4067944" y="1685150"/>
            <a:ext cx="3877985" cy="1200329"/>
          </a:xfrm>
          <a:prstGeom prst="rect">
            <a:avLst/>
          </a:prstGeom>
          <a:noFill/>
          <a:ln w="9525">
            <a:noFill/>
          </a:ln>
        </p:spPr>
        <p:txBody>
          <a:bodyPr wrap="none" anchor="t">
            <a:spAutoFit/>
          </a:bodyPr>
          <a:lstStyle/>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预制混凝土墙构件</a:t>
            </a:r>
            <a:endParaRPr lang="en-US" altLang="zh-CN"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蒸养与起板入库</a:t>
            </a:r>
          </a:p>
        </p:txBody>
      </p:sp>
      <p:sp>
        <p:nvSpPr>
          <p:cNvPr id="12290" name="文本框 2"/>
          <p:cNvSpPr txBox="1"/>
          <p:nvPr/>
        </p:nvSpPr>
        <p:spPr>
          <a:xfrm>
            <a:off x="579438" y="1962150"/>
            <a:ext cx="1678665" cy="646331"/>
          </a:xfrm>
          <a:prstGeom prst="rect">
            <a:avLst/>
          </a:prstGeom>
          <a:noFill/>
          <a:ln w="9525">
            <a:noFill/>
          </a:ln>
        </p:spPr>
        <p:txBody>
          <a:bodyPr wrap="none" anchor="t">
            <a:spAutoFit/>
          </a:bodyPr>
          <a:lstStyle/>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1</a:t>
            </a:r>
            <a:r>
              <a:rPr lang="en-US" altLang="en-US" sz="3600" b="1" dirty="0">
                <a:latin typeface="微软雅黑" panose="020B0503020204020204" pitchFamily="34" charset="-122"/>
                <a:ea typeface="微软雅黑" panose="020B0503020204020204" pitchFamily="34" charset="-122"/>
                <a:sym typeface="微软雅黑" panose="020B0503020204020204" pitchFamily="34" charset="-122"/>
              </a:rPr>
              <a:t>3</a:t>
            </a:r>
          </a:p>
        </p:txBody>
      </p:sp>
    </p:spTree>
    <p:extLst>
      <p:ext uri="{BB962C8B-B14F-4D97-AF65-F5344CB8AC3E}">
        <p14:creationId xmlns:p14="http://schemas.microsoft.com/office/powerpoint/2010/main" val="3632217647"/>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575357" y="1181167"/>
            <a:ext cx="7983021" cy="2554545"/>
          </a:xfrm>
          <a:prstGeom prst="rect">
            <a:avLst/>
          </a:prstGeom>
          <a:noFill/>
        </p:spPr>
        <p:txBody>
          <a:bodyPr wrap="square" rtlCol="0">
            <a:spAutoFit/>
          </a:bodyPr>
          <a:lstStyle/>
          <a:p>
            <a:pPr defTabSz="457200"/>
            <a:r>
              <a:rPr lang="en-US" altLang="zh-CN" sz="2000" dirty="0">
                <a:solidFill>
                  <a:prstClr val="black"/>
                </a:solidFill>
                <a:latin typeface="微软雅黑" panose="020B0503020204020204" pitchFamily="34" charset="-122"/>
                <a:ea typeface="微软雅黑" panose="020B0503020204020204" pitchFamily="34" charset="-122"/>
              </a:rPr>
              <a:t>1</a:t>
            </a:r>
            <a:r>
              <a:rPr lang="zh-CN" altLang="en-US" sz="2000" dirty="0">
                <a:solidFill>
                  <a:prstClr val="black"/>
                </a:solidFill>
                <a:latin typeface="微软雅黑" panose="020B0503020204020204" pitchFamily="34" charset="-122"/>
                <a:ea typeface="微软雅黑" panose="020B0503020204020204" pitchFamily="34" charset="-122"/>
              </a:rPr>
              <a:t>、</a:t>
            </a:r>
            <a:r>
              <a:rPr lang="zh-CN" altLang="zh-CN" sz="2000" dirty="0">
                <a:solidFill>
                  <a:prstClr val="black"/>
                </a:solidFill>
                <a:latin typeface="微软雅黑" panose="020B0503020204020204" pitchFamily="34" charset="-122"/>
                <a:ea typeface="微软雅黑" panose="020B0503020204020204" pitchFamily="34" charset="-122"/>
              </a:rPr>
              <a:t>覆膜保湿的自然养护</a:t>
            </a:r>
          </a:p>
          <a:p>
            <a:pPr defTabSz="457200"/>
            <a:endParaRPr lang="zh-CN" altLang="zh-CN" sz="2000" dirty="0">
              <a:solidFill>
                <a:prstClr val="black"/>
              </a:solidFill>
              <a:latin typeface="微软雅黑" panose="020B0503020204020204" pitchFamily="34" charset="-122"/>
              <a:ea typeface="微软雅黑" panose="020B0503020204020204" pitchFamily="34" charset="-122"/>
            </a:endParaRPr>
          </a:p>
          <a:p>
            <a:pPr defTabSz="457200"/>
            <a:r>
              <a:rPr lang="en-US" altLang="zh-CN" sz="2000" dirty="0">
                <a:solidFill>
                  <a:prstClr val="black"/>
                </a:solidFill>
                <a:latin typeface="微软雅黑" panose="020B0503020204020204" pitchFamily="34" charset="-122"/>
                <a:ea typeface="微软雅黑" panose="020B0503020204020204" pitchFamily="34" charset="-122"/>
              </a:rPr>
              <a:t>2</a:t>
            </a:r>
            <a:r>
              <a:rPr lang="zh-CN" altLang="en-US" sz="2000" dirty="0">
                <a:solidFill>
                  <a:prstClr val="black"/>
                </a:solidFill>
                <a:latin typeface="微软雅黑" panose="020B0503020204020204" pitchFamily="34" charset="-122"/>
                <a:ea typeface="微软雅黑" panose="020B0503020204020204" pitchFamily="34" charset="-122"/>
              </a:rPr>
              <a:t>、</a:t>
            </a:r>
            <a:r>
              <a:rPr lang="zh-CN" altLang="zh-CN" sz="2000" dirty="0">
                <a:solidFill>
                  <a:prstClr val="black"/>
                </a:solidFill>
                <a:latin typeface="微软雅黑" panose="020B0503020204020204" pitchFamily="34" charset="-122"/>
                <a:ea typeface="微软雅黑" panose="020B0503020204020204" pitchFamily="34" charset="-122"/>
              </a:rPr>
              <a:t>化学保护膜养护</a:t>
            </a:r>
          </a:p>
          <a:p>
            <a:pPr defTabSz="457200"/>
            <a:endParaRPr lang="zh-CN" altLang="zh-CN" sz="2000" dirty="0">
              <a:solidFill>
                <a:prstClr val="black"/>
              </a:solidFill>
              <a:latin typeface="微软雅黑" panose="020B0503020204020204" pitchFamily="34" charset="-122"/>
              <a:ea typeface="微软雅黑" panose="020B0503020204020204" pitchFamily="34" charset="-122"/>
            </a:endParaRPr>
          </a:p>
          <a:p>
            <a:pPr defTabSz="457200"/>
            <a:r>
              <a:rPr lang="en-US" altLang="zh-CN" sz="2000" dirty="0">
                <a:solidFill>
                  <a:prstClr val="black"/>
                </a:solidFill>
                <a:latin typeface="微软雅黑" panose="020B0503020204020204" pitchFamily="34" charset="-122"/>
                <a:ea typeface="微软雅黑" panose="020B0503020204020204" pitchFamily="34" charset="-122"/>
              </a:rPr>
              <a:t>3</a:t>
            </a:r>
            <a:r>
              <a:rPr lang="zh-CN" altLang="en-US" sz="2000" dirty="0">
                <a:solidFill>
                  <a:prstClr val="black"/>
                </a:solidFill>
                <a:latin typeface="微软雅黑" panose="020B0503020204020204" pitchFamily="34" charset="-122"/>
                <a:ea typeface="微软雅黑" panose="020B0503020204020204" pitchFamily="34" charset="-122"/>
              </a:rPr>
              <a:t>、</a:t>
            </a:r>
            <a:r>
              <a:rPr lang="zh-CN" altLang="zh-CN" sz="2000" dirty="0">
                <a:solidFill>
                  <a:prstClr val="black"/>
                </a:solidFill>
                <a:latin typeface="微软雅黑" panose="020B0503020204020204" pitchFamily="34" charset="-122"/>
                <a:ea typeface="微软雅黑" panose="020B0503020204020204" pitchFamily="34" charset="-122"/>
              </a:rPr>
              <a:t>远红外线养护</a:t>
            </a:r>
          </a:p>
          <a:p>
            <a:pPr defTabSz="457200"/>
            <a:endParaRPr lang="zh-CN" altLang="zh-CN" sz="2000" dirty="0">
              <a:solidFill>
                <a:prstClr val="black"/>
              </a:solidFill>
              <a:latin typeface="微软雅黑" panose="020B0503020204020204" pitchFamily="34" charset="-122"/>
              <a:ea typeface="微软雅黑" panose="020B0503020204020204" pitchFamily="34" charset="-122"/>
            </a:endParaRPr>
          </a:p>
          <a:p>
            <a:pPr defTabSz="457200"/>
            <a:r>
              <a:rPr lang="en-US" altLang="zh-CN" sz="2000" dirty="0">
                <a:solidFill>
                  <a:prstClr val="black"/>
                </a:solidFill>
                <a:latin typeface="微软雅黑" panose="020B0503020204020204" pitchFamily="34" charset="-122"/>
                <a:ea typeface="微软雅黑" panose="020B0503020204020204" pitchFamily="34" charset="-122"/>
              </a:rPr>
              <a:t>4</a:t>
            </a:r>
            <a:r>
              <a:rPr lang="zh-CN" altLang="en-US" sz="2000" dirty="0">
                <a:solidFill>
                  <a:prstClr val="black"/>
                </a:solidFill>
                <a:latin typeface="微软雅黑" panose="020B0503020204020204" pitchFamily="34" charset="-122"/>
                <a:ea typeface="微软雅黑" panose="020B0503020204020204" pitchFamily="34" charset="-122"/>
              </a:rPr>
              <a:t>、</a:t>
            </a:r>
            <a:r>
              <a:rPr lang="zh-CN" altLang="zh-CN" sz="2000" dirty="0">
                <a:solidFill>
                  <a:prstClr val="black"/>
                </a:solidFill>
                <a:latin typeface="微软雅黑" panose="020B0503020204020204" pitchFamily="34" charset="-122"/>
                <a:ea typeface="微软雅黑" panose="020B0503020204020204" pitchFamily="34" charset="-122"/>
              </a:rPr>
              <a:t>太阳能养护和蒸汽养护</a:t>
            </a:r>
          </a:p>
          <a:p>
            <a:pPr defTabSz="457200"/>
            <a:endParaRPr lang="zh-CN" altLang="zh-CN" sz="2000"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20875" y="761048"/>
            <a:ext cx="2646878" cy="338554"/>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混凝土预制构件的养护方式</a:t>
            </a:r>
          </a:p>
        </p:txBody>
      </p:sp>
      <p:sp>
        <p:nvSpPr>
          <p:cNvPr id="16" name="右大括号 15"/>
          <p:cNvSpPr/>
          <p:nvPr/>
        </p:nvSpPr>
        <p:spPr>
          <a:xfrm>
            <a:off x="3563888" y="1275606"/>
            <a:ext cx="648072" cy="5400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18" name="TextBox 17"/>
          <p:cNvSpPr txBox="1"/>
          <p:nvPr/>
        </p:nvSpPr>
        <p:spPr>
          <a:xfrm>
            <a:off x="4572000" y="1383618"/>
            <a:ext cx="2016224" cy="523220"/>
          </a:xfrm>
          <a:prstGeom prst="rect">
            <a:avLst/>
          </a:prstGeom>
          <a:noFill/>
        </p:spPr>
        <p:txBody>
          <a:bodyPr wrap="square" rtlCol="0">
            <a:spAutoFit/>
          </a:bodyPr>
          <a:lstStyle/>
          <a:p>
            <a:r>
              <a:rPr lang="zh-CN" altLang="en-US" sz="2800" b="1" dirty="0">
                <a:solidFill>
                  <a:srgbClr val="C00000"/>
                </a:solidFill>
                <a:latin typeface="思源黑体" pitchFamily="34" charset="-122"/>
                <a:ea typeface="思源黑体" pitchFamily="34" charset="-122"/>
              </a:rPr>
              <a:t>普遍使用</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467545" y="1599642"/>
            <a:ext cx="7983021" cy="2246769"/>
          </a:xfrm>
          <a:prstGeom prst="rect">
            <a:avLst/>
          </a:prstGeom>
          <a:noFill/>
        </p:spPr>
        <p:txBody>
          <a:bodyPr wrap="square" rtlCol="0">
            <a:spAutoFit/>
          </a:bodyPr>
          <a:lstStyle/>
          <a:p>
            <a:pPr defTabSz="457200"/>
            <a:r>
              <a:rPr lang="en-US" altLang="zh-CN" sz="2000" dirty="0"/>
              <a:t>     </a:t>
            </a:r>
            <a:r>
              <a:rPr lang="zh-CN" altLang="zh-CN" sz="2000" dirty="0">
                <a:latin typeface="黑体" pitchFamily="49" charset="-122"/>
                <a:ea typeface="黑体" pitchFamily="49" charset="-122"/>
              </a:rPr>
              <a:t>预制构件成型后自然养护至混凝土达到终凝，小心拆除预制构件的</a:t>
            </a:r>
            <a:endParaRPr lang="en-US" altLang="zh-CN" sz="2000" dirty="0">
              <a:latin typeface="黑体" pitchFamily="49" charset="-122"/>
              <a:ea typeface="黑体" pitchFamily="49" charset="-122"/>
            </a:endParaRPr>
          </a:p>
          <a:p>
            <a:pPr defTabSz="457200"/>
            <a:endParaRPr lang="en-US" altLang="zh-CN" sz="2000" dirty="0">
              <a:latin typeface="黑体" pitchFamily="49" charset="-122"/>
              <a:ea typeface="黑体" pitchFamily="49" charset="-122"/>
            </a:endParaRPr>
          </a:p>
          <a:p>
            <a:pPr defTabSz="457200"/>
            <a:r>
              <a:rPr lang="zh-CN" altLang="zh-CN" sz="2000" dirty="0">
                <a:latin typeface="黑体" pitchFamily="49" charset="-122"/>
                <a:ea typeface="黑体" pitchFamily="49" charset="-122"/>
              </a:rPr>
              <a:t>边摸，在预制构件上层洒足量水，然后加盖保湿薄膜静停，自然养护</a:t>
            </a:r>
            <a:endParaRPr lang="en-US" altLang="zh-CN" sz="2000" dirty="0">
              <a:latin typeface="黑体" pitchFamily="49" charset="-122"/>
              <a:ea typeface="黑体" pitchFamily="49" charset="-122"/>
            </a:endParaRPr>
          </a:p>
          <a:p>
            <a:pPr defTabSz="457200"/>
            <a:endParaRPr lang="en-US" altLang="zh-CN" sz="2000" dirty="0">
              <a:latin typeface="黑体" pitchFamily="49" charset="-122"/>
              <a:ea typeface="黑体" pitchFamily="49" charset="-122"/>
            </a:endParaRPr>
          </a:p>
          <a:p>
            <a:pPr defTabSz="457200"/>
            <a:r>
              <a:rPr lang="zh-CN" altLang="zh-CN" sz="2000" dirty="0">
                <a:latin typeface="黑体" pitchFamily="49" charset="-122"/>
                <a:ea typeface="黑体" pitchFamily="49" charset="-122"/>
              </a:rPr>
              <a:t>到预制构件达到起吊强度。</a:t>
            </a:r>
            <a:endParaRPr lang="en-US" altLang="zh-CN" sz="2000" dirty="0">
              <a:latin typeface="黑体" pitchFamily="49" charset="-122"/>
              <a:ea typeface="黑体" pitchFamily="49" charset="-122"/>
            </a:endParaRPr>
          </a:p>
          <a:p>
            <a:pPr defTabSz="457200"/>
            <a:endParaRPr lang="zh-CN" altLang="zh-CN" sz="2000" dirty="0">
              <a:solidFill>
                <a:prstClr val="black"/>
              </a:solidFill>
              <a:latin typeface="黑体" pitchFamily="49" charset="-122"/>
              <a:ea typeface="黑体" pitchFamily="49" charset="-122"/>
            </a:endParaRPr>
          </a:p>
          <a:p>
            <a:pPr defTabSz="457200"/>
            <a:endParaRPr lang="zh-CN" altLang="zh-CN" sz="2000"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20876" y="761047"/>
            <a:ext cx="2031325" cy="338554"/>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覆膜保湿的自然养护</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323529" y="1221601"/>
            <a:ext cx="7560839" cy="954107"/>
          </a:xfrm>
          <a:prstGeom prst="rect">
            <a:avLst/>
          </a:prstGeom>
          <a:noFill/>
        </p:spPr>
        <p:txBody>
          <a:bodyPr wrap="square" rtlCol="0">
            <a:spAutoFit/>
          </a:bodyPr>
          <a:lstStyle/>
          <a:p>
            <a:pPr defTabSz="457200"/>
            <a:r>
              <a:rPr lang="en-US" altLang="zh-CN" sz="2800" dirty="0">
                <a:solidFill>
                  <a:srgbClr val="C00000"/>
                </a:solidFill>
                <a:latin typeface="思源黑体" pitchFamily="34" charset="-122"/>
                <a:ea typeface="思源黑体" pitchFamily="34" charset="-122"/>
              </a:rPr>
              <a:t>     </a:t>
            </a:r>
            <a:r>
              <a:rPr lang="zh-CN" altLang="en-US" sz="2800" dirty="0">
                <a:solidFill>
                  <a:srgbClr val="C00000"/>
                </a:solidFill>
                <a:latin typeface="思源黑体" pitchFamily="34" charset="-122"/>
                <a:ea typeface="思源黑体" pitchFamily="34" charset="-122"/>
              </a:rPr>
              <a:t>什么是传统构件蒸养？</a:t>
            </a:r>
            <a:endParaRPr lang="en-US" altLang="zh-CN" sz="2800" dirty="0">
              <a:solidFill>
                <a:srgbClr val="C00000"/>
              </a:solidFill>
              <a:latin typeface="思源黑体" pitchFamily="34" charset="-122"/>
              <a:ea typeface="思源黑体" pitchFamily="34" charset="-122"/>
            </a:endParaRPr>
          </a:p>
          <a:p>
            <a:pPr defTabSz="457200"/>
            <a:endParaRPr lang="zh-CN" altLang="zh-CN" sz="2800" dirty="0">
              <a:solidFill>
                <a:srgbClr val="C00000"/>
              </a:solidFill>
              <a:latin typeface="思源黑体" pitchFamily="34" charset="-122"/>
              <a:ea typeface="思源黑体" pitchFamily="34" charset="-122"/>
            </a:endParaRPr>
          </a:p>
        </p:txBody>
      </p:sp>
      <p:sp>
        <p:nvSpPr>
          <p:cNvPr id="2" name="文本框 1"/>
          <p:cNvSpPr txBox="1"/>
          <p:nvPr/>
        </p:nvSpPr>
        <p:spPr>
          <a:xfrm>
            <a:off x="1920875" y="761047"/>
            <a:ext cx="1415772" cy="338554"/>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传统构件蒸养</a:t>
            </a:r>
          </a:p>
        </p:txBody>
      </p:sp>
      <p:sp>
        <p:nvSpPr>
          <p:cNvPr id="16" name="矩形 15"/>
          <p:cNvSpPr/>
          <p:nvPr/>
        </p:nvSpPr>
        <p:spPr>
          <a:xfrm>
            <a:off x="467544" y="1599643"/>
            <a:ext cx="7272808" cy="1754326"/>
          </a:xfrm>
          <a:prstGeom prst="rect">
            <a:avLst/>
          </a:prstGeom>
        </p:spPr>
        <p:txBody>
          <a:bodyPr wrap="square">
            <a:spAutoFit/>
          </a:bodyPr>
          <a:lstStyle/>
          <a:p>
            <a:pPr>
              <a:lnSpc>
                <a:spcPct val="200000"/>
              </a:lnSpc>
            </a:pPr>
            <a:r>
              <a:rPr lang="zh-CN" altLang="zh-CN" dirty="0"/>
              <a:t>传统构件蒸养是将构件放置在有饱和蒸汽或蒸汽与空气混合物的养护室内，在较高的温度和湿度的环境下进行养护，以加速混凝土的硬化，使之在较短的时间内达到规定的强度标准值。</a:t>
            </a:r>
            <a:endParaRPr lang="zh-CN" altLang="en-US" dirty="0"/>
          </a:p>
        </p:txBody>
      </p:sp>
      <p:sp>
        <p:nvSpPr>
          <p:cNvPr id="17" name="TextBox 16"/>
          <p:cNvSpPr txBox="1"/>
          <p:nvPr/>
        </p:nvSpPr>
        <p:spPr>
          <a:xfrm>
            <a:off x="611560" y="3111810"/>
            <a:ext cx="5400600" cy="369332"/>
          </a:xfrm>
          <a:prstGeom prst="rect">
            <a:avLst/>
          </a:prstGeom>
          <a:noFill/>
        </p:spPr>
        <p:txBody>
          <a:bodyPr wrap="square" rtlCol="0">
            <a:spAutoFit/>
          </a:bodyPr>
          <a:lstStyle/>
          <a:p>
            <a:endParaRPr lang="zh-CN" altLang="en-US" dirty="0"/>
          </a:p>
        </p:txBody>
      </p:sp>
      <p:pic>
        <p:nvPicPr>
          <p:cNvPr id="16386" name="Picture 2" descr="http://attach.zhulong.com/blog/201412/15/41/160841z5kla7fvym3npwvl.jpg"/>
          <p:cNvPicPr>
            <a:picLocks noChangeAspect="1" noChangeArrowheads="1"/>
          </p:cNvPicPr>
          <p:nvPr/>
        </p:nvPicPr>
        <p:blipFill>
          <a:blip r:embed="rId5" cstate="print"/>
          <a:srcRect/>
          <a:stretch>
            <a:fillRect/>
          </a:stretch>
        </p:blipFill>
        <p:spPr bwMode="auto">
          <a:xfrm>
            <a:off x="4283968" y="3291830"/>
            <a:ext cx="4399656" cy="16356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1920876" y="761047"/>
            <a:ext cx="2031325" cy="338554"/>
          </a:xfrm>
          <a:prstGeom prst="rect">
            <a:avLst/>
          </a:prstGeom>
          <a:noFill/>
        </p:spPr>
        <p:txBody>
          <a:bodyPr wrap="none" rtlCol="0" anchor="t">
            <a:spAutoFit/>
          </a:bodyPr>
          <a:lstStyle/>
          <a:p>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传统构件的蒸养过程</a:t>
            </a:r>
          </a:p>
        </p:txBody>
      </p:sp>
      <p:sp>
        <p:nvSpPr>
          <p:cNvPr id="16" name="矩形 15"/>
          <p:cNvSpPr/>
          <p:nvPr/>
        </p:nvSpPr>
        <p:spPr>
          <a:xfrm>
            <a:off x="395536" y="843558"/>
            <a:ext cx="7272808" cy="3739485"/>
          </a:xfrm>
          <a:prstGeom prst="rect">
            <a:avLst/>
          </a:prstGeom>
        </p:spPr>
        <p:txBody>
          <a:bodyPr wrap="square">
            <a:spAutoFit/>
          </a:bodyPr>
          <a:lstStyle/>
          <a:p>
            <a:pPr>
              <a:lnSpc>
                <a:spcPct val="200000"/>
              </a:lnSpc>
            </a:pPr>
            <a:r>
              <a:rPr lang="zh-CN" altLang="zh-CN" sz="2400" dirty="0">
                <a:solidFill>
                  <a:srgbClr val="000099"/>
                </a:solidFill>
                <a:latin typeface="思源黑体" pitchFamily="34" charset="-122"/>
                <a:ea typeface="思源黑体" pitchFamily="34" charset="-122"/>
              </a:rPr>
              <a:t>静停</a:t>
            </a:r>
            <a:r>
              <a:rPr lang="zh-CN" altLang="en-US" sz="2400" dirty="0">
                <a:solidFill>
                  <a:srgbClr val="000099"/>
                </a:solidFill>
                <a:latin typeface="思源黑体" pitchFamily="34" charset="-122"/>
                <a:ea typeface="思源黑体" pitchFamily="34" charset="-122"/>
              </a:rPr>
              <a:t>阶段</a:t>
            </a:r>
            <a:r>
              <a:rPr lang="zh-CN" altLang="zh-CN" sz="2400" dirty="0">
                <a:solidFill>
                  <a:srgbClr val="000099"/>
                </a:solidFill>
                <a:latin typeface="思源黑体" pitchFamily="34" charset="-122"/>
                <a:ea typeface="思源黑体" pitchFamily="34" charset="-122"/>
              </a:rPr>
              <a:t>、升温</a:t>
            </a:r>
            <a:r>
              <a:rPr lang="zh-CN" altLang="en-US" sz="2400" dirty="0">
                <a:solidFill>
                  <a:srgbClr val="000099"/>
                </a:solidFill>
                <a:latin typeface="思源黑体" pitchFamily="34" charset="-122"/>
                <a:ea typeface="思源黑体" pitchFamily="34" charset="-122"/>
              </a:rPr>
              <a:t>阶段</a:t>
            </a:r>
            <a:r>
              <a:rPr lang="zh-CN" altLang="zh-CN" sz="2400" dirty="0">
                <a:solidFill>
                  <a:srgbClr val="000099"/>
                </a:solidFill>
                <a:latin typeface="思源黑体" pitchFamily="34" charset="-122"/>
                <a:ea typeface="思源黑体" pitchFamily="34" charset="-122"/>
              </a:rPr>
              <a:t>、恒温</a:t>
            </a:r>
            <a:r>
              <a:rPr lang="zh-CN" altLang="en-US" sz="2400" dirty="0">
                <a:solidFill>
                  <a:srgbClr val="000099"/>
                </a:solidFill>
                <a:latin typeface="思源黑体" pitchFamily="34" charset="-122"/>
                <a:ea typeface="思源黑体" pitchFamily="34" charset="-122"/>
              </a:rPr>
              <a:t>阶段</a:t>
            </a:r>
            <a:r>
              <a:rPr lang="zh-CN" altLang="zh-CN" sz="2400" dirty="0">
                <a:solidFill>
                  <a:srgbClr val="000099"/>
                </a:solidFill>
                <a:latin typeface="思源黑体" pitchFamily="34" charset="-122"/>
                <a:ea typeface="思源黑体" pitchFamily="34" charset="-122"/>
              </a:rPr>
              <a:t>、降温阶段</a:t>
            </a:r>
            <a:endParaRPr lang="en-US" altLang="zh-CN" dirty="0"/>
          </a:p>
          <a:p>
            <a:pPr>
              <a:lnSpc>
                <a:spcPct val="150000"/>
              </a:lnSpc>
            </a:pPr>
            <a:r>
              <a:rPr lang="zh-CN" altLang="en-US" dirty="0"/>
              <a:t>静停阶段：</a:t>
            </a:r>
            <a:r>
              <a:rPr lang="zh-CN" altLang="zh-CN" dirty="0"/>
              <a:t>混凝土构件成形后，在室温下停放养护叫做静停，以防止构件表面产生裂缝和疏松现象。</a:t>
            </a:r>
          </a:p>
          <a:p>
            <a:pPr>
              <a:lnSpc>
                <a:spcPct val="150000"/>
              </a:lnSpc>
            </a:pPr>
            <a:r>
              <a:rPr lang="en-US" altLang="zh-CN" dirty="0"/>
              <a:t> </a:t>
            </a:r>
            <a:r>
              <a:rPr lang="zh-CN" altLang="zh-CN" dirty="0"/>
              <a:t>升温阶段</a:t>
            </a:r>
            <a:r>
              <a:rPr lang="zh-CN" altLang="en-US" dirty="0"/>
              <a:t>：</a:t>
            </a:r>
            <a:r>
              <a:rPr lang="zh-CN" altLang="zh-CN" dirty="0"/>
              <a:t>构件的吸热阶段，升温速度不宜过快，升温速率应为</a:t>
            </a:r>
            <a:r>
              <a:rPr lang="en-US" altLang="zh-CN" dirty="0"/>
              <a:t>10</a:t>
            </a:r>
            <a:r>
              <a:rPr lang="zh-CN" altLang="zh-CN" dirty="0"/>
              <a:t>～</a:t>
            </a:r>
            <a:r>
              <a:rPr lang="en-US" altLang="zh-CN" dirty="0"/>
              <a:t>20</a:t>
            </a:r>
            <a:r>
              <a:rPr lang="zh-CN" altLang="zh-CN" dirty="0"/>
              <a:t>℃</a:t>
            </a:r>
            <a:r>
              <a:rPr lang="en-US" altLang="zh-CN" dirty="0"/>
              <a:t>/h</a:t>
            </a:r>
            <a:r>
              <a:rPr lang="zh-CN" altLang="zh-CN" dirty="0"/>
              <a:t>，以免构件表面和内部温差太大而产生裂纹。</a:t>
            </a:r>
          </a:p>
          <a:p>
            <a:pPr>
              <a:lnSpc>
                <a:spcPct val="150000"/>
              </a:lnSpc>
            </a:pPr>
            <a:r>
              <a:rPr lang="en-US" altLang="zh-CN" dirty="0"/>
              <a:t> </a:t>
            </a:r>
            <a:r>
              <a:rPr lang="zh-CN" altLang="zh-CN" dirty="0"/>
              <a:t>恒温阶段</a:t>
            </a:r>
            <a:r>
              <a:rPr lang="zh-CN" altLang="en-US" dirty="0"/>
              <a:t>：</a:t>
            </a:r>
            <a:r>
              <a:rPr lang="zh-CN" altLang="zh-CN" dirty="0"/>
              <a:t>升温后温度保持不变的时间，此时混凝土强度增长最快</a:t>
            </a:r>
            <a:r>
              <a:rPr lang="zh-CN" altLang="en-US" dirty="0"/>
              <a:t>。</a:t>
            </a:r>
            <a:endParaRPr lang="zh-CN" altLang="zh-CN" dirty="0"/>
          </a:p>
          <a:p>
            <a:pPr>
              <a:lnSpc>
                <a:spcPct val="150000"/>
              </a:lnSpc>
            </a:pPr>
            <a:r>
              <a:rPr lang="en-US" altLang="zh-CN" dirty="0"/>
              <a:t> </a:t>
            </a:r>
            <a:r>
              <a:rPr lang="zh-CN" altLang="zh-CN" dirty="0"/>
              <a:t>降温阶段</a:t>
            </a:r>
            <a:r>
              <a:rPr lang="zh-CN" altLang="en-US" dirty="0"/>
              <a:t>：</a:t>
            </a:r>
            <a:r>
              <a:rPr lang="zh-CN" altLang="zh-CN" dirty="0"/>
              <a:t>构件的散热过程，降温速度不宜过快，降温速率不宜大于</a:t>
            </a:r>
            <a:r>
              <a:rPr lang="en-US" altLang="zh-CN" dirty="0"/>
              <a:t>10</a:t>
            </a:r>
            <a:r>
              <a:rPr lang="zh-CN" altLang="zh-CN" dirty="0"/>
              <a:t>℃</a:t>
            </a:r>
            <a:r>
              <a:rPr lang="en-US" altLang="zh-CN" dirty="0"/>
              <a:t>/h</a:t>
            </a:r>
            <a:r>
              <a:rPr lang="zh-CN" altLang="en-US" dirty="0"/>
              <a:t>。</a:t>
            </a:r>
          </a:p>
        </p:txBody>
      </p:sp>
      <p:sp>
        <p:nvSpPr>
          <p:cNvPr id="17" name="TextBox 16"/>
          <p:cNvSpPr txBox="1"/>
          <p:nvPr/>
        </p:nvSpPr>
        <p:spPr>
          <a:xfrm>
            <a:off x="611560" y="3111810"/>
            <a:ext cx="5400600" cy="369332"/>
          </a:xfrm>
          <a:prstGeom prst="rect">
            <a:avLst/>
          </a:prstGeom>
          <a:noFill/>
        </p:spPr>
        <p:txBody>
          <a:bodyPr wrap="square" rtlCol="0">
            <a:spAutoFit/>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1920875" y="761047"/>
            <a:ext cx="1220206" cy="338554"/>
          </a:xfrm>
          <a:prstGeom prst="rect">
            <a:avLst/>
          </a:prstGeom>
          <a:noFill/>
        </p:spPr>
        <p:txBody>
          <a:bodyPr wrap="none" rtlCol="0" anchor="t">
            <a:spAutoFit/>
          </a:bodyPr>
          <a:lstStyle/>
          <a:p>
            <a:r>
              <a:rPr lang="en-US" altLang="zh-CN" sz="1600" dirty="0"/>
              <a:t>PC</a:t>
            </a:r>
            <a:r>
              <a:rPr lang="zh-CN" altLang="zh-CN" sz="1600" dirty="0"/>
              <a:t>构件蒸养</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755576" y="1103932"/>
            <a:ext cx="7056784" cy="3908762"/>
          </a:xfrm>
          <a:prstGeom prst="rect">
            <a:avLst/>
          </a:prstGeom>
        </p:spPr>
        <p:txBody>
          <a:bodyPr wrap="square">
            <a:spAutoFit/>
          </a:bodyPr>
          <a:lstStyle/>
          <a:p>
            <a:r>
              <a:rPr lang="zh-CN" altLang="en-US" sz="3200" dirty="0">
                <a:latin typeface="思源黑体" pitchFamily="34" charset="-122"/>
                <a:ea typeface="思源黑体" pitchFamily="34" charset="-122"/>
              </a:rPr>
              <a:t>蒸养方式：</a:t>
            </a:r>
            <a:r>
              <a:rPr lang="zh-CN" altLang="en-US" sz="3200" dirty="0">
                <a:solidFill>
                  <a:srgbClr val="000099"/>
                </a:solidFill>
                <a:latin typeface="思源黑体" pitchFamily="34" charset="-122"/>
                <a:ea typeface="思源黑体" pitchFamily="34" charset="-122"/>
              </a:rPr>
              <a:t>     低温集中蒸养</a:t>
            </a:r>
            <a:endParaRPr lang="en-US" altLang="zh-CN" sz="2400" dirty="0">
              <a:solidFill>
                <a:srgbClr val="000099"/>
              </a:solidFill>
              <a:latin typeface="思源黑体" pitchFamily="34" charset="-122"/>
              <a:ea typeface="思源黑体" pitchFamily="34" charset="-122"/>
            </a:endParaRPr>
          </a:p>
          <a:p>
            <a:pPr>
              <a:lnSpc>
                <a:spcPct val="150000"/>
              </a:lnSpc>
            </a:pPr>
            <a:r>
              <a:rPr lang="zh-CN" altLang="zh-CN" sz="2400" dirty="0"/>
              <a:t>①恒温蒸养</a:t>
            </a:r>
          </a:p>
          <a:p>
            <a:pPr>
              <a:lnSpc>
                <a:spcPct val="150000"/>
              </a:lnSpc>
            </a:pPr>
            <a:r>
              <a:rPr lang="zh-CN" altLang="zh-CN" sz="2400" dirty="0"/>
              <a:t>②辐射式蒸养</a:t>
            </a:r>
          </a:p>
          <a:p>
            <a:pPr>
              <a:lnSpc>
                <a:spcPct val="150000"/>
              </a:lnSpc>
            </a:pPr>
            <a:r>
              <a:rPr lang="zh-CN" altLang="zh-CN" sz="2400" dirty="0"/>
              <a:t>③多层仓位存储</a:t>
            </a:r>
          </a:p>
          <a:p>
            <a:pPr>
              <a:lnSpc>
                <a:spcPct val="150000"/>
              </a:lnSpc>
            </a:pPr>
            <a:r>
              <a:rPr lang="zh-CN" altLang="zh-CN" sz="2400" dirty="0"/>
              <a:t>④构件连同模台由码垛机控制进仓和出仓</a:t>
            </a:r>
          </a:p>
          <a:p>
            <a:pPr>
              <a:lnSpc>
                <a:spcPct val="150000"/>
              </a:lnSpc>
            </a:pPr>
            <a:r>
              <a:rPr lang="zh-CN" altLang="zh-CN" sz="2400" dirty="0"/>
              <a:t>⑤窑内设计有加湿系统</a:t>
            </a:r>
            <a:endParaRPr lang="en-US" altLang="zh-CN" sz="2400" dirty="0">
              <a:solidFill>
                <a:srgbClr val="000099"/>
              </a:solidFill>
              <a:latin typeface="思源黑体" pitchFamily="34" charset="-122"/>
              <a:ea typeface="思源黑体" pitchFamily="34" charset="-122"/>
            </a:endParaRPr>
          </a:p>
          <a:p>
            <a:pPr>
              <a:lnSpc>
                <a:spcPct val="200000"/>
              </a:lnSpc>
            </a:pPr>
            <a:endParaRPr lang="en-US" altLang="zh-CN" dirty="0"/>
          </a:p>
        </p:txBody>
      </p:sp>
      <p:sp>
        <p:nvSpPr>
          <p:cNvPr id="17" name="TextBox 16"/>
          <p:cNvSpPr txBox="1"/>
          <p:nvPr/>
        </p:nvSpPr>
        <p:spPr>
          <a:xfrm>
            <a:off x="611560" y="3111810"/>
            <a:ext cx="5400600" cy="369332"/>
          </a:xfrm>
          <a:prstGeom prst="rect">
            <a:avLst/>
          </a:prstGeom>
          <a:noFill/>
        </p:spPr>
        <p:txBody>
          <a:bodyPr wrap="square" rtlCol="0">
            <a:spAutoFit/>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1920875" y="761047"/>
            <a:ext cx="1220206" cy="338554"/>
          </a:xfrm>
          <a:prstGeom prst="rect">
            <a:avLst/>
          </a:prstGeom>
          <a:noFill/>
        </p:spPr>
        <p:txBody>
          <a:bodyPr wrap="none" rtlCol="0" anchor="t">
            <a:spAutoFit/>
          </a:bodyPr>
          <a:lstStyle/>
          <a:p>
            <a:r>
              <a:rPr lang="en-US" altLang="zh-CN" sz="1600" dirty="0"/>
              <a:t>PC</a:t>
            </a:r>
            <a:r>
              <a:rPr lang="zh-CN" altLang="zh-CN" sz="1600" dirty="0"/>
              <a:t>构件蒸养</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467544" y="1221601"/>
            <a:ext cx="7056784" cy="3647152"/>
          </a:xfrm>
          <a:prstGeom prst="rect">
            <a:avLst/>
          </a:prstGeom>
        </p:spPr>
        <p:txBody>
          <a:bodyPr wrap="square">
            <a:spAutoFit/>
          </a:bodyPr>
          <a:lstStyle/>
          <a:p>
            <a:r>
              <a:rPr lang="zh-CN" altLang="zh-CN" sz="2400" dirty="0"/>
              <a:t>低温集中蒸养的优点</a:t>
            </a:r>
            <a:r>
              <a:rPr lang="zh-CN" altLang="en-US" sz="2400" dirty="0"/>
              <a:t>：</a:t>
            </a:r>
            <a:endParaRPr lang="zh-CN" altLang="zh-CN" sz="2400" dirty="0"/>
          </a:p>
          <a:p>
            <a:pPr>
              <a:lnSpc>
                <a:spcPct val="150000"/>
              </a:lnSpc>
            </a:pPr>
            <a:r>
              <a:rPr lang="zh-CN" altLang="zh-CN" sz="2400" dirty="0"/>
              <a:t>①可大批量生产，进仓和出仓与生产线节拍同步；</a:t>
            </a:r>
          </a:p>
          <a:p>
            <a:pPr>
              <a:lnSpc>
                <a:spcPct val="150000"/>
              </a:lnSpc>
            </a:pPr>
            <a:r>
              <a:rPr lang="zh-CN" altLang="zh-CN" sz="2400" dirty="0"/>
              <a:t>②节省能源，窑内始终保持为恒温，热能的利用率高；</a:t>
            </a:r>
          </a:p>
          <a:p>
            <a:pPr>
              <a:lnSpc>
                <a:spcPct val="150000"/>
              </a:lnSpc>
            </a:pPr>
            <a:r>
              <a:rPr lang="zh-CN" altLang="zh-CN" sz="2400" dirty="0"/>
              <a:t>③码垛机采用自动控制，进仓和出仓方便；</a:t>
            </a:r>
            <a:endParaRPr lang="en-US" altLang="zh-CN" sz="2400" dirty="0"/>
          </a:p>
          <a:p>
            <a:pPr>
              <a:lnSpc>
                <a:spcPct val="150000"/>
              </a:lnSpc>
            </a:pPr>
            <a:r>
              <a:rPr lang="zh-CN" altLang="zh-CN" sz="2400" dirty="0"/>
              <a:t>④热量损失小，只是开门时间产生热损。</a:t>
            </a:r>
          </a:p>
          <a:p>
            <a:pPr>
              <a:lnSpc>
                <a:spcPct val="150000"/>
              </a:lnSpc>
            </a:pPr>
            <a:endParaRPr lang="en-US" altLang="zh-CN" dirty="0"/>
          </a:p>
        </p:txBody>
      </p:sp>
      <p:sp>
        <p:nvSpPr>
          <p:cNvPr id="17" name="TextBox 16"/>
          <p:cNvSpPr txBox="1"/>
          <p:nvPr/>
        </p:nvSpPr>
        <p:spPr>
          <a:xfrm>
            <a:off x="611560" y="3111810"/>
            <a:ext cx="5400600" cy="369332"/>
          </a:xfrm>
          <a:prstGeom prst="rect">
            <a:avLst/>
          </a:prstGeom>
          <a:noFill/>
        </p:spPr>
        <p:txBody>
          <a:bodyPr wrap="square" rtlCol="0">
            <a:spAutoFit/>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377440" y="25392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混凝土预制构件的养护方式与养护特点</a:t>
            </a:r>
            <a:endParaRPr lang="zh-CN" altLang="en-US" kern="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Rectangle 4"/>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5"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311956" y="721907"/>
            <a:ext cx="5328556" cy="35392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00">
              <a:defRPr/>
            </a:pPr>
            <a:r>
              <a:rPr lang="zh-CN" altLang="en-US" sz="1400" dirty="0">
                <a:solidFill>
                  <a:prstClr val="black"/>
                </a:solidFill>
              </a:rPr>
              <a:t>             </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575353" y="688159"/>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0" y="1823047"/>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4460431" y="5098634"/>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5" y="681404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5" y="43865"/>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0" y="1746869"/>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5" y="314805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 name="文本框 1"/>
          <p:cNvSpPr txBox="1"/>
          <p:nvPr/>
        </p:nvSpPr>
        <p:spPr>
          <a:xfrm>
            <a:off x="1920875" y="761047"/>
            <a:ext cx="1415772" cy="338554"/>
          </a:xfrm>
          <a:prstGeom prst="rect">
            <a:avLst/>
          </a:prstGeom>
          <a:noFill/>
        </p:spPr>
        <p:txBody>
          <a:bodyPr wrap="none" rtlCol="0" anchor="t">
            <a:spAutoFit/>
          </a:bodyPr>
          <a:lstStyle/>
          <a:p>
            <a:r>
              <a:rPr lang="zh-CN" altLang="zh-CN" sz="1600" dirty="0"/>
              <a:t>墙板养护要求</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467544" y="1221601"/>
            <a:ext cx="7056784" cy="4062651"/>
          </a:xfrm>
          <a:prstGeom prst="rect">
            <a:avLst/>
          </a:prstGeom>
        </p:spPr>
        <p:txBody>
          <a:bodyPr wrap="square">
            <a:spAutoFit/>
          </a:bodyPr>
          <a:lstStyle/>
          <a:p>
            <a:pPr>
              <a:lnSpc>
                <a:spcPct val="150000"/>
              </a:lnSpc>
            </a:pPr>
            <a:r>
              <a:rPr lang="zh-CN" altLang="zh-CN" sz="2000" dirty="0"/>
              <a:t>（</a:t>
            </a:r>
            <a:r>
              <a:rPr lang="en-US" altLang="zh-CN" sz="2000" dirty="0"/>
              <a:t>1</a:t>
            </a:r>
            <a:r>
              <a:rPr lang="zh-CN" altLang="zh-CN" sz="2000" dirty="0"/>
              <a:t>）在条件允许的情况下，预制墙板推荐采用自然养护。当采用蒸汽养护时，应按照养护制度的规定，进行温控，避免预制构件出现温差裂缝。对于夹心外墙板的养护，还应考虑保温材料的热变形特点，合理控制养护温度。</a:t>
            </a:r>
            <a:endParaRPr lang="en-US" altLang="zh-CN" sz="2000" dirty="0"/>
          </a:p>
          <a:p>
            <a:pPr>
              <a:lnSpc>
                <a:spcPct val="150000"/>
              </a:lnSpc>
            </a:pPr>
            <a:endParaRPr lang="zh-CN" altLang="zh-CN" sz="2000" dirty="0"/>
          </a:p>
          <a:p>
            <a:pPr>
              <a:lnSpc>
                <a:spcPct val="150000"/>
              </a:lnSpc>
            </a:pPr>
            <a:r>
              <a:rPr lang="en-US" altLang="zh-CN" sz="2000" dirty="0"/>
              <a:t> </a:t>
            </a:r>
            <a:r>
              <a:rPr lang="zh-CN" altLang="zh-CN" sz="2000" dirty="0"/>
              <a:t>（</a:t>
            </a:r>
            <a:r>
              <a:rPr lang="en-US" altLang="zh-CN" sz="2000" dirty="0"/>
              <a:t>2</a:t>
            </a:r>
            <a:r>
              <a:rPr lang="zh-CN" altLang="zh-CN" sz="2000" dirty="0"/>
              <a:t>）夹芯保温外墙板采取蒸汽养护时，养护温度不宜大于</a:t>
            </a:r>
            <a:r>
              <a:rPr lang="en-US" altLang="zh-CN" sz="2000" dirty="0"/>
              <a:t>50</a:t>
            </a:r>
            <a:r>
              <a:rPr lang="zh-CN" altLang="zh-CN" sz="2000" dirty="0"/>
              <a:t>℃，以防止保温材料变形造成对构件的破坏。</a:t>
            </a:r>
          </a:p>
          <a:p>
            <a:pPr>
              <a:lnSpc>
                <a:spcPct val="150000"/>
              </a:lnSpc>
            </a:pPr>
            <a:r>
              <a:rPr lang="en-US" altLang="zh-CN" sz="1600" dirty="0"/>
              <a:t> </a:t>
            </a:r>
            <a:endParaRPr lang="en-US" altLang="zh-CN" sz="2400" dirty="0"/>
          </a:p>
          <a:p>
            <a:endParaRPr lang="zh-CN" altLang="zh-CN" sz="2400" dirty="0"/>
          </a:p>
        </p:txBody>
      </p:sp>
      <p:sp>
        <p:nvSpPr>
          <p:cNvPr id="17" name="TextBox 16"/>
          <p:cNvSpPr txBox="1"/>
          <p:nvPr/>
        </p:nvSpPr>
        <p:spPr>
          <a:xfrm>
            <a:off x="611560" y="3111810"/>
            <a:ext cx="5400600" cy="369332"/>
          </a:xfrm>
          <a:prstGeom prst="rect">
            <a:avLst/>
          </a:prstGeom>
          <a:noFill/>
        </p:spPr>
        <p:txBody>
          <a:bodyPr wrap="square" rtlCol="0">
            <a:spAutoFit/>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661</Words>
  <Application>Microsoft Office PowerPoint</Application>
  <PresentationFormat>全屏显示(16:9)</PresentationFormat>
  <Paragraphs>107</Paragraphs>
  <Slides>11</Slides>
  <Notes>8</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11</vt:i4>
      </vt:variant>
    </vt:vector>
  </HeadingPairs>
  <TitlesOfParts>
    <vt:vector size="29" baseType="lpstr">
      <vt:lpstr>Glegoo</vt:lpstr>
      <vt:lpstr>Lato Light</vt:lpstr>
      <vt:lpstr>Mission Gothic Regular</vt:lpstr>
      <vt:lpstr>等线</vt:lpstr>
      <vt:lpstr>等线 Light</vt:lpstr>
      <vt:lpstr>方正兰亭粗黑简体</vt:lpstr>
      <vt:lpstr>黑体</vt:lpstr>
      <vt:lpstr>思源黑体</vt:lpstr>
      <vt:lpstr>宋体</vt:lpstr>
      <vt:lpstr>微软雅黑</vt:lpstr>
      <vt:lpstr>Arial</vt:lpstr>
      <vt:lpstr>Calibri</vt:lpstr>
      <vt:lpstr>Calibri Light</vt:lpstr>
      <vt:lpstr>IrisUPC</vt:lpstr>
      <vt:lpstr>Open Sans</vt:lpstr>
      <vt:lpstr>Times New Roman</vt:lpstr>
      <vt:lpstr>www.33ppt.com​​</vt:lpstr>
      <vt:lpstr>1_www.33ppt.com​​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KQJ-jngc</cp:lastModifiedBy>
  <cp:revision>12</cp:revision>
  <dcterms:created xsi:type="dcterms:W3CDTF">2017-09-08T02:32:00Z</dcterms:created>
  <dcterms:modified xsi:type="dcterms:W3CDTF">2018-05-02T09:25:28Z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