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3" r:id="rId2"/>
  </p:sldMasterIdLst>
  <p:notesMasterIdLst>
    <p:notesMasterId r:id="rId8"/>
  </p:notesMasterIdLst>
  <p:sldIdLst>
    <p:sldId id="273" r:id="rId3"/>
    <p:sldId id="354" r:id="rId4"/>
    <p:sldId id="257" r:id="rId5"/>
    <p:sldId id="272" r:id="rId6"/>
    <p:sldId id="356" r:id="rId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0" y="72"/>
      </p:cViewPr>
      <p:guideLst>
        <p:guide orient="horz" pos="161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5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18D59-1C4C-45E7-9A32-E836ACF872E2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66D71-7E6F-4299-B3D0-059161405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4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4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4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8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8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8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8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4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752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301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 defTabSz="4572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TextBox 1"/>
          <p:cNvSpPr txBox="1"/>
          <p:nvPr userDrawn="1"/>
        </p:nvSpPr>
        <p:spPr>
          <a:xfrm>
            <a:off x="3865642" y="368711"/>
            <a:ext cx="1292680" cy="300092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 defTabSz="457200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550"/>
            <a:ext cx="2562232" cy="3462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 defTabSz="457200"/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5" y="374073"/>
            <a:ext cx="3942159" cy="523118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5" y="917975"/>
            <a:ext cx="3942159" cy="280662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513"/>
            <a:ext cx="3942159" cy="3537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8645"/>
            <a:ext cx="3942159" cy="1768175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9" y="627462"/>
            <a:ext cx="3399235" cy="3888581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/>
          <a:lstStyle/>
          <a:p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7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19050" y="-14289"/>
            <a:ext cx="9163050" cy="5172714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-4762" y="1165369"/>
            <a:ext cx="9153525" cy="2813397"/>
          </a:xfrm>
          <a:prstGeom prst="rect">
            <a:avLst/>
          </a:prstGeom>
          <a:solidFill>
            <a:srgbClr val="F0BF29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6" tIns="36288" rIns="72576" bIns="36288" numCol="1" anchor="t" anchorCtr="0" compatLnSpc="1"/>
          <a:lstStyle/>
          <a:p>
            <a:pPr fontAlgn="auto"/>
            <a:endParaRPr lang="zh-CN" altLang="en-US" strike="noStrike" noProof="1"/>
          </a:p>
        </p:txBody>
      </p:sp>
      <p:grpSp>
        <p:nvGrpSpPr>
          <p:cNvPr id="5125" name="组合 8"/>
          <p:cNvGrpSpPr/>
          <p:nvPr userDrawn="1"/>
        </p:nvGrpSpPr>
        <p:grpSpPr>
          <a:xfrm>
            <a:off x="2713038" y="2011611"/>
            <a:ext cx="3717925" cy="1120913"/>
            <a:chOff x="4273" y="2640"/>
            <a:chExt cx="5854" cy="1765"/>
          </a:xfrm>
        </p:grpSpPr>
        <p:pic>
          <p:nvPicPr>
            <p:cNvPr id="5126" name="文本框 12"/>
            <p:cNvPicPr>
              <a:picLocks noGrp="1"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7" y="2640"/>
              <a:ext cx="6763" cy="3764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8" name="直接连接符 7"/>
            <p:cNvCxnSpPr/>
            <p:nvPr userDrawn="1"/>
          </p:nvCxnSpPr>
          <p:spPr>
            <a:xfrm>
              <a:off x="4454" y="4404"/>
              <a:ext cx="54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 userDrawn="1"/>
        </p:nvSpPr>
        <p:spPr>
          <a:xfrm>
            <a:off x="3099435" y="2013198"/>
            <a:ext cx="2945130" cy="1129665"/>
          </a:xfrm>
          <a:prstGeom prst="rect">
            <a:avLst/>
          </a:prstGeom>
          <a:noFill/>
          <a:effectLst>
            <a:reflection blurRad="177800" stA="24000" endA="300" endPos="60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4500" strike="noStrike" noProof="1">
                <a:solidFill>
                  <a:schemeClr val="tx1"/>
                </a:solidFill>
                <a:effectLst>
                  <a:outerShdw dist="25400" dir="2700000" algn="tl">
                    <a:srgbClr val="000000">
                      <a:alpha val="43137"/>
                    </a:srgbClr>
                  </a:outerShdw>
                </a:effectLst>
                <a:latin typeface="方正兰亭粗黑简体" panose="02000000000000000000" charset="-122"/>
                <a:ea typeface="方正兰亭粗黑简体" panose="02000000000000000000" charset="-122"/>
                <a:cs typeface="+mn-cs"/>
              </a:rPr>
              <a:t>谢 谢 观 看</a:t>
            </a:r>
          </a:p>
        </p:txBody>
      </p:sp>
    </p:spTree>
    <p:extLst>
      <p:ext uri="{BB962C8B-B14F-4D97-AF65-F5344CB8AC3E}">
        <p14:creationId xmlns:p14="http://schemas.microsoft.com/office/powerpoint/2010/main" val="87137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dir="in"/>
      </p:transition>
    </mc:Choice>
    <mc:Fallback xmlns="">
      <p:transition>
        <p:split dir="in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7"/>
            <a:ext cx="7886700" cy="112514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7"/>
            <a:ext cx="7886700" cy="112514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2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6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6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6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6" y="203067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4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752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301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 defTabSz="4572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TextBox 1"/>
          <p:cNvSpPr txBox="1"/>
          <p:nvPr userDrawn="1"/>
        </p:nvSpPr>
        <p:spPr>
          <a:xfrm>
            <a:off x="3865642" y="368710"/>
            <a:ext cx="1292680" cy="300092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 defTabSz="457200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548"/>
            <a:ext cx="2562232" cy="3462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 defTabSz="457200"/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3" y="374073"/>
            <a:ext cx="3942159" cy="523118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3" y="917975"/>
            <a:ext cx="3942159" cy="280662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513"/>
            <a:ext cx="3942159" cy="3537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8644"/>
            <a:ext cx="3942159" cy="1768175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7" y="627461"/>
            <a:ext cx="3399235" cy="3888581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/>
          <a:lstStyle/>
          <a:p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7"/>
          <p:cNvGrpSpPr/>
          <p:nvPr userDrawn="1"/>
        </p:nvGrpSpPr>
        <p:grpSpPr>
          <a:xfrm>
            <a:off x="0" y="414389"/>
            <a:ext cx="9144000" cy="4315358"/>
            <a:chOff x="-6" y="1364"/>
            <a:chExt cx="14402" cy="6795"/>
          </a:xfrm>
        </p:grpSpPr>
        <p:sp>
          <p:nvSpPr>
            <p:cNvPr id="3075" name="矩形 9"/>
            <p:cNvSpPr/>
            <p:nvPr userDrawn="1"/>
          </p:nvSpPr>
          <p:spPr>
            <a:xfrm>
              <a:off x="-4" y="2628"/>
              <a:ext cx="14400" cy="3752"/>
            </a:xfrm>
            <a:prstGeom prst="flowChartProcess">
              <a:avLst/>
            </a:prstGeom>
            <a:solidFill>
              <a:srgbClr val="F0BF29"/>
            </a:solidFill>
            <a:ln w="9525">
              <a:noFill/>
            </a:ln>
          </p:spPr>
          <p:txBody>
            <a:bodyPr wrap="square" lIns="121920" tIns="60960" rIns="121920" bIns="60960" anchor="t"/>
            <a:lstStyle/>
            <a:p>
              <a:pPr lvl="0" indent="0"/>
              <a:endParaRPr lang="zh-CN" altLang="en-US" baseline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9800000">
              <a:off x="4397" y="1364"/>
              <a:ext cx="120" cy="679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cxnSp>
          <p:nvCxnSpPr>
            <p:cNvPr id="16" name="直接连接符 15"/>
            <p:cNvCxnSpPr/>
            <p:nvPr userDrawn="1"/>
          </p:nvCxnSpPr>
          <p:spPr>
            <a:xfrm>
              <a:off x="-6" y="6461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>
              <a:off x="9836" y="2536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466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2"/>
            <a:ext cx="2949178" cy="120015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2"/>
            <a:ext cx="2949178" cy="120015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99" r:id="rId2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2018/5/2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Administrator\Documents\Tencent Files\228364794\FileRecv\构件生产封皮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407" cy="5143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1"/>
          <p:cNvSpPr txBox="1"/>
          <p:nvPr/>
        </p:nvSpPr>
        <p:spPr>
          <a:xfrm>
            <a:off x="4067944" y="1685150"/>
            <a:ext cx="3877985" cy="120032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预制混凝土墙构件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蒸养与起板入库</a:t>
            </a:r>
          </a:p>
        </p:txBody>
      </p:sp>
      <p:sp>
        <p:nvSpPr>
          <p:cNvPr id="12290" name="文本框 2"/>
          <p:cNvSpPr txBox="1"/>
          <p:nvPr/>
        </p:nvSpPr>
        <p:spPr>
          <a:xfrm>
            <a:off x="579438" y="1962150"/>
            <a:ext cx="1678665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en-US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3221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orient="vert"/>
      </p:transition>
    </mc:Choice>
    <mc:Fallback xmlns="">
      <p:transition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377440" y="253922"/>
            <a:ext cx="446024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zh-CN" altLang="zh-CN" dirty="0"/>
              <a:t>常用蒸养设备及工具</a:t>
            </a:r>
            <a:endParaRPr lang="zh-CN" altLang="en-US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MH_SubTitle_1"/>
          <p:cNvSpPr/>
          <p:nvPr>
            <p:custDataLst>
              <p:tags r:id="rId1"/>
            </p:custDataLst>
          </p:nvPr>
        </p:nvSpPr>
        <p:spPr>
          <a:xfrm>
            <a:off x="311956" y="721907"/>
            <a:ext cx="5328556" cy="353922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972922" tIns="0" rIns="0" bIns="0" rtlCol="0" anchor="ctr" anchorCtr="0">
            <a:noAutofit/>
          </a:bodyPr>
          <a:lstStyle/>
          <a:p>
            <a:pPr defTabSz="685800">
              <a:defRPr/>
            </a:pPr>
            <a:r>
              <a:rPr lang="zh-CN" altLang="en-US" sz="1400" dirty="0">
                <a:solidFill>
                  <a:prstClr val="black"/>
                </a:solidFill>
              </a:rPr>
              <a:t>             </a:t>
            </a:r>
            <a:endParaRPr lang="zh-CN" altLang="en-US" sz="1400" kern="0" dirty="0">
              <a:solidFill>
                <a:srgbClr val="F0BF29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MH_Other_1"/>
          <p:cNvSpPr txBox="1"/>
          <p:nvPr>
            <p:custDataLst>
              <p:tags r:id="rId2"/>
            </p:custDataLst>
          </p:nvPr>
        </p:nvSpPr>
        <p:spPr>
          <a:xfrm flipH="1">
            <a:off x="575353" y="688159"/>
            <a:ext cx="563386" cy="49244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defTabSz="457200">
              <a:lnSpc>
                <a:spcPct val="100000"/>
              </a:lnSpc>
              <a:defRPr/>
            </a:pPr>
            <a:r>
              <a:rPr lang="en-US" altLang="zh-CN" sz="3200" b="0" dirty="0">
                <a:solidFill>
                  <a:srgbClr val="FFFFFF"/>
                </a:solidFill>
                <a:latin typeface="IrisUPC" pitchFamily="34" charset="-34"/>
                <a:cs typeface="IrisUPC" pitchFamily="34" charset="-34"/>
                <a:sym typeface="Arial" panose="020B0604020202020204" pitchFamily="34" charset="0"/>
              </a:rPr>
              <a:t>01</a:t>
            </a:r>
            <a:endParaRPr lang="zh-CN" altLang="en-US" sz="3200" b="0" dirty="0">
              <a:solidFill>
                <a:srgbClr val="FFFFFF"/>
              </a:solidFill>
              <a:latin typeface="IrisUPC" pitchFamily="34" charset="-34"/>
              <a:cs typeface="IrisUPC" pitchFamily="34" charset="-34"/>
              <a:sym typeface="Arial" panose="020B0604020202020204" pitchFamily="34" charset="0"/>
            </a:endParaRP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5" y="43865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0" y="1823047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4460431" y="5098634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5" y="6814049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5" y="43865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0" y="1746869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5" y="314805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7585" y="1383618"/>
            <a:ext cx="7983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zh-CN" sz="2400" dirty="0"/>
              <a:t>构件蒸养过程中的主要设备</a:t>
            </a:r>
            <a:r>
              <a:rPr lang="zh-CN" altLang="en-US" sz="2400" dirty="0"/>
              <a:t>：   </a:t>
            </a:r>
            <a:r>
              <a:rPr lang="zh-CN" altLang="zh-CN" sz="2400" dirty="0">
                <a:solidFill>
                  <a:srgbClr val="000099"/>
                </a:solidFill>
                <a:latin typeface="思源黑体" pitchFamily="34" charset="-122"/>
                <a:ea typeface="思源黑体" pitchFamily="34" charset="-122"/>
              </a:rPr>
              <a:t>可监控蒸养库</a:t>
            </a:r>
          </a:p>
          <a:p>
            <a:pPr defTabSz="457200"/>
            <a:endParaRPr lang="zh-CN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20876" y="761047"/>
            <a:ext cx="2031325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1600" dirty="0"/>
              <a:t>常用蒸养设备及工具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9" name="图片 18" descr="QQ图片20160408104802"/>
          <p:cNvPicPr/>
          <p:nvPr/>
        </p:nvPicPr>
        <p:blipFill>
          <a:blip r:embed="rId5" cstate="print"/>
          <a:srcRect b="35598"/>
          <a:stretch>
            <a:fillRect/>
          </a:stretch>
        </p:blipFill>
        <p:spPr>
          <a:xfrm>
            <a:off x="1691680" y="1815666"/>
            <a:ext cx="5040560" cy="278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377440" y="253922"/>
            <a:ext cx="446024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zh-CN" altLang="zh-CN" dirty="0"/>
              <a:t>常用蒸养设备及工具</a:t>
            </a:r>
            <a:endParaRPr lang="zh-CN" altLang="en-US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5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MH_SubTitle_1"/>
          <p:cNvSpPr/>
          <p:nvPr>
            <p:custDataLst>
              <p:tags r:id="rId1"/>
            </p:custDataLst>
          </p:nvPr>
        </p:nvSpPr>
        <p:spPr>
          <a:xfrm>
            <a:off x="311956" y="721907"/>
            <a:ext cx="5328556" cy="353922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972922" tIns="0" rIns="0" bIns="0" rtlCol="0" anchor="ctr" anchorCtr="0">
            <a:noAutofit/>
          </a:bodyPr>
          <a:lstStyle/>
          <a:p>
            <a:pPr defTabSz="685800">
              <a:defRPr/>
            </a:pPr>
            <a:r>
              <a:rPr lang="zh-CN" altLang="en-US" sz="1400" dirty="0">
                <a:solidFill>
                  <a:prstClr val="black"/>
                </a:solidFill>
              </a:rPr>
              <a:t>             </a:t>
            </a:r>
            <a:endParaRPr lang="zh-CN" altLang="en-US" sz="1400" kern="0" dirty="0">
              <a:solidFill>
                <a:srgbClr val="F0BF29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MH_Other_1"/>
          <p:cNvSpPr txBox="1"/>
          <p:nvPr>
            <p:custDataLst>
              <p:tags r:id="rId2"/>
            </p:custDataLst>
          </p:nvPr>
        </p:nvSpPr>
        <p:spPr>
          <a:xfrm flipH="1">
            <a:off x="575353" y="688159"/>
            <a:ext cx="563386" cy="49244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defTabSz="457200">
              <a:lnSpc>
                <a:spcPct val="100000"/>
              </a:lnSpc>
              <a:defRPr/>
            </a:pPr>
            <a:r>
              <a:rPr lang="en-US" altLang="zh-CN" sz="3200" b="0" dirty="0">
                <a:solidFill>
                  <a:srgbClr val="FFFFFF"/>
                </a:solidFill>
                <a:latin typeface="IrisUPC" pitchFamily="34" charset="-34"/>
                <a:cs typeface="IrisUPC" pitchFamily="34" charset="-34"/>
                <a:sym typeface="Arial" panose="020B0604020202020204" pitchFamily="34" charset="0"/>
              </a:rPr>
              <a:t>01</a:t>
            </a:r>
            <a:endParaRPr lang="zh-CN" altLang="en-US" sz="3200" b="0" dirty="0">
              <a:solidFill>
                <a:srgbClr val="FFFFFF"/>
              </a:solidFill>
              <a:latin typeface="IrisUPC" pitchFamily="34" charset="-34"/>
              <a:cs typeface="IrisUPC" pitchFamily="34" charset="-34"/>
              <a:sym typeface="Arial" panose="020B0604020202020204" pitchFamily="34" charset="0"/>
            </a:endParaRP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5" y="43865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0" y="1823047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4460431" y="5098634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5" y="6814049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5" y="43865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0" y="1746869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5" y="314805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7585" y="1383618"/>
            <a:ext cx="79830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zh-CN" sz="2400" dirty="0"/>
              <a:t>构件</a:t>
            </a:r>
            <a:r>
              <a:rPr lang="zh-CN" altLang="en-US" sz="2400" dirty="0"/>
              <a:t>运输</a:t>
            </a:r>
            <a:r>
              <a:rPr lang="zh-CN" altLang="zh-CN" sz="2400" dirty="0"/>
              <a:t>过程中的主要设备</a:t>
            </a:r>
            <a:r>
              <a:rPr lang="zh-CN" altLang="en-US" sz="2400" dirty="0"/>
              <a:t>：   </a:t>
            </a:r>
            <a:r>
              <a:rPr lang="zh-CN" altLang="en-US" sz="2400" dirty="0">
                <a:solidFill>
                  <a:srgbClr val="000099"/>
                </a:solidFill>
                <a:latin typeface="思源黑体" pitchFamily="34" charset="-122"/>
                <a:ea typeface="思源黑体" pitchFamily="34" charset="-122"/>
              </a:rPr>
              <a:t>可操作模台和码垛机</a:t>
            </a:r>
            <a:endParaRPr lang="en-US" altLang="zh-CN" sz="2400" dirty="0">
              <a:solidFill>
                <a:srgbClr val="000099"/>
              </a:solidFill>
              <a:latin typeface="思源黑体" pitchFamily="34" charset="-122"/>
              <a:ea typeface="思源黑体" pitchFamily="34" charset="-122"/>
            </a:endParaRPr>
          </a:p>
          <a:p>
            <a:pPr defTabSz="457200"/>
            <a:endParaRPr lang="en-US" altLang="zh-CN" sz="2400" dirty="0">
              <a:solidFill>
                <a:srgbClr val="000099"/>
              </a:solidFill>
              <a:latin typeface="思源黑体" pitchFamily="34" charset="-122"/>
              <a:ea typeface="思源黑体" pitchFamily="34" charset="-122"/>
            </a:endParaRPr>
          </a:p>
          <a:p>
            <a:pPr defTabSz="457200"/>
            <a:r>
              <a:rPr lang="zh-CN" altLang="zh-CN" sz="2400" dirty="0"/>
              <a:t>构件入库需操作取料杆将模台推进蒸养库内</a:t>
            </a:r>
            <a:endParaRPr lang="en-US" altLang="zh-CN" sz="2400" dirty="0">
              <a:solidFill>
                <a:srgbClr val="000099"/>
              </a:solidFill>
              <a:latin typeface="思源黑体" pitchFamily="34" charset="-122"/>
              <a:ea typeface="思源黑体" pitchFamily="34" charset="-122"/>
            </a:endParaRPr>
          </a:p>
          <a:p>
            <a:pPr defTabSz="457200"/>
            <a:endParaRPr lang="en-US" altLang="zh-CN" sz="2400" dirty="0">
              <a:solidFill>
                <a:srgbClr val="000099"/>
              </a:solidFill>
              <a:latin typeface="思源黑体" pitchFamily="34" charset="-122"/>
              <a:ea typeface="思源黑体" pitchFamily="34" charset="-122"/>
            </a:endParaRPr>
          </a:p>
          <a:p>
            <a:pPr defTabSz="457200"/>
            <a:endParaRPr lang="zh-CN" altLang="zh-CN" sz="2400" dirty="0">
              <a:solidFill>
                <a:srgbClr val="000099"/>
              </a:solidFill>
              <a:latin typeface="思源黑体" pitchFamily="34" charset="-122"/>
              <a:ea typeface="思源黑体" pitchFamily="34" charset="-122"/>
            </a:endParaRPr>
          </a:p>
          <a:p>
            <a:pPr defTabSz="457200"/>
            <a:endParaRPr lang="zh-CN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20876" y="761047"/>
            <a:ext cx="2031325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1600" dirty="0"/>
              <a:t>常用蒸养设备及工具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050" name="Picture 2" descr="http://pic.ynshangji.com/00user/product0_35/2017-4-28/543284-10445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499742"/>
            <a:ext cx="6120680" cy="24145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13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dir="in"/>
      </p:transition>
    </mc:Choice>
    <mc:Fallback xmlns="">
      <p:transition>
        <p:split dir="in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33ppt.com​​">
  <a:themeElements>
    <a:clrScheme name="自定义 7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BF29"/>
      </a:accent1>
      <a:accent2>
        <a:srgbClr val="757376"/>
      </a:accent2>
      <a:accent3>
        <a:srgbClr val="F0BF29"/>
      </a:accent3>
      <a:accent4>
        <a:srgbClr val="757376"/>
      </a:accent4>
      <a:accent5>
        <a:srgbClr val="F0BF29"/>
      </a:accent5>
      <a:accent6>
        <a:srgbClr val="75737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ww.33ppt.com​​">
  <a:themeElements>
    <a:clrScheme name="自定义 7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BF29"/>
      </a:accent1>
      <a:accent2>
        <a:srgbClr val="757376"/>
      </a:accent2>
      <a:accent3>
        <a:srgbClr val="F0BF29"/>
      </a:accent3>
      <a:accent4>
        <a:srgbClr val="757376"/>
      </a:accent4>
      <a:accent5>
        <a:srgbClr val="F0BF29"/>
      </a:accent5>
      <a:accent6>
        <a:srgbClr val="75737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91</Words>
  <Application>Microsoft Office PowerPoint</Application>
  <PresentationFormat>全屏显示(16:9)</PresentationFormat>
  <Paragraphs>24</Paragraphs>
  <Slides>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23" baseType="lpstr">
      <vt:lpstr>Glegoo</vt:lpstr>
      <vt:lpstr>Lato Light</vt:lpstr>
      <vt:lpstr>Mission Gothic Regular</vt:lpstr>
      <vt:lpstr>等线</vt:lpstr>
      <vt:lpstr>等线 Light</vt:lpstr>
      <vt:lpstr>方正兰亭粗黑简体</vt:lpstr>
      <vt:lpstr>黑体</vt:lpstr>
      <vt:lpstr>思源黑体</vt:lpstr>
      <vt:lpstr>宋体</vt:lpstr>
      <vt:lpstr>微软雅黑</vt:lpstr>
      <vt:lpstr>Arial</vt:lpstr>
      <vt:lpstr>Calibri</vt:lpstr>
      <vt:lpstr>Calibri Light</vt:lpstr>
      <vt:lpstr>IrisUPC</vt:lpstr>
      <vt:lpstr>Open Sans</vt:lpstr>
      <vt:lpstr>Times New Roman</vt:lpstr>
      <vt:lpstr>www.33ppt.com​​</vt:lpstr>
      <vt:lpstr>1_www.33ppt.com​​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KQJ-jngc</cp:lastModifiedBy>
  <cp:revision>10</cp:revision>
  <dcterms:created xsi:type="dcterms:W3CDTF">2017-09-08T02:32:00Z</dcterms:created>
  <dcterms:modified xsi:type="dcterms:W3CDTF">2018-05-02T09:27:52Z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