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18" r:id="rId2"/>
    <p:sldId id="395" r:id="rId3"/>
    <p:sldId id="412" r:id="rId4"/>
    <p:sldId id="413" r:id="rId5"/>
    <p:sldId id="414" r:id="rId6"/>
    <p:sldId id="415" r:id="rId7"/>
    <p:sldId id="417" r:id="rId8"/>
    <p:sldId id="405" r:id="rId9"/>
    <p:sldId id="406" r:id="rId10"/>
    <p:sldId id="407" r:id="rId11"/>
    <p:sldId id="408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F608B4-138B-41DC-95E3-D20DC4EAB6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6B99FC3-7364-463B-9E23-DFAA6653C7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8A173C3-A642-4D82-BF31-21B807C5F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B6E8D-84ED-40C6-B99A-F0D67279F612}" type="datetimeFigureOut">
              <a:rPr lang="zh-CN" altLang="en-US" smtClean="0"/>
              <a:t>2018/5/2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1B5531C-D324-4EBD-8A93-A408C9DC7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5FEB4B9-2329-4BD7-8442-7EC8B170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817F8-D87E-42A2-B9F7-168CDB3B35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6379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68D194-51DA-491D-AAD6-7D8E1C440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4BC8CBE-5416-4186-A59A-D130007763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FB52E0-AF19-4CD6-9A44-1994658C7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B6E8D-84ED-40C6-B99A-F0D67279F612}" type="datetimeFigureOut">
              <a:rPr lang="zh-CN" altLang="en-US" smtClean="0"/>
              <a:t>2018/5/2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5CE4701-FA10-440A-9EB3-903DF0DC5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20B795E-C9A2-4EEE-9B44-6CEB78101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817F8-D87E-42A2-B9F7-168CDB3B35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0616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A2D0C00-1D66-4E6D-BA6E-D24D068CAE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5F9A41F-AEF0-42E0-8EE0-5E497A0E0B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9739D1B-6284-459E-BAA6-A42957A9F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B6E8D-84ED-40C6-B99A-F0D67279F612}" type="datetimeFigureOut">
              <a:rPr lang="zh-CN" altLang="en-US" smtClean="0"/>
              <a:t>2018/5/2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68CBC2B-A1AD-467D-B1AB-1C063937E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7FD7565-73DC-4548-B4F5-EE227AC95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817F8-D87E-42A2-B9F7-168CDB3B35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0155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组合 7"/>
          <p:cNvGrpSpPr/>
          <p:nvPr userDrawn="1"/>
        </p:nvGrpSpPr>
        <p:grpSpPr>
          <a:xfrm>
            <a:off x="0" y="501650"/>
            <a:ext cx="12192000" cy="0"/>
            <a:chOff x="0" y="593"/>
            <a:chExt cx="14400" cy="0"/>
          </a:xfrm>
        </p:grpSpPr>
        <p:cxnSp>
          <p:nvCxnSpPr>
            <p:cNvPr id="7" name="直接连接符 6"/>
            <p:cNvCxnSpPr/>
            <p:nvPr userDrawn="1"/>
          </p:nvCxnSpPr>
          <p:spPr>
            <a:xfrm>
              <a:off x="0" y="592"/>
              <a:ext cx="5729" cy="0"/>
            </a:xfrm>
            <a:prstGeom prst="line">
              <a:avLst/>
            </a:prstGeom>
            <a:ln w="12700">
              <a:solidFill>
                <a:srgbClr val="F0BF29"/>
              </a:solidFill>
              <a:prstDash val="dash"/>
            </a:ln>
            <a:effectLst>
              <a:outerShdw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" name="直接连接符 1"/>
            <p:cNvCxnSpPr/>
            <p:nvPr userDrawn="1"/>
          </p:nvCxnSpPr>
          <p:spPr>
            <a:xfrm>
              <a:off x="8670" y="592"/>
              <a:ext cx="5729" cy="0"/>
            </a:xfrm>
            <a:prstGeom prst="line">
              <a:avLst/>
            </a:prstGeom>
            <a:ln w="12700">
              <a:solidFill>
                <a:srgbClr val="F0BF29"/>
              </a:solidFill>
              <a:prstDash val="dash"/>
            </a:ln>
            <a:effectLst>
              <a:outerShdw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01" name="文本框 8"/>
          <p:cNvSpPr txBox="1"/>
          <p:nvPr userDrawn="1"/>
        </p:nvSpPr>
        <p:spPr>
          <a:xfrm>
            <a:off x="5295900" y="237067"/>
            <a:ext cx="1550424" cy="50257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666">
                <a:solidFill>
                  <a:srgbClr val="1817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项目介绍</a:t>
            </a:r>
          </a:p>
        </p:txBody>
      </p:sp>
    </p:spTree>
    <p:extLst>
      <p:ext uri="{BB962C8B-B14F-4D97-AF65-F5344CB8AC3E}">
        <p14:creationId xmlns:p14="http://schemas.microsoft.com/office/powerpoint/2010/main" val="302539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7"/>
          <p:cNvGrpSpPr>
            <a:grpSpLocks/>
          </p:cNvGrpSpPr>
          <p:nvPr userDrawn="1"/>
        </p:nvGrpSpPr>
        <p:grpSpPr bwMode="auto">
          <a:xfrm>
            <a:off x="0" y="552453"/>
            <a:ext cx="12192000" cy="5753100"/>
            <a:chOff x="-6" y="1364"/>
            <a:chExt cx="14402" cy="6795"/>
          </a:xfrm>
        </p:grpSpPr>
        <p:sp>
          <p:nvSpPr>
            <p:cNvPr id="3" name="矩形 9"/>
            <p:cNvSpPr>
              <a:spLocks noChangeArrowheads="1"/>
            </p:cNvSpPr>
            <p:nvPr userDrawn="1"/>
          </p:nvSpPr>
          <p:spPr bwMode="auto">
            <a:xfrm>
              <a:off x="-3" y="2629"/>
              <a:ext cx="14399" cy="3750"/>
            </a:xfrm>
            <a:prstGeom prst="flowChartProcess">
              <a:avLst/>
            </a:prstGeom>
            <a:solidFill>
              <a:srgbClr val="F0B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 sz="2399">
                <a:solidFill>
                  <a:prstClr val="black"/>
                </a:solidFill>
              </a:endParaRPr>
            </a:p>
          </p:txBody>
        </p:sp>
        <p:sp>
          <p:nvSpPr>
            <p:cNvPr id="4" name="矩形 3"/>
            <p:cNvSpPr/>
            <p:nvPr userDrawn="1"/>
          </p:nvSpPr>
          <p:spPr>
            <a:xfrm rot="19800000">
              <a:off x="4397" y="1364"/>
              <a:ext cx="120" cy="6795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z="2399" noProof="1">
                <a:solidFill>
                  <a:prstClr val="white"/>
                </a:solidFill>
              </a:endParaRPr>
            </a:p>
          </p:txBody>
        </p:sp>
        <p:cxnSp>
          <p:nvCxnSpPr>
            <p:cNvPr id="5" name="直接连接符 4"/>
            <p:cNvCxnSpPr/>
            <p:nvPr userDrawn="1"/>
          </p:nvCxnSpPr>
          <p:spPr>
            <a:xfrm>
              <a:off x="-6" y="6461"/>
              <a:ext cx="4561" cy="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 userDrawn="1"/>
          </p:nvCxnSpPr>
          <p:spPr>
            <a:xfrm>
              <a:off x="9835" y="2536"/>
              <a:ext cx="4561" cy="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66703073"/>
      </p:ext>
    </p:extLst>
  </p:cSld>
  <p:clrMapOvr>
    <a:masterClrMapping/>
  </p:clrMapOvr>
  <p:transition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096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 userDrawn="1"/>
        </p:nvSpPr>
        <p:spPr>
          <a:xfrm>
            <a:off x="-25400" y="-19051"/>
            <a:ext cx="12217400" cy="6896952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 noProof="1">
              <a:solidFill>
                <a:prstClr val="white"/>
              </a:solidFill>
            </a:endParaRPr>
          </a:p>
        </p:txBody>
      </p:sp>
      <p:sp>
        <p:nvSpPr>
          <p:cNvPr id="12" name="Freeform 8"/>
          <p:cNvSpPr/>
          <p:nvPr userDrawn="1"/>
        </p:nvSpPr>
        <p:spPr bwMode="auto">
          <a:xfrm>
            <a:off x="-6349" y="1553825"/>
            <a:ext cx="12204700" cy="3751197"/>
          </a:xfrm>
          <a:prstGeom prst="rect">
            <a:avLst/>
          </a:prstGeom>
          <a:solidFill>
            <a:srgbClr val="F0BF29">
              <a:alpha val="80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6738" tIns="48369" rIns="96738" bIns="48369" numCol="1" anchor="t" anchorCtr="0" compatLnSpc="1"/>
          <a:lstStyle/>
          <a:p>
            <a:endParaRPr lang="zh-CN" altLang="en-US" sz="2399" noProof="1">
              <a:solidFill>
                <a:prstClr val="black"/>
              </a:solidFill>
            </a:endParaRPr>
          </a:p>
        </p:txBody>
      </p:sp>
      <p:grpSp>
        <p:nvGrpSpPr>
          <p:cNvPr id="5125" name="组合 8"/>
          <p:cNvGrpSpPr/>
          <p:nvPr userDrawn="1"/>
        </p:nvGrpSpPr>
        <p:grpSpPr>
          <a:xfrm>
            <a:off x="3617386" y="2682150"/>
            <a:ext cx="4957233" cy="1494551"/>
            <a:chOff x="4273" y="2640"/>
            <a:chExt cx="5854" cy="1765"/>
          </a:xfrm>
        </p:grpSpPr>
        <p:pic>
          <p:nvPicPr>
            <p:cNvPr id="5126" name="文本框 12"/>
            <p:cNvPicPr>
              <a:picLocks noGrp="1"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37" y="2640"/>
              <a:ext cx="6763" cy="3764"/>
            </a:xfrm>
            <a:prstGeom prst="rect">
              <a:avLst/>
            </a:prstGeom>
            <a:noFill/>
            <a:ln w="9525">
              <a:noFill/>
            </a:ln>
          </p:spPr>
        </p:pic>
        <p:cxnSp>
          <p:nvCxnSpPr>
            <p:cNvPr id="8" name="直接连接符 7"/>
            <p:cNvCxnSpPr/>
            <p:nvPr userDrawn="1"/>
          </p:nvCxnSpPr>
          <p:spPr>
            <a:xfrm>
              <a:off x="4454" y="4404"/>
              <a:ext cx="548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文本框 12"/>
          <p:cNvSpPr txBox="1"/>
          <p:nvPr userDrawn="1"/>
        </p:nvSpPr>
        <p:spPr>
          <a:xfrm>
            <a:off x="4123344" y="2684265"/>
            <a:ext cx="3945311" cy="1313821"/>
          </a:xfrm>
          <a:prstGeom prst="rect">
            <a:avLst/>
          </a:prstGeom>
          <a:noFill/>
          <a:effectLst>
            <a:reflection blurRad="177800" stA="24000" endA="300" endPos="60000" dir="5400000" sy="-100000" algn="bl" rotWithShape="0"/>
          </a:effectLst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5998" noProof="1">
                <a:solidFill>
                  <a:prstClr val="black"/>
                </a:solidFill>
                <a:effectLst>
                  <a:outerShdw dist="25400" dir="2700000" algn="tl">
                    <a:srgbClr val="000000">
                      <a:alpha val="43137"/>
                    </a:srgbClr>
                  </a:outerShdw>
                </a:effectLst>
                <a:latin typeface="方正兰亭粗黑简体" panose="02000000000000000000" charset="-122"/>
                <a:ea typeface="方正兰亭粗黑简体" panose="02000000000000000000" charset="-122"/>
              </a:rPr>
              <a:t>谢 谢 观 看</a:t>
            </a:r>
          </a:p>
        </p:txBody>
      </p:sp>
    </p:spTree>
    <p:extLst>
      <p:ext uri="{BB962C8B-B14F-4D97-AF65-F5344CB8AC3E}">
        <p14:creationId xmlns:p14="http://schemas.microsoft.com/office/powerpoint/2010/main" val="950870135"/>
      </p:ext>
    </p:extLst>
  </p:cSld>
  <p:clrMapOvr>
    <a:masterClrMapping/>
  </p:clrMapOvr>
  <p:transition>
    <p:split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56DE27-5530-486C-AE00-2BDE6665A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FD43DCE-7782-4992-8336-E2C5710977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2FFADB7-3168-4700-AB52-56864170B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B6E8D-84ED-40C6-B99A-F0D67279F612}" type="datetimeFigureOut">
              <a:rPr lang="zh-CN" altLang="en-US" smtClean="0"/>
              <a:t>2018/5/2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0749473-59A3-4602-BAA1-6CB200C72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589B8D-75F0-4304-87B6-3588539B4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817F8-D87E-42A2-B9F7-168CDB3B35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385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7FF81E-A829-402A-9835-522C0BC8F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707E487-65FB-430C-91F3-0D37B79CDF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48E74F6-A169-41A6-9E2E-6DEB281A6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B6E8D-84ED-40C6-B99A-F0D67279F612}" type="datetimeFigureOut">
              <a:rPr lang="zh-CN" altLang="en-US" smtClean="0"/>
              <a:t>2018/5/2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361D380-F7EC-4C6C-B5B2-34A0672A7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95864FE-0F17-4360-86FD-A7E7BE01A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817F8-D87E-42A2-B9F7-168CDB3B35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4129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8AB811-ADF8-48C5-8B4D-3F3FC634D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4FC9E39-9AB8-4F5B-89AE-B476130BC6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7CA0ECB-96F6-4032-BAC8-C2E29757C7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73AE93A-5EFC-445D-B0D3-DC46CFCE3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B6E8D-84ED-40C6-B99A-F0D67279F612}" type="datetimeFigureOut">
              <a:rPr lang="zh-CN" altLang="en-US" smtClean="0"/>
              <a:t>2018/5/2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CEA85B1-14FC-45CE-AE83-E3FEA9DBB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004FB79-CFA3-4D95-B007-0F3F4C234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817F8-D87E-42A2-B9F7-168CDB3B35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3859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5034F6-751D-4C00-937B-397FF1F04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7B3491E-385D-4F4B-BA97-3C1D4624DC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F91ECF5-1238-4B60-9189-0F5DB82C03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8FAF5DE-CF27-4BB7-902B-5BB65DA1CF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8572B90-5412-4D7E-9336-3BB6E4E6C5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A91CE6A-13F0-4310-A8E6-F98C8CBCE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B6E8D-84ED-40C6-B99A-F0D67279F612}" type="datetimeFigureOut">
              <a:rPr lang="zh-CN" altLang="en-US" smtClean="0"/>
              <a:t>2018/5/2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B9A1591-760B-42DC-BB33-054676274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763A6E7-7E2A-43C9-9E41-BBDBDEFDE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817F8-D87E-42A2-B9F7-168CDB3B35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5121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6F7F60-06B6-4EDD-B2A5-7BA51AE96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F105B96-263D-4CF1-B926-52E712F13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B6E8D-84ED-40C6-B99A-F0D67279F612}" type="datetimeFigureOut">
              <a:rPr lang="zh-CN" altLang="en-US" smtClean="0"/>
              <a:t>2018/5/2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401C157-EE77-457B-8F04-EE1BF7841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39F021A-52ED-4ED6-BD60-73357B798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817F8-D87E-42A2-B9F7-168CDB3B35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221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0C56A77-2EBE-44CD-8410-C8146884E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B6E8D-84ED-40C6-B99A-F0D67279F612}" type="datetimeFigureOut">
              <a:rPr lang="zh-CN" altLang="en-US" smtClean="0"/>
              <a:t>2018/5/2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D32AD59-DBE2-4317-A285-32227FB68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855CF93-A173-40C1-962F-21A31494F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817F8-D87E-42A2-B9F7-168CDB3B35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2146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96D47B-4F73-4B98-AEDE-F6A854F56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7559960-CCA5-4C47-A30F-8FA6A3B56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92165D2-F2B0-4A9F-89F2-4E5BB0AD77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BD03776-EFCD-4383-B108-3B230DDCE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B6E8D-84ED-40C6-B99A-F0D67279F612}" type="datetimeFigureOut">
              <a:rPr lang="zh-CN" altLang="en-US" smtClean="0"/>
              <a:t>2018/5/2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93788EE-EDA2-4686-A9EE-881457C78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24D5490-8466-4CC6-9190-1C35158E4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817F8-D87E-42A2-B9F7-168CDB3B35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5061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5F6089-CC3F-4BA6-8E52-44CFA8DA2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E94529A-6D0C-42BC-9189-350554C838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DDD6504-A8B7-47EA-AD44-FF44F86EC3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251755F-99A8-4BE5-BFA1-8BFADDB7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B6E8D-84ED-40C6-B99A-F0D67279F612}" type="datetimeFigureOut">
              <a:rPr lang="zh-CN" altLang="en-US" smtClean="0"/>
              <a:t>2018/5/2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B7BE2B3-9F6F-44D0-B6A7-57EC6CEBA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0C55018-11C0-43C6-8EA8-12F6D1ACC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817F8-D87E-42A2-B9F7-168CDB3B35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2296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1C84F38-A6B1-481B-B00D-25B25D6D2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01CEC80-746B-4E6B-9DD2-45C32AFC04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D4F1998-1416-4B42-AA5F-BE4979D6C5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B6E8D-84ED-40C6-B99A-F0D67279F612}" type="datetimeFigureOut">
              <a:rPr lang="zh-CN" altLang="en-US" smtClean="0"/>
              <a:t>2018/5/2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FFFBEF4-4407-45C5-9A85-FD8CFE0EF7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D474223-D62E-4E7D-8807-B195F84FFB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817F8-D87E-42A2-B9F7-168CDB3B35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3599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4F2F93-4B61-4EB9-AB58-42C4FDA373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C96F2CB-CC9B-4A74-BF64-BD97D4330B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EA82005-5085-491B-A1F0-656C3B5C48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6"/>
            <a:ext cx="12192000" cy="684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69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592" y="1387538"/>
            <a:ext cx="6361992" cy="411100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矩形 4"/>
          <p:cNvSpPr/>
          <p:nvPr/>
        </p:nvSpPr>
        <p:spPr>
          <a:xfrm>
            <a:off x="5594784" y="5580344"/>
            <a:ext cx="1281120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133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合模浇筑</a:t>
            </a:r>
            <a:endParaRPr lang="zh-CN" altLang="en-US" sz="2133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59499549"/>
      </p:ext>
    </p:extLst>
  </p:cSld>
  <p:clrMapOvr>
    <a:masterClrMapping/>
  </p:clrMapOvr>
  <p:transition advClick="0" advTm="6000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5420225"/>
      </p:ext>
    </p:extLst>
  </p:cSld>
  <p:clrMapOvr>
    <a:masterClrMapping/>
  </p:clrMapOvr>
  <p:transition>
    <p:split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文本框 1"/>
          <p:cNvSpPr txBox="1">
            <a:spLocks noChangeArrowheads="1"/>
          </p:cNvSpPr>
          <p:nvPr/>
        </p:nvSpPr>
        <p:spPr bwMode="auto">
          <a:xfrm>
            <a:off x="4517282" y="2430715"/>
            <a:ext cx="6340197" cy="1569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4798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预制混凝土楼梯混凝土</a:t>
            </a:r>
            <a:endParaRPr lang="en-US" altLang="zh-CN" sz="4798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/>
            <a:r>
              <a:rPr lang="zh-CN" altLang="en-US" sz="4798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制作与浇筑</a:t>
            </a:r>
          </a:p>
        </p:txBody>
      </p:sp>
      <p:sp>
        <p:nvSpPr>
          <p:cNvPr id="11267" name="文本框 2"/>
          <p:cNvSpPr txBox="1">
            <a:spLocks noChangeArrowheads="1"/>
          </p:cNvSpPr>
          <p:nvPr/>
        </p:nvSpPr>
        <p:spPr bwMode="auto">
          <a:xfrm>
            <a:off x="774228" y="2616453"/>
            <a:ext cx="2175596" cy="83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798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任务</a:t>
            </a:r>
            <a:r>
              <a:rPr lang="en-US" altLang="zh-CN" sz="4798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12</a:t>
            </a:r>
            <a:endParaRPr lang="en-US" altLang="en-US" sz="4798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48468443"/>
      </p:ext>
    </p:extLst>
  </p:cSld>
  <p:clrMapOvr>
    <a:masterClrMapping/>
  </p:clrMapOvr>
  <p:transition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58125" y="1652549"/>
            <a:ext cx="10125852" cy="2003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133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133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楼梯混凝土浇筑前，模具内浮浆焊渣铁锈及各种污物应清理干净，脱模剂应涂刷均匀，密封胶及双面胶带应在清理后及时打注与黏贴，防止密封胶凝固不好造成楼梯露浆严重影响楼梯表观质量，合模时应注意上下口应一致，避免出现成品左右厚度不一。楼梯模具下部缝隙较大的，应填满塞实后进行密封。</a:t>
            </a:r>
          </a:p>
        </p:txBody>
      </p:sp>
      <p:sp>
        <p:nvSpPr>
          <p:cNvPr id="5" name="矩形 4"/>
          <p:cNvSpPr/>
          <p:nvPr/>
        </p:nvSpPr>
        <p:spPr>
          <a:xfrm>
            <a:off x="1058125" y="4211051"/>
            <a:ext cx="10125852" cy="1019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133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133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、混凝土配合比和工作性能应根据产品类别和生产工艺要求确定，混凝土浇筑应采用机械振捣成型方式。</a:t>
            </a:r>
          </a:p>
        </p:txBody>
      </p:sp>
      <p:sp>
        <p:nvSpPr>
          <p:cNvPr id="6" name="TextBox 28">
            <a:extLst>
              <a:ext uri="{FF2B5EF4-FFF2-40B4-BE49-F238E27FC236}">
                <a16:creationId xmlns:a16="http://schemas.microsoft.com/office/drawing/2014/main" id="{60B2FD0A-8EAE-4F3B-8BE3-6D5BABD5D3F8}"/>
              </a:ext>
            </a:extLst>
          </p:cNvPr>
          <p:cNvSpPr/>
          <p:nvPr/>
        </p:nvSpPr>
        <p:spPr>
          <a:xfrm>
            <a:off x="3356520" y="317582"/>
            <a:ext cx="5858918" cy="523220"/>
          </a:xfrm>
          <a:custGeom>
            <a:avLst/>
            <a:gdLst>
              <a:gd name="txL" fmla="*/ 0 w 4911725"/>
              <a:gd name="txT" fmla="*/ 0 h 435584"/>
              <a:gd name="txR" fmla="*/ 4911725 w 4911725"/>
              <a:gd name="txB" fmla="*/ 435584 h 435584"/>
            </a:gdLst>
            <a:ahLst/>
            <a:cxnLst>
              <a:cxn ang="0">
                <a:pos x="4911725" y="217792"/>
              </a:cxn>
              <a:cxn ang="5400000">
                <a:pos x="2455862" y="435584"/>
              </a:cxn>
              <a:cxn ang="10800000">
                <a:pos x="0" y="217792"/>
              </a:cxn>
              <a:cxn ang="16200000">
                <a:pos x="2455862" y="0"/>
              </a:cxn>
            </a:cxnLst>
            <a:rect l="txL" t="txT" r="txR" b="txB"/>
            <a:pathLst>
              <a:path w="4911725" h="435584">
                <a:moveTo>
                  <a:pt x="0" y="0"/>
                </a:moveTo>
                <a:lnTo>
                  <a:pt x="4839126" y="0"/>
                </a:lnTo>
                <a:lnTo>
                  <a:pt x="4911725" y="72598"/>
                </a:lnTo>
                <a:lnTo>
                  <a:pt x="4911725" y="435584"/>
                </a:lnTo>
                <a:lnTo>
                  <a:pt x="4911725" y="435584"/>
                </a:lnTo>
                <a:lnTo>
                  <a:pt x="72598" y="435584"/>
                </a:lnTo>
                <a:lnTo>
                  <a:pt x="0" y="362985"/>
                </a:lnTo>
                <a:lnTo>
                  <a:pt x="0" y="0"/>
                </a:lnTo>
                <a:close/>
              </a:path>
            </a:pathLst>
          </a:custGeom>
          <a:solidFill>
            <a:srgbClr val="F0BF29"/>
          </a:solidFill>
          <a:ln w="9525">
            <a:noFill/>
          </a:ln>
          <a:effectLst>
            <a:outerShdw dist="25400" dir="5400000" algn="t" rotWithShape="0">
              <a:srgbClr val="000000">
                <a:alpha val="39999"/>
              </a:srgbClr>
            </a:outerShdw>
          </a:effectLst>
        </p:spPr>
        <p:txBody>
          <a:bodyPr wrap="square" anchor="t">
            <a:spAutoFit/>
          </a:bodyPr>
          <a:lstStyle/>
          <a:p>
            <a:pPr algn="ctr" defTabSz="685800">
              <a:defRPr/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预制混凝土楼梯的混凝土浇筑要求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40289955"/>
      </p:ext>
    </p:extLst>
  </p:cSld>
  <p:clrMapOvr>
    <a:masterClrMapping/>
  </p:clrMapOvr>
  <p:transition advClick="0" advTm="6000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058126" y="1308987"/>
            <a:ext cx="4440733" cy="526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133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133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、混凝土浇筑时应符合下列要求：</a:t>
            </a:r>
          </a:p>
        </p:txBody>
      </p:sp>
      <p:sp>
        <p:nvSpPr>
          <p:cNvPr id="7" name="矩形 6"/>
          <p:cNvSpPr/>
          <p:nvPr/>
        </p:nvSpPr>
        <p:spPr>
          <a:xfrm>
            <a:off x="1401692" y="1969726"/>
            <a:ext cx="8947922" cy="1019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133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(1) </a:t>
            </a:r>
            <a:r>
              <a:rPr lang="zh-CN" altLang="en-US" sz="2133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浇筑混凝土时候的气温最低不低于</a:t>
            </a:r>
            <a:r>
              <a:rPr lang="en-US" altLang="zh-CN" sz="2133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-5℃ </a:t>
            </a:r>
            <a:r>
              <a:rPr lang="zh-CN" altLang="en-US" sz="2133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，浇筑完成后需要对表面压平。并校核预埋件位置、标高是否准确。</a:t>
            </a:r>
          </a:p>
        </p:txBody>
      </p:sp>
      <p:sp>
        <p:nvSpPr>
          <p:cNvPr id="8" name="矩形 7"/>
          <p:cNvSpPr/>
          <p:nvPr/>
        </p:nvSpPr>
        <p:spPr>
          <a:xfrm>
            <a:off x="1401690" y="3187185"/>
            <a:ext cx="9062443" cy="2003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133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(2) </a:t>
            </a:r>
            <a:r>
              <a:rPr lang="zh-CN" altLang="en-US" sz="2133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混凝土配比后严禁加水、浇筑过程中应分层布料，分层振捣的方式。每层厚度不大于</a:t>
            </a:r>
            <a:r>
              <a:rPr lang="en-US" altLang="zh-CN" sz="2133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300mm, </a:t>
            </a:r>
            <a:r>
              <a:rPr lang="zh-CN" altLang="en-US" sz="2133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由于轻骨料容量轻，容易造成砂浆下沉，轻骨料上浮，使用插入式振动器时要快插慢拨，震点要适当加密，公布均匀，其振捣间距不大于振荡棒作用半径的一倍，振动时间不宜过长，防止分层离析。</a:t>
            </a:r>
          </a:p>
        </p:txBody>
      </p:sp>
    </p:spTree>
    <p:extLst>
      <p:ext uri="{BB962C8B-B14F-4D97-AF65-F5344CB8AC3E}">
        <p14:creationId xmlns:p14="http://schemas.microsoft.com/office/powerpoint/2010/main" val="998780848"/>
      </p:ext>
    </p:extLst>
  </p:cSld>
  <p:clrMapOvr>
    <a:masterClrMapping/>
  </p:clrMapOvr>
  <p:transition advClick="0" advTm="6000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058126" y="1308987"/>
            <a:ext cx="4440733" cy="526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133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133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、混凝土浇筑时应符合下列要求：</a:t>
            </a:r>
          </a:p>
        </p:txBody>
      </p:sp>
      <p:sp>
        <p:nvSpPr>
          <p:cNvPr id="7" name="矩形 6"/>
          <p:cNvSpPr/>
          <p:nvPr/>
        </p:nvSpPr>
        <p:spPr>
          <a:xfrm>
            <a:off x="1401692" y="1969726"/>
            <a:ext cx="8947922" cy="1019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133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(1) </a:t>
            </a:r>
            <a:r>
              <a:rPr lang="zh-CN" altLang="en-US" sz="2133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浇筑混凝土时候的气温最低不低于</a:t>
            </a:r>
            <a:r>
              <a:rPr lang="en-US" altLang="zh-CN" sz="2133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-5℃ </a:t>
            </a:r>
            <a:r>
              <a:rPr lang="zh-CN" altLang="en-US" sz="2133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，浇筑完成后需要对表面压平。并校核预埋件位置、标高是否准确。</a:t>
            </a:r>
          </a:p>
        </p:txBody>
      </p:sp>
      <p:sp>
        <p:nvSpPr>
          <p:cNvPr id="8" name="矩形 7"/>
          <p:cNvSpPr/>
          <p:nvPr/>
        </p:nvSpPr>
        <p:spPr>
          <a:xfrm>
            <a:off x="1401690" y="3187185"/>
            <a:ext cx="9062443" cy="2003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133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(2) </a:t>
            </a:r>
            <a:r>
              <a:rPr lang="zh-CN" altLang="en-US" sz="2133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混凝土配比后严禁加水、浇筑过程中应分层布料，分层振捣的方式。每层厚度不大于</a:t>
            </a:r>
            <a:r>
              <a:rPr lang="en-US" altLang="zh-CN" sz="2133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300mm, </a:t>
            </a:r>
            <a:r>
              <a:rPr lang="zh-CN" altLang="en-US" sz="2133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由于轻骨料容量轻，容易造成砂浆下沉，轻骨料上浮，使用插入式振动器时要快插慢拨，震点要适当加密，公布均匀，其振捣间距不大于振荡棒作用半径的一倍，振动时间不宜过长，防止分层离析。</a:t>
            </a:r>
          </a:p>
        </p:txBody>
      </p:sp>
    </p:spTree>
    <p:extLst>
      <p:ext uri="{BB962C8B-B14F-4D97-AF65-F5344CB8AC3E}">
        <p14:creationId xmlns:p14="http://schemas.microsoft.com/office/powerpoint/2010/main" val="4061094692"/>
      </p:ext>
    </p:extLst>
  </p:cSld>
  <p:clrMapOvr>
    <a:masterClrMapping/>
  </p:clrMapOvr>
  <p:transition advClick="0" advTm="6000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638915" y="1462559"/>
            <a:ext cx="8947922" cy="1019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133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(3) </a:t>
            </a:r>
            <a:r>
              <a:rPr lang="zh-CN" altLang="en-US" sz="2133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振捣密实后掏平收面，收面要求平整压光，铁板收到每一个外表面，模板根部、棱角位置，必须刮平顺直，多余混凝土清理干净。</a:t>
            </a:r>
          </a:p>
        </p:txBody>
      </p:sp>
      <p:sp>
        <p:nvSpPr>
          <p:cNvPr id="9" name="矩形 8"/>
          <p:cNvSpPr/>
          <p:nvPr/>
        </p:nvSpPr>
        <p:spPr>
          <a:xfrm>
            <a:off x="1638914" y="2737510"/>
            <a:ext cx="9062443" cy="526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133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(4) </a:t>
            </a:r>
            <a:r>
              <a:rPr lang="zh-CN" altLang="en-US" sz="2133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混凝土浇筑时仍需检查预埋件是否稳固，是否有偏位。</a:t>
            </a:r>
          </a:p>
        </p:txBody>
      </p:sp>
      <p:sp>
        <p:nvSpPr>
          <p:cNvPr id="10" name="矩形 9"/>
          <p:cNvSpPr/>
          <p:nvPr/>
        </p:nvSpPr>
        <p:spPr>
          <a:xfrm>
            <a:off x="1638914" y="3520170"/>
            <a:ext cx="9062443" cy="1019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133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(5) </a:t>
            </a:r>
            <a:r>
              <a:rPr lang="zh-CN" altLang="en-US" sz="2133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浇筑完后易在上表面放置抗裂钢筋，混凝土上表面应进行二次抹面，防止混凝土产生干缩裂缝。</a:t>
            </a:r>
          </a:p>
        </p:txBody>
      </p:sp>
      <p:sp>
        <p:nvSpPr>
          <p:cNvPr id="11" name="矩形 10"/>
          <p:cNvSpPr/>
          <p:nvPr/>
        </p:nvSpPr>
        <p:spPr>
          <a:xfrm>
            <a:off x="1638914" y="4795118"/>
            <a:ext cx="9062443" cy="1019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133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(6) </a:t>
            </a:r>
            <a:r>
              <a:rPr lang="zh-CN" altLang="en-US" sz="2133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混凝土浇筑收面完成后需用彩条布覆盖，保证不被破坏，同时根据天气情况随时关注，适时养护，保证混凝土表面成型质量无开裂现象。</a:t>
            </a:r>
          </a:p>
        </p:txBody>
      </p:sp>
    </p:spTree>
    <p:extLst>
      <p:ext uri="{BB962C8B-B14F-4D97-AF65-F5344CB8AC3E}">
        <p14:creationId xmlns:p14="http://schemas.microsoft.com/office/powerpoint/2010/main" val="3141981641"/>
      </p:ext>
    </p:extLst>
  </p:cSld>
  <p:clrMapOvr>
    <a:masterClrMapping/>
  </p:clrMapOvr>
  <p:transition advClick="0" advTm="6000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901487" y="1042385"/>
            <a:ext cx="6395751" cy="526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133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模板清理</a:t>
            </a:r>
            <a:r>
              <a:rPr lang="en-US" altLang="zh-CN" sz="2133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133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钢筋绑扎</a:t>
            </a:r>
            <a:r>
              <a:rPr lang="en-US" altLang="zh-CN" sz="2133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133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预留孔及预埋</a:t>
            </a:r>
            <a:r>
              <a:rPr lang="en-US" altLang="zh-CN" sz="2133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133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合模浇筑混凝土</a:t>
            </a:r>
          </a:p>
        </p:txBody>
      </p:sp>
      <p:pic>
        <p:nvPicPr>
          <p:cNvPr id="7" name="图片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345" y="2097603"/>
            <a:ext cx="5561767" cy="369215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矩形 7"/>
          <p:cNvSpPr/>
          <p:nvPr/>
        </p:nvSpPr>
        <p:spPr>
          <a:xfrm>
            <a:off x="5498332" y="5967110"/>
            <a:ext cx="1281120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133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模板清理</a:t>
            </a:r>
            <a:endParaRPr lang="zh-CN" altLang="en-US" sz="2133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28">
            <a:extLst>
              <a:ext uri="{FF2B5EF4-FFF2-40B4-BE49-F238E27FC236}">
                <a16:creationId xmlns:a16="http://schemas.microsoft.com/office/drawing/2014/main" id="{9583866B-B361-4138-98AA-AB893CE8BDEB}"/>
              </a:ext>
            </a:extLst>
          </p:cNvPr>
          <p:cNvSpPr/>
          <p:nvPr/>
        </p:nvSpPr>
        <p:spPr>
          <a:xfrm>
            <a:off x="3356520" y="317582"/>
            <a:ext cx="5858918" cy="523220"/>
          </a:xfrm>
          <a:custGeom>
            <a:avLst/>
            <a:gdLst>
              <a:gd name="txL" fmla="*/ 0 w 4911725"/>
              <a:gd name="txT" fmla="*/ 0 h 435584"/>
              <a:gd name="txR" fmla="*/ 4911725 w 4911725"/>
              <a:gd name="txB" fmla="*/ 435584 h 435584"/>
            </a:gdLst>
            <a:ahLst/>
            <a:cxnLst>
              <a:cxn ang="0">
                <a:pos x="4911725" y="217792"/>
              </a:cxn>
              <a:cxn ang="5400000">
                <a:pos x="2455862" y="435584"/>
              </a:cxn>
              <a:cxn ang="10800000">
                <a:pos x="0" y="217792"/>
              </a:cxn>
              <a:cxn ang="16200000">
                <a:pos x="2455862" y="0"/>
              </a:cxn>
            </a:cxnLst>
            <a:rect l="txL" t="txT" r="txR" b="txB"/>
            <a:pathLst>
              <a:path w="4911725" h="435584">
                <a:moveTo>
                  <a:pt x="0" y="0"/>
                </a:moveTo>
                <a:lnTo>
                  <a:pt x="4839126" y="0"/>
                </a:lnTo>
                <a:lnTo>
                  <a:pt x="4911725" y="72598"/>
                </a:lnTo>
                <a:lnTo>
                  <a:pt x="4911725" y="435584"/>
                </a:lnTo>
                <a:lnTo>
                  <a:pt x="4911725" y="435584"/>
                </a:lnTo>
                <a:lnTo>
                  <a:pt x="72598" y="435584"/>
                </a:lnTo>
                <a:lnTo>
                  <a:pt x="0" y="362985"/>
                </a:lnTo>
                <a:lnTo>
                  <a:pt x="0" y="0"/>
                </a:lnTo>
                <a:close/>
              </a:path>
            </a:pathLst>
          </a:custGeom>
          <a:solidFill>
            <a:srgbClr val="F0BF29"/>
          </a:solidFill>
          <a:ln w="9525">
            <a:noFill/>
          </a:ln>
          <a:effectLst>
            <a:outerShdw dist="25400" dir="5400000" algn="t" rotWithShape="0">
              <a:srgbClr val="000000">
                <a:alpha val="39999"/>
              </a:srgbClr>
            </a:outerShdw>
          </a:effectLst>
        </p:spPr>
        <p:txBody>
          <a:bodyPr wrap="square" anchor="t">
            <a:spAutoFit/>
          </a:bodyPr>
          <a:lstStyle/>
          <a:p>
            <a:pPr algn="ctr" defTabSz="685800">
              <a:defRPr/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预制混凝土楼梯的浇筑工艺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98202982"/>
      </p:ext>
    </p:extLst>
  </p:cSld>
  <p:clrMapOvr>
    <a:masterClrMapping/>
  </p:clrMapOvr>
  <p:transition advClick="0" advTm="6000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625" y="1256366"/>
            <a:ext cx="6455749" cy="455993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矩形 4"/>
          <p:cNvSpPr/>
          <p:nvPr/>
        </p:nvSpPr>
        <p:spPr>
          <a:xfrm>
            <a:off x="5774748" y="5922645"/>
            <a:ext cx="1281120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133" dirty="0">
                <a:latin typeface="微软雅黑" panose="020B0503020204020204" pitchFamily="34" charset="-122"/>
                <a:ea typeface="微软雅黑" panose="020B0503020204020204" pitchFamily="34" charset="-122"/>
              </a:rPr>
              <a:t>钢筋绑扎</a:t>
            </a:r>
            <a:endParaRPr lang="zh-CN" altLang="en-US" sz="2133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78774408"/>
      </p:ext>
    </p:extLst>
  </p:cSld>
  <p:clrMapOvr>
    <a:masterClrMapping/>
  </p:clrMapOvr>
  <p:transition advClick="0" advTm="6000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573" y="1065060"/>
            <a:ext cx="7006068" cy="497224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矩形 6"/>
          <p:cNvSpPr/>
          <p:nvPr/>
        </p:nvSpPr>
        <p:spPr>
          <a:xfrm>
            <a:off x="5519543" y="6119108"/>
            <a:ext cx="1281120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133" dirty="0">
                <a:latin typeface="微软雅黑" panose="020B0503020204020204" pitchFamily="34" charset="-122"/>
                <a:ea typeface="微软雅黑" panose="020B0503020204020204" pitchFamily="34" charset="-122"/>
              </a:rPr>
              <a:t>预留预埋</a:t>
            </a:r>
            <a:endParaRPr lang="zh-CN" altLang="en-US" sz="2133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92567547"/>
      </p:ext>
    </p:extLst>
  </p:cSld>
  <p:clrMapOvr>
    <a:masterClrMapping/>
  </p:clrMapOvr>
  <p:transition advClick="0" advTm="6000">
    <p:random/>
  </p:transition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545</Words>
  <Application>Microsoft Office PowerPoint</Application>
  <PresentationFormat>宽屏</PresentationFormat>
  <Paragraphs>22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9" baseType="lpstr">
      <vt:lpstr>等线</vt:lpstr>
      <vt:lpstr>等线 Light</vt:lpstr>
      <vt:lpstr>方正兰亭粗黑简体</vt:lpstr>
      <vt:lpstr>宋体</vt:lpstr>
      <vt:lpstr>微软雅黑</vt:lpstr>
      <vt:lpstr>Arial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KQJ-jngc</dc:creator>
  <cp:lastModifiedBy>KQJ-jngc</cp:lastModifiedBy>
  <cp:revision>6</cp:revision>
  <dcterms:created xsi:type="dcterms:W3CDTF">2018-05-02T06:39:07Z</dcterms:created>
  <dcterms:modified xsi:type="dcterms:W3CDTF">2018-05-02T08:39:45Z</dcterms:modified>
</cp:coreProperties>
</file>