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2"/>
  </p:sldMasterIdLst>
  <p:notesMasterIdLst>
    <p:notesMasterId r:id="rId10"/>
  </p:notesMasterIdLst>
  <p:sldIdLst>
    <p:sldId id="356" r:id="rId3"/>
    <p:sldId id="365" r:id="rId4"/>
    <p:sldId id="367" r:id="rId5"/>
    <p:sldId id="362" r:id="rId6"/>
    <p:sldId id="369" r:id="rId7"/>
    <p:sldId id="349" r:id="rId8"/>
    <p:sldId id="361"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7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FFBD5B"/>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3" autoAdjust="0"/>
    <p:restoredTop sz="94660"/>
  </p:normalViewPr>
  <p:slideViewPr>
    <p:cSldViewPr snapToGrid="0">
      <p:cViewPr varScale="1">
        <p:scale>
          <a:sx n="88" d="100"/>
          <a:sy n="88" d="100"/>
        </p:scale>
        <p:origin x="102" y="120"/>
      </p:cViewPr>
      <p:guideLst>
        <p:guide orient="horz" pos="1620"/>
        <p:guide pos="2880"/>
      </p:guideLst>
    </p:cSldViewPr>
  </p:slideViewPr>
  <p:notesTextViewPr>
    <p:cViewPr>
      <p:scale>
        <a:sx n="1" d="1"/>
        <a:sy n="1" d="1"/>
      </p:scale>
      <p:origin x="0" y="0"/>
    </p:cViewPr>
  </p:notesTextViewPr>
  <p:sorterViewPr>
    <p:cViewPr>
      <p:scale>
        <a:sx n="42" d="100"/>
        <a:sy n="42" d="100"/>
      </p:scale>
      <p:origin x="0" y="0"/>
    </p:cViewPr>
  </p:sorterViewPr>
  <p:notesViewPr>
    <p:cSldViewPr snapToGrid="0">
      <p:cViewPr varScale="1">
        <p:scale>
          <a:sx n="83" d="100"/>
          <a:sy n="83" d="100"/>
        </p:scale>
        <p:origin x="-3714"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t>2018/5/2</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t>‹#›</a:t>
            </a:fld>
            <a:endParaRPr lang="zh-CN" altLang="en-US"/>
          </a:p>
        </p:txBody>
      </p:sp>
    </p:spTree>
    <p:extLst>
      <p:ext uri="{BB962C8B-B14F-4D97-AF65-F5344CB8AC3E}">
        <p14:creationId xmlns:p14="http://schemas.microsoft.com/office/powerpoint/2010/main" val="316908855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971"/>
            <a:ext cx="6858000" cy="1791124"/>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169"/>
            <a:ext cx="6858000" cy="124211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81"/>
            <a:ext cx="2949178" cy="1200435"/>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45"/>
            <a:ext cx="4629150" cy="36560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415"/>
            <a:ext cx="2949178" cy="28593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81"/>
            <a:ext cx="2949178" cy="1200435"/>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45"/>
            <a:ext cx="4629150" cy="365608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415"/>
            <a:ext cx="2949178" cy="28593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08"/>
            <a:ext cx="1971675" cy="435991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08"/>
            <a:ext cx="5800725" cy="435991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2018/5/2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4098" name="组合 7"/>
          <p:cNvGrpSpPr/>
          <p:nvPr userDrawn="1"/>
        </p:nvGrpSpPr>
        <p:grpSpPr>
          <a:xfrm>
            <a:off x="0" y="376238"/>
            <a:ext cx="9144000" cy="0"/>
            <a:chOff x="0" y="593"/>
            <a:chExt cx="14400" cy="0"/>
          </a:xfrm>
        </p:grpSpPr>
        <p:cxnSp>
          <p:nvCxnSpPr>
            <p:cNvPr id="7" name="直接连接符 6"/>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101" name="文本框 8"/>
          <p:cNvSpPr txBox="1"/>
          <p:nvPr userDrawn="1"/>
        </p:nvSpPr>
        <p:spPr>
          <a:xfrm>
            <a:off x="3971925" y="177800"/>
            <a:ext cx="1200150" cy="398463"/>
          </a:xfrm>
          <a:prstGeom prst="rect">
            <a:avLst/>
          </a:prstGeom>
          <a:noFill/>
          <a:ln w="9525">
            <a:noFill/>
          </a:ln>
        </p:spPr>
        <p:txBody>
          <a:bodyPr wrap="none" anchor="t">
            <a:spAutoFit/>
          </a:bodyPr>
          <a:lstStyle/>
          <a:p>
            <a:pPr lvl="0" indent="0"/>
            <a:r>
              <a:rPr lang="zh-CN" altLang="en-US" sz="2000">
                <a:solidFill>
                  <a:srgbClr val="181717"/>
                </a:solidFill>
                <a:latin typeface="微软雅黑" panose="020B0503020204020204" pitchFamily="34" charset="-122"/>
                <a:ea typeface="微软雅黑" panose="020B0503020204020204" pitchFamily="34" charset="-122"/>
              </a:rPr>
              <a:t>项目介绍</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5723"/>
          </a:xfrm>
          <a:prstGeom prst="rect">
            <a:avLst/>
          </a:prstGeom>
          <a:noFill/>
          <a:ln w="9525">
            <a:noFill/>
          </a:ln>
        </p:spPr>
      </p:pic>
      <p:sp>
        <p:nvSpPr>
          <p:cNvPr id="2" name="矩形 1"/>
          <p:cNvSpPr/>
          <p:nvPr userDrawn="1"/>
        </p:nvSpPr>
        <p:spPr>
          <a:xfrm>
            <a:off x="-9525" y="-14289"/>
            <a:ext cx="9163050" cy="5172714"/>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0" y="2821336"/>
            <a:ext cx="9153525" cy="2322800"/>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p:split/>
      </p:transition>
    </mc:Choice>
    <mc:Fallback xmlns="">
      <p:transition>
        <p:spli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017"/>
            <a:ext cx="381000" cy="27470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818"/>
            <a:ext cx="8229600" cy="857453"/>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08"/>
            <a:ext cx="5029200" cy="3239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4718"/>
          </a:xfrm>
          <a:prstGeom prst="rect">
            <a:avLst/>
          </a:prstGeom>
        </p:spPr>
      </p:pic>
      <p:sp>
        <p:nvSpPr>
          <p:cNvPr id="2" name="矩形 1"/>
          <p:cNvSpPr/>
          <p:nvPr userDrawn="1"/>
        </p:nvSpPr>
        <p:spPr>
          <a:xfrm>
            <a:off x="0" y="0"/>
            <a:ext cx="9144000" cy="51447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a:p>
        </p:txBody>
      </p:sp>
      <p:sp>
        <p:nvSpPr>
          <p:cNvPr id="3" name="TextBox 1"/>
          <p:cNvSpPr txBox="1"/>
          <p:nvPr userDrawn="1"/>
        </p:nvSpPr>
        <p:spPr>
          <a:xfrm>
            <a:off x="3871902" y="368796"/>
            <a:ext cx="1280160" cy="299085"/>
          </a:xfrm>
          <a:prstGeom prst="rect">
            <a:avLst/>
          </a:prstGeom>
          <a:noFill/>
        </p:spPr>
        <p:txBody>
          <a:bodyPr wrap="none" lIns="68584" tIns="34292" rIns="68584" bIns="34292"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16"/>
            <a:ext cx="2562232" cy="345440"/>
          </a:xfrm>
          <a:prstGeom prst="rect">
            <a:avLst/>
          </a:prstGeom>
          <a:noFill/>
        </p:spPr>
        <p:txBody>
          <a:bodyPr wrap="square" lIns="68584" tIns="34292" rIns="68584" bIns="34292"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61"/>
            <a:ext cx="3942159" cy="523241"/>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191"/>
            <a:ext cx="3942159" cy="28072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869"/>
            <a:ext cx="3942159" cy="353784"/>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085"/>
            <a:ext cx="3942159" cy="1768594"/>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09"/>
            <a:ext cx="3399235" cy="3889502"/>
          </a:xfrm>
        </p:spPr>
        <p:txBody>
          <a:bodyPr/>
          <a:lstStyle/>
          <a:p>
            <a:endParaRPr lang="en-AU"/>
          </a:p>
        </p:txBody>
      </p:sp>
      <p:sp>
        <p:nvSpPr>
          <p:cNvPr id="7" name="Date Placeholder 4"/>
          <p:cNvSpPr>
            <a:spLocks noGrp="1"/>
          </p:cNvSpPr>
          <p:nvPr>
            <p:ph type="dt" sz="half" idx="10"/>
          </p:nvPr>
        </p:nvSpPr>
        <p:spPr>
          <a:xfrm>
            <a:off x="628650" y="4768392"/>
            <a:ext cx="2057400" cy="273908"/>
          </a:xfrm>
        </p:spPr>
        <p:txBody>
          <a:bodyPr/>
          <a:lstStyle/>
          <a:p>
            <a:fld id="{722F6D6F-DD99-46DF-A9EA-728D63EA6A31}" type="datetimeFigureOut">
              <a:rPr lang="en-AU" smtClean="0"/>
              <a:t>2/05/2018</a:t>
            </a:fld>
            <a:endParaRPr lang="en-AU"/>
          </a:p>
        </p:txBody>
      </p:sp>
      <p:sp>
        <p:nvSpPr>
          <p:cNvPr id="8" name="Footer Placeholder 5"/>
          <p:cNvSpPr>
            <a:spLocks noGrp="1"/>
          </p:cNvSpPr>
          <p:nvPr>
            <p:ph type="ftr" sz="quarter" idx="11"/>
          </p:nvPr>
        </p:nvSpPr>
        <p:spPr>
          <a:xfrm>
            <a:off x="3028950" y="4768392"/>
            <a:ext cx="3086100" cy="273908"/>
          </a:xfrm>
        </p:spPr>
        <p:txBody>
          <a:bodyPr/>
          <a:lstStyle/>
          <a:p>
            <a:endParaRPr lang="en-AU"/>
          </a:p>
        </p:txBody>
      </p:sp>
      <p:sp>
        <p:nvSpPr>
          <p:cNvPr id="9" name="Slide Number Placeholder 6"/>
          <p:cNvSpPr>
            <a:spLocks noGrp="1"/>
          </p:cNvSpPr>
          <p:nvPr>
            <p:ph type="sldNum" sz="quarter" idx="12"/>
          </p:nvPr>
        </p:nvSpPr>
        <p:spPr>
          <a:xfrm>
            <a:off x="6457950" y="4768392"/>
            <a:ext cx="2057400" cy="273908"/>
          </a:xfrm>
        </p:spPr>
        <p:txBody>
          <a:bodyPr/>
          <a:lstStyle/>
          <a:p>
            <a:fld id="{84AD2E7E-F7BA-4F6B-9D0C-0B2331C2AE06}"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9"/>
            <a:ext cx="6858000" cy="1241822"/>
          </a:xfrm>
        </p:spPr>
        <p:txBody>
          <a:bodyPr/>
          <a:lstStyle>
            <a:lvl1pPr marL="0" indent="0" algn="ctr">
              <a:buNone/>
              <a:defRPr sz="1799"/>
            </a:lvl1pPr>
            <a:lvl2pPr marL="342797" indent="0" algn="ctr">
              <a:buNone/>
              <a:defRPr sz="1500"/>
            </a:lvl2pPr>
            <a:lvl3pPr marL="685594"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388978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113511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389"/>
            <a:ext cx="9144000" cy="4315358"/>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pPr lvl="0" indent="0"/>
              <a:endParaRPr lang="zh-CN" altLang="en-US" baseline="0">
                <a:latin typeface="Calibri" panose="020F0502020204030204" pitchFamily="34" charset="0"/>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2"/>
          </a:xfr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7"/>
            <a:ext cx="7886700" cy="1125141"/>
          </a:xfrm>
        </p:spPr>
        <p:txBody>
          <a:bodyPr/>
          <a:lstStyle>
            <a:lvl1pPr marL="0" indent="0">
              <a:buNone/>
              <a:defRPr sz="1799">
                <a:solidFill>
                  <a:schemeClr val="tx1">
                    <a:tint val="75000"/>
                  </a:schemeClr>
                </a:solidFill>
              </a:defRPr>
            </a:lvl1pPr>
            <a:lvl2pPr marL="342797" indent="0">
              <a:buNone/>
              <a:defRPr sz="1500">
                <a:solidFill>
                  <a:schemeClr val="tx1">
                    <a:tint val="75000"/>
                  </a:schemeClr>
                </a:solidFill>
              </a:defRPr>
            </a:lvl2pPr>
            <a:lvl3pPr marL="685594" indent="0">
              <a:buNone/>
              <a:defRPr sz="1350">
                <a:solidFill>
                  <a:schemeClr val="tx1">
                    <a:tint val="75000"/>
                  </a:schemeClr>
                </a:solidFill>
              </a:defRPr>
            </a:lvl3pPr>
            <a:lvl4pPr marL="1028391" indent="0">
              <a:buNone/>
              <a:defRPr sz="1200">
                <a:solidFill>
                  <a:schemeClr val="tx1">
                    <a:tint val="75000"/>
                  </a:schemeClr>
                </a:solidFill>
              </a:defRPr>
            </a:lvl4pPr>
            <a:lvl5pPr marL="1371189"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108911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20"/>
            <a:ext cx="3886200" cy="326350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20"/>
            <a:ext cx="3886200" cy="326350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063136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799" b="1"/>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1" y="1260872"/>
            <a:ext cx="3887391" cy="617934"/>
          </a:xfrm>
        </p:spPr>
        <p:txBody>
          <a:bodyPr anchor="b"/>
          <a:lstStyle>
            <a:lvl1pPr marL="0" indent="0">
              <a:buNone/>
              <a:defRPr sz="1799" b="1"/>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1"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92025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205268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7217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70"/>
            <a:ext cx="4629150" cy="3655218"/>
          </a:xfrm>
        </p:spPr>
        <p:txBody>
          <a:bodyPr/>
          <a:lstStyle>
            <a:lvl1pPr>
              <a:defRPr sz="2399"/>
            </a:lvl1pPr>
            <a:lvl2pPr>
              <a:defRPr sz="2099"/>
            </a:lvl2pPr>
            <a:lvl3pPr>
              <a:defRPr sz="1799"/>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797" indent="0">
              <a:buNone/>
              <a:defRPr sz="1050"/>
            </a:lvl2pPr>
            <a:lvl3pPr marL="685594" indent="0">
              <a:buNone/>
              <a:defRPr sz="900"/>
            </a:lvl3pPr>
            <a:lvl4pPr marL="1028391" indent="0">
              <a:buNone/>
              <a:defRPr sz="750"/>
            </a:lvl4pPr>
            <a:lvl5pPr marL="1371189"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659995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8"/>
          </a:xfrm>
        </p:spPr>
        <p:txBody>
          <a:bodyPr anchor="t"/>
          <a:lstStyle>
            <a:lvl1pPr marL="0" indent="0">
              <a:buNone/>
              <a:defRPr sz="2399"/>
            </a:lvl1pPr>
            <a:lvl2pPr marL="342797" indent="0">
              <a:buNone/>
              <a:defRPr sz="2099"/>
            </a:lvl2pPr>
            <a:lvl3pPr marL="685594" indent="0">
              <a:buNone/>
              <a:defRPr sz="1799"/>
            </a:lvl3pPr>
            <a:lvl4pPr marL="1028391" indent="0">
              <a:buNone/>
              <a:defRPr sz="1500"/>
            </a:lvl4pPr>
            <a:lvl5pPr marL="1371189" indent="0">
              <a:buNone/>
              <a:defRPr sz="1500"/>
            </a:lvl5pPr>
            <a:lvl6pPr marL="1713986" indent="0">
              <a:buNone/>
              <a:defRPr sz="1500"/>
            </a:lvl6pPr>
            <a:lvl7pPr marL="2056783" indent="0">
              <a:buNone/>
              <a:defRPr sz="1500"/>
            </a:lvl7pPr>
            <a:lvl8pPr marL="2399580" indent="0">
              <a:buNone/>
              <a:defRPr sz="1500"/>
            </a:lvl8pPr>
            <a:lvl9pPr marL="2742377"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797" indent="0">
              <a:buNone/>
              <a:defRPr sz="1050"/>
            </a:lvl2pPr>
            <a:lvl3pPr marL="685594" indent="0">
              <a:buNone/>
              <a:defRPr sz="900"/>
            </a:lvl3pPr>
            <a:lvl4pPr marL="1028391" indent="0">
              <a:buNone/>
              <a:defRPr sz="750"/>
            </a:lvl4pPr>
            <a:lvl5pPr marL="1371189"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537610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518373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1" y="273844"/>
            <a:ext cx="5800725" cy="435887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039069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998896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5723"/>
          </a:xfrm>
          <a:prstGeom prst="rect">
            <a:avLst/>
          </a:prstGeom>
          <a:noFill/>
          <a:ln w="9525">
            <a:noFill/>
          </a:ln>
        </p:spPr>
      </p:pic>
      <p:sp>
        <p:nvSpPr>
          <p:cNvPr id="2" name="矩形 1"/>
          <p:cNvSpPr/>
          <p:nvPr userDrawn="1"/>
        </p:nvSpPr>
        <p:spPr>
          <a:xfrm>
            <a:off x="-19050" y="-14289"/>
            <a:ext cx="9163050" cy="5172714"/>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4762" y="1165369"/>
            <a:ext cx="9153525" cy="2813397"/>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trike="noStrike" noProof="1"/>
          </a:p>
        </p:txBody>
      </p:sp>
      <p:grpSp>
        <p:nvGrpSpPr>
          <p:cNvPr id="5125" name="组合 8"/>
          <p:cNvGrpSpPr/>
          <p:nvPr userDrawn="1"/>
        </p:nvGrpSpPr>
        <p:grpSpPr>
          <a:xfrm>
            <a:off x="2713038" y="2011611"/>
            <a:ext cx="3717925" cy="1120913"/>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198"/>
            <a:ext cx="2945130" cy="1129665"/>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125"/>
          </a:xfrm>
          <a:prstGeom prst="rect">
            <a:avLst/>
          </a:prstGeom>
          <a:noFill/>
        </p:spPr>
        <p:txBody>
          <a:bodyPr wrap="none" lIns="68542" tIns="34271" rIns="68542" bIns="34271" rtlCol="0">
            <a:spAutoFit/>
          </a:bodyPr>
          <a:lstStyle/>
          <a:p>
            <a:pPr defTabSz="685594">
              <a:defRPr/>
            </a:pPr>
            <a:r>
              <a:rPr lang="zh-CN" altLang="en-US" sz="1799" dirty="0">
                <a:solidFill>
                  <a:srgbClr val="F0BF29"/>
                </a:solidFill>
                <a:latin typeface="微软雅黑" panose="020B0503020204020204" pitchFamily="34" charset="-122"/>
                <a:ea typeface="微软雅黑" panose="020B0503020204020204" pitchFamily="34" charset="-122"/>
              </a:rPr>
              <a:t>项目介绍</a:t>
            </a:r>
            <a:endParaRPr lang="zh-CN" altLang="en-US" sz="1799"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64388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125"/>
          </a:xfrm>
          <a:prstGeom prst="rect">
            <a:avLst/>
          </a:prstGeom>
          <a:noFill/>
        </p:spPr>
        <p:txBody>
          <a:bodyPr wrap="none" lIns="68542" tIns="34271" rIns="68542" bIns="34271" rtlCol="0">
            <a:spAutoFit/>
          </a:bodyPr>
          <a:lstStyle/>
          <a:p>
            <a:pPr defTabSz="685594">
              <a:defRPr/>
            </a:pPr>
            <a:r>
              <a:rPr lang="zh-CN" altLang="en-US" sz="1799" dirty="0">
                <a:solidFill>
                  <a:srgbClr val="F0BF29"/>
                </a:solidFill>
                <a:latin typeface="微软雅黑" panose="020B0503020204020204" pitchFamily="34" charset="-122"/>
                <a:ea typeface="微软雅黑" panose="020B0503020204020204" pitchFamily="34" charset="-122"/>
              </a:rPr>
              <a:t>产品运行</a:t>
            </a:r>
            <a:endParaRPr lang="zh-CN" altLang="en-US" sz="1799"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45080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125"/>
          </a:xfrm>
          <a:prstGeom prst="rect">
            <a:avLst/>
          </a:prstGeom>
          <a:noFill/>
        </p:spPr>
        <p:txBody>
          <a:bodyPr wrap="none" lIns="68542" tIns="34271" rIns="68542" bIns="34271" rtlCol="0">
            <a:spAutoFit/>
          </a:bodyPr>
          <a:lstStyle/>
          <a:p>
            <a:pPr defTabSz="685594">
              <a:defRPr/>
            </a:pPr>
            <a:r>
              <a:rPr lang="zh-CN" altLang="en-US" sz="1799" dirty="0">
                <a:solidFill>
                  <a:srgbClr val="F0BF29"/>
                </a:solidFill>
                <a:latin typeface="微软雅黑" panose="020B0503020204020204" pitchFamily="34" charset="-122"/>
                <a:ea typeface="微软雅黑" panose="020B0503020204020204" pitchFamily="34" charset="-122"/>
              </a:rPr>
              <a:t>市场分析</a:t>
            </a:r>
            <a:endParaRPr lang="zh-CN" altLang="en-US" sz="1799"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1990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125"/>
          </a:xfrm>
          <a:prstGeom prst="rect">
            <a:avLst/>
          </a:prstGeom>
          <a:noFill/>
        </p:spPr>
        <p:txBody>
          <a:bodyPr wrap="none" lIns="68542" tIns="34271" rIns="68542" bIns="34271" rtlCol="0">
            <a:spAutoFit/>
          </a:bodyPr>
          <a:lstStyle/>
          <a:p>
            <a:pPr defTabSz="685594">
              <a:defRPr/>
            </a:pPr>
            <a:r>
              <a:rPr lang="zh-CN" altLang="en-US" sz="1799" dirty="0">
                <a:solidFill>
                  <a:srgbClr val="F0BF29"/>
                </a:solidFill>
                <a:latin typeface="微软雅黑" panose="020B0503020204020204" pitchFamily="34" charset="-122"/>
                <a:ea typeface="微软雅黑" panose="020B0503020204020204" pitchFamily="34" charset="-122"/>
              </a:rPr>
              <a:t>投资回报</a:t>
            </a:r>
            <a:endParaRPr lang="zh-CN" altLang="en-US" sz="1799"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27185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40312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00284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77039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36808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34602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751"/>
            <a:ext cx="8229600" cy="857250"/>
          </a:xfrm>
        </p:spPr>
        <p:txBody>
          <a:bodyPr>
            <a:normAutofit/>
          </a:bodyPr>
          <a:lstStyle>
            <a:lvl1pPr>
              <a:defRPr sz="2799">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0"/>
            <a:ext cx="5029200" cy="323850"/>
          </a:xfrm>
        </p:spPr>
        <p:txBody>
          <a:bodyPr>
            <a:noAutofit/>
          </a:bodyPr>
          <a:lstStyle>
            <a:lvl1pPr marL="0" indent="0" algn="ctr">
              <a:buFontTx/>
              <a:buNone/>
              <a:defRPr sz="1200" i="0">
                <a:solidFill>
                  <a:srgbClr val="1399EE"/>
                </a:solidFill>
                <a:latin typeface="Glegoo"/>
                <a:cs typeface="Glegoo"/>
              </a:defRPr>
            </a:lvl1pPr>
            <a:lvl2pPr marL="457063" indent="0">
              <a:buFontTx/>
              <a:buNone/>
              <a:defRPr sz="1050">
                <a:latin typeface="Mission Gothic Regular" pitchFamily="50" charset="0"/>
              </a:defRPr>
            </a:lvl2pPr>
            <a:lvl3pPr marL="914126" indent="0">
              <a:buFontTx/>
              <a:buNone/>
              <a:defRPr sz="1050">
                <a:latin typeface="Mission Gothic Regular" pitchFamily="50" charset="0"/>
              </a:defRPr>
            </a:lvl3pPr>
            <a:lvl4pPr marL="1371189" indent="0">
              <a:buFontTx/>
              <a:buNone/>
              <a:defRPr sz="1050">
                <a:latin typeface="Mission Gothic Regular" pitchFamily="50" charset="0"/>
              </a:defRPr>
            </a:lvl4pPr>
            <a:lvl5pPr marL="1828251"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114674545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799">
              <a:solidFill>
                <a:prstClr val="white"/>
              </a:solidFill>
            </a:endParaRPr>
          </a:p>
        </p:txBody>
      </p:sp>
      <p:sp>
        <p:nvSpPr>
          <p:cNvPr id="3" name="TextBox 1"/>
          <p:cNvSpPr txBox="1"/>
          <p:nvPr userDrawn="1"/>
        </p:nvSpPr>
        <p:spPr>
          <a:xfrm>
            <a:off x="3865651" y="368710"/>
            <a:ext cx="1292662" cy="300082"/>
          </a:xfrm>
          <a:prstGeom prst="rect">
            <a:avLst/>
          </a:prstGeom>
          <a:noFill/>
        </p:spPr>
        <p:txBody>
          <a:bodyPr wrap="none" lIns="68568" tIns="34284" rIns="68568" bIns="34284" rtlCol="0">
            <a:spAutoFit/>
          </a:bodyPr>
          <a:lstStyle/>
          <a:p>
            <a:pPr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548"/>
            <a:ext cx="2562232" cy="346249"/>
          </a:xfrm>
          <a:prstGeom prst="rect">
            <a:avLst/>
          </a:prstGeom>
          <a:noFill/>
        </p:spPr>
        <p:txBody>
          <a:bodyPr wrap="square" lIns="68568" tIns="34284" rIns="68568" bIns="34284" rtlCol="0">
            <a:spAutoFit/>
          </a:bodyPr>
          <a:lstStyle/>
          <a:p>
            <a:pPr algn="ctr"/>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210234827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073"/>
            <a:ext cx="3942159" cy="523117"/>
          </a:xfrm>
        </p:spPr>
        <p:txBody>
          <a:bodyPr anchor="b">
            <a:normAutofit/>
          </a:bodyPr>
          <a:lstStyle>
            <a:lvl1pPr algn="l">
              <a:defRPr sz="2999">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7974"/>
            <a:ext cx="3942159" cy="280662"/>
          </a:xfrm>
        </p:spPr>
        <p:txBody>
          <a:bodyPr>
            <a:normAutofit/>
          </a:bodyPr>
          <a:lstStyle>
            <a:lvl1pPr marL="0" indent="0" algn="l">
              <a:buNone/>
              <a:defRPr sz="1100">
                <a:solidFill>
                  <a:schemeClr val="bg1">
                    <a:lumMod val="50000"/>
                  </a:schemeClr>
                </a:solidFill>
              </a:defRPr>
            </a:lvl1pPr>
            <a:lvl2pPr marL="342797" indent="0" algn="ctr">
              <a:buNone/>
              <a:defRPr sz="1500"/>
            </a:lvl2pPr>
            <a:lvl3pPr marL="685594" indent="0" algn="ctr">
              <a:buNone/>
              <a:defRPr sz="140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513"/>
            <a:ext cx="3942159" cy="353700"/>
          </a:xfrm>
        </p:spPr>
        <p:txBody>
          <a:bodyPr>
            <a:noAutofit/>
          </a:bodyPr>
          <a:lstStyle>
            <a:lvl1pPr marL="0" indent="0">
              <a:buNone/>
              <a:defRPr sz="1799">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8644"/>
            <a:ext cx="3942159" cy="176817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6" y="627460"/>
            <a:ext cx="3399235" cy="3888581"/>
          </a:xfrm>
        </p:spPr>
        <p:txBody>
          <a:bodyPr/>
          <a:lstStyle/>
          <a:p>
            <a:endParaRPr lang="en-AU"/>
          </a:p>
        </p:txBody>
      </p:sp>
      <p:sp>
        <p:nvSpPr>
          <p:cNvPr id="7" name="Date Placeholder 4"/>
          <p:cNvSpPr>
            <a:spLocks noGrp="1"/>
          </p:cNvSpPr>
          <p:nvPr>
            <p:ph type="dt" sz="half" idx="10"/>
          </p:nvPr>
        </p:nvSpPr>
        <p:spPr>
          <a:xfrm>
            <a:off x="628650" y="4767263"/>
            <a:ext cx="2057400" cy="273843"/>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7263"/>
            <a:ext cx="3086100" cy="273843"/>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7263"/>
            <a:ext cx="2057400" cy="273843"/>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051512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5723"/>
          </a:xfrm>
          <a:prstGeom prst="rect">
            <a:avLst/>
          </a:prstGeom>
          <a:noFill/>
          <a:ln w="9525">
            <a:noFill/>
          </a:ln>
        </p:spPr>
      </p:pic>
      <p:sp>
        <p:nvSpPr>
          <p:cNvPr id="2" name="矩形 1"/>
          <p:cNvSpPr/>
          <p:nvPr userDrawn="1"/>
        </p:nvSpPr>
        <p:spPr>
          <a:xfrm>
            <a:off x="-9525" y="-14288"/>
            <a:ext cx="9163050" cy="5172714"/>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noProof="1">
              <a:solidFill>
                <a:prstClr val="white"/>
              </a:solidFill>
            </a:endParaRPr>
          </a:p>
        </p:txBody>
      </p:sp>
      <p:sp>
        <p:nvSpPr>
          <p:cNvPr id="12" name="Freeform 8"/>
          <p:cNvSpPr/>
          <p:nvPr userDrawn="1"/>
        </p:nvSpPr>
        <p:spPr bwMode="auto">
          <a:xfrm>
            <a:off x="2" y="2821336"/>
            <a:ext cx="9153525" cy="2322800"/>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54" tIns="36277" rIns="72554" bIns="36277" numCol="1" anchor="t" anchorCtr="0" compatLnSpc="1"/>
          <a:lstStyle/>
          <a:p>
            <a:endParaRPr lang="zh-CN" altLang="en-US" sz="1799" noProof="1">
              <a:solidFill>
                <a:prstClr val="black"/>
              </a:solidFill>
            </a:endParaRPr>
          </a:p>
        </p:txBody>
      </p:sp>
    </p:spTree>
    <p:extLst>
      <p:ext uri="{BB962C8B-B14F-4D97-AF65-F5344CB8AC3E}">
        <p14:creationId xmlns:p14="http://schemas.microsoft.com/office/powerpoint/2010/main" val="1764022500"/>
      </p:ext>
    </p:extLst>
  </p:cSld>
  <p:clrMapOvr>
    <a:masterClrMapping/>
  </p:clrMapOvr>
  <p:transition>
    <p:spli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389"/>
            <a:ext cx="9144000" cy="4315358"/>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endParaRPr lang="zh-CN" altLang="en-US" sz="1799">
                <a:solidFill>
                  <a:prstClr val="black"/>
                </a:solidFill>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noProof="1">
                <a:solidFill>
                  <a:prstClr val="white"/>
                </a:solidFill>
              </a:endParaRPr>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8902106"/>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608"/>
            <a:ext cx="7886700" cy="2140059"/>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912"/>
            <a:ext cx="7886700" cy="112540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543"/>
            <a:ext cx="3886200" cy="32642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543"/>
            <a:ext cx="3886200" cy="32642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09"/>
            <a:ext cx="7886700" cy="99440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170"/>
            <a:ext cx="3868340" cy="61808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251"/>
            <a:ext cx="3868340" cy="27640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170"/>
            <a:ext cx="3887391" cy="61808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251"/>
            <a:ext cx="3887391" cy="27640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09"/>
            <a:ext cx="7886700" cy="9944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543"/>
            <a:ext cx="7886700" cy="326427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392"/>
            <a:ext cx="2057400" cy="27390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3"/>
          </p:nvPr>
        </p:nvSpPr>
        <p:spPr>
          <a:xfrm>
            <a:off x="3028950" y="4768392"/>
            <a:ext cx="3086100" cy="27390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392"/>
            <a:ext cx="2057400" cy="27390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20"/>
            <a:ext cx="7886700" cy="3263503"/>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3"/>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3"/>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413195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594"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9" indent="-171399" algn="l" defTabSz="685594"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96" indent="-171399" algn="l" defTabSz="685594"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93" indent="-171399" algn="l" defTabSz="68559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90"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587"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384"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181"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978"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776"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594" rtl="0" eaLnBrk="1" latinLnBrk="0" hangingPunct="1">
        <a:defRPr sz="1350" kern="1200">
          <a:solidFill>
            <a:schemeClr val="tx1"/>
          </a:solidFill>
          <a:latin typeface="+mn-lt"/>
          <a:ea typeface="+mn-ea"/>
          <a:cs typeface="+mn-cs"/>
        </a:defRPr>
      </a:lvl1pPr>
      <a:lvl2pPr marL="342797" algn="l" defTabSz="685594" rtl="0" eaLnBrk="1" latinLnBrk="0" hangingPunct="1">
        <a:defRPr sz="1350" kern="1200">
          <a:solidFill>
            <a:schemeClr val="tx1"/>
          </a:solidFill>
          <a:latin typeface="+mn-lt"/>
          <a:ea typeface="+mn-ea"/>
          <a:cs typeface="+mn-cs"/>
        </a:defRPr>
      </a:lvl2pPr>
      <a:lvl3pPr marL="685594" algn="l" defTabSz="685594" rtl="0" eaLnBrk="1" latinLnBrk="0" hangingPunct="1">
        <a:defRPr sz="1350" kern="1200">
          <a:solidFill>
            <a:schemeClr val="tx1"/>
          </a:solidFill>
          <a:latin typeface="+mn-lt"/>
          <a:ea typeface="+mn-ea"/>
          <a:cs typeface="+mn-cs"/>
        </a:defRPr>
      </a:lvl3pPr>
      <a:lvl4pPr marL="1028391" algn="l" defTabSz="685594" rtl="0" eaLnBrk="1" latinLnBrk="0" hangingPunct="1">
        <a:defRPr sz="1350" kern="1200">
          <a:solidFill>
            <a:schemeClr val="tx1"/>
          </a:solidFill>
          <a:latin typeface="+mn-lt"/>
          <a:ea typeface="+mn-ea"/>
          <a:cs typeface="+mn-cs"/>
        </a:defRPr>
      </a:lvl4pPr>
      <a:lvl5pPr marL="1371189" algn="l" defTabSz="685594" rtl="0" eaLnBrk="1" latinLnBrk="0" hangingPunct="1">
        <a:defRPr sz="1350" kern="1200">
          <a:solidFill>
            <a:schemeClr val="tx1"/>
          </a:solidFill>
          <a:latin typeface="+mn-lt"/>
          <a:ea typeface="+mn-ea"/>
          <a:cs typeface="+mn-cs"/>
        </a:defRPr>
      </a:lvl5pPr>
      <a:lvl6pPr marL="1713986" algn="l" defTabSz="685594" rtl="0" eaLnBrk="1" latinLnBrk="0" hangingPunct="1">
        <a:defRPr sz="1350" kern="1200">
          <a:solidFill>
            <a:schemeClr val="tx1"/>
          </a:solidFill>
          <a:latin typeface="+mn-lt"/>
          <a:ea typeface="+mn-ea"/>
          <a:cs typeface="+mn-cs"/>
        </a:defRPr>
      </a:lvl6pPr>
      <a:lvl7pPr marL="2056783" algn="l" defTabSz="685594" rtl="0" eaLnBrk="1" latinLnBrk="0" hangingPunct="1">
        <a:defRPr sz="1350" kern="1200">
          <a:solidFill>
            <a:schemeClr val="tx1"/>
          </a:solidFill>
          <a:latin typeface="+mn-lt"/>
          <a:ea typeface="+mn-ea"/>
          <a:cs typeface="+mn-cs"/>
        </a:defRPr>
      </a:lvl7pPr>
      <a:lvl8pPr marL="2399580" algn="l" defTabSz="685594" rtl="0" eaLnBrk="1" latinLnBrk="0" hangingPunct="1">
        <a:defRPr sz="1350" kern="1200">
          <a:solidFill>
            <a:schemeClr val="tx1"/>
          </a:solidFill>
          <a:latin typeface="+mn-lt"/>
          <a:ea typeface="+mn-ea"/>
          <a:cs typeface="+mn-cs"/>
        </a:defRPr>
      </a:lvl8pPr>
      <a:lvl9pPr marL="2742377" algn="l" defTabSz="68559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9925" y="3462338"/>
            <a:ext cx="5264150" cy="706438"/>
          </a:xfrm>
          <a:prstGeom prst="rect">
            <a:avLst/>
          </a:prstGeom>
          <a:noFill/>
        </p:spPr>
        <p:txBody>
          <a:bodyPr wrap="none" rtlCol="0" anchor="t">
            <a:spAutoFit/>
          </a:bodyPr>
          <a:lstStyle/>
          <a:p>
            <a:pPr>
              <a:defRPr/>
            </a:pPr>
            <a:r>
              <a:rPr lang="zh-CN" altLang="zh-CN" sz="4000" b="1" noProof="1">
                <a:effectLst>
                  <a:outerShdw dist="127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装配式混凝土构件生产</a:t>
            </a:r>
            <a:endParaRPr lang="zh-CN" altLang="zh-CN" sz="4000" b="1" noProof="1">
              <a:effectLst>
                <a:outerShdw dist="127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4" name="图片 3">
            <a:extLst>
              <a:ext uri="{FF2B5EF4-FFF2-40B4-BE49-F238E27FC236}">
                <a16:creationId xmlns:a16="http://schemas.microsoft.com/office/drawing/2014/main" id="{E1D4F072-D136-47D4-BAFE-3BE4B4281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5"/>
            <a:ext cx="9144000" cy="5136530"/>
          </a:xfrm>
          <a:prstGeom prst="rect">
            <a:avLst/>
          </a:prstGeom>
        </p:spPr>
      </p:pic>
    </p:spTree>
  </p:cSld>
  <p:clrMapOvr>
    <a:masterClrMapping/>
  </p:clrMapOvr>
  <mc:AlternateContent xmlns:mc="http://schemas.openxmlformats.org/markup-compatibility/2006" xmlns:p14="http://schemas.microsoft.com/office/powerpoint/2010/main">
    <mc:Choice Requires="p14">
      <p:transition>
        <p:split/>
      </p:transition>
    </mc:Choice>
    <mc:Fallback xmlns="">
      <p:transition>
        <p:spli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a:spLocks noChangeArrowheads="1"/>
          </p:cNvSpPr>
          <p:nvPr/>
        </p:nvSpPr>
        <p:spPr bwMode="auto">
          <a:xfrm>
            <a:off x="2582283" y="1962527"/>
            <a:ext cx="6647974" cy="64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598"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预制混凝土板混凝土制作与浇筑</a:t>
            </a:r>
          </a:p>
        </p:txBody>
      </p:sp>
      <p:sp>
        <p:nvSpPr>
          <p:cNvPr id="11267" name="文本框 2"/>
          <p:cNvSpPr txBox="1">
            <a:spLocks noChangeArrowheads="1"/>
          </p:cNvSpPr>
          <p:nvPr/>
        </p:nvSpPr>
        <p:spPr bwMode="auto">
          <a:xfrm>
            <a:off x="581904" y="1962527"/>
            <a:ext cx="1678665" cy="64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598"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598"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11</a:t>
            </a:r>
            <a:endParaRPr lang="en-US" altLang="en-US" sz="3598"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094618337"/>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27948" y="940809"/>
            <a:ext cx="3234925" cy="33855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预制混凝土板混凝土制作要求：</a:t>
            </a:r>
          </a:p>
        </p:txBody>
      </p:sp>
      <p:sp>
        <p:nvSpPr>
          <p:cNvPr id="6" name="矩形 5"/>
          <p:cNvSpPr/>
          <p:nvPr/>
        </p:nvSpPr>
        <p:spPr>
          <a:xfrm>
            <a:off x="627063" y="1826382"/>
            <a:ext cx="7888605" cy="1938020"/>
          </a:xfrm>
          <a:prstGeom prst="rect">
            <a:avLst/>
          </a:prstGeom>
        </p:spPr>
        <p:txBody>
          <a:bodyPr wrap="square">
            <a:spAutoFit/>
          </a:bodyPr>
          <a:lstStyle/>
          <a:p>
            <a:pPr indent="0" algn="just" fontAlgn="auto">
              <a:lnSpc>
                <a:spcPct val="1500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       水泥宜采用不低于</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42.5</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级硅酸盐、普通硅酸盐水泥，砂宜选用细度模数为</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2.3</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的中粗砂，石子宜选用</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25mm</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碎石，外加剂品种应通过试验室进行试配后确定，并应有质保书，且楼板混凝土中不得掺加氯盐等对钢材有锈蚀作用的外加剂；预制混凝楼板混凝土强度等级不宜低于</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C30</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；预应力混凝土楼板的混凝土强度等级不宜低于</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C40</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，且不应低于</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C30</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7" name="TextBox 28">
            <a:extLst>
              <a:ext uri="{FF2B5EF4-FFF2-40B4-BE49-F238E27FC236}">
                <a16:creationId xmlns:a16="http://schemas.microsoft.com/office/drawing/2014/main" id="{4BF61CD4-CA14-4477-93B7-C9F530DE5E9F}"/>
              </a:ext>
            </a:extLst>
          </p:cNvPr>
          <p:cNvSpPr>
            <a:spLocks noChangeArrowheads="1"/>
          </p:cNvSpPr>
          <p:nvPr/>
        </p:nvSpPr>
        <p:spPr bwMode="auto">
          <a:xfrm>
            <a:off x="2115502" y="209124"/>
            <a:ext cx="4911725" cy="369332"/>
          </a:xfrm>
          <a:custGeom>
            <a:avLst/>
            <a:gdLst>
              <a:gd name="T0" fmla="*/ 4911725 w 4911725"/>
              <a:gd name="T1" fmla="*/ 218282 h 435584"/>
              <a:gd name="T2" fmla="*/ 2455862 w 4911725"/>
              <a:gd name="T3" fmla="*/ 436563 h 435584"/>
              <a:gd name="T4" fmla="*/ 0 w 4911725"/>
              <a:gd name="T5" fmla="*/ 218282 h 435584"/>
              <a:gd name="T6" fmla="*/ 2455862 w 4911725"/>
              <a:gd name="T7" fmla="*/ 0 h 435584"/>
              <a:gd name="T8" fmla="*/ 0 60000 65536"/>
              <a:gd name="T9" fmla="*/ 5898240 60000 65536"/>
              <a:gd name="T10" fmla="*/ 11796480 60000 65536"/>
              <a:gd name="T11" fmla="*/ 17694720 60000 65536"/>
              <a:gd name="T12" fmla="*/ 0 w 4911725"/>
              <a:gd name="T13" fmla="*/ 0 h 435584"/>
              <a:gd name="T14" fmla="*/ 4911725 w 4911725"/>
              <a:gd name="T15" fmla="*/ 435584 h 435584"/>
            </a:gdLst>
            <a:ahLst/>
            <a:cxnLst>
              <a:cxn ang="T8">
                <a:pos x="T0" y="T1"/>
              </a:cxn>
              <a:cxn ang="T9">
                <a:pos x="T2" y="T3"/>
              </a:cxn>
              <a:cxn ang="T10">
                <a:pos x="T4" y="T5"/>
              </a:cxn>
              <a:cxn ang="T11">
                <a:pos x="T6" y="T7"/>
              </a:cxn>
            </a:cxnLst>
            <a:rect l="T12" t="T13" r="T14" b="T15"/>
            <a:pathLst>
              <a:path w="4911725" h="435584">
                <a:moveTo>
                  <a:pt x="0" y="0"/>
                </a:moveTo>
                <a:lnTo>
                  <a:pt x="4839126" y="0"/>
                </a:lnTo>
                <a:lnTo>
                  <a:pt x="4911725" y="72598"/>
                </a:lnTo>
                <a:lnTo>
                  <a:pt x="4911725" y="435584"/>
                </a:lnTo>
                <a:lnTo>
                  <a:pt x="72598" y="435584"/>
                </a:lnTo>
                <a:lnTo>
                  <a:pt x="0" y="362985"/>
                </a:lnTo>
                <a:lnTo>
                  <a:pt x="0" y="0"/>
                </a:lnTo>
                <a:close/>
              </a:path>
            </a:pathLst>
          </a:custGeom>
          <a:solidFill>
            <a:srgbClr val="F0BF29"/>
          </a:solidFill>
          <a:ln>
            <a:noFill/>
          </a:ln>
          <a:effectLst>
            <a:outerShdw dist="25400" dir="5400000" algn="t"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a:latin typeface="微软雅黑" panose="020B0503020204020204" pitchFamily="34" charset="-122"/>
                <a:ea typeface="微软雅黑" panose="020B0503020204020204" pitchFamily="34" charset="-122"/>
                <a:sym typeface="微软雅黑" panose="020B0503020204020204" pitchFamily="34" charset="-122"/>
              </a:rPr>
              <a:t>混凝土楼板的制作要求</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3351638"/>
      </p:ext>
    </p:extLst>
  </p:cSld>
  <p:clrMapOvr>
    <a:masterClrMapping/>
  </p:clrMapOvr>
  <p:transition advClick="0" advTm="6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9901" y="1370861"/>
            <a:ext cx="2627642" cy="333553"/>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indent="0" algn="just" fontAlgn="auto">
              <a:lnSpc>
                <a:spcPts val="2000"/>
              </a:lnSpc>
              <a:spcAft>
                <a:spcPts val="0"/>
              </a:spcAft>
            </a:pPr>
            <a:r>
              <a:rPr lang="en-US" altLang="zh-CN" sz="1600" b="1" kern="100" dirty="0">
                <a:latin typeface="微软雅黑" panose="020B0503020204020204" pitchFamily="34" charset="-122"/>
                <a:ea typeface="微软雅黑" panose="020B0503020204020204" pitchFamily="34" charset="-122"/>
              </a:rPr>
              <a:t>2.</a:t>
            </a:r>
            <a:r>
              <a:rPr lang="zh-CN" altLang="en-US" sz="1600" b="1" kern="100" dirty="0">
                <a:latin typeface="微软雅黑" panose="020B0503020204020204" pitchFamily="34" charset="-122"/>
                <a:ea typeface="微软雅黑" panose="020B0503020204020204" pitchFamily="34" charset="-122"/>
              </a:rPr>
              <a:t>预制混凝土板混凝土准备</a:t>
            </a:r>
          </a:p>
        </p:txBody>
      </p:sp>
      <p:sp>
        <p:nvSpPr>
          <p:cNvPr id="4" name="矩形 3"/>
          <p:cNvSpPr/>
          <p:nvPr/>
        </p:nvSpPr>
        <p:spPr>
          <a:xfrm>
            <a:off x="975256" y="2041389"/>
            <a:ext cx="7168515" cy="1670073"/>
          </a:xfrm>
          <a:prstGeom prst="rect">
            <a:avLst/>
          </a:prstGeom>
        </p:spPr>
        <p:txBody>
          <a:bodyPr wrap="square">
            <a:spAutoFit/>
          </a:bodyPr>
          <a:lstStyle/>
          <a:p>
            <a:pPr indent="0" algn="just" fontAlgn="auto">
              <a:lnSpc>
                <a:spcPct val="150000"/>
              </a:lnSpc>
              <a:spcAft>
                <a:spcPts val="0"/>
              </a:spcAft>
            </a:pPr>
            <a:r>
              <a:rPr lang="zh-CN" altLang="en-US" sz="1400" kern="100" dirty="0">
                <a:latin typeface="微软雅黑" panose="020B0503020204020204" pitchFamily="34" charset="-122"/>
                <a:ea typeface="微软雅黑" panose="020B0503020204020204" pitchFamily="34" charset="-122"/>
              </a:rPr>
              <a:t>混凝土原材料应按品种、数量分别存放，并应符合下列规定：</a:t>
            </a:r>
          </a:p>
          <a:p>
            <a:pPr indent="0" algn="just" fontAlgn="auto">
              <a:lnSpc>
                <a:spcPct val="150000"/>
              </a:lnSpc>
              <a:spcAft>
                <a:spcPts val="0"/>
              </a:spcAft>
            </a:pPr>
            <a:r>
              <a:rPr lang="zh-CN" altLang="en-US" sz="1400" kern="100" dirty="0">
                <a:latin typeface="微软雅黑" panose="020B0503020204020204" pitchFamily="34" charset="-122"/>
                <a:ea typeface="微软雅黑" panose="020B0503020204020204" pitchFamily="34" charset="-122"/>
              </a:rPr>
              <a:t>（</a:t>
            </a:r>
            <a:r>
              <a:rPr lang="en-US" altLang="zh-CN" sz="1400" kern="100" dirty="0">
                <a:latin typeface="微软雅黑" panose="020B0503020204020204" pitchFamily="34" charset="-122"/>
                <a:ea typeface="微软雅黑" panose="020B0503020204020204" pitchFamily="34" charset="-122"/>
              </a:rPr>
              <a:t>1</a:t>
            </a:r>
            <a:r>
              <a:rPr lang="zh-CN" altLang="en-US" sz="1400" kern="100" dirty="0">
                <a:latin typeface="微软雅黑" panose="020B0503020204020204" pitchFamily="34" charset="-122"/>
                <a:ea typeface="微软雅黑" panose="020B0503020204020204" pitchFamily="34" charset="-122"/>
              </a:rPr>
              <a:t>）水泥和掺合料应存放在筒仓内。不同生产企业、不同品种、不同强度等级原材料不得混仓，储存时应保持密封、干燥、防止受潮；   </a:t>
            </a:r>
          </a:p>
          <a:p>
            <a:pPr indent="0" algn="just" fontAlgn="auto">
              <a:lnSpc>
                <a:spcPct val="150000"/>
              </a:lnSpc>
              <a:spcAft>
                <a:spcPts val="0"/>
              </a:spcAft>
            </a:pPr>
            <a:r>
              <a:rPr lang="zh-CN" altLang="en-US" sz="1400" kern="100" dirty="0">
                <a:latin typeface="微软雅黑" panose="020B0503020204020204" pitchFamily="34" charset="-122"/>
                <a:ea typeface="微软雅黑" panose="020B0503020204020204" pitchFamily="34" charset="-122"/>
              </a:rPr>
              <a:t>（</a:t>
            </a:r>
            <a:r>
              <a:rPr lang="en-US" altLang="zh-CN" sz="1400" kern="100" dirty="0">
                <a:latin typeface="微软雅黑" panose="020B0503020204020204" pitchFamily="34" charset="-122"/>
                <a:ea typeface="微软雅黑" panose="020B0503020204020204" pitchFamily="34" charset="-122"/>
              </a:rPr>
              <a:t>2</a:t>
            </a:r>
            <a:r>
              <a:rPr lang="zh-CN" altLang="en-US" sz="1400" kern="100" dirty="0">
                <a:latin typeface="微软雅黑" panose="020B0503020204020204" pitchFamily="34" charset="-122"/>
                <a:ea typeface="微软雅黑" panose="020B0503020204020204" pitchFamily="34" charset="-122"/>
              </a:rPr>
              <a:t>）砂、石应按不同品种、规格分别存放，并应有防混料、防尘和防雨措施；    </a:t>
            </a:r>
          </a:p>
          <a:p>
            <a:pPr indent="0" algn="just" fontAlgn="auto">
              <a:lnSpc>
                <a:spcPct val="150000"/>
              </a:lnSpc>
              <a:spcAft>
                <a:spcPts val="0"/>
              </a:spcAft>
            </a:pPr>
            <a:r>
              <a:rPr lang="zh-CN" altLang="en-US" sz="1400" kern="100" dirty="0">
                <a:latin typeface="微软雅黑" panose="020B0503020204020204" pitchFamily="34" charset="-122"/>
                <a:ea typeface="微软雅黑" panose="020B0503020204020204" pitchFamily="34" charset="-122"/>
              </a:rPr>
              <a:t>（</a:t>
            </a:r>
            <a:r>
              <a:rPr lang="en-US" altLang="zh-CN" sz="1400" kern="100" dirty="0">
                <a:latin typeface="微软雅黑" panose="020B0503020204020204" pitchFamily="34" charset="-122"/>
                <a:ea typeface="微软雅黑" panose="020B0503020204020204" pitchFamily="34" charset="-122"/>
              </a:rPr>
              <a:t>3</a:t>
            </a:r>
            <a:r>
              <a:rPr lang="zh-CN" altLang="en-US" sz="1400" kern="100" dirty="0">
                <a:latin typeface="微软雅黑" panose="020B0503020204020204" pitchFamily="34" charset="-122"/>
                <a:ea typeface="微软雅黑" panose="020B0503020204020204" pitchFamily="34" charset="-122"/>
              </a:rPr>
              <a:t>）外加剂应按不同生产企业、不同品种分别存放，并有防止沉淀等措施。</a:t>
            </a:r>
          </a:p>
        </p:txBody>
      </p:sp>
    </p:spTree>
    <p:extLst>
      <p:ext uri="{BB962C8B-B14F-4D97-AF65-F5344CB8AC3E}">
        <p14:creationId xmlns:p14="http://schemas.microsoft.com/office/powerpoint/2010/main" val="2358638363"/>
      </p:ext>
    </p:extLst>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4518" y="1161463"/>
            <a:ext cx="7888605" cy="3046988"/>
          </a:xfrm>
          <a:prstGeom prst="rect">
            <a:avLst/>
          </a:prstGeom>
        </p:spPr>
        <p:txBody>
          <a:bodyPr wrap="square">
            <a:spAutoFit/>
          </a:bodyPr>
          <a:lstStyle/>
          <a:p>
            <a:pPr indent="0" algn="just" fontAlgn="auto">
              <a:lnSpc>
                <a:spcPct val="1500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       预制楼板与后浇混凝土的结合面或叠合面应按设计要求制成粗糙面和键槽，粗糙面可以采用拉毛处理方法，也可采用化学或其他物理处理方法。采用拉毛处理方法时应在混凝土达到初凝前完成，粗糙面的凹凸度差值不宜小于</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4mm</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拉毛操作时间应根据混凝土配合比、气温以及空气湿度等因素综合把控，过早拉毛会导致粗糙度降低，过晚会导致拉毛困难甚至影响混凝土表面强度。当采用化学缓凝剂方法时应根据设计要求选择适宜缓凝深度的缓凝剂，使用时应将缓凝剂均匀涂刷模板表面或新浇混凝土表面，待构件养护结束后用高压水冲洗混凝土表面，最后确认粗糙面深度是否满足要求。如无法满足设计要求，可通过调整缓凝剂品种解决。</a:t>
            </a:r>
          </a:p>
        </p:txBody>
      </p:sp>
      <p:sp>
        <p:nvSpPr>
          <p:cNvPr id="3" name="TextBox 28">
            <a:extLst>
              <a:ext uri="{FF2B5EF4-FFF2-40B4-BE49-F238E27FC236}">
                <a16:creationId xmlns:a16="http://schemas.microsoft.com/office/drawing/2014/main" id="{99831B63-4DEE-4AEA-86EB-95E724C7F593}"/>
              </a:ext>
            </a:extLst>
          </p:cNvPr>
          <p:cNvSpPr>
            <a:spLocks noChangeArrowheads="1"/>
          </p:cNvSpPr>
          <p:nvPr/>
        </p:nvSpPr>
        <p:spPr bwMode="auto">
          <a:xfrm>
            <a:off x="2152957" y="227580"/>
            <a:ext cx="4911725" cy="369332"/>
          </a:xfrm>
          <a:custGeom>
            <a:avLst/>
            <a:gdLst>
              <a:gd name="T0" fmla="*/ 4911725 w 4911725"/>
              <a:gd name="T1" fmla="*/ 218282 h 435584"/>
              <a:gd name="T2" fmla="*/ 2455862 w 4911725"/>
              <a:gd name="T3" fmla="*/ 436563 h 435584"/>
              <a:gd name="T4" fmla="*/ 0 w 4911725"/>
              <a:gd name="T5" fmla="*/ 218282 h 435584"/>
              <a:gd name="T6" fmla="*/ 2455862 w 4911725"/>
              <a:gd name="T7" fmla="*/ 0 h 435584"/>
              <a:gd name="T8" fmla="*/ 0 60000 65536"/>
              <a:gd name="T9" fmla="*/ 5898240 60000 65536"/>
              <a:gd name="T10" fmla="*/ 11796480 60000 65536"/>
              <a:gd name="T11" fmla="*/ 17694720 60000 65536"/>
              <a:gd name="T12" fmla="*/ 0 w 4911725"/>
              <a:gd name="T13" fmla="*/ 0 h 435584"/>
              <a:gd name="T14" fmla="*/ 4911725 w 4911725"/>
              <a:gd name="T15" fmla="*/ 435584 h 435584"/>
            </a:gdLst>
            <a:ahLst/>
            <a:cxnLst>
              <a:cxn ang="T8">
                <a:pos x="T0" y="T1"/>
              </a:cxn>
              <a:cxn ang="T9">
                <a:pos x="T2" y="T3"/>
              </a:cxn>
              <a:cxn ang="T10">
                <a:pos x="T4" y="T5"/>
              </a:cxn>
              <a:cxn ang="T11">
                <a:pos x="T6" y="T7"/>
              </a:cxn>
            </a:cxnLst>
            <a:rect l="T12" t="T13" r="T14" b="T15"/>
            <a:pathLst>
              <a:path w="4911725" h="435584">
                <a:moveTo>
                  <a:pt x="0" y="0"/>
                </a:moveTo>
                <a:lnTo>
                  <a:pt x="4839126" y="0"/>
                </a:lnTo>
                <a:lnTo>
                  <a:pt x="4911725" y="72598"/>
                </a:lnTo>
                <a:lnTo>
                  <a:pt x="4911725" y="435584"/>
                </a:lnTo>
                <a:lnTo>
                  <a:pt x="72598" y="435584"/>
                </a:lnTo>
                <a:lnTo>
                  <a:pt x="0" y="362985"/>
                </a:lnTo>
                <a:lnTo>
                  <a:pt x="0" y="0"/>
                </a:lnTo>
                <a:close/>
              </a:path>
            </a:pathLst>
          </a:custGeom>
          <a:solidFill>
            <a:srgbClr val="F0BF29"/>
          </a:solidFill>
          <a:ln>
            <a:noFill/>
          </a:ln>
          <a:effectLst>
            <a:outerShdw dist="25400" dir="5400000" algn="t"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预制混凝土楼板表面扫毛方法</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35480720"/>
      </p:ext>
    </p:extLst>
  </p:cSld>
  <p:clrMapOvr>
    <a:masterClrMapping/>
  </p:clrMapOvr>
  <p:transition advClick="0" advTm="6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2351306" y="838203"/>
            <a:ext cx="4652386" cy="3627454"/>
          </a:xfrm>
          <a:prstGeom prst="rect">
            <a:avLst/>
          </a:prstGeom>
          <a:noFill/>
          <a:ln>
            <a:noFill/>
          </a:ln>
        </p:spPr>
      </p:pic>
      <p:sp>
        <p:nvSpPr>
          <p:cNvPr id="8" name="矩形 7"/>
          <p:cNvSpPr/>
          <p:nvPr/>
        </p:nvSpPr>
        <p:spPr>
          <a:xfrm>
            <a:off x="4325194" y="4465657"/>
            <a:ext cx="902811" cy="307777"/>
          </a:xfrm>
          <a:prstGeom prst="rect">
            <a:avLst/>
          </a:prstGeom>
        </p:spPr>
        <p:txBody>
          <a:bodyPr wrap="none">
            <a:spAutoFit/>
          </a:bodyPr>
          <a:lstStyle/>
          <a:p>
            <a:r>
              <a:rPr lang="zh-CN" altLang="zh-CN" sz="1400" dirty="0">
                <a:latin typeface="微软雅黑" panose="020B0503020204020204" pitchFamily="34" charset="-122"/>
                <a:ea typeface="微软雅黑" panose="020B0503020204020204" pitchFamily="34" charset="-122"/>
              </a:rPr>
              <a:t>表面扫毛</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408</Words>
  <Application>Microsoft Office PowerPoint</Application>
  <PresentationFormat>全屏显示(16:9)</PresentationFormat>
  <Paragraphs>14</Paragraphs>
  <Slides>7</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7</vt:i4>
      </vt:variant>
    </vt:vector>
  </HeadingPairs>
  <TitlesOfParts>
    <vt:vector size="22" baseType="lpstr">
      <vt:lpstr>Glegoo</vt:lpstr>
      <vt:lpstr>Lato Light</vt:lpstr>
      <vt:lpstr>Mission Gothic Regular</vt:lpstr>
      <vt:lpstr>等线</vt:lpstr>
      <vt:lpstr>等线 Light</vt:lpstr>
      <vt:lpstr>方正兰亭粗黑简体</vt:lpstr>
      <vt:lpstr>宋体</vt:lpstr>
      <vt:lpstr>微软雅黑</vt:lpstr>
      <vt:lpstr>Arial</vt:lpstr>
      <vt:lpstr>Calibri</vt:lpstr>
      <vt:lpstr>Calibri Light</vt:lpstr>
      <vt:lpstr>Open Sans</vt:lpstr>
      <vt:lpstr>Times New Roman</vt:lpstr>
      <vt:lpstr>www.33ppt.com​​</vt:lpstr>
      <vt:lpstr>1_www.33ppt.com​​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Administrator</dc:creator>
  <cp:lastModifiedBy>KQJ-jngc</cp:lastModifiedBy>
  <cp:revision>303</cp:revision>
  <dcterms:created xsi:type="dcterms:W3CDTF">2017-06-23T03:09:00Z</dcterms:created>
  <dcterms:modified xsi:type="dcterms:W3CDTF">2018-05-02T08:38:10Z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