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6" r:id="rId2"/>
  </p:sldMasterIdLst>
  <p:notesMasterIdLst>
    <p:notesMasterId r:id="rId10"/>
  </p:notesMasterIdLst>
  <p:sldIdLst>
    <p:sldId id="402" r:id="rId3"/>
    <p:sldId id="403" r:id="rId4"/>
    <p:sldId id="404" r:id="rId5"/>
    <p:sldId id="407" r:id="rId6"/>
    <p:sldId id="408" r:id="rId7"/>
    <p:sldId id="409" r:id="rId8"/>
    <p:sldId id="406" r:id="rId9"/>
  </p:sldIdLst>
  <p:sldSz cx="9144000" cy="51450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5661"/>
    <a:srgbClr val="DA8D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3" autoAdjust="0"/>
    <p:restoredTop sz="94660"/>
  </p:normalViewPr>
  <p:slideViewPr>
    <p:cSldViewPr snapToGrid="0">
      <p:cViewPr varScale="1">
        <p:scale>
          <a:sx n="88" d="100"/>
          <a:sy n="88" d="100"/>
        </p:scale>
        <p:origin x="102" y="120"/>
      </p:cViewPr>
      <p:guideLst>
        <p:guide orient="horz" pos="1621"/>
        <p:guide pos="2880"/>
      </p:guideLst>
    </p:cSldViewPr>
  </p:slideViewPr>
  <p:notesTextViewPr>
    <p:cViewPr>
      <p:scale>
        <a:sx n="1" d="1"/>
        <a:sy n="1" d="1"/>
      </p:scale>
      <p:origin x="0" y="0"/>
    </p:cViewPr>
  </p:notesTextViewPr>
  <p:sorterViewPr>
    <p:cViewPr>
      <p:scale>
        <a:sx n="42" d="100"/>
        <a:sy n="4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AB2D6-7D2D-4045-A876-D8AE1F9EACE2}" type="datetimeFigureOut">
              <a:rPr lang="zh-CN" altLang="en-US" smtClean="0"/>
              <a:pPr/>
              <a:t>2018/5/2</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EB0147-15CD-4249-B4BC-D92A282CE29B}" type="slidenum">
              <a:rPr lang="zh-CN" altLang="en-US" smtClean="0"/>
              <a:pPr/>
              <a:t>‹#›</a:t>
            </a:fld>
            <a:endParaRPr lang="zh-CN" altLang="en-US"/>
          </a:p>
        </p:txBody>
      </p:sp>
    </p:spTree>
    <p:extLst>
      <p:ext uri="{BB962C8B-B14F-4D97-AF65-F5344CB8AC3E}">
        <p14:creationId xmlns:p14="http://schemas.microsoft.com/office/powerpoint/2010/main" val="251204643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pPr/>
              <a:t>2018/5/2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7D73C6-6C2F-48CB-8888-B8D11C5DB61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项目介绍</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产品运行</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市场分析</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投资回报</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70367"/>
            <a:ext cx="381000" cy="274722"/>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pPr/>
              <a:t>‹#›</a:t>
            </a:fld>
            <a:endParaRPr lang="en-US" dirty="0"/>
          </a:p>
        </p:txBody>
      </p:sp>
      <p:sp>
        <p:nvSpPr>
          <p:cNvPr id="10" name="Title 1"/>
          <p:cNvSpPr>
            <a:spLocks noGrp="1"/>
          </p:cNvSpPr>
          <p:nvPr>
            <p:ph type="title"/>
          </p:nvPr>
        </p:nvSpPr>
        <p:spPr>
          <a:xfrm>
            <a:off x="457201" y="285839"/>
            <a:ext cx="8229600" cy="857515"/>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1" name="Text Placeholder 17"/>
          <p:cNvSpPr>
            <a:spLocks noGrp="1"/>
          </p:cNvSpPr>
          <p:nvPr>
            <p:ph type="body" sz="quarter" idx="23"/>
          </p:nvPr>
        </p:nvSpPr>
        <p:spPr>
          <a:xfrm>
            <a:off x="2057401" y="876571"/>
            <a:ext cx="5029200" cy="323950"/>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2" name="矩形 1"/>
          <p:cNvSpPr/>
          <p:nvPr userDrawn="1"/>
        </p:nvSpPr>
        <p:spPr>
          <a:xfrm>
            <a:off x="0" y="0"/>
            <a:ext cx="9144000" cy="514508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 name="TextBox 1"/>
          <p:cNvSpPr txBox="1"/>
          <p:nvPr userDrawn="1"/>
        </p:nvSpPr>
        <p:spPr>
          <a:xfrm>
            <a:off x="3865651" y="368823"/>
            <a:ext cx="1292662" cy="300175"/>
          </a:xfrm>
          <a:prstGeom prst="rect">
            <a:avLst/>
          </a:prstGeom>
          <a:noFill/>
        </p:spPr>
        <p:txBody>
          <a:bodyPr wrap="none" lIns="68589" tIns="34295" rIns="68589" bIns="34295" rtlCol="0">
            <a:spAutoFit/>
          </a:bodyPr>
          <a:lstStyle/>
          <a:p>
            <a:pPr lvl="0"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767"/>
            <a:ext cx="2562232" cy="346356"/>
          </a:xfrm>
          <a:prstGeom prst="rect">
            <a:avLst/>
          </a:prstGeom>
          <a:noFill/>
        </p:spPr>
        <p:txBody>
          <a:bodyPr wrap="square" lIns="68589" tIns="34295" rIns="68589" bIns="34295" rtlCol="0">
            <a:spAutoFit/>
          </a:bodyPr>
          <a:lstStyle/>
          <a:p>
            <a:pPr algn="ct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chart">
    <p:spTree>
      <p:nvGrpSpPr>
        <p:cNvPr id="1" name=""/>
        <p:cNvGrpSpPr/>
        <p:nvPr/>
      </p:nvGrpSpPr>
      <p:grpSpPr>
        <a:xfrm>
          <a:off x="0" y="0"/>
          <a:ext cx="0" cy="0"/>
          <a:chOff x="0" y="0"/>
          <a:chExt cx="0" cy="0"/>
        </a:xfrm>
      </p:grpSpPr>
      <p:sp>
        <p:nvSpPr>
          <p:cNvPr id="56" name="Title 1"/>
          <p:cNvSpPr>
            <a:spLocks noGrp="1"/>
          </p:cNvSpPr>
          <p:nvPr>
            <p:ph type="ctrTitle"/>
          </p:nvPr>
        </p:nvSpPr>
        <p:spPr>
          <a:xfrm>
            <a:off x="629841" y="374188"/>
            <a:ext cx="3942159" cy="523279"/>
          </a:xfrm>
        </p:spPr>
        <p:txBody>
          <a:bodyPr anchor="b">
            <a:normAutofit/>
          </a:bodyPr>
          <a:lstStyle>
            <a:lvl1pPr algn="l">
              <a:defRPr sz="3000">
                <a:solidFill>
                  <a:schemeClr val="tx1">
                    <a:lumMod val="65000"/>
                    <a:lumOff val="35000"/>
                  </a:schemeClr>
                </a:solidFill>
              </a:defRPr>
            </a:lvl1pPr>
          </a:lstStyle>
          <a:p>
            <a:endParaRPr lang="en-AU" dirty="0"/>
          </a:p>
        </p:txBody>
      </p:sp>
      <p:sp>
        <p:nvSpPr>
          <p:cNvPr id="57" name="Subtitle 2"/>
          <p:cNvSpPr>
            <a:spLocks noGrp="1"/>
          </p:cNvSpPr>
          <p:nvPr>
            <p:ph type="subTitle" idx="1"/>
          </p:nvPr>
        </p:nvSpPr>
        <p:spPr>
          <a:xfrm>
            <a:off x="629841" y="918257"/>
            <a:ext cx="3942159" cy="280749"/>
          </a:xfrm>
        </p:spPr>
        <p:txBody>
          <a:bodyPr>
            <a:normAutofit/>
          </a:bodyPr>
          <a:lstStyle>
            <a:lvl1pPr marL="0" indent="0" algn="l">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
        <p:nvSpPr>
          <p:cNvPr id="58" name="Text Placeholder 7"/>
          <p:cNvSpPr>
            <a:spLocks noGrp="1"/>
          </p:cNvSpPr>
          <p:nvPr>
            <p:ph type="body" sz="quarter" idx="13"/>
          </p:nvPr>
        </p:nvSpPr>
        <p:spPr>
          <a:xfrm>
            <a:off x="628650" y="1503977"/>
            <a:ext cx="3942159" cy="353809"/>
          </a:xfrm>
        </p:spPr>
        <p:txBody>
          <a:bodyPr>
            <a:noAutofit/>
          </a:bodyPr>
          <a:lstStyle>
            <a:lvl1pPr marL="0" indent="0">
              <a:buNone/>
              <a:defRPr sz="1800">
                <a:solidFill>
                  <a:schemeClr val="accent1"/>
                </a:solidFill>
              </a:defRPr>
            </a:lvl1pPr>
          </a:lstStyle>
          <a:p>
            <a:pPr lvl="0"/>
            <a:endParaRPr lang="en-AU" dirty="0"/>
          </a:p>
        </p:txBody>
      </p:sp>
      <p:sp>
        <p:nvSpPr>
          <p:cNvPr id="59" name="Text Placeholder 9"/>
          <p:cNvSpPr>
            <a:spLocks noGrp="1"/>
          </p:cNvSpPr>
          <p:nvPr>
            <p:ph type="body" sz="quarter" idx="14"/>
          </p:nvPr>
        </p:nvSpPr>
        <p:spPr>
          <a:xfrm>
            <a:off x="628650" y="1869220"/>
            <a:ext cx="3942159" cy="1768721"/>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61" name="Chart Placeholder 60"/>
          <p:cNvSpPr>
            <a:spLocks noGrp="1"/>
          </p:cNvSpPr>
          <p:nvPr>
            <p:ph type="chart" sz="quarter" idx="15"/>
          </p:nvPr>
        </p:nvSpPr>
        <p:spPr>
          <a:xfrm>
            <a:off x="5114925" y="627654"/>
            <a:ext cx="3399235" cy="3889782"/>
          </a:xfrm>
        </p:spPr>
        <p:txBody>
          <a:bodyPr/>
          <a:lstStyle/>
          <a:p>
            <a:endParaRPr lang="en-AU"/>
          </a:p>
        </p:txBody>
      </p:sp>
      <p:sp>
        <p:nvSpPr>
          <p:cNvPr id="7" name="Date Placeholder 4"/>
          <p:cNvSpPr>
            <a:spLocks noGrp="1"/>
          </p:cNvSpPr>
          <p:nvPr>
            <p:ph type="dt" sz="half" idx="10"/>
          </p:nvPr>
        </p:nvSpPr>
        <p:spPr>
          <a:xfrm>
            <a:off x="628650" y="4768735"/>
            <a:ext cx="2057400" cy="273928"/>
          </a:xfrm>
        </p:spPr>
        <p:txBody>
          <a:bodyPr/>
          <a:lstStyle/>
          <a:p>
            <a:fld id="{722F6D6F-DD99-46DF-A9EA-728D63EA6A31}" type="datetimeFigureOut">
              <a:rPr lang="en-AU" smtClean="0"/>
              <a:pPr/>
              <a:t>2/05/2018</a:t>
            </a:fld>
            <a:endParaRPr lang="en-AU"/>
          </a:p>
        </p:txBody>
      </p:sp>
      <p:sp>
        <p:nvSpPr>
          <p:cNvPr id="8" name="Footer Placeholder 5"/>
          <p:cNvSpPr>
            <a:spLocks noGrp="1"/>
          </p:cNvSpPr>
          <p:nvPr>
            <p:ph type="ftr" sz="quarter" idx="11"/>
          </p:nvPr>
        </p:nvSpPr>
        <p:spPr>
          <a:xfrm>
            <a:off x="3028950" y="4768735"/>
            <a:ext cx="3086100" cy="273928"/>
          </a:xfrm>
        </p:spPr>
        <p:txBody>
          <a:bodyPr/>
          <a:lstStyle/>
          <a:p>
            <a:endParaRPr lang="en-AU"/>
          </a:p>
        </p:txBody>
      </p:sp>
      <p:sp>
        <p:nvSpPr>
          <p:cNvPr id="9" name="Slide Number Placeholder 6"/>
          <p:cNvSpPr>
            <a:spLocks noGrp="1"/>
          </p:cNvSpPr>
          <p:nvPr>
            <p:ph type="sldNum" sz="quarter" idx="12"/>
          </p:nvPr>
        </p:nvSpPr>
        <p:spPr>
          <a:xfrm>
            <a:off x="6457950" y="4768735"/>
            <a:ext cx="2057400" cy="273928"/>
          </a:xfrm>
        </p:spPr>
        <p:txBody>
          <a:bodyPr/>
          <a:lstStyle/>
          <a:p>
            <a:fld id="{84AD2E7E-F7BA-4F6B-9D0C-0B2331C2AE06}" type="slidenum">
              <a:rPr lang="en-AU" smtClean="0"/>
              <a:pPr/>
              <a:t>‹#›</a:t>
            </a:fld>
            <a:endParaRPr lang="en-AU"/>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pic>
        <p:nvPicPr>
          <p:cNvPr id="2" name="图片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userDrawn="1"/>
        </p:nvSpPr>
        <p:spPr>
          <a:xfrm>
            <a:off x="-9525" y="-14293"/>
            <a:ext cx="9163050" cy="5173673"/>
          </a:xfrm>
          <a:prstGeom prst="rect">
            <a:avLst/>
          </a:prstGeom>
          <a:solidFill>
            <a:schemeClr val="tx1">
              <a:lumMod val="95000"/>
              <a:lumOff val="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00" noProof="1"/>
          </a:p>
        </p:txBody>
      </p:sp>
      <p:sp>
        <p:nvSpPr>
          <p:cNvPr id="4" name="Freeform 8"/>
          <p:cNvSpPr/>
          <p:nvPr userDrawn="1"/>
        </p:nvSpPr>
        <p:spPr bwMode="auto">
          <a:xfrm>
            <a:off x="1" y="2821859"/>
            <a:ext cx="9153525" cy="2323229"/>
          </a:xfrm>
          <a:prstGeom prst="rect">
            <a:avLst/>
          </a:prstGeom>
          <a:solidFill>
            <a:srgbClr val="F0BF29">
              <a:alpha val="85000"/>
            </a:srgbClr>
          </a:solidFill>
          <a:ln>
            <a:noFill/>
          </a:ln>
          <a:effectLst>
            <a:outerShdw blurRad="50800" dist="38100" dir="5400000" algn="t" rotWithShape="0">
              <a:prstClr val="black">
                <a:alpha val="40000"/>
              </a:prstClr>
            </a:outerShdw>
          </a:effectLst>
        </p:spPr>
        <p:txBody>
          <a:bodyPr lIns="72576" tIns="36288" rIns="72576" bIns="36288"/>
          <a:lstStyle/>
          <a:p>
            <a:pPr eaLnBrk="1" fontAlgn="auto" hangingPunct="1">
              <a:buFont typeface="Arial" panose="020B0604020202020204" pitchFamily="34" charset="0"/>
              <a:buNone/>
              <a:defRPr/>
            </a:pPr>
            <a:endParaRPr lang="zh-CN" altLang="en-US" sz="1800" noProof="1"/>
          </a:p>
        </p:txBody>
      </p:sp>
    </p:spTree>
    <p:extLst>
      <p:ext uri="{BB962C8B-B14F-4D97-AF65-F5344CB8AC3E}">
        <p14:creationId xmlns:p14="http://schemas.microsoft.com/office/powerpoint/2010/main" val="2817827390"/>
      </p:ext>
    </p:extLst>
  </p:cSld>
  <p:clrMapOvr>
    <a:masterClrMapping/>
  </p:clrMapOvr>
  <p:transition>
    <p:spli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grpSp>
        <p:nvGrpSpPr>
          <p:cNvPr id="2" name="组合 17"/>
          <p:cNvGrpSpPr>
            <a:grpSpLocks/>
          </p:cNvGrpSpPr>
          <p:nvPr userDrawn="1"/>
        </p:nvGrpSpPr>
        <p:grpSpPr bwMode="auto">
          <a:xfrm>
            <a:off x="0" y="414467"/>
            <a:ext cx="9144000" cy="4316157"/>
            <a:chOff x="-6" y="1364"/>
            <a:chExt cx="14402" cy="6795"/>
          </a:xfrm>
        </p:grpSpPr>
        <p:sp>
          <p:nvSpPr>
            <p:cNvPr id="3" name="矩形 9"/>
            <p:cNvSpPr>
              <a:spLocks noChangeArrowheads="1"/>
            </p:cNvSpPr>
            <p:nvPr userDrawn="1"/>
          </p:nvSpPr>
          <p:spPr bwMode="auto">
            <a:xfrm>
              <a:off x="-3" y="2629"/>
              <a:ext cx="14399" cy="3750"/>
            </a:xfrm>
            <a:prstGeom prst="flowChartProcess">
              <a:avLst/>
            </a:prstGeom>
            <a:solidFill>
              <a:srgbClr val="F0BF2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sz="1800"/>
            </a:p>
          </p:txBody>
        </p:sp>
        <p:sp>
          <p:nvSpPr>
            <p:cNvPr id="4" name="矩形 3"/>
            <p:cNvSpPr/>
            <p:nvPr userDrawn="1"/>
          </p:nvSpPr>
          <p:spPr>
            <a:xfrm rot="19800000">
              <a:off x="4397" y="1364"/>
              <a:ext cx="120" cy="679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00" noProof="1"/>
            </a:p>
          </p:txBody>
        </p:sp>
        <p:cxnSp>
          <p:nvCxnSpPr>
            <p:cNvPr id="5" name="直接连接符 4"/>
            <p:cNvCxnSpPr/>
            <p:nvPr userDrawn="1"/>
          </p:nvCxnSpPr>
          <p:spPr>
            <a:xfrm>
              <a:off x="-6" y="6461"/>
              <a:ext cx="4561"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userDrawn="1"/>
          </p:nvCxnSpPr>
          <p:spPr>
            <a:xfrm>
              <a:off x="9835" y="2536"/>
              <a:ext cx="4561"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04780500"/>
      </p:ext>
    </p:extLst>
  </p:cSld>
  <p:clrMapOvr>
    <a:masterClrMapping/>
  </p:clrMapOvr>
  <p:transition>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2_两栏内容">
    <p:spTree>
      <p:nvGrpSpPr>
        <p:cNvPr id="1" name=""/>
        <p:cNvGrpSpPr/>
        <p:nvPr/>
      </p:nvGrpSpPr>
      <p:grpSpPr>
        <a:xfrm>
          <a:off x="0" y="0"/>
          <a:ext cx="0" cy="0"/>
          <a:chOff x="0" y="0"/>
          <a:chExt cx="0" cy="0"/>
        </a:xfrm>
      </p:grpSpPr>
      <p:pic>
        <p:nvPicPr>
          <p:cNvPr id="5122" name="图片 3"/>
          <p:cNvPicPr>
            <a:picLocks noChangeAspect="1"/>
          </p:cNvPicPr>
          <p:nvPr userDrawn="1"/>
        </p:nvPicPr>
        <p:blipFill>
          <a:blip r:embed="rId2"/>
          <a:stretch>
            <a:fillRect/>
          </a:stretch>
        </p:blipFill>
        <p:spPr>
          <a:xfrm>
            <a:off x="0" y="0"/>
            <a:ext cx="9144000" cy="5147312"/>
          </a:xfrm>
          <a:prstGeom prst="rect">
            <a:avLst/>
          </a:prstGeom>
          <a:noFill/>
          <a:ln w="9525">
            <a:noFill/>
          </a:ln>
        </p:spPr>
      </p:pic>
      <p:sp>
        <p:nvSpPr>
          <p:cNvPr id="2" name="矩形 1"/>
          <p:cNvSpPr/>
          <p:nvPr userDrawn="1"/>
        </p:nvSpPr>
        <p:spPr>
          <a:xfrm>
            <a:off x="-19050" y="-14293"/>
            <a:ext cx="9163050" cy="5174311"/>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800" strike="noStrike" noProof="1"/>
          </a:p>
        </p:txBody>
      </p:sp>
      <p:sp>
        <p:nvSpPr>
          <p:cNvPr id="12" name="Freeform 8"/>
          <p:cNvSpPr/>
          <p:nvPr userDrawn="1"/>
        </p:nvSpPr>
        <p:spPr bwMode="auto">
          <a:xfrm>
            <a:off x="-4762" y="1165729"/>
            <a:ext cx="9153525" cy="2814266"/>
          </a:xfrm>
          <a:prstGeom prst="rect">
            <a:avLst/>
          </a:prstGeom>
          <a:solidFill>
            <a:srgbClr val="F0BF29">
              <a:alpha val="80000"/>
            </a:srgbClr>
          </a:solidFill>
          <a:ln>
            <a:noFill/>
          </a:ln>
          <a:effectLst>
            <a:outerShdw blurRad="50800" dist="38100" dir="5400000" algn="t" rotWithShape="0">
              <a:prstClr val="black">
                <a:alpha val="40000"/>
              </a:prstClr>
            </a:outerShdw>
          </a:effectLst>
        </p:spPr>
        <p:txBody>
          <a:bodyPr vert="horz" wrap="square" lIns="72576" tIns="36288" rIns="72576" bIns="36288" numCol="1" anchor="t" anchorCtr="0" compatLnSpc="1"/>
          <a:lstStyle/>
          <a:p>
            <a:pPr fontAlgn="auto"/>
            <a:endParaRPr lang="zh-CN" altLang="en-US" sz="1800" strike="noStrike" noProof="1"/>
          </a:p>
        </p:txBody>
      </p:sp>
      <p:grpSp>
        <p:nvGrpSpPr>
          <p:cNvPr id="5125" name="组合 8"/>
          <p:cNvGrpSpPr/>
          <p:nvPr userDrawn="1"/>
        </p:nvGrpSpPr>
        <p:grpSpPr>
          <a:xfrm>
            <a:off x="2713039" y="2012233"/>
            <a:ext cx="3717925" cy="1121259"/>
            <a:chOff x="4273" y="2640"/>
            <a:chExt cx="5854" cy="1765"/>
          </a:xfrm>
        </p:grpSpPr>
        <p:pic>
          <p:nvPicPr>
            <p:cNvPr id="5126" name="文本框 12"/>
            <p:cNvPicPr>
              <a:picLocks noGrp="1" noChangeAspect="1"/>
            </p:cNvPicPr>
            <p:nvPr/>
          </p:nvPicPr>
          <p:blipFill>
            <a:blip r:embed="rId3"/>
            <a:stretch>
              <a:fillRect/>
            </a:stretch>
          </p:blipFill>
          <p:spPr>
            <a:xfrm>
              <a:off x="4037" y="2640"/>
              <a:ext cx="6763" cy="3764"/>
            </a:xfrm>
            <a:prstGeom prst="rect">
              <a:avLst/>
            </a:prstGeom>
            <a:noFill/>
            <a:ln w="9525">
              <a:noFill/>
            </a:ln>
          </p:spPr>
        </p:pic>
        <p:cxnSp>
          <p:nvCxnSpPr>
            <p:cNvPr id="8" name="直接连接符 7"/>
            <p:cNvCxnSpPr/>
            <p:nvPr userDrawn="1"/>
          </p:nvCxnSpPr>
          <p:spPr>
            <a:xfrm>
              <a:off x="4454" y="4404"/>
              <a:ext cx="54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userDrawn="1"/>
        </p:nvSpPr>
        <p:spPr>
          <a:xfrm>
            <a:off x="3099435" y="2013820"/>
            <a:ext cx="2945130" cy="1130014"/>
          </a:xfrm>
          <a:prstGeom prst="rect">
            <a:avLst/>
          </a:prstGeom>
          <a:noFill/>
          <a:effectLst>
            <a:reflection blurRad="177800" stA="24000" endA="300" endPos="60000" dir="5400000" sy="-100000" algn="bl" rotWithShape="0"/>
          </a:effectLst>
        </p:spPr>
        <p:txBody>
          <a:bodyPr wrap="none" rtlCol="0">
            <a:spAutoFit/>
          </a:bodyPr>
          <a:lstStyle/>
          <a:p>
            <a:pPr algn="ctr" fontAlgn="auto">
              <a:lnSpc>
                <a:spcPct val="150000"/>
              </a:lnSpc>
            </a:pPr>
            <a:r>
              <a:rPr lang="zh-CN" altLang="en-US" sz="4500" strike="noStrike" noProof="1">
                <a:solidFill>
                  <a:schemeClr val="tx1"/>
                </a:solidFill>
                <a:effectLst>
                  <a:outerShdw dist="25400" dir="2700000" algn="tl">
                    <a:srgbClr val="000000">
                      <a:alpha val="43137"/>
                    </a:srgbClr>
                  </a:outerShdw>
                </a:effectLst>
                <a:latin typeface="方正兰亭粗黑简体" panose="02000000000000000000" charset="-122"/>
                <a:ea typeface="方正兰亭粗黑简体" panose="02000000000000000000" charset="-122"/>
                <a:cs typeface="+mn-cs"/>
              </a:rPr>
              <a:t>谢 谢 观 看</a:t>
            </a:r>
          </a:p>
        </p:txBody>
      </p:sp>
    </p:spTree>
    <p:extLst>
      <p:ext uri="{BB962C8B-B14F-4D97-AF65-F5344CB8AC3E}">
        <p14:creationId xmlns:p14="http://schemas.microsoft.com/office/powerpoint/2010/main" val="273546478"/>
      </p:ext>
    </p:extLst>
  </p:cSld>
  <p:clrMapOvr>
    <a:masterClrMapping/>
  </p:clrMapOvr>
  <p:transition>
    <p:split dir="in"/>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231"/>
            <a:ext cx="6858000" cy="1791677"/>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3004"/>
            <a:ext cx="6858000" cy="124249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28334057"/>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pic>
        <p:nvPicPr>
          <p:cNvPr id="2050" name="图片 3"/>
          <p:cNvPicPr>
            <a:picLocks noChangeAspect="1"/>
          </p:cNvPicPr>
          <p:nvPr userDrawn="1"/>
        </p:nvPicPr>
        <p:blipFill>
          <a:blip r:embed="rId2"/>
          <a:stretch>
            <a:fillRect/>
          </a:stretch>
        </p:blipFill>
        <p:spPr>
          <a:xfrm>
            <a:off x="0" y="0"/>
            <a:ext cx="9144000" cy="5147312"/>
          </a:xfrm>
          <a:prstGeom prst="rect">
            <a:avLst/>
          </a:prstGeom>
          <a:noFill/>
          <a:ln w="9525">
            <a:noFill/>
          </a:ln>
        </p:spPr>
      </p:pic>
      <p:sp>
        <p:nvSpPr>
          <p:cNvPr id="2" name="矩形 1"/>
          <p:cNvSpPr/>
          <p:nvPr userDrawn="1"/>
        </p:nvSpPr>
        <p:spPr>
          <a:xfrm>
            <a:off x="-9525" y="-14293"/>
            <a:ext cx="9163050" cy="5174311"/>
          </a:xfrm>
          <a:prstGeom prst="rect">
            <a:avLst/>
          </a:prstGeom>
          <a:solidFill>
            <a:schemeClr val="tx1">
              <a:lumMod val="95000"/>
              <a:lumOff val="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noProof="1">
              <a:solidFill>
                <a:prstClr val="white"/>
              </a:solidFill>
            </a:endParaRPr>
          </a:p>
        </p:txBody>
      </p:sp>
      <p:sp>
        <p:nvSpPr>
          <p:cNvPr id="12" name="Freeform 8"/>
          <p:cNvSpPr/>
          <p:nvPr userDrawn="1"/>
        </p:nvSpPr>
        <p:spPr bwMode="auto">
          <a:xfrm>
            <a:off x="1" y="2822207"/>
            <a:ext cx="9153525" cy="2323517"/>
          </a:xfrm>
          <a:prstGeom prst="rect">
            <a:avLst/>
          </a:prstGeom>
          <a:solidFill>
            <a:srgbClr val="F0BF29">
              <a:alpha val="85000"/>
            </a:srgbClr>
          </a:solidFill>
          <a:ln>
            <a:noFill/>
          </a:ln>
          <a:effectLst>
            <a:outerShdw blurRad="50800" dist="38100" dir="5400000" algn="t" rotWithShape="0">
              <a:prstClr val="black">
                <a:alpha val="40000"/>
              </a:prstClr>
            </a:outerShdw>
          </a:effectLst>
        </p:spPr>
        <p:txBody>
          <a:bodyPr vert="horz" wrap="square" lIns="72576" tIns="36288" rIns="72576" bIns="36288" numCol="1" anchor="t" anchorCtr="0" compatLnSpc="1"/>
          <a:lstStyle/>
          <a:p>
            <a:endParaRPr lang="zh-CN" altLang="en-US" sz="1800" noProof="1">
              <a:solidFill>
                <a:prstClr val="black"/>
              </a:solidFill>
            </a:endParaRPr>
          </a:p>
        </p:txBody>
      </p:sp>
    </p:spTree>
    <p:extLst>
      <p:ext uri="{BB962C8B-B14F-4D97-AF65-F5344CB8AC3E}">
        <p14:creationId xmlns:p14="http://schemas.microsoft.com/office/powerpoint/2010/main" val="3795436244"/>
      </p:ext>
    </p:extLst>
  </p:cSld>
  <p:clrMapOvr>
    <a:masterClrMapping/>
  </p:clrMapOvr>
  <p:transition>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grpSp>
        <p:nvGrpSpPr>
          <p:cNvPr id="3074" name="组合 17"/>
          <p:cNvGrpSpPr/>
          <p:nvPr userDrawn="1"/>
        </p:nvGrpSpPr>
        <p:grpSpPr>
          <a:xfrm>
            <a:off x="0" y="414517"/>
            <a:ext cx="9144000" cy="4316690"/>
            <a:chOff x="-6" y="1364"/>
            <a:chExt cx="14402" cy="6795"/>
          </a:xfrm>
        </p:grpSpPr>
        <p:sp>
          <p:nvSpPr>
            <p:cNvPr id="3075" name="矩形 9"/>
            <p:cNvSpPr/>
            <p:nvPr userDrawn="1"/>
          </p:nvSpPr>
          <p:spPr>
            <a:xfrm>
              <a:off x="-4" y="2628"/>
              <a:ext cx="14400" cy="3752"/>
            </a:xfrm>
            <a:prstGeom prst="flowChartProcess">
              <a:avLst/>
            </a:prstGeom>
            <a:solidFill>
              <a:srgbClr val="F0BF29"/>
            </a:solidFill>
            <a:ln w="9525">
              <a:noFill/>
            </a:ln>
          </p:spPr>
          <p:txBody>
            <a:bodyPr wrap="square" lIns="121920" tIns="60960" rIns="121920" bIns="60960" anchor="t"/>
            <a:lstStyle/>
            <a:p>
              <a:endParaRPr lang="zh-CN" altLang="en-US" sz="1800">
                <a:solidFill>
                  <a:prstClr val="black"/>
                </a:solidFill>
                <a:ea typeface="宋体" panose="02010600030101010101" pitchFamily="2" charset="-122"/>
              </a:endParaRPr>
            </a:p>
          </p:txBody>
        </p:sp>
        <p:sp>
          <p:nvSpPr>
            <p:cNvPr id="14" name="矩形 13"/>
            <p:cNvSpPr/>
            <p:nvPr userDrawn="1"/>
          </p:nvSpPr>
          <p:spPr>
            <a:xfrm rot="19800000">
              <a:off x="4397" y="1364"/>
              <a:ext cx="120" cy="679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noProof="1">
                <a:solidFill>
                  <a:prstClr val="white"/>
                </a:solidFill>
              </a:endParaRPr>
            </a:p>
          </p:txBody>
        </p:sp>
        <p:cxnSp>
          <p:nvCxnSpPr>
            <p:cNvPr id="16" name="直接连接符 15"/>
            <p:cNvCxnSpPr/>
            <p:nvPr userDrawn="1"/>
          </p:nvCxnSpPr>
          <p:spPr>
            <a:xfrm>
              <a:off x="-6" y="6461"/>
              <a:ext cx="456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a:off x="9836" y="2536"/>
              <a:ext cx="456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1686794"/>
      </p:ext>
    </p:extLst>
  </p:cSld>
  <p:clrMapOvr>
    <a:masterClrMapping/>
  </p:clrMapOvr>
  <p:transition>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_两栏内容">
    <p:spTree>
      <p:nvGrpSpPr>
        <p:cNvPr id="1" name=""/>
        <p:cNvGrpSpPr/>
        <p:nvPr/>
      </p:nvGrpSpPr>
      <p:grpSpPr>
        <a:xfrm>
          <a:off x="0" y="0"/>
          <a:ext cx="0" cy="0"/>
          <a:chOff x="0" y="0"/>
          <a:chExt cx="0" cy="0"/>
        </a:xfrm>
      </p:grpSpPr>
      <p:pic>
        <p:nvPicPr>
          <p:cNvPr id="5122" name="图片 3"/>
          <p:cNvPicPr>
            <a:picLocks noChangeAspect="1"/>
          </p:cNvPicPr>
          <p:nvPr userDrawn="1"/>
        </p:nvPicPr>
        <p:blipFill>
          <a:blip r:embed="rId2"/>
          <a:stretch>
            <a:fillRect/>
          </a:stretch>
        </p:blipFill>
        <p:spPr>
          <a:xfrm>
            <a:off x="0" y="0"/>
            <a:ext cx="9144000" cy="5147312"/>
          </a:xfrm>
          <a:prstGeom prst="rect">
            <a:avLst/>
          </a:prstGeom>
          <a:noFill/>
          <a:ln w="9525">
            <a:noFill/>
          </a:ln>
        </p:spPr>
      </p:pic>
      <p:sp>
        <p:nvSpPr>
          <p:cNvPr id="2" name="矩形 1"/>
          <p:cNvSpPr/>
          <p:nvPr userDrawn="1"/>
        </p:nvSpPr>
        <p:spPr>
          <a:xfrm>
            <a:off x="-19050" y="-14293"/>
            <a:ext cx="9163050" cy="5174311"/>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noProof="1">
              <a:solidFill>
                <a:prstClr val="white"/>
              </a:solidFill>
            </a:endParaRPr>
          </a:p>
        </p:txBody>
      </p:sp>
      <p:sp>
        <p:nvSpPr>
          <p:cNvPr id="12" name="Freeform 8"/>
          <p:cNvSpPr/>
          <p:nvPr userDrawn="1"/>
        </p:nvSpPr>
        <p:spPr bwMode="auto">
          <a:xfrm>
            <a:off x="-4762" y="1165729"/>
            <a:ext cx="9153525" cy="2814266"/>
          </a:xfrm>
          <a:prstGeom prst="rect">
            <a:avLst/>
          </a:prstGeom>
          <a:solidFill>
            <a:srgbClr val="F0BF29">
              <a:alpha val="80000"/>
            </a:srgbClr>
          </a:solidFill>
          <a:ln>
            <a:noFill/>
          </a:ln>
          <a:effectLst>
            <a:outerShdw blurRad="50800" dist="38100" dir="5400000" algn="t" rotWithShape="0">
              <a:prstClr val="black">
                <a:alpha val="40000"/>
              </a:prstClr>
            </a:outerShdw>
          </a:effectLst>
        </p:spPr>
        <p:txBody>
          <a:bodyPr vert="horz" wrap="square" lIns="72576" tIns="36288" rIns="72576" bIns="36288" numCol="1" anchor="t" anchorCtr="0" compatLnSpc="1"/>
          <a:lstStyle/>
          <a:p>
            <a:endParaRPr lang="zh-CN" altLang="en-US" sz="1800" noProof="1">
              <a:solidFill>
                <a:prstClr val="black"/>
              </a:solidFill>
            </a:endParaRPr>
          </a:p>
        </p:txBody>
      </p:sp>
      <p:grpSp>
        <p:nvGrpSpPr>
          <p:cNvPr id="5125" name="组合 8"/>
          <p:cNvGrpSpPr/>
          <p:nvPr userDrawn="1"/>
        </p:nvGrpSpPr>
        <p:grpSpPr>
          <a:xfrm>
            <a:off x="2713039" y="2012233"/>
            <a:ext cx="3717925" cy="1121259"/>
            <a:chOff x="4273" y="2640"/>
            <a:chExt cx="5854" cy="1765"/>
          </a:xfrm>
        </p:grpSpPr>
        <p:pic>
          <p:nvPicPr>
            <p:cNvPr id="5126" name="文本框 12"/>
            <p:cNvPicPr>
              <a:picLocks noGrp="1" noChangeAspect="1"/>
            </p:cNvPicPr>
            <p:nvPr/>
          </p:nvPicPr>
          <p:blipFill>
            <a:blip r:embed="rId3"/>
            <a:stretch>
              <a:fillRect/>
            </a:stretch>
          </p:blipFill>
          <p:spPr>
            <a:xfrm>
              <a:off x="4037" y="2640"/>
              <a:ext cx="6763" cy="3764"/>
            </a:xfrm>
            <a:prstGeom prst="rect">
              <a:avLst/>
            </a:prstGeom>
            <a:noFill/>
            <a:ln w="9525">
              <a:noFill/>
            </a:ln>
          </p:spPr>
        </p:pic>
        <p:cxnSp>
          <p:nvCxnSpPr>
            <p:cNvPr id="8" name="直接连接符 7"/>
            <p:cNvCxnSpPr/>
            <p:nvPr userDrawn="1"/>
          </p:nvCxnSpPr>
          <p:spPr>
            <a:xfrm>
              <a:off x="4454" y="4404"/>
              <a:ext cx="54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userDrawn="1"/>
        </p:nvSpPr>
        <p:spPr>
          <a:xfrm>
            <a:off x="3099435" y="2013820"/>
            <a:ext cx="2945130" cy="1130014"/>
          </a:xfrm>
          <a:prstGeom prst="rect">
            <a:avLst/>
          </a:prstGeom>
          <a:noFill/>
          <a:effectLst>
            <a:reflection blurRad="177800" stA="24000" endA="300" endPos="60000" dir="5400000" sy="-100000" algn="bl" rotWithShape="0"/>
          </a:effectLst>
        </p:spPr>
        <p:txBody>
          <a:bodyPr wrap="none" rtlCol="0">
            <a:spAutoFit/>
          </a:bodyPr>
          <a:lstStyle/>
          <a:p>
            <a:pPr algn="ctr">
              <a:lnSpc>
                <a:spcPct val="150000"/>
              </a:lnSpc>
            </a:pPr>
            <a:r>
              <a:rPr lang="zh-CN" altLang="en-US" sz="4500" noProof="1">
                <a:solidFill>
                  <a:prstClr val="black"/>
                </a:solidFill>
                <a:effectLst>
                  <a:outerShdw dist="25400" dir="2700000" algn="tl">
                    <a:srgbClr val="000000">
                      <a:alpha val="43137"/>
                    </a:srgbClr>
                  </a:outerShdw>
                </a:effectLst>
                <a:latin typeface="方正兰亭粗黑简体" panose="02000000000000000000" charset="-122"/>
                <a:ea typeface="方正兰亭粗黑简体" panose="02000000000000000000" charset="-122"/>
              </a:rPr>
              <a:t>谢 谢 观 看</a:t>
            </a:r>
          </a:p>
        </p:txBody>
      </p:sp>
    </p:spTree>
    <p:extLst>
      <p:ext uri="{BB962C8B-B14F-4D97-AF65-F5344CB8AC3E}">
        <p14:creationId xmlns:p14="http://schemas.microsoft.com/office/powerpoint/2010/main" val="3564955931"/>
      </p:ext>
    </p:extLst>
  </p:cSld>
  <p:clrMapOvr>
    <a:masterClrMapping/>
  </p:clrMapOvr>
  <p:transition>
    <p:split dir="in"/>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81160036"/>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2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135383"/>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3004"/>
            <a:ext cx="7886700" cy="2140720"/>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3976"/>
            <a:ext cx="7886700" cy="1125754"/>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4362164"/>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966"/>
            <a:ext cx="3886200" cy="326528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966"/>
            <a:ext cx="3886200" cy="326528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30997509"/>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94"/>
            <a:ext cx="7886700" cy="994714"/>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560"/>
            <a:ext cx="3868340" cy="61827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9832"/>
            <a:ext cx="3868340" cy="276494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1" y="1261560"/>
            <a:ext cx="3887391" cy="61827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1" y="1879832"/>
            <a:ext cx="3887391" cy="276494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09042841"/>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65647967"/>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68332936"/>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87"/>
            <a:ext cx="2949178" cy="1200806"/>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974"/>
            <a:ext cx="4629150" cy="36572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891"/>
            <a:ext cx="2949178" cy="286025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4707913"/>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87"/>
            <a:ext cx="2949178" cy="1200806"/>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974"/>
            <a:ext cx="4629150" cy="365721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891"/>
            <a:ext cx="2949178" cy="286025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5381510"/>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31422846"/>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993"/>
            <a:ext cx="1971675" cy="4361256"/>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1" y="273993"/>
            <a:ext cx="5800725" cy="4361256"/>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52918977"/>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77D73C6-6C2F-48CB-8888-B8D11C5DB61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22155691"/>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grpSp>
        <p:nvGrpSpPr>
          <p:cNvPr id="4098" name="组合 7"/>
          <p:cNvGrpSpPr/>
          <p:nvPr userDrawn="1"/>
        </p:nvGrpSpPr>
        <p:grpSpPr>
          <a:xfrm>
            <a:off x="0" y="376354"/>
            <a:ext cx="9144000" cy="0"/>
            <a:chOff x="0" y="593"/>
            <a:chExt cx="14400" cy="0"/>
          </a:xfrm>
        </p:grpSpPr>
        <p:cxnSp>
          <p:nvCxnSpPr>
            <p:cNvPr id="7" name="直接连接符 6"/>
            <p:cNvCxnSpPr/>
            <p:nvPr userDrawn="1"/>
          </p:nvCxnSpPr>
          <p:spPr>
            <a:xfrm>
              <a:off x="0" y="592"/>
              <a:ext cx="5729" cy="0"/>
            </a:xfrm>
            <a:prstGeom prst="line">
              <a:avLst/>
            </a:prstGeom>
            <a:ln w="12700">
              <a:solidFill>
                <a:srgbClr val="F0BF29"/>
              </a:solidFill>
              <a:prstDash val="dash"/>
            </a:ln>
            <a:effectLst>
              <a:outerShdw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 name="直接连接符 1"/>
            <p:cNvCxnSpPr/>
            <p:nvPr userDrawn="1"/>
          </p:nvCxnSpPr>
          <p:spPr>
            <a:xfrm>
              <a:off x="8670" y="592"/>
              <a:ext cx="5729" cy="0"/>
            </a:xfrm>
            <a:prstGeom prst="line">
              <a:avLst/>
            </a:prstGeom>
            <a:ln w="12700">
              <a:solidFill>
                <a:srgbClr val="F0BF29"/>
              </a:solidFill>
              <a:prstDash val="dash"/>
            </a:ln>
            <a:effectLst>
              <a:outerShdw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4101" name="文本框 8"/>
          <p:cNvSpPr txBox="1"/>
          <p:nvPr userDrawn="1"/>
        </p:nvSpPr>
        <p:spPr>
          <a:xfrm>
            <a:off x="3971925" y="177855"/>
            <a:ext cx="1200150" cy="398586"/>
          </a:xfrm>
          <a:prstGeom prst="rect">
            <a:avLst/>
          </a:prstGeom>
          <a:noFill/>
          <a:ln w="9525">
            <a:noFill/>
          </a:ln>
        </p:spPr>
        <p:txBody>
          <a:bodyPr wrap="none" anchor="t">
            <a:spAutoFit/>
          </a:bodyPr>
          <a:lstStyle/>
          <a:p>
            <a:r>
              <a:rPr lang="zh-CN" altLang="en-US" sz="2000">
                <a:solidFill>
                  <a:srgbClr val="181717"/>
                </a:solidFill>
                <a:latin typeface="微软雅黑" panose="020B0503020204020204" pitchFamily="34" charset="-122"/>
                <a:ea typeface="微软雅黑" panose="020B0503020204020204" pitchFamily="34" charset="-122"/>
              </a:rPr>
              <a:t>项目介绍</a:t>
            </a:r>
          </a:p>
        </p:txBody>
      </p:sp>
    </p:spTree>
    <p:extLst>
      <p:ext uri="{BB962C8B-B14F-4D97-AF65-F5344CB8AC3E}">
        <p14:creationId xmlns:p14="http://schemas.microsoft.com/office/powerpoint/2010/main" val="2010268381"/>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4094835" y="203178"/>
            <a:ext cx="1061785" cy="346333"/>
          </a:xfrm>
          <a:prstGeom prst="rect">
            <a:avLst/>
          </a:prstGeom>
          <a:noFill/>
        </p:spPr>
        <p:txBody>
          <a:bodyPr wrap="none" lIns="68558" tIns="34279" rIns="68558" bIns="34279" rtlCol="0">
            <a:spAutoFit/>
          </a:bodyPr>
          <a:lstStyle/>
          <a:p>
            <a:pPr defTabSz="685800">
              <a:defRPr/>
            </a:pPr>
            <a:r>
              <a:rPr lang="zh-CN" altLang="en-US" sz="1800" dirty="0">
                <a:solidFill>
                  <a:srgbClr val="F0BF29"/>
                </a:solidFill>
                <a:latin typeface="微软雅黑" panose="020B0503020204020204" pitchFamily="34" charset="-122"/>
                <a:ea typeface="微软雅黑" panose="020B0503020204020204" pitchFamily="34" charset="-122"/>
              </a:rPr>
              <a:t>产品运行</a:t>
            </a:r>
            <a:endParaRPr lang="zh-CN" altLang="en-US" sz="1800"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38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8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506883"/>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4094835" y="203178"/>
            <a:ext cx="1061785" cy="346333"/>
          </a:xfrm>
          <a:prstGeom prst="rect">
            <a:avLst/>
          </a:prstGeom>
          <a:noFill/>
        </p:spPr>
        <p:txBody>
          <a:bodyPr wrap="none" lIns="68558" tIns="34279" rIns="68558" bIns="34279" rtlCol="0">
            <a:spAutoFit/>
          </a:bodyPr>
          <a:lstStyle/>
          <a:p>
            <a:pPr defTabSz="685800">
              <a:defRPr/>
            </a:pPr>
            <a:r>
              <a:rPr lang="zh-CN" altLang="en-US" sz="1800" dirty="0">
                <a:solidFill>
                  <a:srgbClr val="F0BF29"/>
                </a:solidFill>
                <a:latin typeface="微软雅黑" panose="020B0503020204020204" pitchFamily="34" charset="-122"/>
                <a:ea typeface="微软雅黑" panose="020B0503020204020204" pitchFamily="34" charset="-122"/>
              </a:rPr>
              <a:t>市场分析</a:t>
            </a:r>
            <a:endParaRPr lang="zh-CN" altLang="en-US" sz="1800"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38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8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13741"/>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4094835" y="203178"/>
            <a:ext cx="1061785" cy="346333"/>
          </a:xfrm>
          <a:prstGeom prst="rect">
            <a:avLst/>
          </a:prstGeom>
          <a:noFill/>
        </p:spPr>
        <p:txBody>
          <a:bodyPr wrap="none" lIns="68558" tIns="34279" rIns="68558" bIns="34279" rtlCol="0">
            <a:spAutoFit/>
          </a:bodyPr>
          <a:lstStyle/>
          <a:p>
            <a:pPr defTabSz="685800">
              <a:defRPr/>
            </a:pPr>
            <a:r>
              <a:rPr lang="zh-CN" altLang="en-US" sz="1800" dirty="0">
                <a:solidFill>
                  <a:srgbClr val="F0BF29"/>
                </a:solidFill>
                <a:latin typeface="微软雅黑" panose="020B0503020204020204" pitchFamily="34" charset="-122"/>
                <a:ea typeface="微软雅黑" panose="020B0503020204020204" pitchFamily="34" charset="-122"/>
              </a:rPr>
              <a:t>投资回报</a:t>
            </a:r>
            <a:endParaRPr lang="zh-CN" altLang="en-US" sz="1800"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38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8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9973801"/>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2328693"/>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310685"/>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9253739"/>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8235645"/>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7063906"/>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71520"/>
            <a:ext cx="381000" cy="274787"/>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pPr/>
              <a:t>‹#›</a:t>
            </a:fld>
            <a:endParaRPr lang="en-US" dirty="0"/>
          </a:p>
        </p:txBody>
      </p:sp>
      <p:sp>
        <p:nvSpPr>
          <p:cNvPr id="10" name="Title 1"/>
          <p:cNvSpPr>
            <a:spLocks noGrp="1"/>
          </p:cNvSpPr>
          <p:nvPr>
            <p:ph type="title"/>
          </p:nvPr>
        </p:nvSpPr>
        <p:spPr>
          <a:xfrm>
            <a:off x="457201" y="285907"/>
            <a:ext cx="8229600" cy="857718"/>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1" name="Text Placeholder 17"/>
          <p:cNvSpPr>
            <a:spLocks noGrp="1"/>
          </p:cNvSpPr>
          <p:nvPr>
            <p:ph type="body" sz="quarter" idx="23"/>
          </p:nvPr>
        </p:nvSpPr>
        <p:spPr>
          <a:xfrm>
            <a:off x="2057401" y="876779"/>
            <a:ext cx="5029200" cy="324027"/>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extLst>
      <p:ext uri="{BB962C8B-B14F-4D97-AF65-F5344CB8AC3E}">
        <p14:creationId xmlns:p14="http://schemas.microsoft.com/office/powerpoint/2010/main" val="2734645580"/>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6306"/>
          </a:xfrm>
          <a:prstGeom prst="rect">
            <a:avLst/>
          </a:prstGeom>
        </p:spPr>
      </p:pic>
      <p:sp>
        <p:nvSpPr>
          <p:cNvPr id="2" name="矩形 1"/>
          <p:cNvSpPr/>
          <p:nvPr userDrawn="1"/>
        </p:nvSpPr>
        <p:spPr>
          <a:xfrm>
            <a:off x="0" y="0"/>
            <a:ext cx="9144000" cy="5146306"/>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a:endParaRPr lang="zh-CN" altLang="en-US" sz="1800">
              <a:solidFill>
                <a:prstClr val="white"/>
              </a:solidFill>
            </a:endParaRPr>
          </a:p>
        </p:txBody>
      </p:sp>
      <p:sp>
        <p:nvSpPr>
          <p:cNvPr id="3" name="TextBox 1"/>
          <p:cNvSpPr txBox="1"/>
          <p:nvPr userDrawn="1"/>
        </p:nvSpPr>
        <p:spPr>
          <a:xfrm>
            <a:off x="3865647" y="368910"/>
            <a:ext cx="1292670" cy="300179"/>
          </a:xfrm>
          <a:prstGeom prst="rect">
            <a:avLst/>
          </a:prstGeom>
          <a:noFill/>
        </p:spPr>
        <p:txBody>
          <a:bodyPr wrap="none" lIns="68584" tIns="34292" rIns="68584" bIns="34292" rtlCol="0">
            <a:spAutoFit/>
          </a:bodyPr>
          <a:lstStyle/>
          <a:p>
            <a:pPr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935"/>
            <a:ext cx="2562232" cy="345547"/>
          </a:xfrm>
          <a:prstGeom prst="rect">
            <a:avLst/>
          </a:prstGeom>
          <a:noFill/>
        </p:spPr>
        <p:txBody>
          <a:bodyPr wrap="square" lIns="68584" tIns="34292" rIns="68584" bIns="34292" rtlCol="0">
            <a:spAutoFit/>
          </a:bodyPr>
          <a:lstStyle/>
          <a:p>
            <a:pPr algn="ctr"/>
            <a:r>
              <a:rPr lang="zh-CN" alt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extLst>
      <p:ext uri="{BB962C8B-B14F-4D97-AF65-F5344CB8AC3E}">
        <p14:creationId xmlns:p14="http://schemas.microsoft.com/office/powerpoint/2010/main" val="4034924941"/>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ustom Layout chart">
    <p:spTree>
      <p:nvGrpSpPr>
        <p:cNvPr id="1" name=""/>
        <p:cNvGrpSpPr/>
        <p:nvPr/>
      </p:nvGrpSpPr>
      <p:grpSpPr>
        <a:xfrm>
          <a:off x="0" y="0"/>
          <a:ext cx="0" cy="0"/>
          <a:chOff x="0" y="0"/>
          <a:chExt cx="0" cy="0"/>
        </a:xfrm>
      </p:grpSpPr>
      <p:sp>
        <p:nvSpPr>
          <p:cNvPr id="56" name="Title 1"/>
          <p:cNvSpPr>
            <a:spLocks noGrp="1"/>
          </p:cNvSpPr>
          <p:nvPr>
            <p:ph type="ctrTitle"/>
          </p:nvPr>
        </p:nvSpPr>
        <p:spPr>
          <a:xfrm>
            <a:off x="629842" y="374277"/>
            <a:ext cx="3942159" cy="523403"/>
          </a:xfrm>
        </p:spPr>
        <p:txBody>
          <a:bodyPr anchor="b">
            <a:normAutofit/>
          </a:bodyPr>
          <a:lstStyle>
            <a:lvl1pPr algn="l">
              <a:defRPr sz="3000">
                <a:solidFill>
                  <a:schemeClr val="tx1">
                    <a:lumMod val="65000"/>
                    <a:lumOff val="35000"/>
                  </a:schemeClr>
                </a:solidFill>
              </a:defRPr>
            </a:lvl1pPr>
          </a:lstStyle>
          <a:p>
            <a:endParaRPr lang="en-AU" dirty="0"/>
          </a:p>
        </p:txBody>
      </p:sp>
      <p:sp>
        <p:nvSpPr>
          <p:cNvPr id="57" name="Subtitle 2"/>
          <p:cNvSpPr>
            <a:spLocks noGrp="1"/>
          </p:cNvSpPr>
          <p:nvPr>
            <p:ph type="subTitle" idx="1"/>
          </p:nvPr>
        </p:nvSpPr>
        <p:spPr>
          <a:xfrm>
            <a:off x="629842" y="918475"/>
            <a:ext cx="3942159" cy="280816"/>
          </a:xfrm>
        </p:spPr>
        <p:txBody>
          <a:bodyPr>
            <a:normAutofit/>
          </a:bodyPr>
          <a:lstStyle>
            <a:lvl1pPr marL="0" indent="0" algn="l">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
        <p:nvSpPr>
          <p:cNvPr id="58" name="Text Placeholder 7"/>
          <p:cNvSpPr>
            <a:spLocks noGrp="1"/>
          </p:cNvSpPr>
          <p:nvPr>
            <p:ph type="body" sz="quarter" idx="13"/>
          </p:nvPr>
        </p:nvSpPr>
        <p:spPr>
          <a:xfrm>
            <a:off x="628650" y="1504333"/>
            <a:ext cx="3942159" cy="353893"/>
          </a:xfrm>
        </p:spPr>
        <p:txBody>
          <a:bodyPr>
            <a:noAutofit/>
          </a:bodyPr>
          <a:lstStyle>
            <a:lvl1pPr marL="0" indent="0">
              <a:buNone/>
              <a:defRPr sz="1800">
                <a:solidFill>
                  <a:schemeClr val="accent1"/>
                </a:solidFill>
              </a:defRPr>
            </a:lvl1pPr>
          </a:lstStyle>
          <a:p>
            <a:pPr lvl="0"/>
            <a:endParaRPr lang="en-AU" dirty="0"/>
          </a:p>
        </p:txBody>
      </p:sp>
      <p:sp>
        <p:nvSpPr>
          <p:cNvPr id="59" name="Text Placeholder 9"/>
          <p:cNvSpPr>
            <a:spLocks noGrp="1"/>
          </p:cNvSpPr>
          <p:nvPr>
            <p:ph type="body" sz="quarter" idx="14"/>
          </p:nvPr>
        </p:nvSpPr>
        <p:spPr>
          <a:xfrm>
            <a:off x="628650" y="1869662"/>
            <a:ext cx="3942159" cy="1769140"/>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61" name="Chart Placeholder 60"/>
          <p:cNvSpPr>
            <a:spLocks noGrp="1"/>
          </p:cNvSpPr>
          <p:nvPr>
            <p:ph type="chart" sz="quarter" idx="15"/>
          </p:nvPr>
        </p:nvSpPr>
        <p:spPr>
          <a:xfrm>
            <a:off x="5114926" y="627803"/>
            <a:ext cx="3399235" cy="3890703"/>
          </a:xfrm>
        </p:spPr>
        <p:txBody>
          <a:bodyPr/>
          <a:lstStyle/>
          <a:p>
            <a:endParaRPr lang="en-AU"/>
          </a:p>
        </p:txBody>
      </p:sp>
      <p:sp>
        <p:nvSpPr>
          <p:cNvPr id="7" name="Date Placeholder 4"/>
          <p:cNvSpPr>
            <a:spLocks noGrp="1"/>
          </p:cNvSpPr>
          <p:nvPr>
            <p:ph type="dt" sz="half" idx="10"/>
          </p:nvPr>
        </p:nvSpPr>
        <p:spPr>
          <a:xfrm>
            <a:off x="628650" y="4769864"/>
            <a:ext cx="2057400" cy="273993"/>
          </a:xfrm>
        </p:spPr>
        <p:txBody>
          <a:bodyPr/>
          <a:lstStyle/>
          <a:p>
            <a:fld id="{722F6D6F-DD99-46DF-A9EA-728D63EA6A31}" type="datetimeFigureOut">
              <a:rPr lang="en-AU" smtClean="0">
                <a:solidFill>
                  <a:prstClr val="black">
                    <a:tint val="75000"/>
                  </a:prstClr>
                </a:solidFill>
              </a:rPr>
              <a:pPr/>
              <a:t>2/05/2018</a:t>
            </a:fld>
            <a:endParaRPr lang="en-AU">
              <a:solidFill>
                <a:prstClr val="black">
                  <a:tint val="75000"/>
                </a:prstClr>
              </a:solidFill>
            </a:endParaRPr>
          </a:p>
        </p:txBody>
      </p:sp>
      <p:sp>
        <p:nvSpPr>
          <p:cNvPr id="8" name="Footer Placeholder 5"/>
          <p:cNvSpPr>
            <a:spLocks noGrp="1"/>
          </p:cNvSpPr>
          <p:nvPr>
            <p:ph type="ftr" sz="quarter" idx="11"/>
          </p:nvPr>
        </p:nvSpPr>
        <p:spPr>
          <a:xfrm>
            <a:off x="3028950" y="4769864"/>
            <a:ext cx="3086100" cy="273993"/>
          </a:xfrm>
        </p:spPr>
        <p:txBody>
          <a:bodyPr/>
          <a:lstStyle/>
          <a:p>
            <a:endParaRPr lang="en-AU">
              <a:solidFill>
                <a:prstClr val="black">
                  <a:tint val="75000"/>
                </a:prstClr>
              </a:solidFill>
            </a:endParaRPr>
          </a:p>
        </p:txBody>
      </p:sp>
      <p:sp>
        <p:nvSpPr>
          <p:cNvPr id="9" name="Slide Number Placeholder 6"/>
          <p:cNvSpPr>
            <a:spLocks noGrp="1"/>
          </p:cNvSpPr>
          <p:nvPr>
            <p:ph type="sldNum" sz="quarter" idx="12"/>
          </p:nvPr>
        </p:nvSpPr>
        <p:spPr>
          <a:xfrm>
            <a:off x="6457950" y="4769864"/>
            <a:ext cx="2057400" cy="273993"/>
          </a:xfrm>
        </p:spPr>
        <p:txBody>
          <a:bodyPr/>
          <a:lstStyle/>
          <a:p>
            <a:fld id="{84AD2E7E-F7BA-4F6B-9D0C-0B2331C2AE06}"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52539832"/>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theme" Target="../theme/theme2.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B452C926-1AF6-4C84-925A-B6B02113653E}" type="datetimeFigureOut">
              <a:rPr lang="zh-CN" altLang="en-US" smtClean="0"/>
              <a:pPr/>
              <a:t>2018/5/2</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9DBAA99D-0B2A-4248-B920-D9E6984CC9C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94"/>
            <a:ext cx="7886700" cy="994714"/>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966"/>
            <a:ext cx="7886700" cy="326528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9864"/>
            <a:ext cx="2057400" cy="273993"/>
          </a:xfrm>
          <a:prstGeom prst="rect">
            <a:avLst/>
          </a:prstGeom>
        </p:spPr>
        <p:txBody>
          <a:bodyPr vert="horz" lIns="91440" tIns="45720" rIns="91440" bIns="45720" rtlCol="0" anchor="ctr"/>
          <a:lstStyle>
            <a:lvl1pPr algn="l">
              <a:defRPr sz="900">
                <a:solidFill>
                  <a:schemeClr val="tx1">
                    <a:tint val="75000"/>
                  </a:schemeClr>
                </a:solidFill>
              </a:defRPr>
            </a:lvl1pPr>
          </a:lstStyle>
          <a:p>
            <a:fld id="{B452C926-1AF6-4C84-925A-B6B02113653E}" type="datetimeFigureOut">
              <a:rPr lang="zh-CN" altLang="en-US" smtClean="0">
                <a:solidFill>
                  <a:prstClr val="black">
                    <a:tint val="75000"/>
                  </a:prstClr>
                </a:solidFill>
              </a:rPr>
              <a:pPr/>
              <a:t>2018/5/2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9864"/>
            <a:ext cx="3086100" cy="27399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9864"/>
            <a:ext cx="2057400" cy="273993"/>
          </a:xfrm>
          <a:prstGeom prst="rect">
            <a:avLst/>
          </a:prstGeom>
        </p:spPr>
        <p:txBody>
          <a:bodyPr vert="horz" lIns="91440" tIns="45720" rIns="91440" bIns="45720" rtlCol="0" anchor="ctr"/>
          <a:lstStyle>
            <a:lvl1pPr algn="r">
              <a:defRPr sz="900">
                <a:solidFill>
                  <a:schemeClr val="tx1">
                    <a:tint val="75000"/>
                  </a:schemeClr>
                </a:solidFill>
              </a:defRPr>
            </a:lvl1p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0254648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Lst>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39925" y="3463133"/>
            <a:ext cx="5264150" cy="706437"/>
          </a:xfrm>
          <a:prstGeom prst="rect">
            <a:avLst/>
          </a:prstGeom>
          <a:noFill/>
        </p:spPr>
        <p:txBody>
          <a:bodyPr wrap="none">
            <a:spAutoFit/>
          </a:bodyPr>
          <a:lstStyle/>
          <a:p>
            <a:pPr eaLnBrk="1" hangingPunct="1">
              <a:buFont typeface="Arial" panose="020B0604020202020204" pitchFamily="34" charset="0"/>
              <a:buNone/>
              <a:defRPr/>
            </a:pPr>
            <a:r>
              <a:rPr lang="zh-CN" altLang="zh-CN" sz="4000" b="1" noProof="1">
                <a:effectLst>
                  <a:outerShdw dist="12700" dir="2700000" algn="tl">
                    <a:srgbClr val="000000">
                      <a:alpha val="43137"/>
                    </a:srgbClr>
                  </a:outerShdw>
                </a:effectLst>
                <a:latin typeface="微软雅黑" panose="020B0503020204020204" charset="-122"/>
                <a:ea typeface="微软雅黑" panose="020B0503020204020204" charset="-122"/>
                <a:sym typeface="+mn-ea"/>
              </a:rPr>
              <a:t>装配式混凝土构件生产</a:t>
            </a:r>
          </a:p>
        </p:txBody>
      </p:sp>
      <p:pic>
        <p:nvPicPr>
          <p:cNvPr id="4" name="图片 3">
            <a:extLst>
              <a:ext uri="{FF2B5EF4-FFF2-40B4-BE49-F238E27FC236}">
                <a16:creationId xmlns:a16="http://schemas.microsoft.com/office/drawing/2014/main" id="{8B69A4EC-8AA8-4571-A632-CE625419CC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79"/>
            <a:ext cx="9144000" cy="5136530"/>
          </a:xfrm>
          <a:prstGeom prst="rect">
            <a:avLst/>
          </a:prstGeom>
        </p:spPr>
      </p:pic>
    </p:spTree>
    <p:extLst>
      <p:ext uri="{BB962C8B-B14F-4D97-AF65-F5344CB8AC3E}">
        <p14:creationId xmlns:p14="http://schemas.microsoft.com/office/powerpoint/2010/main" val="343374454"/>
      </p:ext>
    </p:extLst>
  </p:cSld>
  <p:clrMapOvr>
    <a:masterClrMapping/>
  </p:clrMapOvr>
  <p:transition>
    <p:spli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文本框 1"/>
          <p:cNvSpPr txBox="1">
            <a:spLocks noChangeArrowheads="1"/>
          </p:cNvSpPr>
          <p:nvPr/>
        </p:nvSpPr>
        <p:spPr bwMode="auto">
          <a:xfrm>
            <a:off x="2583105" y="1962945"/>
            <a:ext cx="66479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预制混凝土墙混凝土制作与浇筑</a:t>
            </a:r>
          </a:p>
        </p:txBody>
      </p:sp>
      <p:sp>
        <p:nvSpPr>
          <p:cNvPr id="11267" name="文本框 2"/>
          <p:cNvSpPr txBox="1">
            <a:spLocks noChangeArrowheads="1"/>
          </p:cNvSpPr>
          <p:nvPr/>
        </p:nvSpPr>
        <p:spPr bwMode="auto">
          <a:xfrm>
            <a:off x="579439" y="1962945"/>
            <a:ext cx="16786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任务</a:t>
            </a:r>
            <a:r>
              <a:rPr lang="en-US" altLang="zh-CN" sz="3600" b="1" dirty="0">
                <a:latin typeface="微软雅黑" panose="020B0503020204020204" pitchFamily="34" charset="-122"/>
                <a:ea typeface="微软雅黑" panose="020B0503020204020204" pitchFamily="34" charset="-122"/>
                <a:sym typeface="微软雅黑" panose="020B0503020204020204" pitchFamily="34" charset="-122"/>
              </a:rPr>
              <a:t>10</a:t>
            </a:r>
            <a:endParaRPr lang="en-US" altLang="en-US" sz="3600" b="1" dirty="0">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4065853248"/>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8"/>
          <p:cNvSpPr>
            <a:spLocks noChangeArrowheads="1"/>
          </p:cNvSpPr>
          <p:nvPr/>
        </p:nvSpPr>
        <p:spPr bwMode="auto">
          <a:xfrm>
            <a:off x="2116139" y="64294"/>
            <a:ext cx="4911725" cy="369332"/>
          </a:xfrm>
          <a:custGeom>
            <a:avLst/>
            <a:gdLst>
              <a:gd name="T0" fmla="*/ 4911725 w 4911725"/>
              <a:gd name="T1" fmla="*/ 218282 h 435584"/>
              <a:gd name="T2" fmla="*/ 2455862 w 4911725"/>
              <a:gd name="T3" fmla="*/ 436563 h 435584"/>
              <a:gd name="T4" fmla="*/ 0 w 4911725"/>
              <a:gd name="T5" fmla="*/ 218282 h 435584"/>
              <a:gd name="T6" fmla="*/ 2455862 w 4911725"/>
              <a:gd name="T7" fmla="*/ 0 h 435584"/>
              <a:gd name="T8" fmla="*/ 0 60000 65536"/>
              <a:gd name="T9" fmla="*/ 5898240 60000 65536"/>
              <a:gd name="T10" fmla="*/ 11796480 60000 65536"/>
              <a:gd name="T11" fmla="*/ 17694720 60000 65536"/>
              <a:gd name="T12" fmla="*/ 0 w 4911725"/>
              <a:gd name="T13" fmla="*/ 0 h 435584"/>
              <a:gd name="T14" fmla="*/ 4911725 w 4911725"/>
              <a:gd name="T15" fmla="*/ 435584 h 435584"/>
            </a:gdLst>
            <a:ahLst/>
            <a:cxnLst>
              <a:cxn ang="T8">
                <a:pos x="T0" y="T1"/>
              </a:cxn>
              <a:cxn ang="T9">
                <a:pos x="T2" y="T3"/>
              </a:cxn>
              <a:cxn ang="T10">
                <a:pos x="T4" y="T5"/>
              </a:cxn>
              <a:cxn ang="T11">
                <a:pos x="T6" y="T7"/>
              </a:cxn>
            </a:cxnLst>
            <a:rect l="T12" t="T13" r="T14" b="T15"/>
            <a:pathLst>
              <a:path w="4911725" h="435584">
                <a:moveTo>
                  <a:pt x="0" y="0"/>
                </a:moveTo>
                <a:lnTo>
                  <a:pt x="4839126" y="0"/>
                </a:lnTo>
                <a:lnTo>
                  <a:pt x="4911725" y="72598"/>
                </a:lnTo>
                <a:lnTo>
                  <a:pt x="4911725" y="435584"/>
                </a:lnTo>
                <a:lnTo>
                  <a:pt x="72598" y="435584"/>
                </a:lnTo>
                <a:lnTo>
                  <a:pt x="0" y="362985"/>
                </a:lnTo>
                <a:lnTo>
                  <a:pt x="0" y="0"/>
                </a:lnTo>
                <a:close/>
              </a:path>
            </a:pathLst>
          </a:custGeom>
          <a:solidFill>
            <a:srgbClr val="F0BF29"/>
          </a:solidFill>
          <a:ln>
            <a:noFill/>
          </a:ln>
          <a:effectLst>
            <a:outerShdw dist="25400" dir="5400000" algn="t" rotWithShape="0">
              <a:srgbClr val="00000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68580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6858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6858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6858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dirty="0">
                <a:latin typeface="微软雅黑" panose="020B0503020204020204" pitchFamily="34" charset="-122"/>
                <a:ea typeface="微软雅黑" panose="020B0503020204020204" pitchFamily="34" charset="-122"/>
              </a:rPr>
              <a:t>带保温材料的预制墙体的浇筑工艺</a:t>
            </a:r>
            <a:endParaRPr lang="en-US" altLang="zh-CN" dirty="0">
              <a:latin typeface="微软雅黑" panose="020B0503020204020204" pitchFamily="34" charset="-122"/>
              <a:ea typeface="微软雅黑" panose="020B0503020204020204" pitchFamily="34" charset="-122"/>
            </a:endParaRPr>
          </a:p>
        </p:txBody>
      </p:sp>
      <p:sp>
        <p:nvSpPr>
          <p:cNvPr id="3" name="矩形 2"/>
          <p:cNvSpPr/>
          <p:nvPr/>
        </p:nvSpPr>
        <p:spPr>
          <a:xfrm>
            <a:off x="659280" y="773387"/>
            <a:ext cx="7787472" cy="2308324"/>
          </a:xfrm>
          <a:prstGeom prst="rect">
            <a:avLst/>
          </a:prstGeom>
        </p:spPr>
        <p:txBody>
          <a:bodyPr wrap="square">
            <a:spAutoFit/>
          </a:bodyPr>
          <a:lstStyle/>
          <a:p>
            <a:pPr>
              <a:lnSpc>
                <a:spcPct val="150000"/>
              </a:lnSpc>
            </a:pPr>
            <a:r>
              <a:rPr lang="en-US" altLang="zh-CN" sz="1600" dirty="0">
                <a:latin typeface="微软雅黑" panose="020B0503020204020204" pitchFamily="34" charset="-122"/>
                <a:ea typeface="微软雅黑" panose="020B0503020204020204" pitchFamily="34" charset="-122"/>
              </a:rPr>
              <a:t>       </a:t>
            </a:r>
            <a:r>
              <a:rPr lang="zh-CN" altLang="zh-CN" sz="1600" dirty="0">
                <a:latin typeface="微软雅黑" panose="020B0503020204020204" pitchFamily="34" charset="-122"/>
                <a:ea typeface="微软雅黑" panose="020B0503020204020204" pitchFamily="34" charset="-122"/>
              </a:rPr>
              <a:t>带夹心保温材料的预制墙体宜采用平模工艺成型，当采用一次成型工艺时应先浇筑外叶混凝土层，再安装保温材料和连接件。预制混凝土复合保温夹心墙板由内叶墙、保温层及外叶墙一次成型，当采用二次成型工艺时应先浇筑外叶混凝土层，再安装连接件，隔天再铺装保温材料和浇筑内叶混凝土层。当采用立模工艺时，应同步浇筑内外叶混凝土层，生产时应采取可靠措施保证内外叶混凝土层厚度、保温层和连接件的位置准确。</a:t>
            </a:r>
          </a:p>
        </p:txBody>
      </p:sp>
      <p:sp>
        <p:nvSpPr>
          <p:cNvPr id="4" name="矩形 3"/>
          <p:cNvSpPr/>
          <p:nvPr/>
        </p:nvSpPr>
        <p:spPr>
          <a:xfrm>
            <a:off x="682270" y="3162985"/>
            <a:ext cx="7764482" cy="1569660"/>
          </a:xfrm>
          <a:prstGeom prst="rect">
            <a:avLst/>
          </a:prstGeom>
        </p:spPr>
        <p:txBody>
          <a:bodyPr wrap="square">
            <a:spAutoFit/>
          </a:bodyPr>
          <a:lstStyle/>
          <a:p>
            <a:pPr>
              <a:lnSpc>
                <a:spcPct val="150000"/>
              </a:lnSpc>
            </a:pPr>
            <a:r>
              <a:rPr lang="en-US" altLang="zh-CN" sz="1600" dirty="0">
                <a:latin typeface="微软雅黑" panose="020B0503020204020204" pitchFamily="34" charset="-122"/>
                <a:ea typeface="微软雅黑" panose="020B0503020204020204" pitchFamily="34" charset="-122"/>
              </a:rPr>
              <a:t>       </a:t>
            </a:r>
            <a:r>
              <a:rPr lang="zh-CN" altLang="zh-CN" sz="1600" dirty="0">
                <a:latin typeface="微软雅黑" panose="020B0503020204020204" pitchFamily="34" charset="-122"/>
                <a:ea typeface="微软雅黑" panose="020B0503020204020204" pitchFamily="34" charset="-122"/>
              </a:rPr>
              <a:t>保温板铺设前应按设计图纸和施工要求，确认连接件和保温材料满足要求后，方可铺设保温材料和安装连接件，保温材料铺设应紧密排列。其中连接件主要采用非金属连接件，避免“热桥”产生，墙板节能保温性能好。保温层和饰面层与结构同寿命，耐久性好。墙板整体防火性能良好。</a:t>
            </a:r>
            <a:endParaRPr lang="zh-CN" altLang="en-US"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28145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46393" y="743578"/>
            <a:ext cx="1620957" cy="333553"/>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just">
              <a:lnSpc>
                <a:spcPts val="2000"/>
              </a:lnSpc>
            </a:pPr>
            <a:r>
              <a:rPr lang="zh-CN" altLang="en-US" sz="1600" b="1" kern="100" dirty="0">
                <a:latin typeface="微软雅黑" panose="020B0503020204020204" pitchFamily="34" charset="-122"/>
                <a:ea typeface="微软雅黑" panose="020B0503020204020204" pitchFamily="34" charset="-122"/>
              </a:rPr>
              <a:t>制作工艺及要求</a:t>
            </a:r>
            <a:endParaRPr lang="zh-CN" altLang="zh-CN" sz="1600" b="1" kern="10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2313616" y="743578"/>
            <a:ext cx="5109091" cy="338554"/>
          </a:xfrm>
          <a:prstGeom prst="rect">
            <a:avLst/>
          </a:prstGeom>
          <a:noFill/>
        </p:spPr>
        <p:txBody>
          <a:bodyPr wrap="none" rtlCol="0">
            <a:spAutoFit/>
          </a:bodyPr>
          <a:lstStyle/>
          <a:p>
            <a:r>
              <a:rPr lang="zh-CN" altLang="zh-CN" sz="1600" dirty="0">
                <a:latin typeface="微软雅黑" panose="020B0503020204020204" pitchFamily="34" charset="-122"/>
                <a:ea typeface="微软雅黑" panose="020B0503020204020204" pitchFamily="34" charset="-122"/>
              </a:rPr>
              <a:t>工艺：复合保温夹芯外墙采用反打一次成型工艺制作。</a:t>
            </a:r>
          </a:p>
        </p:txBody>
      </p:sp>
      <p:sp>
        <p:nvSpPr>
          <p:cNvPr id="8" name="文本框 7"/>
          <p:cNvSpPr txBox="1"/>
          <p:nvPr/>
        </p:nvSpPr>
        <p:spPr>
          <a:xfrm>
            <a:off x="877578" y="1411478"/>
            <a:ext cx="7487034" cy="787523"/>
          </a:xfrm>
          <a:prstGeom prst="rect">
            <a:avLst/>
          </a:prstGeom>
          <a:noFill/>
        </p:spPr>
        <p:txBody>
          <a:bodyPr wrap="square" rtlCol="0">
            <a:spAutoFit/>
          </a:bodyPr>
          <a:lstStyle/>
          <a:p>
            <a:pPr>
              <a:lnSpc>
                <a:spcPct val="150000"/>
              </a:lnSpc>
            </a:pP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、模具工序流程：模具制作→模具固定→模具校验→模具清理→模具组装→模具拆除。根据工程特点，模具采用底托帮形式，基本以宽度为固定尺寸，长度可调。</a:t>
            </a:r>
            <a:endParaRPr lang="en-US" altLang="zh-CN" sz="16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877578" y="2291314"/>
            <a:ext cx="7487034" cy="1200329"/>
          </a:xfrm>
          <a:prstGeom prst="rect">
            <a:avLst/>
          </a:prstGeom>
          <a:noFill/>
        </p:spPr>
        <p:txBody>
          <a:bodyPr wrap="square" rtlCol="0">
            <a:spAutoFit/>
          </a:bodyPr>
          <a:lstStyle/>
          <a:p>
            <a:pPr>
              <a:lnSpc>
                <a:spcPct val="150000"/>
              </a:lnSpc>
            </a:pP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、钢筋工序流程：钢筋翻样→钢筋下料→钢筋成型→钢筋绑扎→骨架成型外墙板由两部分钢筋组成，饰面层为冷轧带肋钢筋网片，结构层为受力主筋直径不小于</a:t>
            </a:r>
            <a:r>
              <a:rPr lang="en-US" altLang="zh-CN" sz="1600" dirty="0">
                <a:latin typeface="微软雅黑" panose="020B0503020204020204" pitchFamily="34" charset="-122"/>
                <a:ea typeface="微软雅黑" panose="020B0503020204020204" pitchFamily="34" charset="-122"/>
              </a:rPr>
              <a:t>8mm</a:t>
            </a:r>
            <a:r>
              <a:rPr lang="zh-CN" altLang="en-US" sz="1600" dirty="0">
                <a:latin typeface="微软雅黑" panose="020B0503020204020204" pitchFamily="34" charset="-122"/>
                <a:ea typeface="微软雅黑" panose="020B0503020204020204" pitchFamily="34" charset="-122"/>
              </a:rPr>
              <a:t>的钢筋骨架。</a:t>
            </a:r>
            <a:endParaRPr lang="en-US" altLang="zh-CN" sz="1600" dirty="0">
              <a:latin typeface="微软雅黑" panose="020B0503020204020204" pitchFamily="34" charset="-122"/>
              <a:ea typeface="微软雅黑" panose="020B0503020204020204" pitchFamily="34" charset="-122"/>
            </a:endParaRPr>
          </a:p>
        </p:txBody>
      </p:sp>
      <p:sp>
        <p:nvSpPr>
          <p:cNvPr id="9" name="文本框 8"/>
          <p:cNvSpPr txBox="1"/>
          <p:nvPr/>
        </p:nvSpPr>
        <p:spPr>
          <a:xfrm>
            <a:off x="877578" y="3583955"/>
            <a:ext cx="7487034" cy="1200329"/>
          </a:xfrm>
          <a:prstGeom prst="rect">
            <a:avLst/>
          </a:prstGeom>
          <a:noFill/>
        </p:spPr>
        <p:txBody>
          <a:bodyPr wrap="square" rtlCol="0">
            <a:spAutoFit/>
          </a:bodyPr>
          <a:lstStyle/>
          <a:p>
            <a:pPr>
              <a:lnSpc>
                <a:spcPct val="150000"/>
              </a:lnSpc>
            </a:pP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、生产工序流程：首层钢筋网片入模→首层混凝土浇筑→铺设保温聚苯→布置连接件→上层钢筋骨架入模→上层混凝土浇筑→表面抹平→蒸养→脱模→构件清理→构件存放。</a:t>
            </a:r>
          </a:p>
        </p:txBody>
      </p:sp>
    </p:spTree>
    <p:extLst>
      <p:ext uri="{BB962C8B-B14F-4D97-AF65-F5344CB8AC3E}">
        <p14:creationId xmlns:p14="http://schemas.microsoft.com/office/powerpoint/2010/main" val="193638068"/>
      </p:ext>
    </p:extLst>
  </p:cSld>
  <p:clrMapOvr>
    <a:masterClrMapping/>
  </p:clrMapOvr>
  <p:transition advClick="0" advTm="6000">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671991" y="603402"/>
            <a:ext cx="7800017" cy="418191"/>
          </a:xfrm>
          <a:prstGeom prst="rect">
            <a:avLst/>
          </a:prstGeom>
          <a:noFill/>
        </p:spPr>
        <p:txBody>
          <a:bodyPr wrap="square" rtlCol="0">
            <a:spAutoFit/>
          </a:bodyPr>
          <a:lstStyle/>
          <a:p>
            <a:pPr>
              <a:lnSpc>
                <a:spcPct val="150000"/>
              </a:lnSpc>
            </a:pPr>
            <a:r>
              <a:rPr lang="en-US" altLang="zh-CN" sz="1600" dirty="0">
                <a:latin typeface="微软雅黑" panose="020B0503020204020204" pitchFamily="34" charset="-122"/>
                <a:ea typeface="微软雅黑" panose="020B0503020204020204" pitchFamily="34" charset="-122"/>
              </a:rPr>
              <a:t>4</a:t>
            </a:r>
            <a:r>
              <a:rPr lang="zh-CN" altLang="en-US" sz="1600" dirty="0">
                <a:latin typeface="微软雅黑" panose="020B0503020204020204" pitchFamily="34" charset="-122"/>
                <a:ea typeface="微软雅黑" panose="020B0503020204020204" pitchFamily="34" charset="-122"/>
              </a:rPr>
              <a:t>、生产工序除正常构件生产内容之外两大重要工序为保温工序和连接件布置工序： </a:t>
            </a:r>
          </a:p>
        </p:txBody>
      </p:sp>
      <p:sp>
        <p:nvSpPr>
          <p:cNvPr id="2" name="文本框 1"/>
          <p:cNvSpPr txBox="1"/>
          <p:nvPr/>
        </p:nvSpPr>
        <p:spPr>
          <a:xfrm>
            <a:off x="843829" y="1174147"/>
            <a:ext cx="7056440" cy="830997"/>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）保温工序：构件加工图→聚苯放样→聚苯下料→聚苯铺装→浇筑</a:t>
            </a:r>
          </a:p>
          <a:p>
            <a:pPr>
              <a:lnSpc>
                <a:spcPct val="150000"/>
              </a:lnSpc>
            </a:pPr>
            <a:r>
              <a:rPr lang="zh-CN" altLang="en-US" sz="1600" dirty="0">
                <a:latin typeface="微软雅黑" panose="020B0503020204020204" pitchFamily="34" charset="-122"/>
                <a:ea typeface="微软雅黑" panose="020B0503020204020204" pitchFamily="34" charset="-122"/>
              </a:rPr>
              <a:t>为保证聚苯的保温性能，聚苯尺寸严格按照图纸下料，允许偏差</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0mm</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p:txBody>
      </p:sp>
      <p:sp>
        <p:nvSpPr>
          <p:cNvPr id="4" name="文本框 3"/>
          <p:cNvSpPr txBox="1"/>
          <p:nvPr/>
        </p:nvSpPr>
        <p:spPr>
          <a:xfrm>
            <a:off x="843829" y="2097199"/>
            <a:ext cx="7401116" cy="2308324"/>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）连接件工序：连接件布置图→聚苯打孔→插入连接件→连接件调整→浇筑</a:t>
            </a:r>
          </a:p>
          <a:p>
            <a:pPr>
              <a:lnSpc>
                <a:spcPct val="150000"/>
              </a:lnSpc>
            </a:pPr>
            <a:r>
              <a:rPr lang="zh-CN" altLang="en-US" sz="1600" dirty="0">
                <a:latin typeface="微软雅黑" panose="020B0503020204020204" pitchFamily="34" charset="-122"/>
                <a:ea typeface="微软雅黑" panose="020B0503020204020204" pitchFamily="34" charset="-122"/>
              </a:rPr>
              <a:t>根据工程设计，采用纤维增强塑料连接件，该连接件是连接</a:t>
            </a:r>
            <a:r>
              <a:rPr lang="en-US" altLang="zh-CN" sz="1600" dirty="0">
                <a:latin typeface="微软雅黑" panose="020B0503020204020204" pitchFamily="34" charset="-122"/>
                <a:ea typeface="微软雅黑" panose="020B0503020204020204" pitchFamily="34" charset="-122"/>
              </a:rPr>
              <a:t>EPS/XPS</a:t>
            </a:r>
            <a:r>
              <a:rPr lang="zh-CN" altLang="en-US" sz="1600" dirty="0">
                <a:latin typeface="微软雅黑" panose="020B0503020204020204" pitchFamily="34" charset="-122"/>
                <a:ea typeface="微软雅黑" panose="020B0503020204020204" pitchFamily="34" charset="-122"/>
              </a:rPr>
              <a:t>等保温板两侧混凝土板，抵抗两片混凝土板之间的分离作用以及墙体间的剪力的一种构件，由十字形的</a:t>
            </a:r>
            <a:r>
              <a:rPr lang="en-US" altLang="zh-CN" sz="1600" dirty="0">
                <a:latin typeface="微软雅黑" panose="020B0503020204020204" pitchFamily="34" charset="-122"/>
                <a:ea typeface="微软雅黑" panose="020B0503020204020204" pitchFamily="34" charset="-122"/>
              </a:rPr>
              <a:t>FRP</a:t>
            </a:r>
            <a:r>
              <a:rPr lang="zh-CN" altLang="en-US" sz="1600" dirty="0">
                <a:latin typeface="微软雅黑" panose="020B0503020204020204" pitchFamily="34" charset="-122"/>
                <a:ea typeface="微软雅黑" panose="020B0503020204020204" pitchFamily="34" charset="-122"/>
              </a:rPr>
              <a:t>连接条和圆形的</a:t>
            </a:r>
            <a:r>
              <a:rPr lang="en-US" altLang="zh-CN" sz="1600" dirty="0">
                <a:latin typeface="微软雅黑" panose="020B0503020204020204" pitchFamily="34" charset="-122"/>
                <a:ea typeface="微软雅黑" panose="020B0503020204020204" pitchFamily="34" charset="-122"/>
              </a:rPr>
              <a:t>ABS</a:t>
            </a:r>
            <a:r>
              <a:rPr lang="zh-CN" altLang="en-US" sz="1600" dirty="0">
                <a:latin typeface="微软雅黑" panose="020B0503020204020204" pitchFamily="34" charset="-122"/>
                <a:ea typeface="微软雅黑" panose="020B0503020204020204" pitchFamily="34" charset="-122"/>
              </a:rPr>
              <a:t>工程塑料套环组成，套环与连接条的相对位置根据实际要求可以调动。根据连接件布置图，将连接件插入保温板孔槽中，并应立即转动</a:t>
            </a:r>
            <a:r>
              <a:rPr lang="en-US" altLang="zh-CN" sz="1600" dirty="0">
                <a:latin typeface="微软雅黑" panose="020B0503020204020204" pitchFamily="34" charset="-122"/>
                <a:ea typeface="微软雅黑" panose="020B0503020204020204" pitchFamily="34" charset="-122"/>
              </a:rPr>
              <a:t>180</a:t>
            </a:r>
            <a:r>
              <a:rPr lang="zh-CN" altLang="en-US" sz="1600" dirty="0">
                <a:latin typeface="微软雅黑" panose="020B0503020204020204" pitchFamily="34" charset="-122"/>
                <a:ea typeface="微软雅黑" panose="020B0503020204020204" pitchFamily="34" charset="-122"/>
              </a:rPr>
              <a:t>度形成局部搅拌，并应保证在内外叶墙中的锚固长度。</a:t>
            </a:r>
          </a:p>
        </p:txBody>
      </p:sp>
    </p:spTree>
    <p:extLst>
      <p:ext uri="{BB962C8B-B14F-4D97-AF65-F5344CB8AC3E}">
        <p14:creationId xmlns:p14="http://schemas.microsoft.com/office/powerpoint/2010/main" val="498904826"/>
      </p:ext>
    </p:extLst>
  </p:cSld>
  <p:clrMapOvr>
    <a:masterClrMapping/>
  </p:clrMapOvr>
  <p:transition advClick="0" advTm="6000">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p:nvPr/>
        </p:nvPicPr>
        <p:blipFill>
          <a:blip r:embed="rId2">
            <a:extLst>
              <a:ext uri="{28A0092B-C50C-407E-A947-70E740481C1C}">
                <a14:useLocalDpi xmlns:a14="http://schemas.microsoft.com/office/drawing/2010/main" val="0"/>
              </a:ext>
            </a:extLst>
          </a:blip>
          <a:stretch>
            <a:fillRect/>
          </a:stretch>
        </p:blipFill>
        <p:spPr bwMode="auto">
          <a:xfrm>
            <a:off x="1711915" y="949228"/>
            <a:ext cx="5360888" cy="3454177"/>
          </a:xfrm>
          <a:prstGeom prst="rect">
            <a:avLst/>
          </a:prstGeom>
          <a:noFill/>
          <a:ln>
            <a:noFill/>
          </a:ln>
          <a:extLst>
            <a:ext uri="{53640926-AAD7-44D8-BBD7-CCE9431645EC}">
              <a14:shadowObscured xmlns:a14="http://schemas.microsoft.com/office/drawing/2010/main"/>
            </a:ext>
          </a:extLst>
        </p:spPr>
      </p:pic>
      <p:sp>
        <p:nvSpPr>
          <p:cNvPr id="6" name="矩形 5"/>
          <p:cNvSpPr/>
          <p:nvPr/>
        </p:nvSpPr>
        <p:spPr>
          <a:xfrm>
            <a:off x="3838361" y="4543298"/>
            <a:ext cx="1107996" cy="369332"/>
          </a:xfrm>
          <a:prstGeom prst="rect">
            <a:avLst/>
          </a:prstGeom>
        </p:spPr>
        <p:txBody>
          <a:bodyPr wrap="none">
            <a:spAutoFit/>
          </a:bodyPr>
          <a:lstStyle/>
          <a:p>
            <a:r>
              <a:rPr lang="zh-CN" altLang="zh-CN" dirty="0">
                <a:latin typeface="微软雅黑" panose="020B0503020204020204" pitchFamily="34" charset="-122"/>
                <a:ea typeface="微软雅黑" panose="020B0503020204020204" pitchFamily="34" charset="-122"/>
              </a:rPr>
              <a:t>聚苯铺设</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74289683"/>
      </p:ext>
    </p:extLst>
  </p:cSld>
  <p:clrMapOvr>
    <a:masterClrMapping/>
  </p:clrMapOvr>
  <p:transition advClick="0" advTm="6000">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0793265"/>
      </p:ext>
    </p:extLst>
  </p:cSld>
  <p:clrMapOvr>
    <a:masterClrMapping/>
  </p:clrMapOvr>
  <p:transition>
    <p:split dir="in"/>
  </p:transition>
</p:sld>
</file>

<file path=ppt/theme/theme1.xml><?xml version="1.0" encoding="utf-8"?>
<a:theme xmlns:a="http://schemas.openxmlformats.org/drawingml/2006/main" name="www.33ppt.com​​">
  <a:themeElements>
    <a:clrScheme name="自定义 784">
      <a:dk1>
        <a:sysClr val="windowText" lastClr="000000"/>
      </a:dk1>
      <a:lt1>
        <a:sysClr val="window" lastClr="FFFFFF"/>
      </a:lt1>
      <a:dk2>
        <a:srgbClr val="44546A"/>
      </a:dk2>
      <a:lt2>
        <a:srgbClr val="E7E6E6"/>
      </a:lt2>
      <a:accent1>
        <a:srgbClr val="F0BF29"/>
      </a:accent1>
      <a:accent2>
        <a:srgbClr val="757376"/>
      </a:accent2>
      <a:accent3>
        <a:srgbClr val="F0BF29"/>
      </a:accent3>
      <a:accent4>
        <a:srgbClr val="757376"/>
      </a:accent4>
      <a:accent5>
        <a:srgbClr val="F0BF29"/>
      </a:accent5>
      <a:accent6>
        <a:srgbClr val="757376"/>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ww.33ppt.com​​">
  <a:themeElements>
    <a:clrScheme name="自定义 784">
      <a:dk1>
        <a:sysClr val="windowText" lastClr="000000"/>
      </a:dk1>
      <a:lt1>
        <a:sysClr val="window" lastClr="FFFFFF"/>
      </a:lt1>
      <a:dk2>
        <a:srgbClr val="44546A"/>
      </a:dk2>
      <a:lt2>
        <a:srgbClr val="E7E6E6"/>
      </a:lt2>
      <a:accent1>
        <a:srgbClr val="F0BF29"/>
      </a:accent1>
      <a:accent2>
        <a:srgbClr val="757376"/>
      </a:accent2>
      <a:accent3>
        <a:srgbClr val="F0BF29"/>
      </a:accent3>
      <a:accent4>
        <a:srgbClr val="757376"/>
      </a:accent4>
      <a:accent5>
        <a:srgbClr val="F0BF29"/>
      </a:accent5>
      <a:accent6>
        <a:srgbClr val="757376"/>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414</TotalTime>
  <Words>568</Words>
  <Application>Microsoft Office PowerPoint</Application>
  <PresentationFormat>自定义</PresentationFormat>
  <Paragraphs>17</Paragraphs>
  <Slides>7</Slides>
  <Notes>0</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7</vt:i4>
      </vt:variant>
    </vt:vector>
  </HeadingPairs>
  <TitlesOfParts>
    <vt:vector size="21" baseType="lpstr">
      <vt:lpstr>Glegoo</vt:lpstr>
      <vt:lpstr>Lato Light</vt:lpstr>
      <vt:lpstr>Mission Gothic Regular</vt:lpstr>
      <vt:lpstr>等线</vt:lpstr>
      <vt:lpstr>等线 Light</vt:lpstr>
      <vt:lpstr>方正兰亭粗黑简体</vt:lpstr>
      <vt:lpstr>宋体</vt:lpstr>
      <vt:lpstr>微软雅黑</vt:lpstr>
      <vt:lpstr>Arial</vt:lpstr>
      <vt:lpstr>Calibri</vt:lpstr>
      <vt:lpstr>Calibri Light</vt:lpstr>
      <vt:lpstr>Open Sans</vt:lpstr>
      <vt:lpstr>www.33ppt.com​​</vt:lpstr>
      <vt:lpstr>1_www.33ppt.com​​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www.33ppt.com</dc:title>
  <dc:subject>www.33ppt.com</dc:subject>
  <dc:creator>Administrator</dc:creator>
  <cp:lastModifiedBy>KQJ-jngc</cp:lastModifiedBy>
  <cp:revision>156</cp:revision>
  <dcterms:created xsi:type="dcterms:W3CDTF">2017-06-23T03:09:00Z</dcterms:created>
  <dcterms:modified xsi:type="dcterms:W3CDTF">2018-05-02T08:37:50Z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2052-10.1.0.6747</vt:lpwstr>
  </property>
</Properties>
</file>