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12"/>
  </p:notesMasterIdLst>
  <p:sldIdLst>
    <p:sldId id="379" r:id="rId3"/>
    <p:sldId id="380" r:id="rId4"/>
    <p:sldId id="385" r:id="rId5"/>
    <p:sldId id="386" r:id="rId6"/>
    <p:sldId id="410" r:id="rId7"/>
    <p:sldId id="397" r:id="rId8"/>
    <p:sldId id="398" r:id="rId9"/>
    <p:sldId id="399" r:id="rId10"/>
    <p:sldId id="383" r:id="rId11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F29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lvl="0" defTabSz="685800">
              <a:defRPr/>
            </a:pPr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76872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54"/>
            <a:ext cx="3399235" cy="388978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9525" y="-14293"/>
            <a:ext cx="9163050" cy="5173673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800" noProof="1"/>
          </a:p>
        </p:txBody>
      </p:sp>
      <p:sp>
        <p:nvSpPr>
          <p:cNvPr id="4" name="Freeform 8"/>
          <p:cNvSpPr/>
          <p:nvPr userDrawn="1"/>
        </p:nvSpPr>
        <p:spPr bwMode="auto">
          <a:xfrm>
            <a:off x="1" y="2821859"/>
            <a:ext cx="9153525" cy="232322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2576" tIns="36288" rIns="72576" bIns="36288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800" noProof="1"/>
          </a:p>
        </p:txBody>
      </p:sp>
    </p:spTree>
    <p:extLst>
      <p:ext uri="{BB962C8B-B14F-4D97-AF65-F5344CB8AC3E}">
        <p14:creationId xmlns:p14="http://schemas.microsoft.com/office/powerpoint/2010/main" val="3745218887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>
            <a:grpSpLocks/>
          </p:cNvGrpSpPr>
          <p:nvPr userDrawn="1"/>
        </p:nvGrpSpPr>
        <p:grpSpPr bwMode="auto">
          <a:xfrm>
            <a:off x="0" y="414467"/>
            <a:ext cx="9144000" cy="4316157"/>
            <a:chOff x="-6" y="1364"/>
            <a:chExt cx="14402" cy="6795"/>
          </a:xfrm>
        </p:grpSpPr>
        <p:sp>
          <p:nvSpPr>
            <p:cNvPr id="3" name="矩形 9"/>
            <p:cNvSpPr>
              <a:spLocks noChangeArrowheads="1"/>
            </p:cNvSpPr>
            <p:nvPr userDrawn="1"/>
          </p:nvSpPr>
          <p:spPr bwMode="auto">
            <a:xfrm>
              <a:off x="-3" y="2629"/>
              <a:ext cx="14399" cy="3750"/>
            </a:xfrm>
            <a:prstGeom prst="flowChartProcess">
              <a:avLst/>
            </a:prstGeom>
            <a:solidFill>
              <a:srgbClr val="F0B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/>
            </a:p>
          </p:txBody>
        </p:sp>
        <p:sp>
          <p:nvSpPr>
            <p:cNvPr id="4" name="矩形 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800" noProof="1"/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-6" y="6461"/>
              <a:ext cx="4561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 userDrawn="1"/>
          </p:nvCxnSpPr>
          <p:spPr>
            <a:xfrm>
              <a:off x="9835" y="2536"/>
              <a:ext cx="4561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235837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577623329"/>
      </p:ext>
    </p:extLst>
  </p:cSld>
  <p:clrMapOvr>
    <a:masterClrMapping/>
  </p:clrMapOvr>
  <p:transition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231"/>
            <a:ext cx="6858000" cy="179167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3004"/>
            <a:ext cx="6858000" cy="12424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1" y="2822207"/>
            <a:ext cx="9153525" cy="2323517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05335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517"/>
            <a:ext cx="9144000" cy="4316690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endParaRPr lang="zh-CN" altLang="en-US" sz="180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15191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3"/>
            <a:ext cx="9163050" cy="517431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729"/>
            <a:ext cx="9153525" cy="281426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endParaRPr lang="zh-CN" altLang="en-US" sz="1800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9" y="2012233"/>
            <a:ext cx="3717925" cy="1121259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820"/>
            <a:ext cx="2945130" cy="1130014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2330449554"/>
      </p:ext>
    </p:extLst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004"/>
            <a:ext cx="7886700" cy="21407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976"/>
            <a:ext cx="7886700" cy="112575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966"/>
            <a:ext cx="3886200" cy="32652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94"/>
            <a:ext cx="7886700" cy="99471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560"/>
            <a:ext cx="3868340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832"/>
            <a:ext cx="3868340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1560"/>
            <a:ext cx="3887391" cy="618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1879832"/>
            <a:ext cx="3887391" cy="276494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974"/>
            <a:ext cx="4629150" cy="36572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87"/>
            <a:ext cx="2949178" cy="12008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974"/>
            <a:ext cx="4629150" cy="36572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891"/>
            <a:ext cx="2949178" cy="286025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3"/>
            <a:ext cx="1971675" cy="4361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993"/>
            <a:ext cx="5800725" cy="436125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354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55"/>
            <a:ext cx="1200150" cy="3985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36961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78"/>
            <a:ext cx="1061785" cy="346333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89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5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0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9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1520"/>
            <a:ext cx="381000" cy="27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907"/>
            <a:ext cx="8229600" cy="8577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779"/>
            <a:ext cx="5029200" cy="3240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06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630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910"/>
            <a:ext cx="1292670" cy="300179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935"/>
            <a:ext cx="2562232" cy="345547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277"/>
            <a:ext cx="3942159" cy="52340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475"/>
            <a:ext cx="3942159" cy="2808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4333"/>
            <a:ext cx="3942159" cy="3538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662"/>
            <a:ext cx="3942159" cy="1769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6" y="627803"/>
            <a:ext cx="3399235" cy="389070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9864"/>
            <a:ext cx="2057400" cy="27399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9864"/>
            <a:ext cx="3086100" cy="27399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9864"/>
            <a:ext cx="2057400" cy="27399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94"/>
            <a:ext cx="7886700" cy="99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966"/>
            <a:ext cx="7886700" cy="326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9864"/>
            <a:ext cx="30861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9864"/>
            <a:ext cx="2057400" cy="273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9925" y="3463133"/>
            <a:ext cx="5264150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4000" b="1" noProof="1">
                <a:effectLst>
                  <a:outerShdw dist="127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装配式混凝土构件生产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07D541-E0BD-4454-A339-829C97DC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442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83105" y="1962945"/>
            <a:ext cx="6647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预制混凝土板混凝土制作与浇筑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579439" y="1962945"/>
            <a:ext cx="1678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endParaRPr lang="en-US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6975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1739" y="914536"/>
            <a:ext cx="765810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、混凝土浇筑前，应逐项对模具、钢筋、钢筋网片、预埋件、吊具、预留孔洞、混凝土保护层厚度等进行检查和验收。并做好隐蔽记录。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1739" y="1908578"/>
            <a:ext cx="765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、预制混凝土楼板与现浇混凝土的结合面的粗糙度，宜采取机械处理，也可采取化学处理。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739" y="2902620"/>
            <a:ext cx="765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、混凝土浇筑时应符合下列要求：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）混凝土应均匀连续浇筑，投料高度不宜大于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500mm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）混凝土浇筑时应保证模具、预埋件、连接件不发生变形或者移位，如有偏差应采取措施及时纠正。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8526649B-766D-4103-8982-F3FE297022E6}"/>
              </a:ext>
            </a:extLst>
          </p:cNvPr>
          <p:cNvSpPr/>
          <p:nvPr/>
        </p:nvSpPr>
        <p:spPr>
          <a:xfrm>
            <a:off x="2106064" y="212651"/>
            <a:ext cx="4883880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预制混凝土楼板的混凝土的浇筑要求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0465116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35387" y="607322"/>
            <a:ext cx="7073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）混凝土从出机到浇筑完毕的延续时间，气温高于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时不宜超过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，气温高于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时不宜超过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90min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混凝土从拌合到浇筑完成中间间歇时间不宜超过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40min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）混凝土应采用机械振捣密实。</a:t>
            </a:r>
          </a:p>
        </p:txBody>
      </p:sp>
      <p:sp>
        <p:nvSpPr>
          <p:cNvPr id="8" name="矩形 7"/>
          <p:cNvSpPr/>
          <p:nvPr/>
        </p:nvSpPr>
        <p:spPr>
          <a:xfrm>
            <a:off x="845139" y="2349181"/>
            <a:ext cx="7496677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、预制构件生产过程中出现下列情况之一时，应对混凝土配合比重新进行设计：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）原材料的产地或品质发生显著变化；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）停产时间超过一个月，重新生产前；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）合同要求； 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）混凝土质量出现异常。</a:t>
            </a:r>
          </a:p>
        </p:txBody>
      </p:sp>
    </p:spTree>
    <p:extLst>
      <p:ext uri="{BB962C8B-B14F-4D97-AF65-F5344CB8AC3E}">
        <p14:creationId xmlns:p14="http://schemas.microsoft.com/office/powerpoint/2010/main" val="902056525"/>
      </p:ext>
    </p:extLst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3790" y="590303"/>
            <a:ext cx="659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底模固定及清理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绑扎钢筋及预埋、预留孔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浇筑混凝土及振捣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表面扫毛</a:t>
            </a:r>
          </a:p>
        </p:txBody>
      </p:sp>
      <p:pic>
        <p:nvPicPr>
          <p:cNvPr id="5" name="图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4" t="3831" r="1714" b="12260"/>
          <a:stretch/>
        </p:blipFill>
        <p:spPr bwMode="auto">
          <a:xfrm>
            <a:off x="1939539" y="1060288"/>
            <a:ext cx="5216929" cy="3338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3EFF55BC-30D5-42A1-8769-88B96C0C02A9}"/>
              </a:ext>
            </a:extLst>
          </p:cNvPr>
          <p:cNvSpPr/>
          <p:nvPr/>
        </p:nvSpPr>
        <p:spPr>
          <a:xfrm>
            <a:off x="2106064" y="212651"/>
            <a:ext cx="4883880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预制混凝土楼板的混凝土的浇筑工艺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448625"/>
      </p:ext>
    </p:extLst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61" y="1079289"/>
            <a:ext cx="4714247" cy="32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3380245" y="4445039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绑扎钢筋及预埋、预留孔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450802"/>
      </p:ext>
    </p:extLst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57236" y="439203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浇筑混凝土及振捣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53" y="1079289"/>
            <a:ext cx="4941866" cy="3198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908260"/>
      </p:ext>
    </p:extLst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97066" y="438603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表面扫毛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153" r="3539" b="2464"/>
          <a:stretch/>
        </p:blipFill>
        <p:spPr bwMode="auto">
          <a:xfrm>
            <a:off x="2091253" y="1053789"/>
            <a:ext cx="4861869" cy="321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67013"/>
      </p:ext>
    </p:extLst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363180"/>
      </p:ext>
    </p:extLst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302</Words>
  <Application>Microsoft Office PowerPoint</Application>
  <PresentationFormat>自定义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155</cp:revision>
  <dcterms:created xsi:type="dcterms:W3CDTF">2017-06-23T03:09:00Z</dcterms:created>
  <dcterms:modified xsi:type="dcterms:W3CDTF">2018-05-02T08:38:30Z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