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703" r:id="rId3"/>
  </p:sldMasterIdLst>
  <p:notesMasterIdLst>
    <p:notesMasterId r:id="rId17"/>
  </p:notesMasterIdLst>
  <p:sldIdLst>
    <p:sldId id="357" r:id="rId4"/>
    <p:sldId id="358" r:id="rId5"/>
    <p:sldId id="371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76872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54"/>
            <a:ext cx="3399235" cy="388978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</p:spTree>
    <p:extLst>
      <p:ext uri="{BB962C8B-B14F-4D97-AF65-F5344CB8AC3E}">
        <p14:creationId xmlns:p14="http://schemas.microsoft.com/office/powerpoint/2010/main" val="514847812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sz="1800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800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0307583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4903"/>
      </p:ext>
    </p:extLst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823286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713465830"/>
      </p:ext>
    </p:extLst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11796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7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4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4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1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1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7286"/>
      </p:ext>
    </p:extLst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092145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532583892"/>
      </p:ext>
    </p:extLst>
  </p:cSld>
  <p:clrMapOvr>
    <a:masterClrMapping/>
  </p:clrMapOvr>
  <p:transition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18987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9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3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8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8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6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9925" y="3463132"/>
            <a:ext cx="5264150" cy="70643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zh-CN" altLang="zh-CN" sz="4000" b="1" noProof="1">
                <a:effectLst>
                  <a:outerShdw dist="127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装配式混凝土构件生产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4314FE-9028-42B7-A2A3-3DFD96CA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80548"/>
      </p:ext>
    </p:extLst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50" y="689990"/>
            <a:ext cx="146473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五、操作工艺</a:t>
            </a:r>
          </a:p>
        </p:txBody>
      </p:sp>
      <p:sp>
        <p:nvSpPr>
          <p:cNvPr id="5" name="矩形 4"/>
          <p:cNvSpPr/>
          <p:nvPr/>
        </p:nvSpPr>
        <p:spPr>
          <a:xfrm>
            <a:off x="848881" y="1796491"/>
            <a:ext cx="7552556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、准备工作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每台班开始前，对搅拌机及上料设备进行检查并试运转；对所用计量器具进行检查并定磅；校对施工配合比；对所用原材料的规格、品种、产地、牌号及质量进行检查，并与施工配合比进行核对；对砂、石的含水率进行检查，如有变化，及时通知试验人员调整用水量。一切检查符合要求后，方可开盘拌制混凝土。</a:t>
            </a:r>
          </a:p>
        </p:txBody>
      </p:sp>
    </p:spTree>
    <p:extLst>
      <p:ext uri="{BB962C8B-B14F-4D97-AF65-F5344CB8AC3E}">
        <p14:creationId xmlns:p14="http://schemas.microsoft.com/office/powerpoint/2010/main" val="161817082"/>
      </p:ext>
    </p:extLst>
  </p:cSld>
  <p:clrMapOvr>
    <a:masterClrMapping/>
  </p:clrMapOvr>
  <p:transition advClick="0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50" y="689990"/>
            <a:ext cx="146473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五、操作工艺</a:t>
            </a:r>
          </a:p>
        </p:txBody>
      </p:sp>
      <p:sp>
        <p:nvSpPr>
          <p:cNvPr id="9" name="矩形 8"/>
          <p:cNvSpPr/>
          <p:nvPr/>
        </p:nvSpPr>
        <p:spPr>
          <a:xfrm>
            <a:off x="848881" y="1414980"/>
            <a:ext cx="75525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、物料计量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砂、石计量：采用自动上料，需调整好斗门关闭的提前量，以保证计量准确。砂、石计量的允许偏差应≤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±2%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水泥计量：搅拌时采用散装水泥时，应每盘精确计量。水泥计量的允许偏差应≤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±1%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外加剂及混合料计量：使用液态外加剂时，为防止沉淀要随用随搅拌。外加剂的计量允许偏差应≤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±1%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水计量：水必须盘盘计量，其允许偏差应≤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±1%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34920056"/>
      </p:ext>
    </p:extLst>
  </p:cSld>
  <p:clrMapOvr>
    <a:masterClrMapping/>
  </p:clrMapOvr>
  <p:transition advClick="0" advTm="6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50" y="689990"/>
            <a:ext cx="304192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六、预制混凝土墙板混凝土准备</a:t>
            </a:r>
          </a:p>
        </p:txBody>
      </p:sp>
      <p:sp>
        <p:nvSpPr>
          <p:cNvPr id="9" name="矩形 8"/>
          <p:cNvSpPr/>
          <p:nvPr/>
        </p:nvSpPr>
        <p:spPr>
          <a:xfrm>
            <a:off x="824333" y="1586818"/>
            <a:ext cx="755255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混凝土原材料应按品种、数量分别存放，并应符合下列规定：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41425" y="2071167"/>
            <a:ext cx="7069564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水泥和掺合料应存放在筒仓内。不同生产企业、不同品种、不同强度等级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原材料不得混仓，储存时应保持密封、干燥、防止受潮；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41425" y="3028049"/>
            <a:ext cx="731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砂、石应按不同品种、规格分别存放，并应有防混料、防尘和防雨措施；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41425" y="3659073"/>
            <a:ext cx="6864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(3)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外加剂应按不同生产企业、不同品种分别存放，并有防止沉淀等措施。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6005659"/>
      </p:ext>
    </p:extLst>
  </p:cSld>
  <p:clrMapOvr>
    <a:masterClrMapping/>
  </p:clrMapOvr>
  <p:transition advClick="0" advTm="6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850327"/>
      </p:ext>
    </p:extLst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82694" y="1963133"/>
            <a:ext cx="6647974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预制混凝土墙混凝土制作与浇筑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580672" y="1963133"/>
            <a:ext cx="1678665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9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en-US" altLang="en-US" sz="3599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09496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49" y="861826"/>
            <a:ext cx="182681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一、构件拆解设计</a:t>
            </a:r>
          </a:p>
        </p:txBody>
      </p:sp>
      <p:sp>
        <p:nvSpPr>
          <p:cNvPr id="5" name="矩形 4"/>
          <p:cNvSpPr/>
          <p:nvPr/>
        </p:nvSpPr>
        <p:spPr>
          <a:xfrm>
            <a:off x="627064" y="1397589"/>
            <a:ext cx="7888605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构件拆解设计是墙体生产前重要的准备工作之一，由于工作量大、图纸多，牵涉专业多，一般由建筑设计单位或专业的第三方单位进行预制墙板拆解设计，按照建筑结构特点和墙板生产工艺的要求，将墙板拆分为独立的构件单元，设计过程中重点考虑墙板与墙板的连接构造、水电管线预埋、门窗及其他埋件的预埋、吊装及施工必须的预埋件、预留孔洞等，同时要考虑方便模具加工和构件生产效率，现场施工吊运能力限制等因素。一般每个墙板构件均有独立的构件平立剖面图、配筋图、预留预埋件图、装饰设计图，个别情况需要制作三维视图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7A48CE3F-5DFB-4916-AD02-8D9B54BD4369}"/>
              </a:ext>
            </a:extLst>
          </p:cNvPr>
          <p:cNvSpPr/>
          <p:nvPr/>
        </p:nvSpPr>
        <p:spPr>
          <a:xfrm>
            <a:off x="1866231" y="179994"/>
            <a:ext cx="4883880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混凝土墙板混凝土制作前的准备工作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725048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 bwMode="auto">
          <a:xfrm>
            <a:off x="1440469" y="510227"/>
            <a:ext cx="6263062" cy="347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69608"/>
      </p:ext>
    </p:extLst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49" y="861826"/>
            <a:ext cx="343468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二、编制墙板设计制作图和制作方案</a:t>
            </a:r>
          </a:p>
        </p:txBody>
      </p:sp>
      <p:sp>
        <p:nvSpPr>
          <p:cNvPr id="5" name="矩形 4"/>
          <p:cNvSpPr/>
          <p:nvPr/>
        </p:nvSpPr>
        <p:spPr>
          <a:xfrm>
            <a:off x="627064" y="1747398"/>
            <a:ext cx="78886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预制混凝土墙板制作前，应编制墙板设计制作图，带饰面的预制构件和夹心外墙板的拉结件、保温板等均应提前绘制排版定位图，工厂应根据图纸要求对饰面材料、保温材料等进行裁切、制版等加工处理。墙板设计制作图应包含下列内容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zh-CN" altLang="en-US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(1)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单个预制墙板模板图、配筋图；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(2)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预埋吊件及其连接件构造图；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(3)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系统构件拼装图；</a:t>
            </a:r>
          </a:p>
        </p:txBody>
      </p:sp>
    </p:spTree>
    <p:extLst>
      <p:ext uri="{BB962C8B-B14F-4D97-AF65-F5344CB8AC3E}">
        <p14:creationId xmlns:p14="http://schemas.microsoft.com/office/powerpoint/2010/main" val="1004799820"/>
      </p:ext>
    </p:extLst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49" y="861826"/>
            <a:ext cx="343468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二、编制墙板设计制作图和制作方案</a:t>
            </a:r>
          </a:p>
        </p:txBody>
      </p:sp>
      <p:sp>
        <p:nvSpPr>
          <p:cNvPr id="5" name="矩形 4"/>
          <p:cNvSpPr/>
          <p:nvPr/>
        </p:nvSpPr>
        <p:spPr>
          <a:xfrm>
            <a:off x="1246889" y="1851726"/>
            <a:ext cx="6823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、预制墙板混凝土制作前，应编制墙板制作方案，方案应包括下列内容：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生产计划及生产工艺；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(1)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模具计划及组装方案；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(2)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技术质量控制措施；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(3)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物流管理计划；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(4)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成品保护措施。</a:t>
            </a:r>
          </a:p>
        </p:txBody>
      </p:sp>
    </p:spTree>
    <p:extLst>
      <p:ext uri="{BB962C8B-B14F-4D97-AF65-F5344CB8AC3E}">
        <p14:creationId xmlns:p14="http://schemas.microsoft.com/office/powerpoint/2010/main" val="2676998445"/>
      </p:ext>
    </p:extLst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49" y="861826"/>
            <a:ext cx="243437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三、材料与主要机具准备</a:t>
            </a:r>
          </a:p>
        </p:txBody>
      </p:sp>
      <p:sp>
        <p:nvSpPr>
          <p:cNvPr id="5" name="矩形 4"/>
          <p:cNvSpPr/>
          <p:nvPr/>
        </p:nvSpPr>
        <p:spPr>
          <a:xfrm>
            <a:off x="1007545" y="1814905"/>
            <a:ext cx="7209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材料：根据生产需求备好墙板生产需要的原材料，并到原材料堆场实地查看原材料状态，通知铲车班给指定仓位上料；如果对原材料情况有异议，及时通知试验室，由试验室进行抽检，最终根据试验室意见进行使用。混凝土制备应按国家现行标准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普通混凝土配合比设计规程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》(JGJ55-2011)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的有关规定，根据混凝土强度等级、耐久性和工作性等要求进行配合比设计。 </a:t>
            </a:r>
          </a:p>
        </p:txBody>
      </p:sp>
    </p:spTree>
    <p:extLst>
      <p:ext uri="{BB962C8B-B14F-4D97-AF65-F5344CB8AC3E}">
        <p14:creationId xmlns:p14="http://schemas.microsoft.com/office/powerpoint/2010/main" val="3232669623"/>
      </p:ext>
    </p:extLst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7949" y="861826"/>
            <a:ext cx="243437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三、材料与主要机具准备</a:t>
            </a:r>
          </a:p>
        </p:txBody>
      </p:sp>
      <p:sp>
        <p:nvSpPr>
          <p:cNvPr id="5" name="矩形 4"/>
          <p:cNvSpPr/>
          <p:nvPr/>
        </p:nvSpPr>
        <p:spPr>
          <a:xfrm>
            <a:off x="2351529" y="1827179"/>
            <a:ext cx="4834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设混凝土实验室配合比为：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水泥∶砂子∶石子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=1∶x∶y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测得砂子的含水率为</a:t>
            </a:r>
            <a:r>
              <a:rPr lang="en-US" altLang="zh-CN" sz="1600" kern="1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ωx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，石子的含水率为</a:t>
            </a:r>
            <a:r>
              <a:rPr lang="en-US" altLang="zh-CN" sz="1600" kern="1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ωy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则施工配合比应为：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1∶x(1+ωx)∶y(1+ωy)</a:t>
            </a:r>
          </a:p>
        </p:txBody>
      </p:sp>
    </p:spTree>
    <p:extLst>
      <p:ext uri="{BB962C8B-B14F-4D97-AF65-F5344CB8AC3E}">
        <p14:creationId xmlns:p14="http://schemas.microsoft.com/office/powerpoint/2010/main" val="1163775978"/>
      </p:ext>
    </p:extLst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4790" y="504933"/>
            <a:ext cx="183295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四、作业条件准备</a:t>
            </a:r>
          </a:p>
        </p:txBody>
      </p:sp>
      <p:sp>
        <p:nvSpPr>
          <p:cNvPr id="5" name="矩形 4"/>
          <p:cNvSpPr/>
          <p:nvPr/>
        </p:nvSpPr>
        <p:spPr>
          <a:xfrm>
            <a:off x="795722" y="1046836"/>
            <a:ext cx="7552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、试验室已下达混凝土配合通知单，严格按照配合比进行生产任务，如有原材料变化，以试验室的配合比变更通知单为准，严禁私自更改配合比。</a:t>
            </a:r>
          </a:p>
        </p:txBody>
      </p:sp>
      <p:sp>
        <p:nvSpPr>
          <p:cNvPr id="4" name="矩形 3"/>
          <p:cNvSpPr/>
          <p:nvPr/>
        </p:nvSpPr>
        <p:spPr>
          <a:xfrm>
            <a:off x="795722" y="1902147"/>
            <a:ext cx="623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、所有的原材料经检查，全部应符合配合比通知单所提出的要求。</a:t>
            </a:r>
          </a:p>
        </p:txBody>
      </p:sp>
      <p:sp>
        <p:nvSpPr>
          <p:cNvPr id="6" name="矩形 5"/>
          <p:cNvSpPr/>
          <p:nvPr/>
        </p:nvSpPr>
        <p:spPr>
          <a:xfrm>
            <a:off x="795722" y="2388126"/>
            <a:ext cx="7552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、搅拌机及其配套的设备应运转灵活、安全可靠。电源及配电系统符合要求，安全可靠。</a:t>
            </a:r>
          </a:p>
        </p:txBody>
      </p:sp>
      <p:sp>
        <p:nvSpPr>
          <p:cNvPr id="7" name="矩形 6"/>
          <p:cNvSpPr/>
          <p:nvPr/>
        </p:nvSpPr>
        <p:spPr>
          <a:xfrm>
            <a:off x="795722" y="3243437"/>
            <a:ext cx="75525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、所有计量器具必须有检定的有效期标识。计量器具灵敏可靠，并按施工配合比设专人定磅。</a:t>
            </a:r>
          </a:p>
        </p:txBody>
      </p:sp>
      <p:sp>
        <p:nvSpPr>
          <p:cNvPr id="8" name="矩形 7"/>
          <p:cNvSpPr/>
          <p:nvPr/>
        </p:nvSpPr>
        <p:spPr>
          <a:xfrm>
            <a:off x="795722" y="4055275"/>
            <a:ext cx="755255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、新下达的混凝土配合比，应进行开盘鉴定。开盘鉴定的工作已进行并符合要求。</a:t>
            </a:r>
          </a:p>
        </p:txBody>
      </p:sp>
    </p:spTree>
    <p:extLst>
      <p:ext uri="{BB962C8B-B14F-4D97-AF65-F5344CB8AC3E}">
        <p14:creationId xmlns:p14="http://schemas.microsoft.com/office/powerpoint/2010/main" val="478886614"/>
      </p:ext>
    </p:extLst>
  </p:cSld>
  <p:clrMapOvr>
    <a:masterClrMapping/>
  </p:clrMapOvr>
  <p:transition advClick="0" advTm="6000">
    <p:random/>
  </p:transition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997</Words>
  <Application>Microsoft Office PowerPoint</Application>
  <PresentationFormat>自定义</PresentationFormat>
  <Paragraphs>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Wingdings</vt:lpstr>
      <vt:lpstr>www.33ppt.com​​</vt:lpstr>
      <vt:lpstr>1_www.33ppt.com​​</vt:lpstr>
      <vt:lpstr>2_www.33ppt.com​​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165</cp:revision>
  <dcterms:created xsi:type="dcterms:W3CDTF">2017-06-23T03:09:00Z</dcterms:created>
  <dcterms:modified xsi:type="dcterms:W3CDTF">2018-05-02T08:35:40Z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