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701" r:id="rId2"/>
  </p:sldMasterIdLst>
  <p:notesMasterIdLst>
    <p:notesMasterId r:id="rId11"/>
  </p:notesMasterIdLst>
  <p:sldIdLst>
    <p:sldId id="367" r:id="rId3"/>
    <p:sldId id="368" r:id="rId4"/>
    <p:sldId id="369" r:id="rId5"/>
    <p:sldId id="371" r:id="rId6"/>
    <p:sldId id="372" r:id="rId7"/>
    <p:sldId id="373" r:id="rId8"/>
    <p:sldId id="374" r:id="rId9"/>
    <p:sldId id="375" r:id="rId10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4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31"/>
            <a:ext cx="6858000" cy="179167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3004"/>
            <a:ext cx="6858000" cy="12424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974"/>
            <a:ext cx="4629150" cy="36572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74"/>
            <a:ext cx="4629150" cy="36572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3"/>
            <a:ext cx="1971675" cy="4361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993"/>
            <a:ext cx="5800725" cy="436125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354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55"/>
            <a:ext cx="1200150" cy="3985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26938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22429"/>
      </p:ext>
    </p:extLst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5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7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2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1520"/>
            <a:ext cx="381000" cy="27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907"/>
            <a:ext cx="8229600" cy="8577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779"/>
            <a:ext cx="5029200" cy="3240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06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630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910"/>
            <a:ext cx="1292670" cy="30017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935"/>
            <a:ext cx="2562232" cy="345547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277"/>
            <a:ext cx="3942159" cy="52340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475"/>
            <a:ext cx="3942159" cy="2808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4333"/>
            <a:ext cx="3942159" cy="3538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662"/>
            <a:ext cx="3942159" cy="1769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6" y="627803"/>
            <a:ext cx="3399235" cy="3890703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864"/>
            <a:ext cx="2057400" cy="27399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9864"/>
            <a:ext cx="3086100" cy="27399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9864"/>
            <a:ext cx="2057400" cy="27399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31"/>
            <a:ext cx="6858000" cy="179167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3004"/>
            <a:ext cx="6858000" cy="12424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74931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endParaRPr lang="zh-CN" altLang="en-US" sz="180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297718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endParaRPr lang="zh-CN" altLang="en-US" sz="180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042181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729"/>
            <a:ext cx="9153525" cy="281426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9" y="2012233"/>
            <a:ext cx="3717925" cy="1121259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820"/>
            <a:ext cx="2945130" cy="1130014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noProof="1">
                <a:solidFill>
                  <a:prstClr val="black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59809500"/>
      </p:ext>
    </p:extLst>
  </p:cSld>
  <p:clrMapOvr>
    <a:masterClrMapping/>
  </p:clrMapOvr>
  <p:transition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004"/>
            <a:ext cx="7886700" cy="21407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976"/>
            <a:ext cx="7886700" cy="112575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94"/>
            <a:ext cx="7886700" cy="9947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560"/>
            <a:ext cx="3868340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832"/>
            <a:ext cx="3868340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1560"/>
            <a:ext cx="3887391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1879832"/>
            <a:ext cx="3887391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974"/>
            <a:ext cx="4629150" cy="36572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74"/>
            <a:ext cx="4629150" cy="36572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729"/>
            <a:ext cx="9153525" cy="281426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9" y="2012233"/>
            <a:ext cx="3717925" cy="1121259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820"/>
            <a:ext cx="2945130" cy="1130014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noProof="1">
                <a:solidFill>
                  <a:prstClr val="black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3025675265"/>
      </p:ext>
    </p:extLst>
  </p:cSld>
  <p:clrMapOvr>
    <a:masterClrMapping/>
  </p:clrMapOvr>
  <p:transition>
    <p:split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3"/>
            <a:ext cx="1971675" cy="4361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993"/>
            <a:ext cx="5800725" cy="436125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354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55"/>
            <a:ext cx="1200150" cy="3985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7840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4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5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1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1520"/>
            <a:ext cx="381000" cy="27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907"/>
            <a:ext cx="8229600" cy="8577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779"/>
            <a:ext cx="5029200" cy="3240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06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630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910"/>
            <a:ext cx="1292670" cy="30017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935"/>
            <a:ext cx="2562232" cy="345547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277"/>
            <a:ext cx="3942159" cy="52340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475"/>
            <a:ext cx="3942159" cy="2808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4333"/>
            <a:ext cx="3942159" cy="3538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662"/>
            <a:ext cx="3942159" cy="1769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6" y="627803"/>
            <a:ext cx="3399235" cy="3890703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864"/>
            <a:ext cx="2057400" cy="27399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9864"/>
            <a:ext cx="3086100" cy="27399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9864"/>
            <a:ext cx="2057400" cy="27399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004"/>
            <a:ext cx="7886700" cy="21407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976"/>
            <a:ext cx="7886700" cy="112575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94"/>
            <a:ext cx="7886700" cy="9947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560"/>
            <a:ext cx="3868340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832"/>
            <a:ext cx="3868340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1560"/>
            <a:ext cx="3887391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1879832"/>
            <a:ext cx="3887391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94"/>
            <a:ext cx="7886700" cy="994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966"/>
            <a:ext cx="7886700" cy="326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9864"/>
            <a:ext cx="30861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94"/>
            <a:ext cx="7886700" cy="994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966"/>
            <a:ext cx="7886700" cy="326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9864"/>
            <a:ext cx="30861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8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9925" y="3463132"/>
            <a:ext cx="5264150" cy="70643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zh-CN" altLang="zh-CN" sz="4000" b="1" noProof="1">
                <a:solidFill>
                  <a:prstClr val="black"/>
                </a:solidFill>
                <a:effectLst>
                  <a:outerShdw dist="127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装配式混凝土构件生产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429BE4-A18E-4DAC-AE11-4F4CBE6B8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4588"/>
      </p:ext>
    </p:extLst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582694" y="1963133"/>
            <a:ext cx="6647974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599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预制混凝土墙混凝土制作与浇筑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580672" y="1963133"/>
            <a:ext cx="1678665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599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599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en-US" altLang="en-US" sz="3599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94015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2058035" y="64294"/>
            <a:ext cx="5027930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预制混凝土墙板混凝土制作要求</a:t>
            </a:r>
          </a:p>
        </p:txBody>
      </p:sp>
      <p:sp>
        <p:nvSpPr>
          <p:cNvPr id="9" name="矩形 8"/>
          <p:cNvSpPr/>
          <p:nvPr/>
        </p:nvSpPr>
        <p:spPr>
          <a:xfrm>
            <a:off x="805038" y="1434411"/>
            <a:ext cx="755957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水泥宜采用不低于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42.5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级硅酸盐、普通硅酸盐水泥，砂宜选用细度模数为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2.3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3.0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的中粗砂，石子宜选用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25mm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碎石，质量应符合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普通混凝土用砂、石质量及检验方法标准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》JGJ52-2006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的规定，不得使用海砂；外加剂品种应通过试验室进行试配后确定，并应有质保书，且墙板混凝土中不得掺加氯盐等对钢材有锈蚀作用的外加剂；预制混凝土墙板混凝土强度等级不宜低于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C30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3711100"/>
            <a:ext cx="1291590" cy="1356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89863"/>
      </p:ext>
    </p:extLst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64326" y="2156616"/>
            <a:ext cx="5837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       现场拌制混凝土，一般是计量好的原材料先汇集在上料斗中，经上料斗进入搅拌主机。水及液态外加剂经计量后，应在搅拌主机进料的同时，加入搅拌主机。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3546" y="1345845"/>
            <a:ext cx="140337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一、上料程序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E8B7C6BF-0CD8-40B1-9A5F-D1190E67EBE2}"/>
              </a:ext>
            </a:extLst>
          </p:cNvPr>
          <p:cNvSpPr/>
          <p:nvPr/>
        </p:nvSpPr>
        <p:spPr>
          <a:xfrm>
            <a:off x="2135154" y="163446"/>
            <a:ext cx="5027930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预制混凝土墙板的混凝土搅拌制度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8604225"/>
      </p:ext>
    </p:extLst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64718" y="1647814"/>
            <a:ext cx="6886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、每工作班拌制第一盘混凝土时，先加水使搅拌筒空转数分钟，搅拌筒被充分湿润后，将剩余积水倒净。</a:t>
            </a:r>
          </a:p>
        </p:txBody>
      </p:sp>
      <p:sp>
        <p:nvSpPr>
          <p:cNvPr id="5" name="矩形 4"/>
          <p:cNvSpPr/>
          <p:nvPr/>
        </p:nvSpPr>
        <p:spPr>
          <a:xfrm>
            <a:off x="428631" y="965357"/>
            <a:ext cx="2844763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二、第一盘混凝土拌制的操作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64717" y="2598635"/>
            <a:ext cx="6886911" cy="78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、搅拌第一盘时，由于砂浆粘筒壁而损失，因此，根据试验室提供的砂石含水及配合比配料，每班第一盘料需增加水泥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10kg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，砂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20kg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64717" y="3505982"/>
            <a:ext cx="4217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、从第二盘开始，按给定的配合比投料。</a:t>
            </a:r>
          </a:p>
        </p:txBody>
      </p:sp>
    </p:spTree>
    <p:extLst>
      <p:ext uri="{BB962C8B-B14F-4D97-AF65-F5344CB8AC3E}">
        <p14:creationId xmlns:p14="http://schemas.microsoft.com/office/powerpoint/2010/main" val="3340738398"/>
      </p:ext>
    </p:extLst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7677" y="1685727"/>
            <a:ext cx="6886911" cy="226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       混凝土的搅拌时间：从砂、石、水泥和水等全部材料投入搅拌筒起，到开始卸料为止所经历的时间。混凝土搅拌时间在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60s-120s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之间为佳。冬期施工时搅拌时间应取常温搅拌时间的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1.5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倍。搅拌时间与混凝土的搅拌质量密切相关，随搅拌机类型和混凝土的和易性不同而变化。在一定范围内，随搅拌时间的延长，强度有所提高，但过长时间的搅拌既不经济，而且混凝土的和易性又将降低，影响混凝土的质量。</a:t>
            </a:r>
          </a:p>
        </p:txBody>
      </p:sp>
      <p:sp>
        <p:nvSpPr>
          <p:cNvPr id="5" name="矩形 4"/>
          <p:cNvSpPr/>
          <p:nvPr/>
        </p:nvSpPr>
        <p:spPr>
          <a:xfrm>
            <a:off x="428632" y="965357"/>
            <a:ext cx="182361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三、搅拌时间控制</a:t>
            </a:r>
          </a:p>
        </p:txBody>
      </p:sp>
    </p:spTree>
    <p:extLst>
      <p:ext uri="{BB962C8B-B14F-4D97-AF65-F5344CB8AC3E}">
        <p14:creationId xmlns:p14="http://schemas.microsoft.com/office/powerpoint/2010/main" val="1226757946"/>
      </p:ext>
    </p:extLst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9535" y="2052292"/>
            <a:ext cx="62057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       出料前，在观察口目测拌合物的外观质量，保证混凝土应搅拌均匀、颜色一致，具有良好的和易性。。每盘混凝土拌合物必须出尽，下料时间为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20s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28632" y="965357"/>
            <a:ext cx="225933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四、出料的外观及时间</a:t>
            </a:r>
          </a:p>
        </p:txBody>
      </p:sp>
    </p:spTree>
    <p:extLst>
      <p:ext uri="{BB962C8B-B14F-4D97-AF65-F5344CB8AC3E}">
        <p14:creationId xmlns:p14="http://schemas.microsoft.com/office/powerpoint/2010/main" val="3397664913"/>
      </p:ext>
    </p:extLst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86703"/>
      </p:ext>
    </p:extLst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450</Words>
  <Application>Microsoft Office PowerPoint</Application>
  <PresentationFormat>自定义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仿宋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1_www.33ppt.com​​</vt:lpstr>
      <vt:lpstr>2_www.33ppt.com​​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154</cp:revision>
  <dcterms:created xsi:type="dcterms:W3CDTF">2017-06-23T03:09:00Z</dcterms:created>
  <dcterms:modified xsi:type="dcterms:W3CDTF">2018-05-02T08:36:08Z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