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25" r:id="rId3"/>
  </p:sldMasterIdLst>
  <p:notesMasterIdLst>
    <p:notesMasterId r:id="rId15"/>
  </p:notesMasterIdLst>
  <p:sldIdLst>
    <p:sldId id="291" r:id="rId4"/>
    <p:sldId id="268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3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69" autoAdjust="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C45F0-15BE-4535-B325-23CA40A4DDEC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756F5-3E41-4BA2-BF6B-094FAA1EF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8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2" y="2821337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51" tIns="36275" rIns="72551" bIns="36275" numCol="1" anchor="t" anchorCtr="0" compatLnSpc="1"/>
          <a:lstStyle/>
          <a:p>
            <a:pPr defTabSz="456565"/>
            <a:endParaRPr lang="zh-CN" altLang="en-US" sz="1800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456565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8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9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10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0965" indent="0">
              <a:buFontTx/>
              <a:buNone/>
              <a:defRPr sz="1050">
                <a:latin typeface="Mission Gothic Regular" pitchFamily="50" charset="0"/>
              </a:defRPr>
            </a:lvl4pPr>
            <a:lvl5pPr marL="182816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798"/>
            <a:ext cx="1292670" cy="300086"/>
          </a:xfrm>
          <a:prstGeom prst="rect">
            <a:avLst/>
          </a:prstGeom>
          <a:noFill/>
        </p:spPr>
        <p:txBody>
          <a:bodyPr wrap="none" lIns="68560" tIns="34280" rIns="68560" bIns="34280" rtlCol="0">
            <a:spAutoFit/>
          </a:bodyPr>
          <a:lstStyle/>
          <a:p>
            <a:pPr algn="ctr" defTabSz="4565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7"/>
            <a:ext cx="2562232" cy="345440"/>
          </a:xfrm>
          <a:prstGeom prst="rect">
            <a:avLst/>
          </a:prstGeom>
          <a:noFill/>
        </p:spPr>
        <p:txBody>
          <a:bodyPr wrap="square" lIns="68560" tIns="34280" rIns="68560" bIns="34280" rtlCol="0">
            <a:spAutoFit/>
          </a:bodyPr>
          <a:lstStyle/>
          <a:p>
            <a:pPr algn="ctr" defTabSz="4565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163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192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1503870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1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611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4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9/05/2018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4"/>
            <a:ext cx="3086100" cy="273908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4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defTabSz="456565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65"/>
              <a:endParaRPr lang="zh-CN" altLang="en-US" sz="1800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6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857250"/>
          </a:xfrm>
        </p:spPr>
        <p:txBody>
          <a:bodyPr>
            <a:normAutofit/>
          </a:bodyPr>
          <a:lstStyle>
            <a:lvl1pPr>
              <a:defRPr sz="2795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6565" indent="0">
              <a:buFontTx/>
              <a:buNone/>
              <a:defRPr sz="1050">
                <a:latin typeface="Mission Gothic Regular" pitchFamily="50" charset="0"/>
              </a:defRPr>
            </a:lvl2pPr>
            <a:lvl3pPr marL="913765" indent="0">
              <a:buFontTx/>
              <a:buNone/>
              <a:defRPr sz="1050">
                <a:latin typeface="Mission Gothic Regular" pitchFamily="50" charset="0"/>
              </a:defRPr>
            </a:lvl3pPr>
            <a:lvl4pPr marL="1370330" indent="0">
              <a:buFontTx/>
              <a:buNone/>
              <a:defRPr sz="1050">
                <a:latin typeface="Mission Gothic Regular" pitchFamily="50" charset="0"/>
              </a:defRPr>
            </a:lvl4pPr>
            <a:lvl5pPr marL="182689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2" rIns="68523" bIns="34262"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84" y="368710"/>
            <a:ext cx="1292596" cy="299829"/>
          </a:xfrm>
          <a:prstGeom prst="rect">
            <a:avLst/>
          </a:prstGeom>
          <a:noFill/>
        </p:spPr>
        <p:txBody>
          <a:bodyPr wrap="none" lIns="68523" tIns="34262" rIns="68523" bIns="34262" rtlCol="0">
            <a:spAutoFit/>
          </a:bodyPr>
          <a:lstStyle/>
          <a:p>
            <a:pPr algn="ctr" defTabSz="4565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9" y="710550"/>
            <a:ext cx="2562232" cy="346109"/>
          </a:xfrm>
          <a:prstGeom prst="rect">
            <a:avLst/>
          </a:prstGeom>
          <a:noFill/>
        </p:spPr>
        <p:txBody>
          <a:bodyPr wrap="square" lIns="68523" tIns="34262" rIns="68523" bIns="34262" rtlCol="0">
            <a:spAutoFit/>
          </a:bodyPr>
          <a:lstStyle/>
          <a:p>
            <a:pPr algn="ctr" defTabSz="4565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3" y="374075"/>
            <a:ext cx="3942159" cy="523117"/>
          </a:xfrm>
        </p:spPr>
        <p:txBody>
          <a:bodyPr anchor="b">
            <a:normAutofit/>
          </a:bodyPr>
          <a:lstStyle>
            <a:lvl1pPr algn="l">
              <a:defRPr sz="29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3" y="917976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165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330" indent="0" algn="ctr">
              <a:buNone/>
              <a:defRPr sz="1200"/>
            </a:lvl5pPr>
            <a:lvl6pPr marL="1713230" indent="0" algn="ctr">
              <a:buNone/>
              <a:defRPr sz="1200"/>
            </a:lvl6pPr>
            <a:lvl7pPr marL="2055495" indent="0" algn="ctr">
              <a:buNone/>
              <a:defRPr sz="1200"/>
            </a:lvl7pPr>
            <a:lvl8pPr marL="2398395" indent="0" algn="ctr">
              <a:buNone/>
              <a:defRPr sz="1200"/>
            </a:lvl8pPr>
            <a:lvl9pPr marL="274066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2" y="1503514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2" y="1868647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3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9/05/2018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3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3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8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2" y="2821337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51" tIns="36275" rIns="72551" bIns="36275" numCol="1" anchor="t" anchorCtr="0" compatLnSpc="1"/>
          <a:lstStyle/>
          <a:p>
            <a:pPr defTabSz="456565"/>
            <a:endParaRPr lang="zh-CN" altLang="en-US" sz="1800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456565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8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9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10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0965" indent="0">
              <a:buFontTx/>
              <a:buNone/>
              <a:defRPr sz="1050">
                <a:latin typeface="Mission Gothic Regular" pitchFamily="50" charset="0"/>
              </a:defRPr>
            </a:lvl4pPr>
            <a:lvl5pPr marL="182816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798"/>
            <a:ext cx="1292670" cy="300086"/>
          </a:xfrm>
          <a:prstGeom prst="rect">
            <a:avLst/>
          </a:prstGeom>
          <a:noFill/>
        </p:spPr>
        <p:txBody>
          <a:bodyPr wrap="none" lIns="68560" tIns="34280" rIns="68560" bIns="34280" rtlCol="0">
            <a:spAutoFit/>
          </a:bodyPr>
          <a:lstStyle/>
          <a:p>
            <a:pPr algn="ctr" defTabSz="4565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7"/>
            <a:ext cx="2562232" cy="345440"/>
          </a:xfrm>
          <a:prstGeom prst="rect">
            <a:avLst/>
          </a:prstGeom>
          <a:noFill/>
        </p:spPr>
        <p:txBody>
          <a:bodyPr wrap="square" lIns="68560" tIns="34280" rIns="68560" bIns="34280" rtlCol="0">
            <a:spAutoFit/>
          </a:bodyPr>
          <a:lstStyle/>
          <a:p>
            <a:pPr algn="ctr" defTabSz="4565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163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192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1503870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1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611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4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9/05/2018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4"/>
            <a:ext cx="3086100" cy="273908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4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8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800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1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51" tIns="36275" rIns="72551" bIns="36275" numCol="1" anchor="t" anchorCtr="0" compatLnSpc="1"/>
          <a:lstStyle/>
          <a:p>
            <a:pPr fontAlgn="auto"/>
            <a:endParaRPr lang="zh-CN" altLang="en-US" sz="1800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40" y="2011613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9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装配式混凝土构件生产  封面11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" y="-10954"/>
            <a:ext cx="9182576" cy="5157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851670"/>
            <a:ext cx="7272808" cy="19878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安装电线管、暖卫管线或其他管线埋设物时，做好专业之间的协调配合，应避免任意切断和碰动钢筋预埋施工时应有专人操作，使用固定标高控制线，保证孔洞及埋件的位置标高、尺寸、标准后，在避免事后剔凿开洞，影响楼梯质量。在浇筑混凝土前进行检查、整修，保持钢筋位置准确不变形。</a:t>
            </a:r>
          </a:p>
        </p:txBody>
      </p:sp>
      <p:sp>
        <p:nvSpPr>
          <p:cNvPr id="5" name="矩形 4"/>
          <p:cNvSpPr/>
          <p:nvPr/>
        </p:nvSpPr>
        <p:spPr>
          <a:xfrm>
            <a:off x="973645" y="977389"/>
            <a:ext cx="1222091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预埋件安装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3216202" y="2085867"/>
            <a:ext cx="53783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6565"/>
            <a:r>
              <a:rPr lang="zh-CN" altLang="en-US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预制混凝土楼梯钢筋及预埋件施工</a:t>
            </a: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634316" y="2057174"/>
            <a:ext cx="1391245" cy="6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6565"/>
            <a:r>
              <a:rPr lang="zh-CN" altLang="en-US" sz="359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59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endParaRPr lang="en-US" altLang="en-US" sz="359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1920" y="1678869"/>
            <a:ext cx="1584176" cy="1833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、钢筋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defTabSz="913765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、绑扎铁丝</a:t>
            </a:r>
          </a:p>
          <a:p>
            <a:pPr defTabSz="913765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、其他</a:t>
            </a:r>
          </a:p>
        </p:txBody>
      </p:sp>
      <p:sp>
        <p:nvSpPr>
          <p:cNvPr id="5" name="矩形 4"/>
          <p:cNvSpPr/>
          <p:nvPr/>
        </p:nvSpPr>
        <p:spPr>
          <a:xfrm>
            <a:off x="973645" y="977389"/>
            <a:ext cx="718035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材 料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48995FBE-06BE-454C-8FC4-BD8D146E5FCF}"/>
              </a:ext>
            </a:extLst>
          </p:cNvPr>
          <p:cNvSpPr/>
          <p:nvPr/>
        </p:nvSpPr>
        <p:spPr>
          <a:xfrm>
            <a:off x="1979712" y="267263"/>
            <a:ext cx="4732107" cy="300082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预制混凝土楼梯钢筋、预埋件施工技术要点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35696" y="1896415"/>
            <a:ext cx="5904656" cy="13234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、机械：钢筋除锈机、钢筋调直机、钢筋切断机、电焊机。</a:t>
            </a:r>
          </a:p>
          <a:p>
            <a:pPr defTabSz="913765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、工具：钢筋钩子、钢筋扳子、钢丝刷、火烧丝铡刀、墨线。</a:t>
            </a:r>
          </a:p>
        </p:txBody>
      </p:sp>
      <p:sp>
        <p:nvSpPr>
          <p:cNvPr id="5" name="矩形 4"/>
          <p:cNvSpPr/>
          <p:nvPr/>
        </p:nvSpPr>
        <p:spPr>
          <a:xfrm>
            <a:off x="973645" y="977389"/>
            <a:ext cx="1006067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机具设备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9632" y="1212344"/>
            <a:ext cx="7056784" cy="8309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、加工好的钢筋进场后，应检查是否有出厂合格证明、复试报告，并按指定位置、按规格、部位编号分别堆放整齐。</a:t>
            </a:r>
          </a:p>
        </p:txBody>
      </p:sp>
      <p:sp>
        <p:nvSpPr>
          <p:cNvPr id="5" name="矩形 4"/>
          <p:cNvSpPr/>
          <p:nvPr/>
        </p:nvSpPr>
        <p:spPr>
          <a:xfrm>
            <a:off x="827584" y="699542"/>
            <a:ext cx="1006067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作业条件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59632" y="2152615"/>
            <a:ext cx="7056784" cy="7874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、钢筋绑扎前，应检查有无锈蚀现象，除锈之后再运到绑扎部位。熟悉图纸，按设计要求检查已加工好的钢筋规格、形状、数量是否正确。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59632" y="3049413"/>
            <a:ext cx="3168352" cy="4616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、楼梯底模板支好、预检完毕。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59632" y="3620353"/>
            <a:ext cx="6001494" cy="4616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4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、检查预埋钢筋或预留洞的数量、位置、标高要符合设计要求。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59632" y="4191293"/>
            <a:ext cx="6001494" cy="4181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5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、根据图纸要求和工艺规程向施工班组进行交底。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1821" y="1563638"/>
            <a:ext cx="1368251" cy="2554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、绑楼梯梁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defTabSz="91376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、划位置线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defTabSz="91376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、绑主筋</a:t>
            </a:r>
          </a:p>
          <a:p>
            <a:pPr defTabSz="91376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4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、绑分布筋</a:t>
            </a:r>
          </a:p>
          <a:p>
            <a:pPr defTabSz="91376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5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、绑踏步筋</a:t>
            </a:r>
          </a:p>
        </p:txBody>
      </p:sp>
      <p:sp>
        <p:nvSpPr>
          <p:cNvPr id="5" name="矩形 4"/>
          <p:cNvSpPr/>
          <p:nvPr/>
        </p:nvSpPr>
        <p:spPr>
          <a:xfrm>
            <a:off x="973645" y="977389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工艺流程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707654"/>
            <a:ext cx="7272808" cy="20620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加工成型的钢筋运至生产现场，应分别按工号、结构部位、钢筋编号和规格等整齐堆放，保持钢筋表面清洁，防止被油渍、泥土污染或压弯变形；贮存期不宜过长，以免钢筋锈蚀。在运输和安装钢筋时，应轻装轻卸，不得随意抛掷和碰撞，防止钢筋变形。</a:t>
            </a:r>
          </a:p>
        </p:txBody>
      </p:sp>
      <p:sp>
        <p:nvSpPr>
          <p:cNvPr id="5" name="矩形 4"/>
          <p:cNvSpPr/>
          <p:nvPr/>
        </p:nvSpPr>
        <p:spPr>
          <a:xfrm>
            <a:off x="973645" y="977389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钢筋存放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923678"/>
            <a:ext cx="7272808" cy="14953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预制楼梯的钢筋下料必需严格按照图纸设计及下料单要求制作，对应相应的规格、型号及尺寸进行加工。制作过程中应当定期、定量检查，对于不符合设计要求及超过允许偏差的一律不得绑扎，按废料处理。</a:t>
            </a:r>
          </a:p>
        </p:txBody>
      </p:sp>
      <p:sp>
        <p:nvSpPr>
          <p:cNvPr id="5" name="矩形 4"/>
          <p:cNvSpPr/>
          <p:nvPr/>
        </p:nvSpPr>
        <p:spPr>
          <a:xfrm>
            <a:off x="973645" y="977389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钢筋下料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675664"/>
            <a:ext cx="7272808" cy="2480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预制楼梯的钢筋绑扎，严格按照图纸要求进行绑扎，绑扎时应注意钢筋间距、数量、保护层等。绑扎过程中，对于尺寸、弯折角度不符合设计要求的钢筋不得绑扎。楼梯钢筋绑扎过程中，应注意受力钢筋在下，分布钢筋在上。楼梯梯段板为非矩形时，钢筋分布应沿结构法线方向，间距控制应以结构长边尺寸作为控制依据。</a:t>
            </a:r>
          </a:p>
        </p:txBody>
      </p:sp>
      <p:sp>
        <p:nvSpPr>
          <p:cNvPr id="5" name="矩形 4"/>
          <p:cNvSpPr/>
          <p:nvPr/>
        </p:nvSpPr>
        <p:spPr>
          <a:xfrm>
            <a:off x="973645" y="977389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钢筋绑扎</a:t>
            </a:r>
          </a:p>
        </p:txBody>
      </p:sp>
    </p:spTree>
  </p:cSld>
  <p:clrMapOvr>
    <a:masterClrMapping/>
  </p:clrMapOvr>
  <p:transition advClick="0" advTm="6000">
    <p:random/>
  </p:transition>
</p:sld>
</file>

<file path=ppt/theme/theme1.xml><?xml version="1.0" encoding="utf-8"?>
<a:theme xmlns:a="http://schemas.openxmlformats.org/drawingml/2006/main" name="1_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527</Words>
  <Application>Microsoft Office PowerPoint</Application>
  <PresentationFormat>全屏显示(16:9)</PresentationFormat>
  <Paragraphs>30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Glegoo</vt:lpstr>
      <vt:lpstr>Lato Light</vt:lpstr>
      <vt:lpstr>Mission Gothic Regular</vt:lpstr>
      <vt:lpstr>方正兰亭粗黑简体</vt:lpstr>
      <vt:lpstr>仿宋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1_www.33ppt.com​​</vt:lpstr>
      <vt:lpstr>4_www.33ppt.com​​</vt:lpstr>
      <vt:lpstr>3_www.33ppt.com​​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20</cp:revision>
  <dcterms:created xsi:type="dcterms:W3CDTF">2017-09-11T01:19:00Z</dcterms:created>
  <dcterms:modified xsi:type="dcterms:W3CDTF">2018-05-09T06:44:54Z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