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725" r:id="rId3"/>
  </p:sldMasterIdLst>
  <p:notesMasterIdLst>
    <p:notesMasterId r:id="rId19"/>
  </p:notesMasterIdLst>
  <p:sldIdLst>
    <p:sldId id="282" r:id="rId4"/>
    <p:sldId id="266" r:id="rId5"/>
    <p:sldId id="268" r:id="rId6"/>
    <p:sldId id="269" r:id="rId7"/>
    <p:sldId id="270" r:id="rId8"/>
    <p:sldId id="271" r:id="rId9"/>
    <p:sldId id="273" r:id="rId10"/>
    <p:sldId id="274" r:id="rId11"/>
    <p:sldId id="275" r:id="rId12"/>
    <p:sldId id="276" r:id="rId13"/>
    <p:sldId id="277" r:id="rId14"/>
    <p:sldId id="278" r:id="rId15"/>
    <p:sldId id="279" r:id="rId16"/>
    <p:sldId id="280" r:id="rId17"/>
    <p:sldId id="272"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69" autoAdjust="0"/>
  </p:normalViewPr>
  <p:slideViewPr>
    <p:cSldViewPr>
      <p:cViewPr varScale="1">
        <p:scale>
          <a:sx n="89" d="100"/>
          <a:sy n="89" d="100"/>
        </p:scale>
        <p:origin x="6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45F0-15BE-4535-B325-23CA40A4DDEC}" type="datetimeFigureOut">
              <a:rPr lang="zh-CN" altLang="en-US" smtClean="0"/>
              <a:t>2018/5/9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756F5-3E41-4BA2-BF6B-094FAA1EF2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9525" y="-14288"/>
            <a:ext cx="9163050" cy="5172714"/>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800" noProof="1">
              <a:solidFill>
                <a:prstClr val="white"/>
              </a:solidFill>
            </a:endParaRPr>
          </a:p>
        </p:txBody>
      </p:sp>
      <p:sp>
        <p:nvSpPr>
          <p:cNvPr id="12" name="Freeform 8"/>
          <p:cNvSpPr/>
          <p:nvPr userDrawn="1"/>
        </p:nvSpPr>
        <p:spPr bwMode="auto">
          <a:xfrm>
            <a:off x="2" y="2821337"/>
            <a:ext cx="9153525" cy="2322800"/>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51" tIns="36275" rIns="72551" bIns="36275" numCol="1" anchor="t" anchorCtr="0" compatLnSpc="1"/>
          <a:lstStyle/>
          <a:p>
            <a:pPr defTabSz="456565"/>
            <a:endParaRPr lang="zh-CN" altLang="en-US" sz="1800" noProof="1">
              <a:solidFill>
                <a:prstClr val="black"/>
              </a:solidFill>
            </a:endParaRPr>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238"/>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00"/>
            <a:ext cx="1200150" cy="398463"/>
          </a:xfrm>
          <a:prstGeom prst="rect">
            <a:avLst/>
          </a:prstGeom>
          <a:noFill/>
          <a:ln w="9525">
            <a:noFill/>
          </a:ln>
        </p:spPr>
        <p:txBody>
          <a:bodyPr wrap="none" anchor="t">
            <a:spAutoFit/>
          </a:bodyPr>
          <a:lstStyle/>
          <a:p>
            <a:pPr defTabSz="456565"/>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8"/>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19"/>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10"/>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0965" indent="0">
              <a:buFontTx/>
              <a:buNone/>
              <a:defRPr sz="1050">
                <a:latin typeface="Mission Gothic Regular" pitchFamily="50" charset="0"/>
              </a:defRPr>
            </a:lvl4pPr>
            <a:lvl5pPr marL="1828165"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defTabSz="456565"/>
            <a:endParaRPr lang="zh-CN" altLang="en-US" sz="1800">
              <a:solidFill>
                <a:prstClr val="white"/>
              </a:solidFill>
            </a:endParaRPr>
          </a:p>
        </p:txBody>
      </p:sp>
      <p:sp>
        <p:nvSpPr>
          <p:cNvPr id="3" name="TextBox 1"/>
          <p:cNvSpPr txBox="1"/>
          <p:nvPr userDrawn="1"/>
        </p:nvSpPr>
        <p:spPr>
          <a:xfrm>
            <a:off x="3865647" y="368798"/>
            <a:ext cx="1292670" cy="300086"/>
          </a:xfrm>
          <a:prstGeom prst="rect">
            <a:avLst/>
          </a:prstGeom>
          <a:noFill/>
        </p:spPr>
        <p:txBody>
          <a:bodyPr wrap="none" lIns="68560" tIns="34280" rIns="68560" bIns="34280" rtlCol="0">
            <a:spAutoFit/>
          </a:bodyPr>
          <a:lstStyle/>
          <a:p>
            <a:pPr algn="ctr" defTabSz="456565"/>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7"/>
            <a:ext cx="2562232" cy="345440"/>
          </a:xfrm>
          <a:prstGeom prst="rect">
            <a:avLst/>
          </a:prstGeom>
          <a:noFill/>
        </p:spPr>
        <p:txBody>
          <a:bodyPr wrap="square" lIns="68560" tIns="34280" rIns="68560" bIns="34280" rtlCol="0">
            <a:spAutoFit/>
          </a:bodyPr>
          <a:lstStyle/>
          <a:p>
            <a:pPr algn="ctr" defTabSz="456565"/>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163"/>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192"/>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1" y="1503870"/>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1"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611"/>
            <a:ext cx="3399235" cy="3889502"/>
          </a:xfrm>
        </p:spPr>
        <p:txBody>
          <a:bodyPr/>
          <a:lstStyle/>
          <a:p>
            <a:endParaRPr lang="en-AU"/>
          </a:p>
        </p:txBody>
      </p:sp>
      <p:sp>
        <p:nvSpPr>
          <p:cNvPr id="7" name="Date Placeholder 4"/>
          <p:cNvSpPr>
            <a:spLocks noGrp="1"/>
          </p:cNvSpPr>
          <p:nvPr>
            <p:ph type="dt" sz="half" idx="10"/>
          </p:nvPr>
        </p:nvSpPr>
        <p:spPr>
          <a:xfrm>
            <a:off x="628650" y="4768394"/>
            <a:ext cx="2057400" cy="273908"/>
          </a:xfrm>
        </p:spPr>
        <p:txBody>
          <a:bodyPr/>
          <a:lstStyle/>
          <a:p>
            <a:fld id="{722F6D6F-DD99-46DF-A9EA-728D63EA6A31}" type="datetimeFigureOut">
              <a:rPr lang="en-AU" smtClean="0">
                <a:solidFill>
                  <a:prstClr val="black">
                    <a:tint val="75000"/>
                  </a:prstClr>
                </a:solidFill>
              </a:rPr>
              <a:t>9/05/2018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8394"/>
            <a:ext cx="3086100" cy="273908"/>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8394"/>
            <a:ext cx="2057400" cy="273908"/>
          </a:xfrm>
        </p:spPr>
        <p:txBody>
          <a:bodyPr/>
          <a:lstStyle/>
          <a:p>
            <a:fld id="{84AD2E7E-F7BA-4F6B-9D0C-0B2331C2AE06}" type="slidenum">
              <a:rPr lang="en-AU" smtClean="0">
                <a:solidFill>
                  <a:prstClr val="black">
                    <a:tint val="75000"/>
                  </a:prstClr>
                </a:solidFill>
              </a:r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456565"/>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6565"/>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6565"/>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defTabSz="456565"/>
              <a:endParaRPr lang="zh-CN" altLang="en-US" sz="1800">
                <a:solidFill>
                  <a:prstClr val="black"/>
                </a:solidFill>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800"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8" y="203068"/>
            <a:ext cx="1061710" cy="345955"/>
          </a:xfrm>
          <a:prstGeom prst="rect">
            <a:avLst/>
          </a:prstGeom>
          <a:noFill/>
        </p:spPr>
        <p:txBody>
          <a:bodyPr wrap="none" lIns="68497" tIns="34249" rIns="68497" bIns="34249"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项目介绍</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8" y="203068"/>
            <a:ext cx="1061710" cy="345955"/>
          </a:xfrm>
          <a:prstGeom prst="rect">
            <a:avLst/>
          </a:prstGeom>
          <a:noFill/>
        </p:spPr>
        <p:txBody>
          <a:bodyPr wrap="none" lIns="68497" tIns="34249" rIns="68497" bIns="34249"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8" y="203068"/>
            <a:ext cx="1061710" cy="345955"/>
          </a:xfrm>
          <a:prstGeom prst="rect">
            <a:avLst/>
          </a:prstGeom>
          <a:noFill/>
        </p:spPr>
        <p:txBody>
          <a:bodyPr wrap="none" lIns="68497" tIns="34249" rIns="68497" bIns="34249"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8" y="203068"/>
            <a:ext cx="1061710" cy="345955"/>
          </a:xfrm>
          <a:prstGeom prst="rect">
            <a:avLst/>
          </a:prstGeom>
          <a:noFill/>
        </p:spPr>
        <p:txBody>
          <a:bodyPr wrap="none" lIns="68497" tIns="34249" rIns="68497" bIns="34249"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6"/>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753"/>
            <a:ext cx="8229600" cy="857250"/>
          </a:xfrm>
        </p:spPr>
        <p:txBody>
          <a:bodyPr>
            <a:normAutofit/>
          </a:bodyPr>
          <a:lstStyle>
            <a:lvl1pPr>
              <a:defRPr sz="2795">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6565" indent="0">
              <a:buFontTx/>
              <a:buNone/>
              <a:defRPr sz="1050">
                <a:latin typeface="Mission Gothic Regular" pitchFamily="50" charset="0"/>
              </a:defRPr>
            </a:lvl2pPr>
            <a:lvl3pPr marL="913765" indent="0">
              <a:buFontTx/>
              <a:buNone/>
              <a:defRPr sz="1050">
                <a:latin typeface="Mission Gothic Regular" pitchFamily="50" charset="0"/>
              </a:defRPr>
            </a:lvl3pPr>
            <a:lvl4pPr marL="1370330" indent="0">
              <a:buFontTx/>
              <a:buNone/>
              <a:defRPr sz="1050">
                <a:latin typeface="Mission Gothic Regular" pitchFamily="50" charset="0"/>
              </a:defRPr>
            </a:lvl4pPr>
            <a:lvl5pPr marL="1826895"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23" tIns="34262" rIns="68523" bIns="34262" rtlCol="0" anchor="ctr"/>
          <a:lstStyle/>
          <a:p>
            <a:pPr algn="ctr" defTabSz="456565"/>
            <a:endParaRPr lang="zh-CN" altLang="en-US" sz="1800">
              <a:solidFill>
                <a:prstClr val="white"/>
              </a:solidFill>
            </a:endParaRPr>
          </a:p>
        </p:txBody>
      </p:sp>
      <p:sp>
        <p:nvSpPr>
          <p:cNvPr id="3" name="TextBox 1"/>
          <p:cNvSpPr txBox="1"/>
          <p:nvPr userDrawn="1"/>
        </p:nvSpPr>
        <p:spPr>
          <a:xfrm>
            <a:off x="3865684" y="368710"/>
            <a:ext cx="1292596" cy="299829"/>
          </a:xfrm>
          <a:prstGeom prst="rect">
            <a:avLst/>
          </a:prstGeom>
          <a:noFill/>
        </p:spPr>
        <p:txBody>
          <a:bodyPr wrap="none" lIns="68523" tIns="34262" rIns="68523" bIns="34262" rtlCol="0">
            <a:spAutoFit/>
          </a:bodyPr>
          <a:lstStyle/>
          <a:p>
            <a:pPr algn="ctr" defTabSz="456565"/>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550"/>
            <a:ext cx="2562232" cy="346109"/>
          </a:xfrm>
          <a:prstGeom prst="rect">
            <a:avLst/>
          </a:prstGeom>
          <a:noFill/>
        </p:spPr>
        <p:txBody>
          <a:bodyPr wrap="square" lIns="68523" tIns="34262" rIns="68523" bIns="34262" rtlCol="0">
            <a:spAutoFit/>
          </a:bodyPr>
          <a:lstStyle/>
          <a:p>
            <a:pPr algn="ctr" defTabSz="456565"/>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3" y="374075"/>
            <a:ext cx="3942159" cy="523117"/>
          </a:xfrm>
        </p:spPr>
        <p:txBody>
          <a:bodyPr anchor="b">
            <a:normAutofit/>
          </a:bodyPr>
          <a:lstStyle>
            <a:lvl1pPr algn="l">
              <a:defRPr sz="2995">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3" y="917976"/>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165" indent="0" algn="ctr">
              <a:buNone/>
              <a:defRPr sz="1400"/>
            </a:lvl3pPr>
            <a:lvl4pPr marL="1028065" indent="0" algn="ctr">
              <a:buNone/>
              <a:defRPr sz="1200"/>
            </a:lvl4pPr>
            <a:lvl5pPr marL="1370330" indent="0" algn="ctr">
              <a:buNone/>
              <a:defRPr sz="1200"/>
            </a:lvl5pPr>
            <a:lvl6pPr marL="1713230" indent="0" algn="ctr">
              <a:buNone/>
              <a:defRPr sz="1200"/>
            </a:lvl6pPr>
            <a:lvl7pPr marL="2055495" indent="0" algn="ctr">
              <a:buNone/>
              <a:defRPr sz="1200"/>
            </a:lvl7pPr>
            <a:lvl8pPr marL="2398395" indent="0" algn="ctr">
              <a:buNone/>
              <a:defRPr sz="1200"/>
            </a:lvl8pPr>
            <a:lvl9pPr marL="274066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2" y="1503514"/>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2" y="1868647"/>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9" y="627461"/>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3"/>
          </a:xfrm>
        </p:spPr>
        <p:txBody>
          <a:bodyPr/>
          <a:lstStyle/>
          <a:p>
            <a:fld id="{722F6D6F-DD99-46DF-A9EA-728D63EA6A31}" type="datetimeFigureOut">
              <a:rPr lang="en-AU" smtClean="0">
                <a:solidFill>
                  <a:prstClr val="black">
                    <a:tint val="75000"/>
                  </a:prstClr>
                </a:solidFill>
              </a:rPr>
              <a:t>9/05/2018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3"/>
          </a:xfrm>
        </p:spPr>
        <p:txBody>
          <a:bodyPr/>
          <a:lstStyle/>
          <a:p>
            <a:fld id="{84AD2E7E-F7BA-4F6B-9D0C-0B2331C2AE06}" type="slidenum">
              <a:rPr lang="en-AU" smtClean="0">
                <a:solidFill>
                  <a:prstClr val="black">
                    <a:tint val="75000"/>
                  </a:prstClr>
                </a:solidFill>
              </a:r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9525" y="-14288"/>
            <a:ext cx="9163050" cy="5172714"/>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800" noProof="1">
              <a:solidFill>
                <a:prstClr val="white"/>
              </a:solidFill>
            </a:endParaRPr>
          </a:p>
        </p:txBody>
      </p:sp>
      <p:sp>
        <p:nvSpPr>
          <p:cNvPr id="12" name="Freeform 8"/>
          <p:cNvSpPr/>
          <p:nvPr userDrawn="1"/>
        </p:nvSpPr>
        <p:spPr bwMode="auto">
          <a:xfrm>
            <a:off x="2" y="2821337"/>
            <a:ext cx="9153525" cy="2322800"/>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51" tIns="36275" rIns="72551" bIns="36275" numCol="1" anchor="t" anchorCtr="0" compatLnSpc="1"/>
          <a:lstStyle/>
          <a:p>
            <a:pPr defTabSz="456565"/>
            <a:endParaRPr lang="zh-CN" altLang="en-US" sz="1800" noProof="1">
              <a:solidFill>
                <a:prstClr val="black"/>
              </a:solidFill>
            </a:endParaRPr>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238"/>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00"/>
            <a:ext cx="1200150" cy="398463"/>
          </a:xfrm>
          <a:prstGeom prst="rect">
            <a:avLst/>
          </a:prstGeom>
          <a:noFill/>
          <a:ln w="9525">
            <a:noFill/>
          </a:ln>
        </p:spPr>
        <p:txBody>
          <a:bodyPr wrap="none" anchor="t">
            <a:spAutoFit/>
          </a:bodyPr>
          <a:lstStyle/>
          <a:p>
            <a:pPr defTabSz="456565"/>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117"/>
            <a:ext cx="1061785" cy="346226"/>
          </a:xfrm>
          <a:prstGeom prst="rect">
            <a:avLst/>
          </a:prstGeom>
          <a:noFill/>
        </p:spPr>
        <p:txBody>
          <a:bodyPr wrap="none" lIns="68534" tIns="34267" rIns="68534" bIns="34267" rtlCol="0">
            <a:spAutoFit/>
          </a:bodyPr>
          <a:lstStyle/>
          <a:p>
            <a:pPr defTabSz="685165">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7"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8"/>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19"/>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10"/>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0965" indent="0">
              <a:buFontTx/>
              <a:buNone/>
              <a:defRPr sz="1050">
                <a:latin typeface="Mission Gothic Regular" pitchFamily="50" charset="0"/>
              </a:defRPr>
            </a:lvl4pPr>
            <a:lvl5pPr marL="1828165"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defTabSz="456565"/>
            <a:endParaRPr lang="zh-CN" altLang="en-US" sz="1800">
              <a:solidFill>
                <a:prstClr val="white"/>
              </a:solidFill>
            </a:endParaRPr>
          </a:p>
        </p:txBody>
      </p:sp>
      <p:sp>
        <p:nvSpPr>
          <p:cNvPr id="3" name="TextBox 1"/>
          <p:cNvSpPr txBox="1"/>
          <p:nvPr userDrawn="1"/>
        </p:nvSpPr>
        <p:spPr>
          <a:xfrm>
            <a:off x="3865647" y="368798"/>
            <a:ext cx="1292670" cy="300086"/>
          </a:xfrm>
          <a:prstGeom prst="rect">
            <a:avLst/>
          </a:prstGeom>
          <a:noFill/>
        </p:spPr>
        <p:txBody>
          <a:bodyPr wrap="none" lIns="68560" tIns="34280" rIns="68560" bIns="34280" rtlCol="0">
            <a:spAutoFit/>
          </a:bodyPr>
          <a:lstStyle/>
          <a:p>
            <a:pPr algn="ctr" defTabSz="456565"/>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7"/>
            <a:ext cx="2562232" cy="345440"/>
          </a:xfrm>
          <a:prstGeom prst="rect">
            <a:avLst/>
          </a:prstGeom>
          <a:noFill/>
        </p:spPr>
        <p:txBody>
          <a:bodyPr wrap="square" lIns="68560" tIns="34280" rIns="68560" bIns="34280" rtlCol="0">
            <a:spAutoFit/>
          </a:bodyPr>
          <a:lstStyle/>
          <a:p>
            <a:pPr algn="ctr" defTabSz="456565"/>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163"/>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192"/>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1" y="1503870"/>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1"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611"/>
            <a:ext cx="3399235" cy="3889502"/>
          </a:xfrm>
        </p:spPr>
        <p:txBody>
          <a:bodyPr/>
          <a:lstStyle/>
          <a:p>
            <a:endParaRPr lang="en-AU"/>
          </a:p>
        </p:txBody>
      </p:sp>
      <p:sp>
        <p:nvSpPr>
          <p:cNvPr id="7" name="Date Placeholder 4"/>
          <p:cNvSpPr>
            <a:spLocks noGrp="1"/>
          </p:cNvSpPr>
          <p:nvPr>
            <p:ph type="dt" sz="half" idx="10"/>
          </p:nvPr>
        </p:nvSpPr>
        <p:spPr>
          <a:xfrm>
            <a:off x="628650" y="4768394"/>
            <a:ext cx="2057400" cy="273908"/>
          </a:xfrm>
        </p:spPr>
        <p:txBody>
          <a:bodyPr/>
          <a:lstStyle/>
          <a:p>
            <a:fld id="{722F6D6F-DD99-46DF-A9EA-728D63EA6A31}" type="datetimeFigureOut">
              <a:rPr lang="en-AU" smtClean="0">
                <a:solidFill>
                  <a:prstClr val="black">
                    <a:tint val="75000"/>
                  </a:prstClr>
                </a:solidFill>
              </a:rPr>
              <a:t>9/05/2018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8394"/>
            <a:ext cx="3086100" cy="273908"/>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8394"/>
            <a:ext cx="2057400" cy="273908"/>
          </a:xfrm>
        </p:spPr>
        <p:txBody>
          <a:bodyPr/>
          <a:lstStyle/>
          <a:p>
            <a:fld id="{84AD2E7E-F7BA-4F6B-9D0C-0B2331C2AE06}" type="slidenum">
              <a:rPr lang="en-AU" smtClean="0">
                <a:solidFill>
                  <a:prstClr val="black">
                    <a:tint val="75000"/>
                  </a:prstClr>
                </a:solidFill>
              </a:r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8"/>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p>
        </p:txBody>
      </p:sp>
      <p:sp>
        <p:nvSpPr>
          <p:cNvPr id="12" name="Freeform 8"/>
          <p:cNvSpPr/>
          <p:nvPr userDrawn="1"/>
        </p:nvSpPr>
        <p:spPr bwMode="auto">
          <a:xfrm>
            <a:off x="-4761"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51" tIns="36275" rIns="72551" bIns="36275" numCol="1" anchor="t" anchorCtr="0" compatLnSpc="1"/>
          <a:lstStyle/>
          <a:p>
            <a:pPr fontAlgn="auto"/>
            <a:endParaRPr lang="zh-CN" altLang="en-US" sz="1800" strike="noStrike" noProof="1"/>
          </a:p>
        </p:txBody>
      </p:sp>
      <p:grpSp>
        <p:nvGrpSpPr>
          <p:cNvPr id="5125" name="组合 8"/>
          <p:cNvGrpSpPr/>
          <p:nvPr userDrawn="1"/>
        </p:nvGrpSpPr>
        <p:grpSpPr>
          <a:xfrm>
            <a:off x="2713040" y="2011613"/>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9"/>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cSld>
  <p:clrMapOvr>
    <a:masterClrMapping/>
  </p:clrMapOvr>
  <p:transition>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6565"/>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6565"/>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6565"/>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6565"/>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6565"/>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6565"/>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6565"/>
            <a:fld id="{B452C926-1AF6-4C84-925A-B6B02113653E}" type="datetimeFigureOut">
              <a:rPr lang="zh-CN" altLang="en-US" smtClean="0">
                <a:solidFill>
                  <a:prstClr val="black">
                    <a:tint val="75000"/>
                  </a:prstClr>
                </a:solidFill>
              </a:rPr>
              <a:t>2018/5/9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6565"/>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6565"/>
            <a:fld id="{9DBAA99D-0B2A-4248-B920-D9E6984CC9CA}"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装配式混凝土构件生产  封面111111"/>
          <p:cNvPicPr>
            <a:picLocks noChangeAspect="1"/>
          </p:cNvPicPr>
          <p:nvPr/>
        </p:nvPicPr>
        <p:blipFill>
          <a:blip r:embed="rId2"/>
          <a:stretch>
            <a:fillRect/>
          </a:stretch>
        </p:blipFill>
        <p:spPr>
          <a:xfrm>
            <a:off x="-25717" y="-10954"/>
            <a:ext cx="9182576" cy="5157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35896" y="1635646"/>
            <a:ext cx="1368251" cy="46163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、清理模板</a:t>
            </a:r>
          </a:p>
        </p:txBody>
      </p:sp>
      <p:sp>
        <p:nvSpPr>
          <p:cNvPr id="5" name="矩形 4"/>
          <p:cNvSpPr/>
          <p:nvPr/>
        </p:nvSpPr>
        <p:spPr>
          <a:xfrm>
            <a:off x="973645" y="977389"/>
            <a:ext cx="1006067" cy="338436"/>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工艺流程</a:t>
            </a:r>
          </a:p>
        </p:txBody>
      </p:sp>
      <p:sp>
        <p:nvSpPr>
          <p:cNvPr id="6" name="Rectangle 1"/>
          <p:cNvSpPr>
            <a:spLocks noChangeArrowheads="1"/>
          </p:cNvSpPr>
          <p:nvPr/>
        </p:nvSpPr>
        <p:spPr bwMode="auto">
          <a:xfrm>
            <a:off x="3635896" y="2247938"/>
            <a:ext cx="1584176" cy="418159"/>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、模板上弹线</a:t>
            </a:r>
          </a:p>
        </p:txBody>
      </p:sp>
      <p:sp>
        <p:nvSpPr>
          <p:cNvPr id="7" name="Rectangle 1"/>
          <p:cNvSpPr>
            <a:spLocks noChangeArrowheads="1"/>
          </p:cNvSpPr>
          <p:nvPr/>
        </p:nvSpPr>
        <p:spPr bwMode="auto">
          <a:xfrm>
            <a:off x="3635896" y="2816756"/>
            <a:ext cx="1944216" cy="418159"/>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3</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、绑扎板下受力筋</a:t>
            </a:r>
          </a:p>
        </p:txBody>
      </p:sp>
      <p:sp>
        <p:nvSpPr>
          <p:cNvPr id="8" name="Rectangle 1"/>
          <p:cNvSpPr>
            <a:spLocks noChangeArrowheads="1"/>
          </p:cNvSpPr>
          <p:nvPr/>
        </p:nvSpPr>
        <p:spPr bwMode="auto">
          <a:xfrm>
            <a:off x="3635896" y="3385575"/>
            <a:ext cx="2880320" cy="418159"/>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4</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、绑扎板上铁及负弯矩钢筋</a:t>
            </a:r>
          </a:p>
        </p:txBody>
      </p:sp>
    </p:spTree>
  </p:cSld>
  <p:clrMapOvr>
    <a:masterClrMapping/>
  </p:clrMapOvr>
  <p:transition advClick="0" advTm="6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63688" y="1938226"/>
            <a:ext cx="6048672" cy="1569628"/>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清理模板上的杂物，按间距在模板上逐根弹好钢筋位置线。</a:t>
            </a:r>
          </a:p>
          <a:p>
            <a:pPr defTabSz="913765" eaLnBrk="0" fontAlgn="base" hangingPunct="0">
              <a:lnSpc>
                <a:spcPct val="150000"/>
              </a:lnSpc>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endParaRPr>
          </a:p>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按画好的间距先摆主受力筋，与设备、电气工种做好配合工作，预留孔洞及时安装。</a:t>
            </a:r>
          </a:p>
        </p:txBody>
      </p:sp>
      <p:sp>
        <p:nvSpPr>
          <p:cNvPr id="5" name="矩形 4"/>
          <p:cNvSpPr/>
          <p:nvPr/>
        </p:nvSpPr>
        <p:spPr>
          <a:xfrm>
            <a:off x="973645" y="977389"/>
            <a:ext cx="1222091"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施工前准备</a:t>
            </a:r>
          </a:p>
        </p:txBody>
      </p:sp>
    </p:spTree>
  </p:cSld>
  <p:clrMapOvr>
    <a:masterClrMapping/>
  </p:clrMapOvr>
  <p:transition advClick="0" advTm="6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91680" y="2067694"/>
            <a:ext cx="6048672" cy="115682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绑扎板筋时采用顺扣或八字扣，该板为双向、双层钢筋，两层之间须加钢筋马凳以确保上部钢筋的位置，马凳成梅花型布置，所有钢筋每个相交点均要绑扎。</a:t>
            </a:r>
          </a:p>
        </p:txBody>
      </p:sp>
      <p:sp>
        <p:nvSpPr>
          <p:cNvPr id="5" name="矩形 4"/>
          <p:cNvSpPr/>
          <p:nvPr/>
        </p:nvSpPr>
        <p:spPr>
          <a:xfrm>
            <a:off x="973645" y="977389"/>
            <a:ext cx="1006067"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绑扎板筋</a:t>
            </a:r>
          </a:p>
        </p:txBody>
      </p:sp>
    </p:spTree>
  </p:cSld>
  <p:clrMapOvr>
    <a:masterClrMapping/>
  </p:clrMapOvr>
  <p:transition advClick="0" advTm="6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15616" y="1635646"/>
            <a:ext cx="7127770" cy="46163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当预制混凝土板为两端支承的简支板时，其底部受力钢筋平行跨度布置；</a:t>
            </a:r>
          </a:p>
        </p:txBody>
      </p:sp>
      <p:sp>
        <p:nvSpPr>
          <p:cNvPr id="5" name="矩形 4"/>
          <p:cNvSpPr/>
          <p:nvPr/>
        </p:nvSpPr>
        <p:spPr>
          <a:xfrm>
            <a:off x="973645" y="977389"/>
            <a:ext cx="1006067"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钢筋位置</a:t>
            </a:r>
          </a:p>
        </p:txBody>
      </p:sp>
      <p:sp>
        <p:nvSpPr>
          <p:cNvPr id="6" name="Rectangle 1"/>
          <p:cNvSpPr>
            <a:spLocks noChangeArrowheads="1"/>
          </p:cNvSpPr>
          <p:nvPr/>
        </p:nvSpPr>
        <p:spPr bwMode="auto">
          <a:xfrm>
            <a:off x="1115616" y="2182042"/>
            <a:ext cx="7272808" cy="830964"/>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当板为四周支承并且其长短边之比值大于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时，板为单向受力，叫单向板，其底部受力钢筋平行短边方向布置；</a:t>
            </a:r>
          </a:p>
        </p:txBody>
      </p:sp>
      <p:sp>
        <p:nvSpPr>
          <p:cNvPr id="7" name="Rectangle 1"/>
          <p:cNvSpPr>
            <a:spLocks noChangeArrowheads="1"/>
          </p:cNvSpPr>
          <p:nvPr/>
        </p:nvSpPr>
        <p:spPr bwMode="auto">
          <a:xfrm>
            <a:off x="1115616" y="3097769"/>
            <a:ext cx="7090436" cy="830964"/>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当板为四周支承并且其长短边之比值小于或等于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时，板为双向受力，叫双向板，其底部纵横两个方向均为受力钢筋；</a:t>
            </a:r>
          </a:p>
        </p:txBody>
      </p:sp>
      <p:sp>
        <p:nvSpPr>
          <p:cNvPr id="8" name="Rectangle 1"/>
          <p:cNvSpPr>
            <a:spLocks noChangeArrowheads="1"/>
          </p:cNvSpPr>
          <p:nvPr/>
        </p:nvSpPr>
        <p:spPr bwMode="auto">
          <a:xfrm>
            <a:off x="1115616" y="4013495"/>
            <a:ext cx="6767730" cy="418159"/>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悬臂板及地下室底板等构件的受力钢筋的配置是在板的上部。</a:t>
            </a:r>
          </a:p>
        </p:txBody>
      </p:sp>
    </p:spTree>
  </p:cSld>
  <p:clrMapOvr>
    <a:masterClrMapping/>
  </p:clrMapOvr>
  <p:transition advClick="0" advTm="6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15616" y="1707654"/>
            <a:ext cx="7127770"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、圆洞或方洞垂直于板跨方向的边长小于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300mm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时，可将板的受力钢筋绕过洞口，不必加固。 </a:t>
            </a:r>
          </a:p>
        </p:txBody>
      </p:sp>
      <p:sp>
        <p:nvSpPr>
          <p:cNvPr id="5" name="矩形 4"/>
          <p:cNvSpPr/>
          <p:nvPr/>
        </p:nvSpPr>
        <p:spPr>
          <a:xfrm>
            <a:off x="973645" y="977389"/>
            <a:ext cx="1006067"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板上开洞</a:t>
            </a:r>
          </a:p>
        </p:txBody>
      </p:sp>
      <p:sp>
        <p:nvSpPr>
          <p:cNvPr id="6" name="Rectangle 1"/>
          <p:cNvSpPr>
            <a:spLocks noChangeArrowheads="1"/>
          </p:cNvSpPr>
          <p:nvPr/>
        </p:nvSpPr>
        <p:spPr bwMode="auto">
          <a:xfrm>
            <a:off x="1115616" y="2561769"/>
            <a:ext cx="7200800" cy="830964"/>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、当</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300≤D≤1000mm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时，应沿洞边每侧配置加强钢筋，其面积不小于洞口宽度内被切断的受力钢筋面积的</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，且不小于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2A10</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a:t>
            </a:r>
          </a:p>
        </p:txBody>
      </p:sp>
      <p:sp>
        <p:nvSpPr>
          <p:cNvPr id="7" name="Rectangle 1"/>
          <p:cNvSpPr>
            <a:spLocks noChangeArrowheads="1"/>
          </p:cNvSpPr>
          <p:nvPr/>
        </p:nvSpPr>
        <p:spPr bwMode="auto">
          <a:xfrm>
            <a:off x="1115616" y="3459356"/>
            <a:ext cx="7090436"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3</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、当</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D&gt;300mm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且孔洞周边有集中荷载时或</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D&gt;1000mm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时，应在孔洞边加设边梁。</a:t>
            </a:r>
          </a:p>
        </p:txBody>
      </p:sp>
    </p:spTree>
  </p:cSld>
  <p:clrMapOvr>
    <a:masterClrMapping/>
  </p:clrMapOvr>
  <p:transition advClick="0" advTm="6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a:spLocks noChangeArrowheads="1"/>
          </p:cNvSpPr>
          <p:nvPr/>
        </p:nvSpPr>
        <p:spPr bwMode="auto">
          <a:xfrm>
            <a:off x="3389326" y="2085867"/>
            <a:ext cx="50321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456565"/>
            <a:r>
              <a:rPr lang="zh-CN" altLang="en-US" sz="27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预制混凝土板钢筋及预埋件施工</a:t>
            </a:r>
          </a:p>
        </p:txBody>
      </p:sp>
      <p:sp>
        <p:nvSpPr>
          <p:cNvPr id="11267" name="文本框 2"/>
          <p:cNvSpPr txBox="1">
            <a:spLocks noChangeArrowheads="1"/>
          </p:cNvSpPr>
          <p:nvPr/>
        </p:nvSpPr>
        <p:spPr bwMode="auto">
          <a:xfrm>
            <a:off x="634316" y="2057174"/>
            <a:ext cx="1391245" cy="64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456565"/>
            <a:r>
              <a:rPr lang="zh-CN" altLang="en-US" sz="3595"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595"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8</a:t>
            </a:r>
            <a:endParaRPr lang="en-US" altLang="en-US" sz="3595"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923678"/>
            <a:ext cx="6829308"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预制混凝土叠合楼（屋）面板由两部分组成，预制部分多为薄板，在预制构件加工厂完成，施工时吊装就位。</a:t>
            </a:r>
          </a:p>
        </p:txBody>
      </p:sp>
      <p:sp>
        <p:nvSpPr>
          <p:cNvPr id="5" name="矩形 4"/>
          <p:cNvSpPr/>
          <p:nvPr/>
        </p:nvSpPr>
        <p:spPr>
          <a:xfrm>
            <a:off x="971600" y="987574"/>
            <a:ext cx="3670363"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混凝土叠合楼（屋）面板构造连接做法</a:t>
            </a:r>
          </a:p>
        </p:txBody>
      </p:sp>
      <p:sp>
        <p:nvSpPr>
          <p:cNvPr id="6" name="Rectangle 1"/>
          <p:cNvSpPr>
            <a:spLocks noChangeArrowheads="1"/>
          </p:cNvSpPr>
          <p:nvPr/>
        </p:nvSpPr>
        <p:spPr bwMode="auto">
          <a:xfrm>
            <a:off x="1259632" y="2936387"/>
            <a:ext cx="6829308"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现浇部分在预制板面上完成，预制薄板作为永久模板又作为楼板的一部分承担使用荷载。</a:t>
            </a:r>
          </a:p>
        </p:txBody>
      </p:sp>
      <p:sp>
        <p:nvSpPr>
          <p:cNvPr id="7" name="TextBox 28">
            <a:extLst>
              <a:ext uri="{FF2B5EF4-FFF2-40B4-BE49-F238E27FC236}">
                <a16:creationId xmlns:a16="http://schemas.microsoft.com/office/drawing/2014/main" id="{4C4DA7AE-8667-4116-8832-08C545A52BC4}"/>
              </a:ext>
            </a:extLst>
          </p:cNvPr>
          <p:cNvSpPr/>
          <p:nvPr/>
        </p:nvSpPr>
        <p:spPr>
          <a:xfrm>
            <a:off x="1979712" y="223931"/>
            <a:ext cx="4732107" cy="300082"/>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a:defRPr/>
            </a:pPr>
            <a:r>
              <a:rPr lang="zh-CN" altLang="en-US" b="1" dirty="0">
                <a:latin typeface="微软雅黑" panose="020B0503020204020204" pitchFamily="34" charset="-122"/>
                <a:ea typeface="微软雅黑" panose="020B0503020204020204" pitchFamily="34" charset="-122"/>
                <a:sym typeface="+mn-ea"/>
              </a:rPr>
              <a:t>混凝土叠合楼（屋）面板构造连接做法</a:t>
            </a:r>
          </a:p>
        </p:txBody>
      </p:sp>
    </p:spTree>
  </p:cSld>
  <p:clrMapOvr>
    <a:masterClrMapping/>
  </p:clrMapOvr>
  <p:transition advClick="0" advTm="6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1" y="741942"/>
            <a:ext cx="2448272"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叠合板支座处的纵向钢筋</a:t>
            </a: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a:xfrm>
            <a:off x="1655676" y="1563638"/>
            <a:ext cx="5940660" cy="2376264"/>
          </a:xfrm>
          <a:prstGeom prst="rect">
            <a:avLst/>
          </a:prstGeom>
          <a:noFill/>
          <a:ln>
            <a:noFill/>
          </a:ln>
        </p:spPr>
      </p:pic>
      <p:sp>
        <p:nvSpPr>
          <p:cNvPr id="2" name="文本框 1"/>
          <p:cNvSpPr txBox="1"/>
          <p:nvPr/>
        </p:nvSpPr>
        <p:spPr>
          <a:xfrm>
            <a:off x="2537774" y="4208189"/>
            <a:ext cx="1366080" cy="307777"/>
          </a:xfrm>
          <a:prstGeom prst="rect">
            <a:avLst/>
          </a:prstGeom>
          <a:noFill/>
        </p:spPr>
        <p:txBody>
          <a:bodyPr wrap="none" rtlCol="0">
            <a:spAutoFit/>
          </a:bodyPr>
          <a:lstStyle/>
          <a:p>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a</a:t>
            </a:r>
            <a:r>
              <a:rPr lang="zh-CN" altLang="zh-CN" sz="1400" dirty="0">
                <a:latin typeface="微软雅黑" panose="020B0503020204020204" pitchFamily="34" charset="-122"/>
                <a:ea typeface="微软雅黑" panose="020B0503020204020204" pitchFamily="34" charset="-122"/>
              </a:rPr>
              <a:t>）板端支座</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908192" y="4149333"/>
            <a:ext cx="1382110" cy="307777"/>
          </a:xfrm>
          <a:prstGeom prst="rect">
            <a:avLst/>
          </a:prstGeom>
          <a:noFill/>
        </p:spPr>
        <p:txBody>
          <a:bodyPr wrap="none" rtlCol="0">
            <a:spAutoFit/>
          </a:bodyPr>
          <a:lstStyle/>
          <a:p>
            <a:r>
              <a:rPr lang="zh-CN" altLang="zh-CN"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b</a:t>
            </a:r>
            <a:r>
              <a:rPr lang="zh-CN" altLang="zh-CN" sz="1400" dirty="0">
                <a:latin typeface="微软雅黑" panose="020B0503020204020204" pitchFamily="34" charset="-122"/>
                <a:ea typeface="微软雅黑" panose="020B0503020204020204" pitchFamily="34" charset="-122"/>
              </a:rPr>
              <a:t>）板侧支座</a:t>
            </a:r>
          </a:p>
        </p:txBody>
      </p:sp>
    </p:spTree>
  </p:cSld>
  <p:clrMapOvr>
    <a:masterClrMapping/>
  </p:clrMapOvr>
  <p:transition advClick="0" advTm="6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1" y="741942"/>
            <a:ext cx="2880320"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单向叠合板板侧的分离式接缝</a:t>
            </a:r>
          </a:p>
        </p:txBody>
      </p:sp>
      <p:sp>
        <p:nvSpPr>
          <p:cNvPr id="8" name="文本框 7"/>
          <p:cNvSpPr txBox="1"/>
          <p:nvPr/>
        </p:nvSpPr>
        <p:spPr>
          <a:xfrm>
            <a:off x="3059832" y="4208189"/>
            <a:ext cx="3057247"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单向叠合板板侧分离式拼缝构造示意</a:t>
            </a: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a:xfrm>
            <a:off x="2447764" y="1687909"/>
            <a:ext cx="4212468" cy="2214246"/>
          </a:xfrm>
          <a:prstGeom prst="rect">
            <a:avLst/>
          </a:prstGeom>
          <a:noFill/>
          <a:ln>
            <a:noFill/>
          </a:ln>
        </p:spPr>
      </p:pic>
    </p:spTree>
  </p:cSld>
  <p:clrMapOvr>
    <a:masterClrMapping/>
  </p:clrMapOvr>
  <p:transition advClick="0"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1" y="741942"/>
            <a:ext cx="2232248"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双向叠合板整体式接缝</a:t>
            </a:r>
          </a:p>
        </p:txBody>
      </p:sp>
      <p:sp>
        <p:nvSpPr>
          <p:cNvPr id="8" name="文本框 7"/>
          <p:cNvSpPr txBox="1"/>
          <p:nvPr/>
        </p:nvSpPr>
        <p:spPr>
          <a:xfrm>
            <a:off x="3635896" y="4208189"/>
            <a:ext cx="1980029"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双向叠合板整体式接缝</a:t>
            </a: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a:xfrm>
            <a:off x="2375756" y="1707654"/>
            <a:ext cx="4428492" cy="2214246"/>
          </a:xfrm>
          <a:prstGeom prst="rect">
            <a:avLst/>
          </a:prstGeom>
          <a:noFill/>
          <a:ln>
            <a:noFill/>
          </a:ln>
        </p:spPr>
      </p:pic>
    </p:spTree>
  </p:cSld>
  <p:clrMapOvr>
    <a:masterClrMapping/>
  </p:clrMapOvr>
  <p:transition advClick="0" advTm="6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31640" y="1099441"/>
            <a:ext cx="6829308"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、板中受力钢筋的常用直径：板厚</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h&lt;100mm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时为</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6</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8mmm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h=100</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150mm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时为</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8</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12mm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h&gt;150mm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时为</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16mm</a:t>
            </a:r>
          </a:p>
        </p:txBody>
      </p:sp>
      <p:sp>
        <p:nvSpPr>
          <p:cNvPr id="5" name="矩形 4"/>
          <p:cNvSpPr/>
          <p:nvPr/>
        </p:nvSpPr>
        <p:spPr>
          <a:xfrm>
            <a:off x="469589" y="555526"/>
            <a:ext cx="862051" cy="338436"/>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受力筋</a:t>
            </a:r>
          </a:p>
        </p:txBody>
      </p:sp>
      <p:sp>
        <p:nvSpPr>
          <p:cNvPr id="6" name="Rectangle 1"/>
          <p:cNvSpPr>
            <a:spLocks noChangeArrowheads="1"/>
          </p:cNvSpPr>
          <p:nvPr/>
        </p:nvSpPr>
        <p:spPr bwMode="auto">
          <a:xfrm>
            <a:off x="1331640" y="1984503"/>
            <a:ext cx="6829308"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、板中受力钢筋的间距，一般不小于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70mm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，当板厚</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h≤150mm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时间距不宜大于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，当</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h&gt;150mm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时不宜大于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1.5h</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或</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250mm</a:t>
            </a:r>
            <a:endPar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7" name="Rectangle 1"/>
          <p:cNvSpPr>
            <a:spLocks noChangeArrowheads="1"/>
          </p:cNvSpPr>
          <p:nvPr/>
        </p:nvSpPr>
        <p:spPr bwMode="auto">
          <a:xfrm>
            <a:off x="1331640" y="2869565"/>
            <a:ext cx="6829308" cy="418159"/>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3</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、单向板和双向板可采用分离式配筋或弯起式配筋。</a:t>
            </a:r>
          </a:p>
        </p:txBody>
      </p:sp>
      <p:sp>
        <p:nvSpPr>
          <p:cNvPr id="8" name="Rectangle 1"/>
          <p:cNvSpPr>
            <a:spLocks noChangeArrowheads="1"/>
          </p:cNvSpPr>
          <p:nvPr/>
        </p:nvSpPr>
        <p:spPr bwMode="auto">
          <a:xfrm>
            <a:off x="1331640" y="3385295"/>
            <a:ext cx="6829308" cy="787491"/>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4</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、简支板或连续板跨中下部纵向钢筋伸至支座的中心线且锚固长度不应小于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5d(d</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为下部钢筋直径</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p>
        </p:txBody>
      </p:sp>
      <p:sp>
        <p:nvSpPr>
          <p:cNvPr id="9" name="Rectangle 1"/>
          <p:cNvSpPr>
            <a:spLocks noChangeArrowheads="1"/>
          </p:cNvSpPr>
          <p:nvPr/>
        </p:nvSpPr>
        <p:spPr bwMode="auto">
          <a:xfrm>
            <a:off x="1331640" y="4270357"/>
            <a:ext cx="4896544" cy="46163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5</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、在双向板的纵横两个方向上均需配置受力钢筋。 </a:t>
            </a:r>
          </a:p>
        </p:txBody>
      </p:sp>
    </p:spTree>
  </p:cSld>
  <p:clrMapOvr>
    <a:masterClrMapping/>
  </p:clrMapOvr>
  <p:transition advClick="0" advTm="6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630951"/>
            <a:ext cx="6829308" cy="115682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、单向板中单位长度上分布钢筋的截面面积不宜小于单位宽度上受力钢筋截面面积</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15%</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，且不宜小于该方向板截面面积的</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0.15%</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；分布钢筋的间距不宜大于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250mm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，直径不宜小于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6mm</a:t>
            </a:r>
            <a:endPar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5" name="矩形 4"/>
          <p:cNvSpPr/>
          <p:nvPr/>
        </p:nvSpPr>
        <p:spPr>
          <a:xfrm>
            <a:off x="683568" y="843558"/>
            <a:ext cx="1006067"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分布钢筋</a:t>
            </a:r>
          </a:p>
        </p:txBody>
      </p:sp>
      <p:sp>
        <p:nvSpPr>
          <p:cNvPr id="6" name="Rectangle 1"/>
          <p:cNvSpPr>
            <a:spLocks noChangeArrowheads="1"/>
          </p:cNvSpPr>
          <p:nvPr/>
        </p:nvSpPr>
        <p:spPr bwMode="auto">
          <a:xfrm>
            <a:off x="1259632" y="2999103"/>
            <a:ext cx="6829308" cy="1156823"/>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、在温度、收缩应力较大的现浇板区域内，钢筋间距宜为</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150</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，并应在板的配筋表面布置温度收缩钢筋。板的上、下表面沿纵、横两个方向的配筋率均不宜小于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0.1%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 </a:t>
            </a:r>
          </a:p>
        </p:txBody>
      </p:sp>
    </p:spTree>
  </p:cSld>
  <p:clrMapOvr>
    <a:masterClrMapping/>
  </p:clrMapOvr>
  <p:transition advClick="0" advTm="6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563638"/>
            <a:ext cx="6829308" cy="830964"/>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、对与支承结构整体浇筑或嵌固在承重砌体墙内的现浇混凝土板，应沿支承周边配置上部构造钢筋，其直径不宜小于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8mm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，间距不宜大于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200mm</a:t>
            </a:r>
          </a:p>
        </p:txBody>
      </p:sp>
      <p:sp>
        <p:nvSpPr>
          <p:cNvPr id="5" name="矩形 4"/>
          <p:cNvSpPr/>
          <p:nvPr/>
        </p:nvSpPr>
        <p:spPr>
          <a:xfrm>
            <a:off x="683568" y="843558"/>
            <a:ext cx="1006067" cy="338554"/>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456565"/>
            <a:r>
              <a:rPr lang="zh-CN" altLang="en-US" sz="16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构造钢筋</a:t>
            </a:r>
          </a:p>
        </p:txBody>
      </p:sp>
      <p:sp>
        <p:nvSpPr>
          <p:cNvPr id="6" name="Rectangle 1"/>
          <p:cNvSpPr>
            <a:spLocks noChangeArrowheads="1"/>
          </p:cNvSpPr>
          <p:nvPr/>
        </p:nvSpPr>
        <p:spPr bwMode="auto">
          <a:xfrm>
            <a:off x="1259632" y="2584194"/>
            <a:ext cx="6829308" cy="1526155"/>
          </a:xfrm>
          <a:prstGeom prst="rect">
            <a:avLst/>
          </a:prstGeom>
          <a:noFill/>
          <a:ln w="9525">
            <a:noFill/>
            <a:miter lim="800000"/>
          </a:ln>
          <a:effectLst/>
        </p:spPr>
        <p:txBody>
          <a:bodyPr vert="horz" wrap="square" lIns="91408" tIns="45704" rIns="91408" bIns="45704" numCol="1" anchor="ctr" anchorCtr="0" compatLnSpc="1">
            <a:spAutoFit/>
          </a:bodyPr>
          <a:lstStyle/>
          <a:p>
            <a:pPr defTabSz="913765" eaLnBrk="0" fontAlgn="base" hangingPunct="0">
              <a:lnSpc>
                <a:spcPct val="150000"/>
              </a:lnSpc>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、当现浇板的受力钢筋与梁平行时，应沿梁长度方向配置间距不大于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200mm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且与梁垂直的上部构造钢筋，其直径不宜小于</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8mm</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，且单位长度内的总截面面积不宜小于板中单位长度内受力钢筋截面面积的</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1/3</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。该构造钢筋伸人板内的长度不宜小于板计算跨度</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Lo</a:t>
            </a:r>
            <a:r>
              <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的</a:t>
            </a:r>
            <a:r>
              <a:rPr lang="en-US" altLang="zh-CN"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rPr>
              <a:t>1/4</a:t>
            </a:r>
            <a:endParaRPr lang="zh-CN" altLang="en-US" sz="1600" dirty="0">
              <a:solidFill>
                <a:prstClr val="black"/>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ransition advClick="0" advTm="6000">
    <p:random/>
  </p:transition>
</p:sld>
</file>

<file path=ppt/theme/theme1.xml><?xml version="1.0" encoding="utf-8"?>
<a:theme xmlns:a="http://schemas.openxmlformats.org/drawingml/2006/main" name="1_www.33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www.33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www.33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863</Words>
  <Application>Microsoft Office PowerPoint</Application>
  <PresentationFormat>全屏显示(16:9)</PresentationFormat>
  <Paragraphs>45</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15</vt:i4>
      </vt:variant>
    </vt:vector>
  </HeadingPairs>
  <TitlesOfParts>
    <vt:vector size="30" baseType="lpstr">
      <vt:lpstr>Glegoo</vt:lpstr>
      <vt:lpstr>Lato Light</vt:lpstr>
      <vt:lpstr>Mission Gothic Regular</vt:lpstr>
      <vt:lpstr>方正兰亭粗黑简体</vt:lpstr>
      <vt:lpstr>仿宋</vt:lpstr>
      <vt:lpstr>宋体</vt:lpstr>
      <vt:lpstr>微软雅黑</vt:lpstr>
      <vt:lpstr>Arial</vt:lpstr>
      <vt:lpstr>Calibri</vt:lpstr>
      <vt:lpstr>Calibri Light</vt:lpstr>
      <vt:lpstr>Open Sans</vt:lpstr>
      <vt:lpstr>Times New Roman</vt:lpstr>
      <vt:lpstr>1_www.33ppt.com​​</vt:lpstr>
      <vt:lpstr>4_www.33ppt.com​​</vt:lpstr>
      <vt:lpstr>3_www.33ppt.com​​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KQJ-jngc</cp:lastModifiedBy>
  <cp:revision>22</cp:revision>
  <dcterms:created xsi:type="dcterms:W3CDTF">2017-09-11T01:19:00Z</dcterms:created>
  <dcterms:modified xsi:type="dcterms:W3CDTF">2018-05-09T02:26:56Z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