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5" r:id="rId3"/>
  </p:sldMasterIdLst>
  <p:notesMasterIdLst>
    <p:notesMasterId r:id="rId12"/>
  </p:notesMasterIdLst>
  <p:sldIdLst>
    <p:sldId id="285" r:id="rId4"/>
    <p:sldId id="274" r:id="rId5"/>
    <p:sldId id="276" r:id="rId6"/>
    <p:sldId id="278" r:id="rId7"/>
    <p:sldId id="281" r:id="rId8"/>
    <p:sldId id="282" r:id="rId9"/>
    <p:sldId id="283" r:id="rId10"/>
    <p:sldId id="277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69" autoAdjust="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1063-D944-4BF8-872D-12AF557E1EF0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D6F1-B200-467C-A6B9-50917E4512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2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defTabSz="456565"/>
            <a:endParaRPr lang="zh-CN" altLang="en-US" sz="18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456565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8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9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10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798"/>
            <a:ext cx="1292670" cy="300086"/>
          </a:xfrm>
          <a:prstGeom prst="rect">
            <a:avLst/>
          </a:prstGeom>
          <a:noFill/>
        </p:spPr>
        <p:txBody>
          <a:bodyPr wrap="none" lIns="68560" tIns="34280" rIns="68560" bIns="34280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7"/>
            <a:ext cx="2562232" cy="345440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163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192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870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611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4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4"/>
            <a:ext cx="3086100" cy="273908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4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defTabSz="456565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65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6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857250"/>
          </a:xfrm>
        </p:spPr>
        <p:txBody>
          <a:bodyPr>
            <a:normAutofit/>
          </a:bodyPr>
          <a:lstStyle>
            <a:lvl1pPr>
              <a:defRPr sz="2795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6565" indent="0">
              <a:buFontTx/>
              <a:buNone/>
              <a:defRPr sz="1050">
                <a:latin typeface="Mission Gothic Regular" pitchFamily="50" charset="0"/>
              </a:defRPr>
            </a:lvl2pPr>
            <a:lvl3pPr marL="913765" indent="0">
              <a:buFontTx/>
              <a:buNone/>
              <a:defRPr sz="1050">
                <a:latin typeface="Mission Gothic Regular" pitchFamily="50" charset="0"/>
              </a:defRPr>
            </a:lvl3pPr>
            <a:lvl4pPr marL="1370330" indent="0">
              <a:buFontTx/>
              <a:buNone/>
              <a:defRPr sz="1050">
                <a:latin typeface="Mission Gothic Regular" pitchFamily="50" charset="0"/>
              </a:defRPr>
            </a:lvl4pPr>
            <a:lvl5pPr marL="182689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2" rIns="68523" bIns="34262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84" y="368710"/>
            <a:ext cx="1292596" cy="299829"/>
          </a:xfrm>
          <a:prstGeom prst="rect">
            <a:avLst/>
          </a:prstGeom>
          <a:noFill/>
        </p:spPr>
        <p:txBody>
          <a:bodyPr wrap="none" lIns="68523" tIns="34262" rIns="68523" bIns="34262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9" y="710550"/>
            <a:ext cx="2562232" cy="346109"/>
          </a:xfrm>
          <a:prstGeom prst="rect">
            <a:avLst/>
          </a:prstGeom>
          <a:noFill/>
        </p:spPr>
        <p:txBody>
          <a:bodyPr wrap="square" lIns="68523" tIns="34262" rIns="68523" bIns="34262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3" y="374075"/>
            <a:ext cx="3942159" cy="523117"/>
          </a:xfrm>
        </p:spPr>
        <p:txBody>
          <a:bodyPr anchor="b">
            <a:normAutofit/>
          </a:bodyPr>
          <a:lstStyle>
            <a:lvl1pPr algn="l">
              <a:defRPr sz="29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3" y="917976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5495" indent="0" algn="ctr">
              <a:buNone/>
              <a:defRPr sz="1200"/>
            </a:lvl7pPr>
            <a:lvl8pPr marL="2398395" indent="0" algn="ctr">
              <a:buNone/>
              <a:defRPr sz="1200"/>
            </a:lvl8pPr>
            <a:lvl9pPr marL="274066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2" y="1503514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2" y="1868647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2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defTabSz="456565"/>
            <a:endParaRPr lang="zh-CN" altLang="en-US" sz="18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456565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8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9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10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798"/>
            <a:ext cx="1292670" cy="300086"/>
          </a:xfrm>
          <a:prstGeom prst="rect">
            <a:avLst/>
          </a:prstGeom>
          <a:noFill/>
        </p:spPr>
        <p:txBody>
          <a:bodyPr wrap="none" lIns="68560" tIns="34280" rIns="68560" bIns="34280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7"/>
            <a:ext cx="2562232" cy="345440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163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192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870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611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4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4"/>
            <a:ext cx="3086100" cy="273908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4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1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40" y="2011613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装配式混凝土构件生产  封面1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" y="-10954"/>
            <a:ext cx="9182576" cy="515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3389326" y="2085867"/>
            <a:ext cx="50321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6565"/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预制混凝土墙钢筋及预埋件施工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634316" y="2057174"/>
            <a:ext cx="1391245" cy="6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6565"/>
            <a:r>
              <a:rPr lang="zh-CN" altLang="en-US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en-US" altLang="en-US" sz="359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4" y="771550"/>
            <a:ext cx="6829308" cy="1670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钢筋加工必需严格按照设计及下料单要求制作，首件钢筋制作，必需通知技术、质检及相关部门检查验收。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带灌浆套筒需要套丝的钢筋，不得使用切断机下料，必需保证钢筋两端平整，套丝长度、丝距及角度必需符合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《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钢筋机械连接技术规程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》JGJ107-2010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要求，套丝机应当指定专人且有经验的工人操作。</a:t>
            </a:r>
          </a:p>
        </p:txBody>
      </p:sp>
      <p:pic>
        <p:nvPicPr>
          <p:cNvPr id="6" name="Picture 2" descr="http://www.zt163.cn/uploads/gallery/coms/12_1904_084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71750"/>
            <a:ext cx="3164516" cy="2376264"/>
          </a:xfrm>
          <a:prstGeom prst="rect">
            <a:avLst/>
          </a:prstGeom>
          <a:noFill/>
        </p:spPr>
      </p:pic>
      <p:sp>
        <p:nvSpPr>
          <p:cNvPr id="5" name="TextBox 28">
            <a:extLst>
              <a:ext uri="{FF2B5EF4-FFF2-40B4-BE49-F238E27FC236}">
                <a16:creationId xmlns:a16="http://schemas.microsoft.com/office/drawing/2014/main" id="{45C35F38-B436-4996-8298-7F0B0B86E131}"/>
              </a:ext>
            </a:extLst>
          </p:cNvPr>
          <p:cNvSpPr/>
          <p:nvPr/>
        </p:nvSpPr>
        <p:spPr>
          <a:xfrm>
            <a:off x="2205946" y="152472"/>
            <a:ext cx="4732107" cy="369332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钢筋及预埋件施工质量检查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600" y="1094875"/>
            <a:ext cx="7272808" cy="17081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、钢筋骨架入模时应平直、无损伤，表面不得有油污或者锈蚀； 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、钢筋骨架尺寸应准确，骨架吊装时应采用多吊点的专用吊架，防止骨架产生变形； 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、保护层垫块宜采用塑料类垫块，且应与钢筋骨架或网片绑扎牢固，垫块按梅花状布置，间距满足钢筋限位及控制变形要求；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、应按预制构件设计制作图安装钢筋连接套筒、拉结件、预埋件。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627534"/>
            <a:ext cx="2014179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钢筋骨架、钢筋网片</a:t>
            </a:r>
          </a:p>
        </p:txBody>
      </p:sp>
      <p:pic>
        <p:nvPicPr>
          <p:cNvPr id="6" name="Picture 2" descr="http://www.lfnews.cn/jiaotongju/userfiles/2011041208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683" y="2919528"/>
            <a:ext cx="2919242" cy="1944216"/>
          </a:xfrm>
          <a:prstGeom prst="rect">
            <a:avLst/>
          </a:prstGeom>
          <a:noFill/>
        </p:spPr>
      </p:pic>
      <p:pic>
        <p:nvPicPr>
          <p:cNvPr id="7" name="Picture 4" descr="http://image.big5.made-in-china.com/2f0j01lCEtyrIsgpie/%E9%92%A2%E7%AD%8B%E7%BD%91%E7%89%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643" y="2919528"/>
            <a:ext cx="2845787" cy="1956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469010"/>
            <a:ext cx="7953203" cy="30469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灌浆套筒、预埋件、拉结件、预留孔洞应按预制构件设计制作图进行配置，满足吊装、施工的安全性、耐久性和稳定性要求。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、检查数量：同一原材料、同一炉（批）号、同一类型、同一规格的灌浆套筒，检验批量不应大于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1000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个，每批随机抽取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个灌浆套筒制作接头，并应制作至少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组灌浆料强度试件。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、检查项目：灌浆套筒进厂后，抽取套筒采用与之匹配的灌浆料制作对中连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接接头，进行抗拉强度检验。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、检查方法：按照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《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钢筋机械连接技术规程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》JGJ 107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的规定方法进行检验。</a:t>
            </a:r>
          </a:p>
        </p:txBody>
      </p:sp>
      <p:sp>
        <p:nvSpPr>
          <p:cNvPr id="5" name="矩形 4"/>
          <p:cNvSpPr/>
          <p:nvPr/>
        </p:nvSpPr>
        <p:spPr>
          <a:xfrm>
            <a:off x="595187" y="937052"/>
            <a:ext cx="3670363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灌浆套筒、预埋件、拉结件、预留孔洞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2139702"/>
            <a:ext cx="6829308" cy="11568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生产过程检验按照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DB37/T 5020-2014《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装配整体式混凝土结构工程预制构件制作与验收规程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》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要求制定混凝土浇筑前钢筋检查表，要求一件一表严格自检和交接检逐项验收签证。 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1275606"/>
            <a:ext cx="3670363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灌浆套筒、预埋件、拉结件、预留孔洞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3" y="643067"/>
            <a:ext cx="936104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构件生产企业：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构件类型：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构件编号：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检查日期：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75656" y="761206"/>
          <a:ext cx="6519772" cy="373170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6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91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b="1" kern="0" dirty="0"/>
                        <a:t>检查项目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b="1" kern="0" dirty="0"/>
                        <a:t>允许偏差（</a:t>
                      </a:r>
                      <a:r>
                        <a:rPr lang="en-US" sz="900" b="1" kern="0" dirty="0"/>
                        <a:t>mm</a:t>
                      </a:r>
                      <a:r>
                        <a:rPr lang="zh-CN" sz="900" b="1" kern="0" dirty="0"/>
                        <a:t>）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b="1" kern="0" dirty="0"/>
                        <a:t>实测值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b="1" kern="0" dirty="0"/>
                        <a:t>判</a:t>
                      </a:r>
                      <a:r>
                        <a:rPr lang="en-US" altLang="zh-CN" sz="900" b="1" kern="0" dirty="0"/>
                        <a:t> </a:t>
                      </a:r>
                      <a:r>
                        <a:rPr lang="zh-CN" sz="900" b="1" kern="0" dirty="0"/>
                        <a:t>定</a:t>
                      </a:r>
                      <a:endParaRPr lang="zh-CN" sz="9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2"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绑扎钢筋网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长、宽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±10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网眼尺寸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±20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2"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绑扎钢筋骨架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长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±10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/>
                        <a:t> 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宽、高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钢筋间距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±10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82">
                <a:tc row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受力钢筋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位置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/>
                        <a:t> </a:t>
                      </a:r>
                      <a:endParaRPr lang="zh-CN" sz="9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8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排距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±5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8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保护层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满足设计要求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2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绑扎钢筋、横向钢筋间距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±20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2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箍筋间距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±20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82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钢筋弯起点位置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±20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 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900" kern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5859" marR="35859" marT="0" marB="0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3385">
                <a:tc gridSpan="5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检查结果：</a:t>
                      </a:r>
                      <a:endParaRPr lang="zh-CN" sz="900" kern="100" dirty="0"/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/>
                        <a:t>                                                        </a:t>
                      </a:r>
                      <a:r>
                        <a:rPr lang="zh-CN" sz="900" kern="0" dirty="0"/>
                        <a:t>质检员：</a:t>
                      </a:r>
                      <a:endParaRPr lang="zh-CN" sz="900" kern="100" dirty="0"/>
                    </a:p>
                    <a:p>
                      <a:pPr algn="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900" kern="0" dirty="0"/>
                        <a:t>年</a:t>
                      </a:r>
                      <a:r>
                        <a:rPr lang="en-US" sz="900" kern="0" dirty="0"/>
                        <a:t>  </a:t>
                      </a:r>
                      <a:r>
                        <a:rPr lang="zh-CN" sz="900" kern="0" dirty="0"/>
                        <a:t>月</a:t>
                      </a:r>
                      <a:r>
                        <a:rPr lang="en-US" sz="900" kern="0" dirty="0"/>
                        <a:t>  </a:t>
                      </a:r>
                      <a:r>
                        <a:rPr lang="zh-CN" sz="900" kern="0" dirty="0"/>
                        <a:t>日</a:t>
                      </a:r>
                      <a:r>
                        <a:rPr lang="en-US" sz="900" kern="0" dirty="0"/>
                        <a:t>     </a:t>
                      </a:r>
                      <a:endParaRPr lang="zh-CN" sz="9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5859" marR="35859" marT="0" marB="0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2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508</Words>
  <Application>Microsoft Office PowerPoint</Application>
  <PresentationFormat>全屏显示(16:9)</PresentationFormat>
  <Paragraphs>65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Glegoo</vt:lpstr>
      <vt:lpstr>Lato Light</vt:lpstr>
      <vt:lpstr>Mission Gothic Regular</vt:lpstr>
      <vt:lpstr>方正兰亭粗黑简体</vt:lpstr>
      <vt:lpstr>仿宋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2_www.33ppt.com​​</vt:lpstr>
      <vt:lpstr>4_www.33ppt.com​​</vt:lpstr>
      <vt:lpstr>5_www.33ppt.com​​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47</cp:revision>
  <dcterms:created xsi:type="dcterms:W3CDTF">2017-09-08T01:36:00Z</dcterms:created>
  <dcterms:modified xsi:type="dcterms:W3CDTF">2018-05-09T01:37:27Z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