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notesMasterIdLst>
    <p:notesMasterId r:id="rId12"/>
  </p:notesMasterIdLst>
  <p:sldIdLst>
    <p:sldId id="301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69" autoAdjust="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1063-D944-4BF8-872D-12AF557E1EF0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D6F1-B200-467C-A6B9-50917E4512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defTabSz="456565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65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6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857250"/>
          </a:xfrm>
        </p:spPr>
        <p:txBody>
          <a:bodyPr>
            <a:normAutofit/>
          </a:bodyPr>
          <a:lstStyle>
            <a:lvl1pPr>
              <a:defRPr sz="2795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6565" indent="0">
              <a:buFontTx/>
              <a:buNone/>
              <a:defRPr sz="1050">
                <a:latin typeface="Mission Gothic Regular" pitchFamily="50" charset="0"/>
              </a:defRPr>
            </a:lvl2pPr>
            <a:lvl3pPr marL="913765" indent="0">
              <a:buFontTx/>
              <a:buNone/>
              <a:defRPr sz="1050">
                <a:latin typeface="Mission Gothic Regular" pitchFamily="50" charset="0"/>
              </a:defRPr>
            </a:lvl3pPr>
            <a:lvl4pPr marL="1370330" indent="0">
              <a:buFontTx/>
              <a:buNone/>
              <a:defRPr sz="1050">
                <a:latin typeface="Mission Gothic Regular" pitchFamily="50" charset="0"/>
              </a:defRPr>
            </a:lvl4pPr>
            <a:lvl5pPr marL="182689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2" rIns="68523" bIns="34262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84" y="368710"/>
            <a:ext cx="1292596" cy="299829"/>
          </a:xfrm>
          <a:prstGeom prst="rect">
            <a:avLst/>
          </a:prstGeom>
          <a:noFill/>
        </p:spPr>
        <p:txBody>
          <a:bodyPr wrap="none" lIns="68523" tIns="34262" rIns="68523" bIns="34262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9" y="710550"/>
            <a:ext cx="2562232" cy="346109"/>
          </a:xfrm>
          <a:prstGeom prst="rect">
            <a:avLst/>
          </a:prstGeom>
          <a:noFill/>
        </p:spPr>
        <p:txBody>
          <a:bodyPr wrap="square" lIns="68523" tIns="34262" rIns="68523" bIns="34262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3" y="374075"/>
            <a:ext cx="3942159" cy="523117"/>
          </a:xfrm>
        </p:spPr>
        <p:txBody>
          <a:bodyPr anchor="b">
            <a:normAutofit/>
          </a:bodyPr>
          <a:lstStyle>
            <a:lvl1pPr algn="l">
              <a:defRPr sz="29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3" y="917976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5495" indent="0" algn="ctr">
              <a:buNone/>
              <a:defRPr sz="1200"/>
            </a:lvl7pPr>
            <a:lvl8pPr marL="2398395" indent="0" algn="ctr">
              <a:buNone/>
              <a:defRPr sz="1200"/>
            </a:lvl8pPr>
            <a:lvl9pPr marL="274066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2" y="1503514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2" y="1868647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7/05/2018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2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defTabSz="456565"/>
            <a:endParaRPr lang="zh-CN" altLang="en-US" sz="18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456565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8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9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10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798"/>
            <a:ext cx="1292670" cy="300086"/>
          </a:xfrm>
          <a:prstGeom prst="rect">
            <a:avLst/>
          </a:prstGeom>
          <a:noFill/>
        </p:spPr>
        <p:txBody>
          <a:bodyPr wrap="none" lIns="68560" tIns="34280" rIns="68560" bIns="34280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7"/>
            <a:ext cx="2562232" cy="345440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163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192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870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611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4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7/05/2018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4"/>
            <a:ext cx="3086100" cy="273908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4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1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40" y="2011613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装配式混凝土构件生产  封面1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" y="-10954"/>
            <a:ext cx="9182576" cy="515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3389327" y="2085867"/>
            <a:ext cx="50321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6565"/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预制混凝土墙钢筋及预埋件施工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634316" y="2057174"/>
            <a:ext cx="1391245" cy="6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6565"/>
            <a:r>
              <a:rPr lang="zh-CN" altLang="en-US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en-US" altLang="en-US" sz="359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1526535"/>
            <a:ext cx="4680520" cy="4154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钢筋长度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  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钢筋外缘之间的长度，即外包尺寸。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699542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钢筋下料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78849" y="2067466"/>
            <a:ext cx="6821543" cy="7386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钢筋因弯曲或弯钩会使其长度变化，在配料中不能直接根据图纸中尺寸下料；必须了解对混凝土保护层、钢筋弯曲、弯钩等规定，再根据图中尺寸计算其下料长度。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78849" y="3022121"/>
            <a:ext cx="6821543" cy="10617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直钢筋下料长度＝构件长度－保护层厚度＋弯钩增加长度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弯起钢筋下料长度＝直段长度＋斜段长度－弯曲调整值＋弯钩增加长度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箍筋下料长度＝箍筋周长＋箍筋调整值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4A8A45D3-4CB0-466D-966A-1B49199D4B2C}"/>
              </a:ext>
            </a:extLst>
          </p:cNvPr>
          <p:cNvSpPr/>
          <p:nvPr/>
        </p:nvSpPr>
        <p:spPr>
          <a:xfrm>
            <a:off x="2051720" y="53211"/>
            <a:ext cx="4732107" cy="646331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预制混凝土剪力墙钢筋及预埋件施工流程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钢筋代换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5896" y="1059582"/>
            <a:ext cx="1872208" cy="418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混凝土保护层厚度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699542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钢筋下料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1208" y="1563638"/>
            <a:ext cx="7416824" cy="4154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混凝土表面到最外层钢筋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包括箍筋、构造筋、分布筋等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公称直径外边缘之间的最小距离。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4718" y="2302761"/>
            <a:ext cx="2795434" cy="3773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混凝土保护层的最小厚度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(mm)</a:t>
            </a:r>
          </a:p>
        </p:txBody>
      </p:sp>
      <p:graphicFrame>
        <p:nvGraphicFramePr>
          <p:cNvPr id="9" name="表格 8"/>
          <p:cNvGraphicFramePr/>
          <p:nvPr/>
        </p:nvGraphicFramePr>
        <p:xfrm>
          <a:off x="2483768" y="2787774"/>
          <a:ext cx="4058181" cy="18107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环境等级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板、墙、壳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梁、柱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 </a:t>
                      </a: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 </a:t>
                      </a: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 </a:t>
                      </a: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 </a:t>
                      </a: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en-US" altLang="zh-CN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1131590"/>
            <a:ext cx="1296144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弯曲调整值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699542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钢筋下料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1208" y="1762587"/>
            <a:ext cx="7695248" cy="7005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钢筋弯曲后的特点：在弯曲处内皮收缩、外皮延伸、轴线长度不变；在弯曲处形成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圆弧。弯起钢筋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的量度尺寸大于下料尺寸，两者之间的差值称为弯曲调整值。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20782" y="2986459"/>
            <a:ext cx="1643306" cy="3773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钢筋弯曲量度差值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763688" y="3507854"/>
          <a:ext cx="5760641" cy="8640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3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/>
                        <a:t>钢筋弯曲角度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30°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45°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60°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90°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135°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/>
                        <a:t>钢筋弯曲调整值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0.35d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0.5d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0.85d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/>
                        <a:t>2d</a:t>
                      </a:r>
                      <a:endParaRPr lang="zh-CN" altLang="en-US" sz="11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dirty="0"/>
                        <a:t>2.5d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79912" y="1330275"/>
            <a:ext cx="1656184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钢筋弯钩增加值 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699542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钢筋下料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834331"/>
            <a:ext cx="7695248" cy="3773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钢筋的弯钩形式有三种：半圆弯钩、直弯钩及斜弯钩。半圆弯钩是最常用的形式，即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180°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弯钩。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95936" y="2499742"/>
            <a:ext cx="1296144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箍筋调整值 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7944" y="2987980"/>
            <a:ext cx="1183328" cy="4154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箍筋调整值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75656" y="3475454"/>
          <a:ext cx="6096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箍筋量度方法</a:t>
                      </a:r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箍筋直径（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4~5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10~12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量外包尺寸</a:t>
                      </a: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699542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钢筋代换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131590"/>
            <a:ext cx="7560840" cy="7386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当施工中遇到钢筋品种或规格与设计要求不符时，应在办理设计变更文件，征得设计单位同意后，可进行钢筋代换。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51920" y="1923678"/>
            <a:ext cx="1656184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等强度代换方法 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79712" y="2355726"/>
            <a:ext cx="5400600" cy="4154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当构件配筋受强度控制时，可按代换前后强度相等的原则代换。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67745" y="3111810"/>
          <a:ext cx="208510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3" imgW="1066800" imgH="241300" progId="Equation.DSMT4">
                  <p:embed/>
                </p:oleObj>
              </mc:Choice>
              <mc:Fallback>
                <p:oleObj r:id="rId3" imgW="1066800" imgH="241300" progId="Equation.DSMT4">
                  <p:embed/>
                  <p:pic>
                    <p:nvPicPr>
                      <p:cNvPr id="0" name="图片 6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5" y="3111810"/>
                        <a:ext cx="208510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436096" y="2895786"/>
          <a:ext cx="1512168" cy="87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5" imgW="825500" imgH="482600" progId="Equation.3">
                  <p:embed/>
                </p:oleObj>
              </mc:Choice>
              <mc:Fallback>
                <p:oleObj r:id="rId5" imgW="825500" imgH="482600" progId="Equation.3">
                  <p:embed/>
                  <p:pic>
                    <p:nvPicPr>
                      <p:cNvPr id="0" name="图片 6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895786"/>
                        <a:ext cx="1512168" cy="878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3"/>
          <p:cNvSpPr txBox="1"/>
          <p:nvPr/>
        </p:nvSpPr>
        <p:spPr>
          <a:xfrm>
            <a:off x="4716016" y="314781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sp>
        <p:nvSpPr>
          <p:cNvPr id="13" name="TextBox 25"/>
          <p:cNvSpPr txBox="1"/>
          <p:nvPr/>
        </p:nvSpPr>
        <p:spPr>
          <a:xfrm>
            <a:off x="2141342" y="393990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——代换钢筋根数；</a:t>
            </a:r>
          </a:p>
          <a:p>
            <a:pPr>
              <a:lnSpc>
                <a:spcPct val="150000"/>
              </a:lnSpc>
            </a:pP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——原设计钢筋根数；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25440" y="3939902"/>
            <a:ext cx="21948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——代换钢筋直径；</a:t>
            </a:r>
          </a:p>
          <a:p>
            <a:pPr>
              <a:lnSpc>
                <a:spcPct val="150000"/>
              </a:lnSpc>
            </a:pP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——原设计钢筋直径；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699542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钢筋代换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51920" y="1001463"/>
            <a:ext cx="1656184" cy="418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等面积代换法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1680" y="1491630"/>
            <a:ext cx="5760640" cy="4154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当构件按最小配筋率配筋时，可按代换前后面积相等的原则进行代换。</a:t>
            </a:r>
          </a:p>
        </p:txBody>
      </p:sp>
      <p:graphicFrame>
        <p:nvGraphicFramePr>
          <p:cNvPr id="14" name="对象 -2147482614"/>
          <p:cNvGraphicFramePr/>
          <p:nvPr/>
        </p:nvGraphicFramePr>
        <p:xfrm>
          <a:off x="2555776" y="2390957"/>
          <a:ext cx="1242276" cy="48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596900" imgH="228600" progId="">
                  <p:embed/>
                </p:oleObj>
              </mc:Choice>
              <mc:Fallback>
                <p:oleObj r:id="rId3" imgW="596900" imgH="228600" progId="">
                  <p:embed/>
                  <p:pic>
                    <p:nvPicPr>
                      <p:cNvPr id="0" name="图片 71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90957"/>
                        <a:ext cx="1242276" cy="487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-2147482613"/>
          <p:cNvGraphicFramePr/>
          <p:nvPr/>
        </p:nvGraphicFramePr>
        <p:xfrm>
          <a:off x="5220072" y="2194867"/>
          <a:ext cx="1191135" cy="86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5" imgW="622300" imgH="457200" progId="">
                  <p:embed/>
                </p:oleObj>
              </mc:Choice>
              <mc:Fallback>
                <p:oleObj r:id="rId5" imgW="622300" imgH="457200" progId="">
                  <p:embed/>
                  <p:pic>
                    <p:nvPicPr>
                      <p:cNvPr id="0" name="图片 71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194867"/>
                        <a:ext cx="1191135" cy="868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427984" y="2482899"/>
            <a:ext cx="263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55876" y="3346995"/>
            <a:ext cx="244827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代换钢筋根数；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原设计钢筋根数；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代换钢筋直径；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原设计钢筋直径；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4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493</Words>
  <Application>Microsoft Office PowerPoint</Application>
  <PresentationFormat>全屏显示(16:9)</PresentationFormat>
  <Paragraphs>81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Glegoo</vt:lpstr>
      <vt:lpstr>Lato Light</vt:lpstr>
      <vt:lpstr>Mission Gothic Regular</vt:lpstr>
      <vt:lpstr>方正兰亭粗黑简体</vt:lpstr>
      <vt:lpstr>仿宋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4_www.33ppt.com​​</vt:lpstr>
      <vt:lpstr>5_www.33ppt.com​​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36</cp:revision>
  <dcterms:created xsi:type="dcterms:W3CDTF">2017-09-08T01:36:00Z</dcterms:created>
  <dcterms:modified xsi:type="dcterms:W3CDTF">2018-05-07T10:29:23Z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