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8"/>
  </p:notesMasterIdLst>
  <p:sldIdLst>
    <p:sldId id="375" r:id="rId2"/>
    <p:sldId id="355" r:id="rId3"/>
    <p:sldId id="356" r:id="rId4"/>
    <p:sldId id="359" r:id="rId5"/>
    <p:sldId id="360" r:id="rId6"/>
    <p:sldId id="361" r:id="rId7"/>
    <p:sldId id="363" r:id="rId8"/>
    <p:sldId id="362" r:id="rId9"/>
    <p:sldId id="365" r:id="rId10"/>
    <p:sldId id="367" r:id="rId11"/>
    <p:sldId id="366" r:id="rId12"/>
    <p:sldId id="368" r:id="rId13"/>
    <p:sldId id="369" r:id="rId14"/>
    <p:sldId id="372" r:id="rId15"/>
    <p:sldId id="374" r:id="rId16"/>
    <p:sldId id="357" r:id="rId17"/>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03BD"/>
    <a:srgbClr val="415661"/>
    <a:srgbClr val="DA8D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133" autoAdjust="0"/>
    <p:restoredTop sz="93592" autoAdjust="0"/>
  </p:normalViewPr>
  <p:slideViewPr>
    <p:cSldViewPr snapToGrid="0">
      <p:cViewPr varScale="1">
        <p:scale>
          <a:sx n="76" d="100"/>
          <a:sy n="76" d="100"/>
        </p:scale>
        <p:origin x="948" y="78"/>
      </p:cViewPr>
      <p:guideLst>
        <p:guide orient="horz" pos="1621"/>
        <p:guide pos="2880"/>
      </p:guideLst>
    </p:cSldViewPr>
  </p:slideViewPr>
  <p:notesTextViewPr>
    <p:cViewPr>
      <p:scale>
        <a:sx n="1" d="1"/>
        <a:sy n="1" d="1"/>
      </p:scale>
      <p:origin x="0" y="0"/>
    </p:cViewPr>
  </p:notesTextViewPr>
  <p:sorterViewPr>
    <p:cViewPr>
      <p:scale>
        <a:sx n="42" d="100"/>
        <a:sy n="42"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CAB2D6-7D2D-4045-A876-D8AE1F9EACE2}" type="datetimeFigureOut">
              <a:rPr lang="zh-CN" altLang="en-US" smtClean="0"/>
              <a:pPr/>
              <a:t>2018/5/10</a:t>
            </a:fld>
            <a:endParaRPr lang="zh-CN" altLang="en-US"/>
          </a:p>
        </p:txBody>
      </p:sp>
      <p:sp>
        <p:nvSpPr>
          <p:cNvPr id="4" name="幻灯片图像占位符 3"/>
          <p:cNvSpPr>
            <a:spLocks noGrp="1" noRot="1" noChangeAspect="1"/>
          </p:cNvSpPr>
          <p:nvPr>
            <p:ph type="sldImg" idx="2"/>
          </p:nvPr>
        </p:nvSpPr>
        <p:spPr>
          <a:xfrm>
            <a:off x="686280" y="1143000"/>
            <a:ext cx="548544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EB0147-15CD-4249-B4BC-D92A282CE29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pPr/>
              <a:t>3</a:t>
            </a:fld>
            <a:endParaRPr 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pPr/>
              <a:t>12</a:t>
            </a:fld>
            <a:endParaRPr 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pPr/>
              <a:t>13</a:t>
            </a:fld>
            <a:endParaRPr 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pPr/>
              <a:t>14</a:t>
            </a:fld>
            <a:endParaRPr lang="en-US">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pPr/>
              <a:t>15</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pPr/>
              <a:t>4</a:t>
            </a:fld>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pPr/>
              <a:t>5</a:t>
            </a:fld>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pPr/>
              <a:t>6</a:t>
            </a:fld>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pPr/>
              <a:t>7</a:t>
            </a:fld>
            <a:endParaRPr 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pPr/>
              <a:t>8</a:t>
            </a:fld>
            <a:endParaRPr 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pPr/>
              <a:t>9</a:t>
            </a:fld>
            <a:endParaRPr 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pPr/>
              <a:t>10</a:t>
            </a:fld>
            <a:endParaRPr 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pPr/>
              <a:t>11</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971"/>
            <a:ext cx="6858000" cy="1791124"/>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hasCustomPrompt="1"/>
          </p:nvPr>
        </p:nvSpPr>
        <p:spPr>
          <a:xfrm>
            <a:off x="1143000" y="2702169"/>
            <a:ext cx="6858000" cy="124211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B452C926-1AF6-4C84-925A-B6B02113653E}" type="datetimeFigureOut">
              <a:rPr lang="zh-CN" altLang="en-US" smtClean="0"/>
              <a:pPr/>
              <a:t>2018/5/10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DBAA99D-0B2A-4248-B920-D9E6984CC9CA}"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B452C926-1AF6-4C84-925A-B6B02113653E}" type="datetimeFigureOut">
              <a:rPr lang="zh-CN" altLang="en-US" smtClean="0"/>
              <a:pPr/>
              <a:t>2018/5/10</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9DBAA99D-0B2A-4248-B920-D9E6984CC9CA}"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52C926-1AF6-4C84-925A-B6B02113653E}" type="datetimeFigureOut">
              <a:rPr lang="zh-CN" altLang="en-US" smtClean="0"/>
              <a:pPr/>
              <a:t>2018/5/10</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9DBAA99D-0B2A-4248-B920-D9E6984CC9CA}"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81"/>
            <a:ext cx="2949178" cy="1200435"/>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3887391" y="740745"/>
            <a:ext cx="4629150" cy="365608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hasCustomPrompt="1"/>
          </p:nvPr>
        </p:nvSpPr>
        <p:spPr>
          <a:xfrm>
            <a:off x="629841" y="1543415"/>
            <a:ext cx="2949178" cy="285936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B452C926-1AF6-4C84-925A-B6B02113653E}" type="datetimeFigureOut">
              <a:rPr lang="zh-CN" altLang="en-US" smtClean="0"/>
              <a:pPr/>
              <a:t>2018/5/10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9DBAA99D-0B2A-4248-B920-D9E6984CC9CA}"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81"/>
            <a:ext cx="2949178" cy="1200435"/>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745"/>
            <a:ext cx="4629150" cy="365608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hasCustomPrompt="1"/>
          </p:nvPr>
        </p:nvSpPr>
        <p:spPr>
          <a:xfrm>
            <a:off x="629841" y="1543415"/>
            <a:ext cx="2949178" cy="285936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B452C926-1AF6-4C84-925A-B6B02113653E}" type="datetimeFigureOut">
              <a:rPr lang="zh-CN" altLang="en-US" smtClean="0"/>
              <a:pPr/>
              <a:t>2018/5/10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9DBAA99D-0B2A-4248-B920-D9E6984CC9CA}"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B452C926-1AF6-4C84-925A-B6B02113653E}" type="datetimeFigureOut">
              <a:rPr lang="zh-CN" altLang="en-US" smtClean="0"/>
              <a:pPr/>
              <a:t>2018/5/10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DBAA99D-0B2A-4248-B920-D9E6984CC9CA}"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908"/>
            <a:ext cx="1971675" cy="4359910"/>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628650" y="273908"/>
            <a:ext cx="5800725" cy="4359910"/>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B452C926-1AF6-4C84-925A-B6B02113653E}" type="datetimeFigureOut">
              <a:rPr lang="zh-CN" altLang="en-US" smtClean="0"/>
              <a:pPr/>
              <a:t>2018/5/10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DBAA99D-0B2A-4248-B920-D9E6984CC9CA}"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D26EB0D8-D049-4A31-8F2D-814DBCEBC8C0}" type="datetimeFigureOut">
              <a:rPr lang="zh-CN" altLang="en-US" smtClean="0"/>
              <a:pPr/>
              <a:t>2018/5/10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77D73C6-6C2F-48CB-8888-B8D11C5DB613}"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grpSp>
        <p:nvGrpSpPr>
          <p:cNvPr id="4" name="组合 7"/>
          <p:cNvGrpSpPr/>
          <p:nvPr userDrawn="1"/>
        </p:nvGrpSpPr>
        <p:grpSpPr>
          <a:xfrm>
            <a:off x="0" y="376257"/>
            <a:ext cx="9144000" cy="0"/>
            <a:chOff x="0" y="593"/>
            <a:chExt cx="14400" cy="0"/>
          </a:xfrm>
        </p:grpSpPr>
        <p:cxnSp>
          <p:nvCxnSpPr>
            <p:cNvPr id="5" name="直接连接符 4"/>
            <p:cNvCxnSpPr/>
            <p:nvPr userDrawn="1"/>
          </p:nvCxnSpPr>
          <p:spPr>
            <a:xfrm>
              <a:off x="0" y="592"/>
              <a:ext cx="5729" cy="0"/>
            </a:xfrm>
            <a:prstGeom prst="line">
              <a:avLst/>
            </a:prstGeom>
            <a:ln w="12700">
              <a:solidFill>
                <a:srgbClr val="F0BF29"/>
              </a:solidFill>
              <a:prstDash val="dash"/>
            </a:ln>
            <a:effectLst>
              <a:outerShdw dist="127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 name="直接连接符 7"/>
            <p:cNvCxnSpPr/>
            <p:nvPr userDrawn="1"/>
          </p:nvCxnSpPr>
          <p:spPr>
            <a:xfrm>
              <a:off x="8670" y="592"/>
              <a:ext cx="5729" cy="0"/>
            </a:xfrm>
            <a:prstGeom prst="line">
              <a:avLst/>
            </a:prstGeom>
            <a:ln w="12700">
              <a:solidFill>
                <a:srgbClr val="F0BF29"/>
              </a:solidFill>
              <a:prstDash val="dash"/>
            </a:ln>
            <a:effectLst>
              <a:outerShdw dist="127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advClick="0" advTm="6000">
        <p:random/>
      </p:transition>
    </mc:Choice>
    <mc:Fallback xmlns="">
      <p:transition advClick="0" advTm="600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sp>
        <p:nvSpPr>
          <p:cNvPr id="3" name="文本框 37"/>
          <p:cNvSpPr txBox="1"/>
          <p:nvPr userDrawn="1"/>
        </p:nvSpPr>
        <p:spPr>
          <a:xfrm>
            <a:off x="4094834" y="203115"/>
            <a:ext cx="1050290" cy="344170"/>
          </a:xfrm>
          <a:prstGeom prst="rect">
            <a:avLst/>
          </a:prstGeom>
          <a:noFill/>
        </p:spPr>
        <p:txBody>
          <a:bodyPr wrap="none" lIns="68558" tIns="34279" rIns="68558" bIns="34279" rtlCol="0">
            <a:spAutoFit/>
          </a:bodyPr>
          <a:lstStyle/>
          <a:p>
            <a:pPr lvl="0" defTabSz="685800">
              <a:defRPr/>
            </a:pPr>
            <a:r>
              <a:rPr lang="zh-CN" altLang="en-US" b="0" dirty="0">
                <a:solidFill>
                  <a:schemeClr val="accent1"/>
                </a:solidFill>
                <a:latin typeface="微软雅黑" panose="020B0503020204020204" pitchFamily="34" charset="-122"/>
                <a:ea typeface="微软雅黑" panose="020B0503020204020204" pitchFamily="34" charset="-122"/>
              </a:rPr>
              <a:t>产品运行</a:t>
            </a:r>
            <a:endParaRPr kumimoji="0" lang="zh-CN" altLang="en-US" b="0" i="0" u="none" strike="noStrike" kern="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mn-cs"/>
            </a:endParaRPr>
          </a:p>
        </p:txBody>
      </p:sp>
      <p:cxnSp>
        <p:nvCxnSpPr>
          <p:cNvPr id="6" name="直接连接符 5"/>
          <p:cNvCxnSpPr/>
          <p:nvPr userDrawn="1"/>
        </p:nvCxnSpPr>
        <p:spPr>
          <a:xfrm>
            <a:off x="286" y="376273"/>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userDrawn="1"/>
        </p:nvCxnSpPr>
        <p:spPr>
          <a:xfrm>
            <a:off x="5505736" y="376273"/>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_标题幻灯片">
    <p:spTree>
      <p:nvGrpSpPr>
        <p:cNvPr id="1" name=""/>
        <p:cNvGrpSpPr/>
        <p:nvPr/>
      </p:nvGrpSpPr>
      <p:grpSpPr>
        <a:xfrm>
          <a:off x="0" y="0"/>
          <a:ext cx="0" cy="0"/>
          <a:chOff x="0" y="0"/>
          <a:chExt cx="0" cy="0"/>
        </a:xfrm>
      </p:grpSpPr>
      <p:sp>
        <p:nvSpPr>
          <p:cNvPr id="3" name="文本框 37"/>
          <p:cNvSpPr txBox="1"/>
          <p:nvPr userDrawn="1"/>
        </p:nvSpPr>
        <p:spPr>
          <a:xfrm>
            <a:off x="4094834" y="203115"/>
            <a:ext cx="1050290" cy="344170"/>
          </a:xfrm>
          <a:prstGeom prst="rect">
            <a:avLst/>
          </a:prstGeom>
          <a:noFill/>
        </p:spPr>
        <p:txBody>
          <a:bodyPr wrap="none" lIns="68558" tIns="34279" rIns="68558" bIns="34279" rtlCol="0">
            <a:spAutoFit/>
          </a:bodyPr>
          <a:lstStyle/>
          <a:p>
            <a:pPr lvl="0" defTabSz="685800">
              <a:defRPr/>
            </a:pPr>
            <a:r>
              <a:rPr lang="zh-CN" altLang="en-US" b="0" dirty="0">
                <a:solidFill>
                  <a:schemeClr val="accent1"/>
                </a:solidFill>
                <a:latin typeface="微软雅黑" panose="020B0503020204020204" pitchFamily="34" charset="-122"/>
                <a:ea typeface="微软雅黑" panose="020B0503020204020204" pitchFamily="34" charset="-122"/>
              </a:rPr>
              <a:t>市场分析</a:t>
            </a:r>
            <a:endParaRPr kumimoji="0" lang="zh-CN" altLang="en-US" b="0" i="0" u="none" strike="noStrike" kern="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mn-cs"/>
            </a:endParaRPr>
          </a:p>
        </p:txBody>
      </p:sp>
      <p:cxnSp>
        <p:nvCxnSpPr>
          <p:cNvPr id="6" name="直接连接符 5"/>
          <p:cNvCxnSpPr/>
          <p:nvPr userDrawn="1"/>
        </p:nvCxnSpPr>
        <p:spPr>
          <a:xfrm>
            <a:off x="286" y="376273"/>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userDrawn="1"/>
        </p:nvCxnSpPr>
        <p:spPr>
          <a:xfrm>
            <a:off x="5505736" y="376273"/>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标题幻灯片">
    <p:spTree>
      <p:nvGrpSpPr>
        <p:cNvPr id="1" name=""/>
        <p:cNvGrpSpPr/>
        <p:nvPr/>
      </p:nvGrpSpPr>
      <p:grpSpPr>
        <a:xfrm>
          <a:off x="0" y="0"/>
          <a:ext cx="0" cy="0"/>
          <a:chOff x="0" y="0"/>
          <a:chExt cx="0" cy="0"/>
        </a:xfrm>
      </p:grpSpPr>
      <p:pic>
        <p:nvPicPr>
          <p:cNvPr id="2050" name="图片 3"/>
          <p:cNvPicPr>
            <a:picLocks noChangeAspect="1"/>
          </p:cNvPicPr>
          <p:nvPr userDrawn="1"/>
        </p:nvPicPr>
        <p:blipFill>
          <a:blip r:embed="rId2" cstate="print"/>
          <a:stretch>
            <a:fillRect/>
          </a:stretch>
        </p:blipFill>
        <p:spPr>
          <a:xfrm>
            <a:off x="0" y="0"/>
            <a:ext cx="9144000" cy="5146518"/>
          </a:xfrm>
          <a:prstGeom prst="rect">
            <a:avLst/>
          </a:prstGeom>
          <a:noFill/>
          <a:ln w="9525">
            <a:noFill/>
          </a:ln>
        </p:spPr>
      </p:pic>
      <p:sp>
        <p:nvSpPr>
          <p:cNvPr id="2" name="矩形 1"/>
          <p:cNvSpPr/>
          <p:nvPr userDrawn="1"/>
        </p:nvSpPr>
        <p:spPr>
          <a:xfrm>
            <a:off x="-9525" y="-14291"/>
            <a:ext cx="9163050" cy="5173513"/>
          </a:xfrm>
          <a:prstGeom prst="rect">
            <a:avLst/>
          </a:prstGeom>
          <a:solidFill>
            <a:schemeClr val="tx1">
              <a:lumMod val="95000"/>
              <a:lumOff val="5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2" name="Freeform 8"/>
          <p:cNvSpPr/>
          <p:nvPr userDrawn="1"/>
        </p:nvSpPr>
        <p:spPr bwMode="auto">
          <a:xfrm>
            <a:off x="0" y="2821771"/>
            <a:ext cx="9153525" cy="2323159"/>
          </a:xfrm>
          <a:prstGeom prst="rect">
            <a:avLst/>
          </a:prstGeom>
          <a:solidFill>
            <a:srgbClr val="F0BF29">
              <a:alpha val="85000"/>
            </a:srgbClr>
          </a:solidFill>
          <a:ln>
            <a:noFill/>
          </a:ln>
          <a:effectLst>
            <a:outerShdw blurRad="50800" dist="38100" dir="5400000" algn="t" rotWithShape="0">
              <a:prstClr val="black">
                <a:alpha val="40000"/>
              </a:prstClr>
            </a:outerShdw>
          </a:effectLst>
        </p:spPr>
        <p:txBody>
          <a:bodyPr vert="horz" wrap="square" lIns="72570" tIns="36285" rIns="72570" bIns="36285" numCol="1" anchor="t" anchorCtr="0" compatLnSpc="1"/>
          <a:lstStyle/>
          <a:p>
            <a:pPr fontAlgn="auto"/>
            <a:endParaRPr lang="zh-CN" altLang="en-US" strike="noStrike" noProof="1"/>
          </a:p>
        </p:txBody>
      </p:sp>
    </p:spTree>
  </p:cSld>
  <p:clrMapOvr>
    <a:masterClrMapping/>
  </p:clrMapOvr>
  <mc:AlternateContent xmlns:mc="http://schemas.openxmlformats.org/markup-compatibility/2006" xmlns:p14="http://schemas.microsoft.com/office/powerpoint/2010/main">
    <mc:Choice Requires="p14">
      <p:transition>
        <p:split/>
      </p:transition>
    </mc:Choice>
    <mc:Fallback xmlns="">
      <p:transition>
        <p:spli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_标题幻灯片">
    <p:spTree>
      <p:nvGrpSpPr>
        <p:cNvPr id="1" name=""/>
        <p:cNvGrpSpPr/>
        <p:nvPr/>
      </p:nvGrpSpPr>
      <p:grpSpPr>
        <a:xfrm>
          <a:off x="0" y="0"/>
          <a:ext cx="0" cy="0"/>
          <a:chOff x="0" y="0"/>
          <a:chExt cx="0" cy="0"/>
        </a:xfrm>
      </p:grpSpPr>
      <p:sp>
        <p:nvSpPr>
          <p:cNvPr id="3" name="文本框 37"/>
          <p:cNvSpPr txBox="1"/>
          <p:nvPr userDrawn="1"/>
        </p:nvSpPr>
        <p:spPr>
          <a:xfrm>
            <a:off x="4094834" y="203115"/>
            <a:ext cx="1050290" cy="344170"/>
          </a:xfrm>
          <a:prstGeom prst="rect">
            <a:avLst/>
          </a:prstGeom>
          <a:noFill/>
        </p:spPr>
        <p:txBody>
          <a:bodyPr wrap="none" lIns="68558" tIns="34279" rIns="68558" bIns="34279" rtlCol="0">
            <a:spAutoFit/>
          </a:bodyPr>
          <a:lstStyle/>
          <a:p>
            <a:pPr lvl="0" defTabSz="685800">
              <a:defRPr/>
            </a:pPr>
            <a:r>
              <a:rPr lang="zh-CN" altLang="en-US" b="0" dirty="0">
                <a:solidFill>
                  <a:schemeClr val="accent1"/>
                </a:solidFill>
                <a:latin typeface="微软雅黑" panose="020B0503020204020204" pitchFamily="34" charset="-122"/>
                <a:ea typeface="微软雅黑" panose="020B0503020204020204" pitchFamily="34" charset="-122"/>
              </a:rPr>
              <a:t>投资回报</a:t>
            </a:r>
            <a:endParaRPr kumimoji="0" lang="zh-CN" altLang="en-US" b="0" i="0" u="none" strike="noStrike" kern="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mn-cs"/>
            </a:endParaRPr>
          </a:p>
        </p:txBody>
      </p:sp>
      <p:cxnSp>
        <p:nvCxnSpPr>
          <p:cNvPr id="6" name="直接连接符 5"/>
          <p:cNvCxnSpPr/>
          <p:nvPr userDrawn="1"/>
        </p:nvCxnSpPr>
        <p:spPr>
          <a:xfrm>
            <a:off x="286" y="376273"/>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userDrawn="1"/>
        </p:nvCxnSpPr>
        <p:spPr>
          <a:xfrm>
            <a:off x="5505736" y="376273"/>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两栏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比较">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3_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9" name="Slide Number Placeholder 5"/>
          <p:cNvSpPr>
            <a:spLocks noGrp="1"/>
          </p:cNvSpPr>
          <p:nvPr>
            <p:ph type="sldNum" sz="quarter" idx="4"/>
          </p:nvPr>
        </p:nvSpPr>
        <p:spPr>
          <a:xfrm>
            <a:off x="4381500" y="4870017"/>
            <a:ext cx="381000" cy="274702"/>
          </a:xfrm>
          <a:prstGeom prst="rect">
            <a:avLst/>
          </a:prstGeom>
        </p:spPr>
        <p:txBody>
          <a:bodyPr vert="horz" lIns="91440" tIns="45720" rIns="91440" bIns="45720" rtlCol="0" anchor="ctr"/>
          <a:lstStyle>
            <a:lvl1pPr algn="ctr">
              <a:defRPr sz="1000">
                <a:solidFill>
                  <a:srgbClr val="FFFFFF"/>
                </a:solidFill>
                <a:latin typeface="Glegoo"/>
                <a:cs typeface="Glegoo"/>
              </a:defRPr>
            </a:lvl1pPr>
          </a:lstStyle>
          <a:p>
            <a:fld id="{4F30D5C1-D155-2E40-A967-511B3BD0F2AE}" type="slidenum">
              <a:rPr lang="en-US" smtClean="0"/>
              <a:pPr/>
              <a:t>‹#›</a:t>
            </a:fld>
            <a:endParaRPr lang="en-US" dirty="0"/>
          </a:p>
        </p:txBody>
      </p:sp>
      <p:sp>
        <p:nvSpPr>
          <p:cNvPr id="10" name="Title 1"/>
          <p:cNvSpPr>
            <a:spLocks noGrp="1"/>
          </p:cNvSpPr>
          <p:nvPr>
            <p:ph type="title"/>
          </p:nvPr>
        </p:nvSpPr>
        <p:spPr>
          <a:xfrm>
            <a:off x="457201" y="285818"/>
            <a:ext cx="8229600" cy="857453"/>
          </a:xfrm>
        </p:spPr>
        <p:txBody>
          <a:bodyPr>
            <a:normAutofit/>
          </a:bodyPr>
          <a:lstStyle>
            <a:lvl1pPr>
              <a:defRPr sz="2800">
                <a:solidFill>
                  <a:srgbClr val="48597F"/>
                </a:solidFill>
                <a:latin typeface="Lato Light"/>
                <a:cs typeface="Lato Light"/>
              </a:defRPr>
            </a:lvl1pPr>
          </a:lstStyle>
          <a:p>
            <a:r>
              <a:rPr lang="en-US" dirty="0"/>
              <a:t>Click to edit Master title style</a:t>
            </a:r>
          </a:p>
        </p:txBody>
      </p:sp>
      <p:sp>
        <p:nvSpPr>
          <p:cNvPr id="11" name="Text Placeholder 17"/>
          <p:cNvSpPr>
            <a:spLocks noGrp="1"/>
          </p:cNvSpPr>
          <p:nvPr>
            <p:ph type="body" sz="quarter" idx="23"/>
          </p:nvPr>
        </p:nvSpPr>
        <p:spPr>
          <a:xfrm>
            <a:off x="2057401" y="876508"/>
            <a:ext cx="5029200" cy="323927"/>
          </a:xfrm>
        </p:spPr>
        <p:txBody>
          <a:bodyPr>
            <a:noAutofit/>
          </a:bodyPr>
          <a:lstStyle>
            <a:lvl1pPr marL="0" indent="0" algn="ctr">
              <a:buFontTx/>
              <a:buNone/>
              <a:defRPr sz="1200" i="0">
                <a:solidFill>
                  <a:srgbClr val="1399EE"/>
                </a:solidFill>
                <a:latin typeface="Glegoo"/>
                <a:cs typeface="Glegoo"/>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Full Screen Image">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4718"/>
          </a:xfrm>
          <a:prstGeom prst="rect">
            <a:avLst/>
          </a:prstGeom>
        </p:spPr>
      </p:pic>
      <p:sp>
        <p:nvSpPr>
          <p:cNvPr id="2" name="矩形 1"/>
          <p:cNvSpPr/>
          <p:nvPr userDrawn="1"/>
        </p:nvSpPr>
        <p:spPr>
          <a:xfrm>
            <a:off x="0" y="0"/>
            <a:ext cx="9144000" cy="5144718"/>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a:endParaRPr lang="zh-CN" altLang="en-US"/>
          </a:p>
        </p:txBody>
      </p:sp>
      <p:sp>
        <p:nvSpPr>
          <p:cNvPr id="3" name="TextBox 1"/>
          <p:cNvSpPr txBox="1"/>
          <p:nvPr userDrawn="1"/>
        </p:nvSpPr>
        <p:spPr>
          <a:xfrm>
            <a:off x="3871902" y="368796"/>
            <a:ext cx="1280160" cy="299085"/>
          </a:xfrm>
          <a:prstGeom prst="rect">
            <a:avLst/>
          </a:prstGeom>
          <a:noFill/>
        </p:spPr>
        <p:txBody>
          <a:bodyPr wrap="none" lIns="68584" tIns="34292" rIns="68584" bIns="34292" rtlCol="0">
            <a:spAutoFit/>
          </a:bodyPr>
          <a:lstStyle/>
          <a:p>
            <a:pPr lvl="0" algn="ctr"/>
            <a:r>
              <a:rPr lang="zh-CN" altLang="en-US" sz="1500" b="1"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rPr>
              <a:t>点击添加标题</a:t>
            </a:r>
            <a:endParaRPr lang="en-US" altLang="zh-CN" sz="1500" b="1"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TextBox 2"/>
          <p:cNvSpPr txBox="1"/>
          <p:nvPr userDrawn="1"/>
        </p:nvSpPr>
        <p:spPr>
          <a:xfrm>
            <a:off x="3274748" y="710716"/>
            <a:ext cx="2562232" cy="345440"/>
          </a:xfrm>
          <a:prstGeom prst="rect">
            <a:avLst/>
          </a:prstGeom>
          <a:noFill/>
        </p:spPr>
        <p:txBody>
          <a:bodyPr wrap="square" lIns="68584" tIns="34292" rIns="68584" bIns="34292" rtlCol="0">
            <a:spAutoFit/>
          </a:bodyPr>
          <a:lstStyle/>
          <a:p>
            <a:pPr algn="ctr"/>
            <a:r>
              <a:rPr lang="zh-CN" altLang="en-US" sz="900" dirty="0">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您的内容打在这里，或通过复制文本后在此选择粘贴，并选择只保留文字。</a:t>
            </a:r>
            <a:endParaRPr lang="en-US" sz="900" dirty="0">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Custom Layout chart">
    <p:spTree>
      <p:nvGrpSpPr>
        <p:cNvPr id="1" name=""/>
        <p:cNvGrpSpPr/>
        <p:nvPr/>
      </p:nvGrpSpPr>
      <p:grpSpPr>
        <a:xfrm>
          <a:off x="0" y="0"/>
          <a:ext cx="0" cy="0"/>
          <a:chOff x="0" y="0"/>
          <a:chExt cx="0" cy="0"/>
        </a:xfrm>
      </p:grpSpPr>
      <p:sp>
        <p:nvSpPr>
          <p:cNvPr id="56" name="Title 1"/>
          <p:cNvSpPr>
            <a:spLocks noGrp="1"/>
          </p:cNvSpPr>
          <p:nvPr>
            <p:ph type="ctrTitle"/>
          </p:nvPr>
        </p:nvSpPr>
        <p:spPr>
          <a:xfrm>
            <a:off x="629841" y="374161"/>
            <a:ext cx="3942159" cy="523241"/>
          </a:xfrm>
        </p:spPr>
        <p:txBody>
          <a:bodyPr anchor="b">
            <a:normAutofit/>
          </a:bodyPr>
          <a:lstStyle>
            <a:lvl1pPr algn="l">
              <a:defRPr sz="3000">
                <a:solidFill>
                  <a:schemeClr val="tx1">
                    <a:lumMod val="65000"/>
                    <a:lumOff val="35000"/>
                  </a:schemeClr>
                </a:solidFill>
              </a:defRPr>
            </a:lvl1pPr>
          </a:lstStyle>
          <a:p>
            <a:endParaRPr lang="en-AU" dirty="0"/>
          </a:p>
        </p:txBody>
      </p:sp>
      <p:sp>
        <p:nvSpPr>
          <p:cNvPr id="57" name="Subtitle 2"/>
          <p:cNvSpPr>
            <a:spLocks noGrp="1"/>
          </p:cNvSpPr>
          <p:nvPr>
            <p:ph type="subTitle" idx="1"/>
          </p:nvPr>
        </p:nvSpPr>
        <p:spPr>
          <a:xfrm>
            <a:off x="629841" y="918191"/>
            <a:ext cx="3942159" cy="280729"/>
          </a:xfrm>
        </p:spPr>
        <p:txBody>
          <a:bodyPr>
            <a:normAutofit/>
          </a:bodyPr>
          <a:lstStyle>
            <a:lvl1pPr marL="0" indent="0" algn="l">
              <a:buNone/>
              <a:defRPr sz="1100">
                <a:solidFill>
                  <a:schemeClr val="bg1">
                    <a:lumMod val="50000"/>
                  </a:schemeClr>
                </a:solidFill>
              </a:defRPr>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endParaRPr lang="en-AU" dirty="0"/>
          </a:p>
        </p:txBody>
      </p:sp>
      <p:sp>
        <p:nvSpPr>
          <p:cNvPr id="58" name="Text Placeholder 7"/>
          <p:cNvSpPr>
            <a:spLocks noGrp="1"/>
          </p:cNvSpPr>
          <p:nvPr>
            <p:ph type="body" sz="quarter" idx="13"/>
          </p:nvPr>
        </p:nvSpPr>
        <p:spPr>
          <a:xfrm>
            <a:off x="628650" y="1503869"/>
            <a:ext cx="3942159" cy="353784"/>
          </a:xfrm>
        </p:spPr>
        <p:txBody>
          <a:bodyPr>
            <a:noAutofit/>
          </a:bodyPr>
          <a:lstStyle>
            <a:lvl1pPr marL="0" indent="0">
              <a:buNone/>
              <a:defRPr sz="1800">
                <a:solidFill>
                  <a:schemeClr val="accent1"/>
                </a:solidFill>
              </a:defRPr>
            </a:lvl1pPr>
          </a:lstStyle>
          <a:p>
            <a:pPr lvl="0"/>
            <a:endParaRPr lang="en-AU" dirty="0"/>
          </a:p>
        </p:txBody>
      </p:sp>
      <p:sp>
        <p:nvSpPr>
          <p:cNvPr id="59" name="Text Placeholder 9"/>
          <p:cNvSpPr>
            <a:spLocks noGrp="1"/>
          </p:cNvSpPr>
          <p:nvPr>
            <p:ph type="body" sz="quarter" idx="14"/>
          </p:nvPr>
        </p:nvSpPr>
        <p:spPr>
          <a:xfrm>
            <a:off x="628650" y="1869085"/>
            <a:ext cx="3942159" cy="1768594"/>
          </a:xfrm>
        </p:spPr>
        <p:txBody>
          <a:bodyPr>
            <a:normAutofit/>
          </a:bodyPr>
          <a:lstStyle>
            <a:lvl1pPr marL="0" indent="0">
              <a:buNone/>
              <a:defRPr sz="900">
                <a:latin typeface="Lato Light" panose="020F0302020204030203" pitchFamily="34" charset="0"/>
              </a:defRPr>
            </a:lvl1pPr>
          </a:lstStyle>
          <a:p>
            <a:pPr lvl="0"/>
            <a:endParaRPr lang="en-AU" dirty="0"/>
          </a:p>
        </p:txBody>
      </p:sp>
      <p:sp>
        <p:nvSpPr>
          <p:cNvPr id="61" name="Chart Placeholder 60"/>
          <p:cNvSpPr>
            <a:spLocks noGrp="1"/>
          </p:cNvSpPr>
          <p:nvPr>
            <p:ph type="chart" sz="quarter" idx="15"/>
          </p:nvPr>
        </p:nvSpPr>
        <p:spPr>
          <a:xfrm>
            <a:off x="5114925" y="627609"/>
            <a:ext cx="3399235" cy="3889502"/>
          </a:xfrm>
        </p:spPr>
        <p:txBody>
          <a:bodyPr/>
          <a:lstStyle/>
          <a:p>
            <a:endParaRPr lang="en-AU"/>
          </a:p>
        </p:txBody>
      </p:sp>
      <p:sp>
        <p:nvSpPr>
          <p:cNvPr id="7" name="Date Placeholder 4"/>
          <p:cNvSpPr>
            <a:spLocks noGrp="1"/>
          </p:cNvSpPr>
          <p:nvPr>
            <p:ph type="dt" sz="half" idx="10"/>
          </p:nvPr>
        </p:nvSpPr>
        <p:spPr>
          <a:xfrm>
            <a:off x="628650" y="4768392"/>
            <a:ext cx="2057400" cy="273908"/>
          </a:xfrm>
        </p:spPr>
        <p:txBody>
          <a:bodyPr/>
          <a:lstStyle/>
          <a:p>
            <a:fld id="{722F6D6F-DD99-46DF-A9EA-728D63EA6A31}" type="datetimeFigureOut">
              <a:rPr lang="en-AU" smtClean="0"/>
              <a:pPr/>
              <a:t>10/05/2018</a:t>
            </a:fld>
            <a:endParaRPr lang="en-AU"/>
          </a:p>
        </p:txBody>
      </p:sp>
      <p:sp>
        <p:nvSpPr>
          <p:cNvPr id="8" name="Footer Placeholder 5"/>
          <p:cNvSpPr>
            <a:spLocks noGrp="1"/>
          </p:cNvSpPr>
          <p:nvPr>
            <p:ph type="ftr" sz="quarter" idx="11"/>
          </p:nvPr>
        </p:nvSpPr>
        <p:spPr>
          <a:xfrm>
            <a:off x="3028950" y="4768392"/>
            <a:ext cx="3086100" cy="273908"/>
          </a:xfrm>
        </p:spPr>
        <p:txBody>
          <a:bodyPr/>
          <a:lstStyle/>
          <a:p>
            <a:endParaRPr lang="en-AU"/>
          </a:p>
        </p:txBody>
      </p:sp>
      <p:sp>
        <p:nvSpPr>
          <p:cNvPr id="9" name="Slide Number Placeholder 6"/>
          <p:cNvSpPr>
            <a:spLocks noGrp="1"/>
          </p:cNvSpPr>
          <p:nvPr>
            <p:ph type="sldNum" sz="quarter" idx="12"/>
          </p:nvPr>
        </p:nvSpPr>
        <p:spPr>
          <a:xfrm>
            <a:off x="6457950" y="4768392"/>
            <a:ext cx="2057400" cy="273908"/>
          </a:xfrm>
        </p:spPr>
        <p:txBody>
          <a:bodyPr/>
          <a:lstStyle/>
          <a:p>
            <a:fld id="{84AD2E7E-F7BA-4F6B-9D0C-0B2331C2AE06}" type="slidenum">
              <a:rPr lang="en-AU" smtClean="0"/>
              <a:pPr/>
              <a:t>‹#›</a:t>
            </a:fld>
            <a:endParaRPr lang="en-AU"/>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标题和内容">
    <p:bg>
      <p:bgPr>
        <a:solidFill>
          <a:srgbClr val="F2F2F2"/>
        </a:solidFill>
        <a:effectLst/>
      </p:bgPr>
    </p:bg>
    <p:spTree>
      <p:nvGrpSpPr>
        <p:cNvPr id="1" name=""/>
        <p:cNvGrpSpPr/>
        <p:nvPr/>
      </p:nvGrpSpPr>
      <p:grpSpPr>
        <a:xfrm>
          <a:off x="0" y="0"/>
          <a:ext cx="0" cy="0"/>
          <a:chOff x="0" y="0"/>
          <a:chExt cx="0" cy="0"/>
        </a:xfrm>
      </p:grpSpPr>
      <p:grpSp>
        <p:nvGrpSpPr>
          <p:cNvPr id="3074" name="组合 17"/>
          <p:cNvGrpSpPr/>
          <p:nvPr userDrawn="1"/>
        </p:nvGrpSpPr>
        <p:grpSpPr>
          <a:xfrm>
            <a:off x="0" y="414453"/>
            <a:ext cx="9144000" cy="4316024"/>
            <a:chOff x="-6" y="1364"/>
            <a:chExt cx="14402" cy="6795"/>
          </a:xfrm>
        </p:grpSpPr>
        <p:sp>
          <p:nvSpPr>
            <p:cNvPr id="3075" name="矩形 9"/>
            <p:cNvSpPr/>
            <p:nvPr userDrawn="1"/>
          </p:nvSpPr>
          <p:spPr>
            <a:xfrm>
              <a:off x="-4" y="2628"/>
              <a:ext cx="14400" cy="3752"/>
            </a:xfrm>
            <a:prstGeom prst="flowChartProcess">
              <a:avLst/>
            </a:prstGeom>
            <a:solidFill>
              <a:srgbClr val="F0BF29"/>
            </a:solidFill>
            <a:ln w="9525">
              <a:noFill/>
            </a:ln>
          </p:spPr>
          <p:txBody>
            <a:bodyPr wrap="square" lIns="121911" tIns="60955" rIns="121911" bIns="60955" anchor="t"/>
            <a:lstStyle/>
            <a:p>
              <a:pPr lvl="0" indent="0"/>
              <a:endParaRPr lang="zh-CN" altLang="en-US" baseline="0">
                <a:latin typeface="Calibri" panose="020F0502020204030204" pitchFamily="34" charset="0"/>
                <a:ea typeface="宋体" panose="02010600030101010101" pitchFamily="2" charset="-122"/>
              </a:endParaRPr>
            </a:p>
          </p:txBody>
        </p:sp>
        <p:sp>
          <p:nvSpPr>
            <p:cNvPr id="14" name="矩形 13"/>
            <p:cNvSpPr/>
            <p:nvPr userDrawn="1"/>
          </p:nvSpPr>
          <p:spPr>
            <a:xfrm rot="19800000">
              <a:off x="4397" y="1364"/>
              <a:ext cx="120" cy="6795"/>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cxnSp>
          <p:nvCxnSpPr>
            <p:cNvPr id="16" name="直接连接符 15"/>
            <p:cNvCxnSpPr/>
            <p:nvPr userDrawn="1"/>
          </p:nvCxnSpPr>
          <p:spPr>
            <a:xfrm>
              <a:off x="-6" y="6461"/>
              <a:ext cx="4560" cy="0"/>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userDrawn="1"/>
          </p:nvCxnSpPr>
          <p:spPr>
            <a:xfrm>
              <a:off x="9836" y="2536"/>
              <a:ext cx="4560" cy="0"/>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p:split orient="vert"/>
      </p:transition>
    </mc:Choice>
    <mc:Fallback xmlns="">
      <p:transition>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_两栏内容">
    <p:spTree>
      <p:nvGrpSpPr>
        <p:cNvPr id="1" name=""/>
        <p:cNvGrpSpPr/>
        <p:nvPr/>
      </p:nvGrpSpPr>
      <p:grpSpPr>
        <a:xfrm>
          <a:off x="0" y="0"/>
          <a:ext cx="0" cy="0"/>
          <a:chOff x="0" y="0"/>
          <a:chExt cx="0" cy="0"/>
        </a:xfrm>
      </p:grpSpPr>
      <p:pic>
        <p:nvPicPr>
          <p:cNvPr id="5122" name="图片 3"/>
          <p:cNvPicPr>
            <a:picLocks noChangeAspect="1"/>
          </p:cNvPicPr>
          <p:nvPr userDrawn="1"/>
        </p:nvPicPr>
        <p:blipFill>
          <a:blip r:embed="rId2" cstate="print"/>
          <a:stretch>
            <a:fillRect/>
          </a:stretch>
        </p:blipFill>
        <p:spPr>
          <a:xfrm>
            <a:off x="0" y="0"/>
            <a:ext cx="9144000" cy="5146518"/>
          </a:xfrm>
          <a:prstGeom prst="rect">
            <a:avLst/>
          </a:prstGeom>
          <a:noFill/>
          <a:ln w="9525">
            <a:noFill/>
          </a:ln>
        </p:spPr>
      </p:pic>
      <p:sp>
        <p:nvSpPr>
          <p:cNvPr id="2" name="矩形 1"/>
          <p:cNvSpPr/>
          <p:nvPr userDrawn="1"/>
        </p:nvSpPr>
        <p:spPr>
          <a:xfrm>
            <a:off x="-19050" y="-14291"/>
            <a:ext cx="9163050" cy="5173513"/>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2" name="Freeform 8"/>
          <p:cNvSpPr/>
          <p:nvPr userDrawn="1"/>
        </p:nvSpPr>
        <p:spPr bwMode="auto">
          <a:xfrm>
            <a:off x="-4762" y="1165549"/>
            <a:ext cx="9153525" cy="2813832"/>
          </a:xfrm>
          <a:prstGeom prst="rect">
            <a:avLst/>
          </a:prstGeom>
          <a:solidFill>
            <a:srgbClr val="F0BF29">
              <a:alpha val="80000"/>
            </a:srgbClr>
          </a:solidFill>
          <a:ln>
            <a:noFill/>
          </a:ln>
          <a:effectLst>
            <a:outerShdw blurRad="50800" dist="38100" dir="5400000" algn="t" rotWithShape="0">
              <a:prstClr val="black">
                <a:alpha val="40000"/>
              </a:prstClr>
            </a:outerShdw>
          </a:effectLst>
        </p:spPr>
        <p:txBody>
          <a:bodyPr vert="horz" wrap="square" lIns="72570" tIns="36285" rIns="72570" bIns="36285" numCol="1" anchor="t" anchorCtr="0" compatLnSpc="1"/>
          <a:lstStyle/>
          <a:p>
            <a:pPr fontAlgn="auto"/>
            <a:endParaRPr lang="zh-CN" altLang="en-US" strike="noStrike" noProof="1"/>
          </a:p>
        </p:txBody>
      </p:sp>
      <p:grpSp>
        <p:nvGrpSpPr>
          <p:cNvPr id="5125" name="组合 8"/>
          <p:cNvGrpSpPr/>
          <p:nvPr userDrawn="1"/>
        </p:nvGrpSpPr>
        <p:grpSpPr>
          <a:xfrm>
            <a:off x="2713038" y="2011922"/>
            <a:ext cx="3717925" cy="1121086"/>
            <a:chOff x="4273" y="2640"/>
            <a:chExt cx="5854" cy="1765"/>
          </a:xfrm>
        </p:grpSpPr>
        <p:pic>
          <p:nvPicPr>
            <p:cNvPr id="5126" name="文本框 12"/>
            <p:cNvPicPr>
              <a:picLocks noGrp="1" noChangeAspect="1"/>
            </p:cNvPicPr>
            <p:nvPr/>
          </p:nvPicPr>
          <p:blipFill>
            <a:blip r:embed="rId3" cstate="print"/>
            <a:stretch>
              <a:fillRect/>
            </a:stretch>
          </p:blipFill>
          <p:spPr>
            <a:xfrm>
              <a:off x="4037" y="2640"/>
              <a:ext cx="6763" cy="3764"/>
            </a:xfrm>
            <a:prstGeom prst="rect">
              <a:avLst/>
            </a:prstGeom>
            <a:noFill/>
            <a:ln w="9525">
              <a:noFill/>
            </a:ln>
          </p:spPr>
        </p:pic>
        <p:cxnSp>
          <p:nvCxnSpPr>
            <p:cNvPr id="8" name="直接连接符 7"/>
            <p:cNvCxnSpPr/>
            <p:nvPr userDrawn="1"/>
          </p:nvCxnSpPr>
          <p:spPr>
            <a:xfrm>
              <a:off x="4454" y="4404"/>
              <a:ext cx="548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3" name="文本框 12"/>
          <p:cNvSpPr txBox="1"/>
          <p:nvPr userDrawn="1"/>
        </p:nvSpPr>
        <p:spPr>
          <a:xfrm>
            <a:off x="3099435" y="2013509"/>
            <a:ext cx="2945130" cy="1129665"/>
          </a:xfrm>
          <a:prstGeom prst="rect">
            <a:avLst/>
          </a:prstGeom>
          <a:noFill/>
          <a:effectLst>
            <a:reflection blurRad="177800" stA="24000" endA="300" endPos="60000" dir="5400000" sy="-100000" algn="bl" rotWithShape="0"/>
          </a:effectLst>
        </p:spPr>
        <p:txBody>
          <a:bodyPr wrap="none" rtlCol="0">
            <a:spAutoFit/>
          </a:bodyPr>
          <a:lstStyle/>
          <a:p>
            <a:pPr algn="ctr" fontAlgn="auto">
              <a:lnSpc>
                <a:spcPct val="150000"/>
              </a:lnSpc>
            </a:pPr>
            <a:r>
              <a:rPr lang="zh-CN" altLang="en-US" sz="4500" strike="noStrike" noProof="1">
                <a:solidFill>
                  <a:schemeClr val="tx1"/>
                </a:solidFill>
                <a:effectLst>
                  <a:outerShdw dist="25400" dir="2700000" algn="tl">
                    <a:srgbClr val="000000">
                      <a:alpha val="43137"/>
                    </a:srgbClr>
                  </a:outerShdw>
                </a:effectLst>
                <a:latin typeface="方正兰亭粗黑简体" panose="02000000000000000000" charset="-122"/>
                <a:ea typeface="方正兰亭粗黑简体" panose="02000000000000000000" charset="-122"/>
                <a:cs typeface="+mn-cs"/>
              </a:rPr>
              <a:t>谢 谢 观 看</a:t>
            </a:r>
          </a:p>
        </p:txBody>
      </p:sp>
    </p:spTree>
  </p:cSld>
  <p:clrMapOvr>
    <a:masterClrMapping/>
  </p:clrMapOvr>
  <mc:AlternateContent xmlns:mc="http://schemas.openxmlformats.org/markup-compatibility/2006" xmlns:p14="http://schemas.microsoft.com/office/powerpoint/2010/main">
    <mc:Choice Requires="p14">
      <p:transition>
        <p:split dir="in"/>
      </p:transition>
    </mc:Choice>
    <mc:Fallback xmlns="">
      <p:transition>
        <p:split dir="in"/>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grpSp>
        <p:nvGrpSpPr>
          <p:cNvPr id="4" name="组合 7"/>
          <p:cNvGrpSpPr/>
          <p:nvPr userDrawn="1"/>
        </p:nvGrpSpPr>
        <p:grpSpPr>
          <a:xfrm>
            <a:off x="0" y="376257"/>
            <a:ext cx="9144000" cy="0"/>
            <a:chOff x="0" y="593"/>
            <a:chExt cx="14400" cy="0"/>
          </a:xfrm>
        </p:grpSpPr>
        <p:cxnSp>
          <p:nvCxnSpPr>
            <p:cNvPr id="5" name="直接连接符 4"/>
            <p:cNvCxnSpPr/>
            <p:nvPr userDrawn="1"/>
          </p:nvCxnSpPr>
          <p:spPr>
            <a:xfrm>
              <a:off x="0" y="592"/>
              <a:ext cx="5729" cy="0"/>
            </a:xfrm>
            <a:prstGeom prst="line">
              <a:avLst/>
            </a:prstGeom>
            <a:ln w="12700">
              <a:solidFill>
                <a:srgbClr val="F0BF29"/>
              </a:solidFill>
              <a:prstDash val="dash"/>
            </a:ln>
            <a:effectLst>
              <a:outerShdw dist="127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 name="直接连接符 7"/>
            <p:cNvCxnSpPr/>
            <p:nvPr userDrawn="1"/>
          </p:nvCxnSpPr>
          <p:spPr>
            <a:xfrm>
              <a:off x="8670" y="592"/>
              <a:ext cx="5729" cy="0"/>
            </a:xfrm>
            <a:prstGeom prst="line">
              <a:avLst/>
            </a:prstGeom>
            <a:ln w="12700">
              <a:solidFill>
                <a:srgbClr val="F0BF29"/>
              </a:solidFill>
              <a:prstDash val="dash"/>
            </a:ln>
            <a:effectLst>
              <a:outerShdw dist="127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
        <p:nvSpPr>
          <p:cNvPr id="9" name="文本框 8"/>
          <p:cNvSpPr txBox="1"/>
          <p:nvPr userDrawn="1"/>
        </p:nvSpPr>
        <p:spPr>
          <a:xfrm>
            <a:off x="3971925" y="177809"/>
            <a:ext cx="1198880" cy="398780"/>
          </a:xfrm>
          <a:prstGeom prst="rect">
            <a:avLst/>
          </a:prstGeom>
          <a:noFill/>
          <a:ln w="9525">
            <a:noFill/>
          </a:ln>
        </p:spPr>
        <p:txBody>
          <a:bodyPr wrap="none" anchor="t">
            <a:spAutoFit/>
          </a:bodyPr>
          <a:lstStyle/>
          <a:p>
            <a:pPr lvl="0" indent="0"/>
            <a:r>
              <a:rPr lang="zh-CN" altLang="en-US" sz="2000">
                <a:solidFill>
                  <a:srgbClr val="181717"/>
                </a:solidFill>
                <a:latin typeface="微软雅黑" panose="020B0503020204020204" pitchFamily="34" charset="-122"/>
                <a:ea typeface="微软雅黑" panose="020B0503020204020204" pitchFamily="34" charset="-122"/>
              </a:rPr>
              <a:t>项目介绍</a:t>
            </a:r>
          </a:p>
        </p:txBody>
      </p:sp>
    </p:spTree>
  </p:cSld>
  <p:clrMapOvr>
    <a:masterClrMapping/>
  </p:clrMapOvr>
  <mc:AlternateContent xmlns:mc="http://schemas.openxmlformats.org/markup-compatibility/2006" xmlns:p14="http://schemas.microsoft.com/office/powerpoint/2010/main">
    <mc:Choice Requires="p14">
      <p:transition advClick="0" advTm="6000">
        <p:random/>
      </p:transition>
    </mc:Choice>
    <mc:Fallback xmlns="">
      <p:transition advClick="0" advTm="6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B452C926-1AF6-4C84-925A-B6B02113653E}" type="datetimeFigureOut">
              <a:rPr lang="zh-CN" altLang="en-US" smtClean="0"/>
              <a:pPr/>
              <a:t>2018/5/10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DBAA99D-0B2A-4248-B920-D9E6984CC9CA}"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608"/>
            <a:ext cx="7886700" cy="2140059"/>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23888" y="3442912"/>
            <a:ext cx="7886700" cy="112540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B452C926-1AF6-4C84-925A-B6B02113653E}" type="datetimeFigureOut">
              <a:rPr lang="zh-CN" altLang="en-US" smtClean="0"/>
              <a:pPr/>
              <a:t>2018/5/10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DBAA99D-0B2A-4248-B920-D9E6984CC9CA}"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628650" y="1369543"/>
            <a:ext cx="3886200" cy="3264276"/>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hasCustomPrompt="1"/>
          </p:nvPr>
        </p:nvSpPr>
        <p:spPr>
          <a:xfrm>
            <a:off x="4629150" y="1369543"/>
            <a:ext cx="3886200" cy="3264276"/>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B452C926-1AF6-4C84-925A-B6B02113653E}" type="datetimeFigureOut">
              <a:rPr lang="zh-CN" altLang="en-US" smtClean="0"/>
              <a:pPr/>
              <a:t>2018/5/10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9DBAA99D-0B2A-4248-B920-D9E6984CC9CA}"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909"/>
            <a:ext cx="7886700" cy="994407"/>
          </a:xfrm>
        </p:spPr>
        <p:txBody>
          <a:body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29842" y="1261170"/>
            <a:ext cx="3868340" cy="618081"/>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Content Placeholder 3"/>
          <p:cNvSpPr>
            <a:spLocks noGrp="1"/>
          </p:cNvSpPr>
          <p:nvPr>
            <p:ph sz="half" idx="2" hasCustomPrompt="1"/>
          </p:nvPr>
        </p:nvSpPr>
        <p:spPr>
          <a:xfrm>
            <a:off x="629842" y="1879251"/>
            <a:ext cx="3868340" cy="2764095"/>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hasCustomPrompt="1"/>
          </p:nvPr>
        </p:nvSpPr>
        <p:spPr>
          <a:xfrm>
            <a:off x="4629150" y="1261170"/>
            <a:ext cx="3887391" cy="618081"/>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Content Placeholder 5"/>
          <p:cNvSpPr>
            <a:spLocks noGrp="1"/>
          </p:cNvSpPr>
          <p:nvPr>
            <p:ph sz="quarter" idx="4" hasCustomPrompt="1"/>
          </p:nvPr>
        </p:nvSpPr>
        <p:spPr>
          <a:xfrm>
            <a:off x="4629150" y="1879251"/>
            <a:ext cx="3887391" cy="2764095"/>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B452C926-1AF6-4C84-925A-B6B02113653E}" type="datetimeFigureOut">
              <a:rPr lang="zh-CN" altLang="en-US" smtClean="0"/>
              <a:pPr/>
              <a:t>2018/5/10</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9DBAA99D-0B2A-4248-B920-D9E6984CC9CA}"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909"/>
            <a:ext cx="7886700" cy="994407"/>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543"/>
            <a:ext cx="7886700" cy="3264276"/>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8392"/>
            <a:ext cx="2057400" cy="273908"/>
          </a:xfrm>
          <a:prstGeom prst="rect">
            <a:avLst/>
          </a:prstGeom>
        </p:spPr>
        <p:txBody>
          <a:bodyPr vert="horz" lIns="91440" tIns="45720" rIns="91440" bIns="45720" rtlCol="0" anchor="ctr"/>
          <a:lstStyle>
            <a:lvl1pPr algn="l">
              <a:defRPr sz="900">
                <a:solidFill>
                  <a:schemeClr val="tx1">
                    <a:tint val="75000"/>
                  </a:schemeClr>
                </a:solidFill>
              </a:defRPr>
            </a:lvl1pPr>
          </a:lstStyle>
          <a:p>
            <a:fld id="{B452C926-1AF6-4C84-925A-B6B02113653E}" type="datetimeFigureOut">
              <a:rPr lang="zh-CN" altLang="en-US" smtClean="0"/>
              <a:pPr/>
              <a:t>2018/5/10</a:t>
            </a:fld>
            <a:endParaRPr lang="zh-CN" altLang="en-US"/>
          </a:p>
        </p:txBody>
      </p:sp>
      <p:sp>
        <p:nvSpPr>
          <p:cNvPr id="5" name="Footer Placeholder 4"/>
          <p:cNvSpPr>
            <a:spLocks noGrp="1"/>
          </p:cNvSpPr>
          <p:nvPr>
            <p:ph type="ftr" sz="quarter" idx="3"/>
          </p:nvPr>
        </p:nvSpPr>
        <p:spPr>
          <a:xfrm>
            <a:off x="3028950" y="4768392"/>
            <a:ext cx="3086100" cy="27390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8392"/>
            <a:ext cx="2057400" cy="273908"/>
          </a:xfrm>
          <a:prstGeom prst="rect">
            <a:avLst/>
          </a:prstGeom>
        </p:spPr>
        <p:txBody>
          <a:bodyPr vert="horz" lIns="91440" tIns="45720" rIns="91440" bIns="45720" rtlCol="0" anchor="ctr"/>
          <a:lstStyle>
            <a:lvl1pPr algn="r">
              <a:defRPr sz="900">
                <a:solidFill>
                  <a:schemeClr val="tx1">
                    <a:tint val="75000"/>
                  </a:schemeClr>
                </a:solidFill>
              </a:defRPr>
            </a:lvl1pPr>
          </a:lstStyle>
          <a:p>
            <a:fld id="{9DBAA99D-0B2A-4248-B920-D9E6984CC9CA}"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Lst>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7.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2B9A494-198B-4C8B-BC07-67BF70936280}"/>
              </a:ext>
            </a:extLst>
          </p:cNvPr>
          <p:cNvSpPr>
            <a:spLocks noGrp="1"/>
          </p:cNvSpPr>
          <p:nvPr>
            <p:ph type="ctrTitle"/>
          </p:nvPr>
        </p:nvSpPr>
        <p:spPr/>
        <p:txBody>
          <a:bodyPr/>
          <a:lstStyle/>
          <a:p>
            <a:endParaRPr lang="zh-CN" altLang="en-US"/>
          </a:p>
        </p:txBody>
      </p:sp>
      <p:sp>
        <p:nvSpPr>
          <p:cNvPr id="3" name="副标题 2">
            <a:extLst>
              <a:ext uri="{FF2B5EF4-FFF2-40B4-BE49-F238E27FC236}">
                <a16:creationId xmlns:a16="http://schemas.microsoft.com/office/drawing/2014/main" id="{67BFB626-0A59-4AA7-BEDF-9831725CE176}"/>
              </a:ext>
            </a:extLst>
          </p:cNvPr>
          <p:cNvSpPr>
            <a:spLocks noGrp="1"/>
          </p:cNvSpPr>
          <p:nvPr>
            <p:ph type="subTitle" idx="1"/>
          </p:nvPr>
        </p:nvSpPr>
        <p:spPr/>
        <p:txBody>
          <a:bodyPr/>
          <a:lstStyle/>
          <a:p>
            <a:endParaRPr lang="zh-CN" altLang="en-US"/>
          </a:p>
        </p:txBody>
      </p:sp>
      <p:pic>
        <p:nvPicPr>
          <p:cNvPr id="5" name="图片 4">
            <a:extLst>
              <a:ext uri="{FF2B5EF4-FFF2-40B4-BE49-F238E27FC236}">
                <a16:creationId xmlns:a16="http://schemas.microsoft.com/office/drawing/2014/main" id="{32106494-45AE-4512-85BE-FABCC060C42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485"/>
            <a:ext cx="9144000" cy="5136530"/>
          </a:xfrm>
          <a:prstGeom prst="rect">
            <a:avLst/>
          </a:prstGeom>
        </p:spPr>
      </p:pic>
    </p:spTree>
    <p:extLst>
      <p:ext uri="{BB962C8B-B14F-4D97-AF65-F5344CB8AC3E}">
        <p14:creationId xmlns:p14="http://schemas.microsoft.com/office/powerpoint/2010/main" val="2908018081"/>
      </p:ext>
    </p:extLst>
  </p:cSld>
  <p:clrMapOvr>
    <a:masterClrMapping/>
  </p:clrMapOvr>
  <p:transition spd="slow">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28"/>
          <p:cNvSpPr/>
          <p:nvPr/>
        </p:nvSpPr>
        <p:spPr>
          <a:xfrm>
            <a:off x="1947558" y="122875"/>
            <a:ext cx="5605153" cy="523220"/>
          </a:xfrm>
          <a:custGeom>
            <a:avLst/>
            <a:gdLst>
              <a:gd name="txL" fmla="*/ 0 w 4911725"/>
              <a:gd name="txT" fmla="*/ 0 h 435584"/>
              <a:gd name="txR" fmla="*/ 4911725 w 4911725"/>
              <a:gd name="txB" fmla="*/ 435584 h 435584"/>
            </a:gdLst>
            <a:ahLst/>
            <a:cxnLst>
              <a:cxn ang="0">
                <a:pos x="4911725" y="217792"/>
              </a:cxn>
              <a:cxn ang="5400000">
                <a:pos x="2455862" y="435584"/>
              </a:cxn>
              <a:cxn ang="10800000">
                <a:pos x="0" y="217792"/>
              </a:cxn>
              <a:cxn ang="16200000">
                <a:pos x="2455862" y="0"/>
              </a:cxn>
            </a:cxnLst>
            <a:rect l="txL" t="txT" r="txR" b="txB"/>
            <a:pathLst>
              <a:path w="4911725" h="435584">
                <a:moveTo>
                  <a:pt x="0" y="0"/>
                </a:moveTo>
                <a:lnTo>
                  <a:pt x="4839126" y="0"/>
                </a:lnTo>
                <a:lnTo>
                  <a:pt x="4911725" y="72598"/>
                </a:lnTo>
                <a:lnTo>
                  <a:pt x="4911725" y="435584"/>
                </a:lnTo>
                <a:lnTo>
                  <a:pt x="4911725" y="435584"/>
                </a:lnTo>
                <a:lnTo>
                  <a:pt x="72598" y="435584"/>
                </a:lnTo>
                <a:lnTo>
                  <a:pt x="0" y="362985"/>
                </a:lnTo>
                <a:lnTo>
                  <a:pt x="0" y="0"/>
                </a:lnTo>
                <a:close/>
              </a:path>
            </a:pathLst>
          </a:custGeom>
          <a:solidFill>
            <a:srgbClr val="F0BF29"/>
          </a:solidFill>
          <a:ln w="9525">
            <a:noFill/>
          </a:ln>
          <a:effectLst>
            <a:outerShdw dist="25400" dir="5400000" algn="t" rotWithShape="0">
              <a:srgbClr val="000000">
                <a:alpha val="39999"/>
              </a:srgbClr>
            </a:outerShdw>
          </a:effectLst>
        </p:spPr>
        <p:txBody>
          <a:bodyPr wrap="square" anchor="t">
            <a:spAutoFit/>
          </a:bodyPr>
          <a:lstStyle/>
          <a:p>
            <a:pPr algn="ctr" defTabSz="685800">
              <a:defRPr/>
            </a:pPr>
            <a:r>
              <a:rPr lang="zh-CN" altLang="en-US" sz="2800" b="1" dirty="0">
                <a:latin typeface="微软雅黑" panose="020B0503020204020204" pitchFamily="34" charset="-122"/>
                <a:ea typeface="微软雅黑" panose="020B0503020204020204" pitchFamily="34" charset="-122"/>
                <a:sym typeface="+mn-ea"/>
              </a:rPr>
              <a:t>预制混凝土构件模具的安装</a:t>
            </a:r>
          </a:p>
        </p:txBody>
      </p:sp>
      <p:sp>
        <p:nvSpPr>
          <p:cNvPr id="4" name="文本框 3"/>
          <p:cNvSpPr txBox="1"/>
          <p:nvPr/>
        </p:nvSpPr>
        <p:spPr>
          <a:xfrm>
            <a:off x="257175" y="849630"/>
            <a:ext cx="2749471" cy="400110"/>
          </a:xfrm>
          <a:prstGeom prst="rect">
            <a:avLst/>
          </a:prstGeom>
        </p:spPr>
        <p:style>
          <a:lnRef idx="1">
            <a:schemeClr val="accent5"/>
          </a:lnRef>
          <a:fillRef idx="3">
            <a:schemeClr val="accent5"/>
          </a:fillRef>
          <a:effectRef idx="2">
            <a:schemeClr val="accent5"/>
          </a:effectRef>
          <a:fontRef idx="minor">
            <a:schemeClr val="lt1"/>
          </a:fontRef>
        </p:style>
        <p:txBody>
          <a:bodyPr wrap="none" rtlCol="0" anchor="t">
            <a:spAutoFit/>
          </a:bodyPr>
          <a:lstStyle/>
          <a:p>
            <a:r>
              <a:rPr lang="zh-CN" altLang="en-US" sz="2000" b="1" dirty="0">
                <a:solidFill>
                  <a:schemeClr val="tx1"/>
                </a:solidFill>
                <a:latin typeface="微软雅黑" panose="020B0503020204020204" pitchFamily="34" charset="-122"/>
                <a:ea typeface="微软雅黑" panose="020B0503020204020204" pitchFamily="34" charset="-122"/>
                <a:sym typeface="+mn-ea"/>
              </a:rPr>
              <a:t>二、模具的清理与组装</a:t>
            </a:r>
            <a:endParaRPr lang="zh-CN" altLang="en-US" sz="2000" b="1" dirty="0">
              <a:solidFill>
                <a:schemeClr val="tx1"/>
              </a:solidFill>
            </a:endParaRPr>
          </a:p>
        </p:txBody>
      </p:sp>
      <p:pic>
        <p:nvPicPr>
          <p:cNvPr id="3074" name="图片 21" descr="IMG_4697"/>
          <p:cNvPicPr>
            <a:picLocks noChangeAspect="1" noChangeArrowheads="1"/>
          </p:cNvPicPr>
          <p:nvPr/>
        </p:nvPicPr>
        <p:blipFill>
          <a:blip r:embed="rId3" cstate="print"/>
          <a:srcRect/>
          <a:stretch>
            <a:fillRect/>
          </a:stretch>
        </p:blipFill>
        <p:spPr bwMode="auto">
          <a:xfrm>
            <a:off x="2529444" y="1318161"/>
            <a:ext cx="4880758" cy="3256615"/>
          </a:xfrm>
          <a:prstGeom prst="rect">
            <a:avLst/>
          </a:prstGeom>
          <a:noFill/>
          <a:ln w="9525">
            <a:noFill/>
            <a:miter lim="800000"/>
            <a:headEnd/>
            <a:tailEnd/>
          </a:ln>
        </p:spPr>
      </p:pic>
      <p:sp>
        <p:nvSpPr>
          <p:cNvPr id="6" name="矩形 5"/>
          <p:cNvSpPr/>
          <p:nvPr/>
        </p:nvSpPr>
        <p:spPr>
          <a:xfrm>
            <a:off x="3861753" y="4583959"/>
            <a:ext cx="2084225" cy="369332"/>
          </a:xfrm>
          <a:prstGeom prst="rect">
            <a:avLst/>
          </a:prstGeom>
        </p:spPr>
        <p:txBody>
          <a:bodyPr wrap="none">
            <a:spAutoFit/>
          </a:bodyPr>
          <a:lstStyle/>
          <a:p>
            <a:r>
              <a:rPr lang="zh-CN" altLang="zh-CN" dirty="0"/>
              <a:t>模具</a:t>
            </a:r>
            <a:r>
              <a:rPr lang="zh-CN" altLang="en-US" dirty="0"/>
              <a:t>的</a:t>
            </a:r>
            <a:r>
              <a:rPr lang="zh-CN" altLang="zh-CN" dirty="0"/>
              <a:t>清理示意图</a:t>
            </a:r>
            <a:r>
              <a:rPr lang="en-US" altLang="zh-CN" dirty="0"/>
              <a:t> </a:t>
            </a:r>
            <a:endParaRPr lang="zh-CN" altLang="en-US" dirty="0"/>
          </a:p>
        </p:txBody>
      </p:sp>
    </p:spTree>
  </p:cSld>
  <p:clrMapOvr>
    <a:masterClrMapping/>
  </p:clrMapOvr>
  <p:transition>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28"/>
          <p:cNvSpPr/>
          <p:nvPr/>
        </p:nvSpPr>
        <p:spPr>
          <a:xfrm>
            <a:off x="1947558" y="122875"/>
            <a:ext cx="5605153" cy="523220"/>
          </a:xfrm>
          <a:custGeom>
            <a:avLst/>
            <a:gdLst>
              <a:gd name="txL" fmla="*/ 0 w 4911725"/>
              <a:gd name="txT" fmla="*/ 0 h 435584"/>
              <a:gd name="txR" fmla="*/ 4911725 w 4911725"/>
              <a:gd name="txB" fmla="*/ 435584 h 435584"/>
            </a:gdLst>
            <a:ahLst/>
            <a:cxnLst>
              <a:cxn ang="0">
                <a:pos x="4911725" y="217792"/>
              </a:cxn>
              <a:cxn ang="5400000">
                <a:pos x="2455862" y="435584"/>
              </a:cxn>
              <a:cxn ang="10800000">
                <a:pos x="0" y="217792"/>
              </a:cxn>
              <a:cxn ang="16200000">
                <a:pos x="2455862" y="0"/>
              </a:cxn>
            </a:cxnLst>
            <a:rect l="txL" t="txT" r="txR" b="txB"/>
            <a:pathLst>
              <a:path w="4911725" h="435584">
                <a:moveTo>
                  <a:pt x="0" y="0"/>
                </a:moveTo>
                <a:lnTo>
                  <a:pt x="4839126" y="0"/>
                </a:lnTo>
                <a:lnTo>
                  <a:pt x="4911725" y="72598"/>
                </a:lnTo>
                <a:lnTo>
                  <a:pt x="4911725" y="435584"/>
                </a:lnTo>
                <a:lnTo>
                  <a:pt x="4911725" y="435584"/>
                </a:lnTo>
                <a:lnTo>
                  <a:pt x="72598" y="435584"/>
                </a:lnTo>
                <a:lnTo>
                  <a:pt x="0" y="362985"/>
                </a:lnTo>
                <a:lnTo>
                  <a:pt x="0" y="0"/>
                </a:lnTo>
                <a:close/>
              </a:path>
            </a:pathLst>
          </a:custGeom>
          <a:solidFill>
            <a:srgbClr val="F0BF29"/>
          </a:solidFill>
          <a:ln w="9525">
            <a:noFill/>
          </a:ln>
          <a:effectLst>
            <a:outerShdw dist="25400" dir="5400000" algn="t" rotWithShape="0">
              <a:srgbClr val="000000">
                <a:alpha val="39999"/>
              </a:srgbClr>
            </a:outerShdw>
          </a:effectLst>
        </p:spPr>
        <p:txBody>
          <a:bodyPr wrap="square" anchor="t">
            <a:spAutoFit/>
          </a:bodyPr>
          <a:lstStyle/>
          <a:p>
            <a:pPr algn="ctr" defTabSz="685800">
              <a:defRPr/>
            </a:pPr>
            <a:r>
              <a:rPr lang="zh-CN" altLang="en-US" sz="2800" b="1" dirty="0">
                <a:latin typeface="微软雅黑" panose="020B0503020204020204" pitchFamily="34" charset="-122"/>
                <a:ea typeface="微软雅黑" panose="020B0503020204020204" pitchFamily="34" charset="-122"/>
                <a:sym typeface="+mn-ea"/>
              </a:rPr>
              <a:t>预制混凝土构件模具的安装</a:t>
            </a:r>
          </a:p>
        </p:txBody>
      </p:sp>
      <p:sp>
        <p:nvSpPr>
          <p:cNvPr id="3" name="TextBox 6"/>
          <p:cNvSpPr txBox="1"/>
          <p:nvPr/>
        </p:nvSpPr>
        <p:spPr>
          <a:xfrm>
            <a:off x="447675" y="1658250"/>
            <a:ext cx="8248650" cy="2351541"/>
          </a:xfrm>
          <a:prstGeom prst="rect">
            <a:avLst/>
          </a:prstGeom>
          <a:noFill/>
        </p:spPr>
        <p:txBody>
          <a:bodyPr wrap="square" rtlCol="0">
            <a:spAutoFit/>
          </a:bodyPr>
          <a:lstStyle/>
          <a:p>
            <a:pPr>
              <a:lnSpc>
                <a:spcPct val="150000"/>
              </a:lnSpc>
            </a:pPr>
            <a:r>
              <a:rPr lang="en-US" altLang="zh-CN" sz="2000" dirty="0"/>
              <a:t>          </a:t>
            </a:r>
            <a:r>
              <a:rPr lang="zh-CN" altLang="zh-CN" sz="2000" dirty="0"/>
              <a:t>边模</a:t>
            </a:r>
            <a:r>
              <a:rPr lang="zh-CN" altLang="en-US" sz="2000" dirty="0"/>
              <a:t>的</a:t>
            </a:r>
            <a:r>
              <a:rPr lang="zh-CN" altLang="zh-CN" sz="2000" dirty="0"/>
              <a:t>组装前应当贴双面胶或者组装后打密封胶，防止浇筑振捣过程漏浆，侧模与底模、顶模组装后必需在同一平面内，严禁出现错台，组装后校对尺寸，特别注意对角尺寸，然后使用磁盒进行定位加固，使用磁盒固定模具时，一定要将磁盒底部杂物清除干净，且必须将螺丝有效的压到模具上。</a:t>
            </a:r>
            <a:endParaRPr lang="en-US" altLang="zh-CN" sz="2000" dirty="0"/>
          </a:p>
        </p:txBody>
      </p:sp>
      <p:sp>
        <p:nvSpPr>
          <p:cNvPr id="4" name="文本框 3"/>
          <p:cNvSpPr txBox="1"/>
          <p:nvPr/>
        </p:nvSpPr>
        <p:spPr>
          <a:xfrm>
            <a:off x="257175" y="849630"/>
            <a:ext cx="2749471" cy="400110"/>
          </a:xfrm>
          <a:prstGeom prst="rect">
            <a:avLst/>
          </a:prstGeom>
        </p:spPr>
        <p:style>
          <a:lnRef idx="1">
            <a:schemeClr val="accent5"/>
          </a:lnRef>
          <a:fillRef idx="3">
            <a:schemeClr val="accent5"/>
          </a:fillRef>
          <a:effectRef idx="2">
            <a:schemeClr val="accent5"/>
          </a:effectRef>
          <a:fontRef idx="minor">
            <a:schemeClr val="lt1"/>
          </a:fontRef>
        </p:style>
        <p:txBody>
          <a:bodyPr wrap="none" rtlCol="0" anchor="t">
            <a:spAutoFit/>
          </a:bodyPr>
          <a:lstStyle/>
          <a:p>
            <a:r>
              <a:rPr lang="zh-CN" altLang="en-US" sz="2000" b="1" dirty="0">
                <a:solidFill>
                  <a:schemeClr val="tx1"/>
                </a:solidFill>
                <a:latin typeface="微软雅黑" panose="020B0503020204020204" pitchFamily="34" charset="-122"/>
                <a:ea typeface="微软雅黑" panose="020B0503020204020204" pitchFamily="34" charset="-122"/>
                <a:sym typeface="+mn-ea"/>
              </a:rPr>
              <a:t>四、模具安装质量检验</a:t>
            </a:r>
            <a:endParaRPr lang="zh-CN" altLang="en-US" sz="2000" b="1" dirty="0">
              <a:solidFill>
                <a:schemeClr val="tx1"/>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000" fill="hold"/>
                                        <p:tgtEl>
                                          <p:spTgt spid="3"/>
                                        </p:tgtEl>
                                        <p:attrNameLst>
                                          <p:attrName>ppt_x</p:attrName>
                                        </p:attrNameLst>
                                      </p:cBhvr>
                                      <p:tavLst>
                                        <p:tav tm="0">
                                          <p:val>
                                            <p:strVal val="#ppt_x"/>
                                          </p:val>
                                        </p:tav>
                                        <p:tav tm="100000">
                                          <p:val>
                                            <p:strVal val="#ppt_x"/>
                                          </p:val>
                                        </p:tav>
                                      </p:tavLst>
                                    </p:anim>
                                    <p:anim calcmode="lin" valueType="num">
                                      <p:cBhvr additive="base">
                                        <p:cTn id="13"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28"/>
          <p:cNvSpPr/>
          <p:nvPr/>
        </p:nvSpPr>
        <p:spPr>
          <a:xfrm>
            <a:off x="1947558" y="122875"/>
            <a:ext cx="5605153" cy="523220"/>
          </a:xfrm>
          <a:custGeom>
            <a:avLst/>
            <a:gdLst>
              <a:gd name="txL" fmla="*/ 0 w 4911725"/>
              <a:gd name="txT" fmla="*/ 0 h 435584"/>
              <a:gd name="txR" fmla="*/ 4911725 w 4911725"/>
              <a:gd name="txB" fmla="*/ 435584 h 435584"/>
            </a:gdLst>
            <a:ahLst/>
            <a:cxnLst>
              <a:cxn ang="0">
                <a:pos x="4911725" y="217792"/>
              </a:cxn>
              <a:cxn ang="5400000">
                <a:pos x="2455862" y="435584"/>
              </a:cxn>
              <a:cxn ang="10800000">
                <a:pos x="0" y="217792"/>
              </a:cxn>
              <a:cxn ang="16200000">
                <a:pos x="2455862" y="0"/>
              </a:cxn>
            </a:cxnLst>
            <a:rect l="txL" t="txT" r="txR" b="txB"/>
            <a:pathLst>
              <a:path w="4911725" h="435584">
                <a:moveTo>
                  <a:pt x="0" y="0"/>
                </a:moveTo>
                <a:lnTo>
                  <a:pt x="4839126" y="0"/>
                </a:lnTo>
                <a:lnTo>
                  <a:pt x="4911725" y="72598"/>
                </a:lnTo>
                <a:lnTo>
                  <a:pt x="4911725" y="435584"/>
                </a:lnTo>
                <a:lnTo>
                  <a:pt x="4911725" y="435584"/>
                </a:lnTo>
                <a:lnTo>
                  <a:pt x="72598" y="435584"/>
                </a:lnTo>
                <a:lnTo>
                  <a:pt x="0" y="362985"/>
                </a:lnTo>
                <a:lnTo>
                  <a:pt x="0" y="0"/>
                </a:lnTo>
                <a:close/>
              </a:path>
            </a:pathLst>
          </a:custGeom>
          <a:solidFill>
            <a:srgbClr val="F0BF29"/>
          </a:solidFill>
          <a:ln w="9525">
            <a:noFill/>
          </a:ln>
          <a:effectLst>
            <a:outerShdw dist="25400" dir="5400000" algn="t" rotWithShape="0">
              <a:srgbClr val="000000">
                <a:alpha val="39999"/>
              </a:srgbClr>
            </a:outerShdw>
          </a:effectLst>
        </p:spPr>
        <p:txBody>
          <a:bodyPr wrap="square" anchor="t">
            <a:spAutoFit/>
          </a:bodyPr>
          <a:lstStyle/>
          <a:p>
            <a:pPr algn="ctr" defTabSz="685800">
              <a:defRPr/>
            </a:pPr>
            <a:r>
              <a:rPr lang="zh-CN" altLang="en-US" sz="2800" b="1" dirty="0">
                <a:latin typeface="微软雅黑" panose="020B0503020204020204" pitchFamily="34" charset="-122"/>
                <a:ea typeface="微软雅黑" panose="020B0503020204020204" pitchFamily="34" charset="-122"/>
                <a:sym typeface="+mn-ea"/>
              </a:rPr>
              <a:t>预制混凝土构件模具的安装</a:t>
            </a:r>
          </a:p>
        </p:txBody>
      </p:sp>
      <p:sp>
        <p:nvSpPr>
          <p:cNvPr id="4" name="文本框 3"/>
          <p:cNvSpPr txBox="1"/>
          <p:nvPr/>
        </p:nvSpPr>
        <p:spPr>
          <a:xfrm>
            <a:off x="257175" y="849630"/>
            <a:ext cx="2492990" cy="400110"/>
          </a:xfrm>
          <a:prstGeom prst="rect">
            <a:avLst/>
          </a:prstGeom>
        </p:spPr>
        <p:style>
          <a:lnRef idx="1">
            <a:schemeClr val="accent5"/>
          </a:lnRef>
          <a:fillRef idx="3">
            <a:schemeClr val="accent5"/>
          </a:fillRef>
          <a:effectRef idx="2">
            <a:schemeClr val="accent5"/>
          </a:effectRef>
          <a:fontRef idx="minor">
            <a:schemeClr val="lt1"/>
          </a:fontRef>
        </p:style>
        <p:txBody>
          <a:bodyPr wrap="none" rtlCol="0" anchor="t">
            <a:spAutoFit/>
          </a:bodyPr>
          <a:lstStyle/>
          <a:p>
            <a:r>
              <a:rPr lang="zh-CN" altLang="en-US" sz="2000" b="1" dirty="0">
                <a:solidFill>
                  <a:schemeClr val="tx1"/>
                </a:solidFill>
                <a:latin typeface="微软雅黑" panose="020B0503020204020204" pitchFamily="34" charset="-122"/>
                <a:ea typeface="微软雅黑" panose="020B0503020204020204" pitchFamily="34" charset="-122"/>
                <a:sym typeface="+mn-ea"/>
              </a:rPr>
              <a:t>五、模具边模的组装</a:t>
            </a:r>
            <a:endParaRPr lang="zh-CN" altLang="en-US" sz="2000" b="1" dirty="0">
              <a:solidFill>
                <a:schemeClr val="tx1"/>
              </a:solidFill>
            </a:endParaRPr>
          </a:p>
        </p:txBody>
      </p:sp>
      <p:sp>
        <p:nvSpPr>
          <p:cNvPr id="5" name="TextBox 6"/>
          <p:cNvSpPr txBox="1"/>
          <p:nvPr/>
        </p:nvSpPr>
        <p:spPr>
          <a:xfrm>
            <a:off x="447675" y="1183250"/>
            <a:ext cx="8248650" cy="3831818"/>
          </a:xfrm>
          <a:prstGeom prst="rect">
            <a:avLst/>
          </a:prstGeom>
          <a:noFill/>
        </p:spPr>
        <p:txBody>
          <a:bodyPr wrap="square" rtlCol="0">
            <a:spAutoFit/>
          </a:bodyPr>
          <a:lstStyle/>
          <a:p>
            <a:pPr fontAlgn="auto">
              <a:lnSpc>
                <a:spcPct val="150000"/>
              </a:lnSpc>
            </a:pPr>
            <a:r>
              <a:rPr lang="zh-CN" altLang="en-US" dirty="0">
                <a:solidFill>
                  <a:schemeClr val="tx1"/>
                </a:solidFill>
                <a:latin typeface="微软雅黑" panose="020B0503020204020204" pitchFamily="34" charset="-122"/>
                <a:ea typeface="微软雅黑" panose="020B0503020204020204" pitchFamily="34" charset="-122"/>
              </a:rPr>
              <a:t>（</a:t>
            </a:r>
            <a:r>
              <a:rPr lang="en-US" dirty="0">
                <a:solidFill>
                  <a:schemeClr val="tx1"/>
                </a:solidFill>
                <a:latin typeface="微软雅黑" panose="020B0503020204020204" pitchFamily="34" charset="-122"/>
                <a:ea typeface="微软雅黑" panose="020B0503020204020204" pitchFamily="34" charset="-122"/>
              </a:rPr>
              <a:t>1</a:t>
            </a:r>
            <a:r>
              <a:rPr lang="zh-CN" altLang="en-US" dirty="0">
                <a:solidFill>
                  <a:schemeClr val="tx1"/>
                </a:solidFill>
                <a:latin typeface="微软雅黑" panose="020B0503020204020204" pitchFamily="34" charset="-122"/>
                <a:ea typeface="微软雅黑" panose="020B0503020204020204" pitchFamily="34" charset="-122"/>
              </a:rPr>
              <a:t>）模具及所用材料、配件的品种、规格等应符合设计要求。</a:t>
            </a:r>
          </a:p>
          <a:p>
            <a:pPr fontAlgn="auto">
              <a:lnSpc>
                <a:spcPct val="150000"/>
              </a:lnSpc>
            </a:pPr>
            <a:r>
              <a:rPr lang="zh-CN" altLang="en-US" dirty="0">
                <a:solidFill>
                  <a:schemeClr val="tx1"/>
                </a:solidFill>
                <a:latin typeface="微软雅黑" panose="020B0503020204020204" pitchFamily="34" charset="-122"/>
                <a:ea typeface="微软雅黑" panose="020B0503020204020204" pitchFamily="34" charset="-122"/>
              </a:rPr>
              <a:t>                 检查数量：全数检查；</a:t>
            </a:r>
          </a:p>
          <a:p>
            <a:pPr fontAlgn="auto">
              <a:lnSpc>
                <a:spcPct val="150000"/>
              </a:lnSpc>
            </a:pPr>
            <a:r>
              <a:rPr lang="zh-CN" altLang="en-US" dirty="0">
                <a:solidFill>
                  <a:schemeClr val="tx1"/>
                </a:solidFill>
                <a:latin typeface="微软雅黑" panose="020B0503020204020204" pitchFamily="34" charset="-122"/>
                <a:ea typeface="微软雅黑" panose="020B0503020204020204" pitchFamily="34" charset="-122"/>
              </a:rPr>
              <a:t>                 检验方法：观察、检查设计图纸要求。</a:t>
            </a:r>
          </a:p>
          <a:p>
            <a:pPr fontAlgn="auto">
              <a:lnSpc>
                <a:spcPct val="150000"/>
              </a:lnSpc>
            </a:pPr>
            <a:r>
              <a:rPr lang="zh-CN" altLang="en-US" dirty="0">
                <a:solidFill>
                  <a:schemeClr val="tx1"/>
                </a:solidFill>
                <a:latin typeface="微软雅黑" panose="020B0503020204020204" pitchFamily="34" charset="-122"/>
                <a:ea typeface="微软雅黑" panose="020B0503020204020204" pitchFamily="34" charset="-122"/>
              </a:rPr>
              <a:t>（</a:t>
            </a:r>
            <a:r>
              <a:rPr lang="en-US" dirty="0">
                <a:solidFill>
                  <a:schemeClr val="tx1"/>
                </a:solidFill>
                <a:latin typeface="微软雅黑" panose="020B0503020204020204" pitchFamily="34" charset="-122"/>
                <a:ea typeface="微软雅黑" panose="020B0503020204020204" pitchFamily="34" charset="-122"/>
              </a:rPr>
              <a:t>2</a:t>
            </a:r>
            <a:r>
              <a:rPr lang="zh-CN" altLang="en-US" dirty="0">
                <a:solidFill>
                  <a:schemeClr val="tx1"/>
                </a:solidFill>
                <a:latin typeface="微软雅黑" panose="020B0503020204020204" pitchFamily="34" charset="-122"/>
                <a:ea typeface="微软雅黑" panose="020B0503020204020204" pitchFamily="34" charset="-122"/>
              </a:rPr>
              <a:t>）用作底模的模台应平整光洁，不得下沉、裂缝、起砂或起鼓。</a:t>
            </a:r>
          </a:p>
          <a:p>
            <a:pPr fontAlgn="auto">
              <a:lnSpc>
                <a:spcPct val="150000"/>
              </a:lnSpc>
            </a:pPr>
            <a:r>
              <a:rPr lang="zh-CN" altLang="en-US" dirty="0">
                <a:solidFill>
                  <a:schemeClr val="tx1"/>
                </a:solidFill>
                <a:latin typeface="微软雅黑" panose="020B0503020204020204" pitchFamily="34" charset="-122"/>
                <a:ea typeface="微软雅黑" panose="020B0503020204020204" pitchFamily="34" charset="-122"/>
              </a:rPr>
              <a:t>                 检查数量：全数检查；</a:t>
            </a:r>
          </a:p>
          <a:p>
            <a:pPr fontAlgn="auto">
              <a:lnSpc>
                <a:spcPct val="150000"/>
              </a:lnSpc>
            </a:pPr>
            <a:r>
              <a:rPr lang="zh-CN" altLang="en-US" dirty="0">
                <a:solidFill>
                  <a:schemeClr val="tx1"/>
                </a:solidFill>
                <a:latin typeface="微软雅黑" panose="020B0503020204020204" pitchFamily="34" charset="-122"/>
                <a:ea typeface="微软雅黑" panose="020B0503020204020204" pitchFamily="34" charset="-122"/>
              </a:rPr>
              <a:t>                 检验方法：观察。</a:t>
            </a:r>
          </a:p>
          <a:p>
            <a:pPr fontAlgn="auto">
              <a:lnSpc>
                <a:spcPct val="150000"/>
              </a:lnSpc>
            </a:pPr>
            <a:r>
              <a:rPr lang="zh-CN" altLang="en-US" dirty="0">
                <a:solidFill>
                  <a:schemeClr val="tx1"/>
                </a:solidFill>
                <a:latin typeface="微软雅黑" panose="020B0503020204020204" pitchFamily="34" charset="-122"/>
                <a:ea typeface="微软雅黑" panose="020B0503020204020204" pitchFamily="34" charset="-122"/>
              </a:rPr>
              <a:t>（</a:t>
            </a:r>
            <a:r>
              <a:rPr lang="en-US" dirty="0">
                <a:solidFill>
                  <a:schemeClr val="tx1"/>
                </a:solidFill>
                <a:latin typeface="微软雅黑" panose="020B0503020204020204" pitchFamily="34" charset="-122"/>
                <a:ea typeface="微软雅黑" panose="020B0503020204020204" pitchFamily="34" charset="-122"/>
              </a:rPr>
              <a:t>3</a:t>
            </a:r>
            <a:r>
              <a:rPr lang="zh-CN" altLang="en-US" dirty="0">
                <a:solidFill>
                  <a:schemeClr val="tx1"/>
                </a:solidFill>
                <a:latin typeface="微软雅黑" panose="020B0503020204020204" pitchFamily="34" charset="-122"/>
                <a:ea typeface="微软雅黑" panose="020B0503020204020204" pitchFamily="34" charset="-122"/>
              </a:rPr>
              <a:t>）模具的部件与部件之间、模具与模台之间应连接牢固；预制构件上的预埋件均应有可靠固定措施</a:t>
            </a:r>
            <a:r>
              <a:rPr lang="zh-CN" altLang="en-US" dirty="0">
                <a:latin typeface="微软雅黑" panose="020B0503020204020204" pitchFamily="34" charset="-122"/>
                <a:ea typeface="微软雅黑" panose="020B0503020204020204" pitchFamily="34" charset="-122"/>
              </a:rPr>
              <a:t>。                  检查数量：全数检查；</a:t>
            </a:r>
          </a:p>
          <a:p>
            <a:pPr fontAlgn="auto">
              <a:lnSpc>
                <a:spcPct val="150000"/>
              </a:lnSpc>
            </a:pPr>
            <a:r>
              <a:rPr lang="zh-CN" altLang="en-US" dirty="0">
                <a:latin typeface="微软雅黑" panose="020B0503020204020204" pitchFamily="34" charset="-122"/>
                <a:ea typeface="微软雅黑" panose="020B0503020204020204" pitchFamily="34" charset="-122"/>
              </a:rPr>
              <a:t>                                                       检验方法：观察，摇动检查</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28"/>
          <p:cNvSpPr/>
          <p:nvPr/>
        </p:nvSpPr>
        <p:spPr>
          <a:xfrm>
            <a:off x="1947558" y="122875"/>
            <a:ext cx="5605153" cy="523220"/>
          </a:xfrm>
          <a:custGeom>
            <a:avLst/>
            <a:gdLst>
              <a:gd name="txL" fmla="*/ 0 w 4911725"/>
              <a:gd name="txT" fmla="*/ 0 h 435584"/>
              <a:gd name="txR" fmla="*/ 4911725 w 4911725"/>
              <a:gd name="txB" fmla="*/ 435584 h 435584"/>
            </a:gdLst>
            <a:ahLst/>
            <a:cxnLst>
              <a:cxn ang="0">
                <a:pos x="4911725" y="217792"/>
              </a:cxn>
              <a:cxn ang="5400000">
                <a:pos x="2455862" y="435584"/>
              </a:cxn>
              <a:cxn ang="10800000">
                <a:pos x="0" y="217792"/>
              </a:cxn>
              <a:cxn ang="16200000">
                <a:pos x="2455862" y="0"/>
              </a:cxn>
            </a:cxnLst>
            <a:rect l="txL" t="txT" r="txR" b="txB"/>
            <a:pathLst>
              <a:path w="4911725" h="435584">
                <a:moveTo>
                  <a:pt x="0" y="0"/>
                </a:moveTo>
                <a:lnTo>
                  <a:pt x="4839126" y="0"/>
                </a:lnTo>
                <a:lnTo>
                  <a:pt x="4911725" y="72598"/>
                </a:lnTo>
                <a:lnTo>
                  <a:pt x="4911725" y="435584"/>
                </a:lnTo>
                <a:lnTo>
                  <a:pt x="4911725" y="435584"/>
                </a:lnTo>
                <a:lnTo>
                  <a:pt x="72598" y="435584"/>
                </a:lnTo>
                <a:lnTo>
                  <a:pt x="0" y="362985"/>
                </a:lnTo>
                <a:lnTo>
                  <a:pt x="0" y="0"/>
                </a:lnTo>
                <a:close/>
              </a:path>
            </a:pathLst>
          </a:custGeom>
          <a:solidFill>
            <a:srgbClr val="F0BF29"/>
          </a:solidFill>
          <a:ln w="9525">
            <a:noFill/>
          </a:ln>
          <a:effectLst>
            <a:outerShdw dist="25400" dir="5400000" algn="t" rotWithShape="0">
              <a:srgbClr val="000000">
                <a:alpha val="39999"/>
              </a:srgbClr>
            </a:outerShdw>
          </a:effectLst>
        </p:spPr>
        <p:txBody>
          <a:bodyPr wrap="square" anchor="t">
            <a:spAutoFit/>
          </a:bodyPr>
          <a:lstStyle/>
          <a:p>
            <a:pPr algn="ctr" defTabSz="685800">
              <a:defRPr/>
            </a:pPr>
            <a:r>
              <a:rPr lang="zh-CN" altLang="en-US" sz="2800" b="1" dirty="0">
                <a:latin typeface="微软雅黑" panose="020B0503020204020204" pitchFamily="34" charset="-122"/>
                <a:ea typeface="微软雅黑" panose="020B0503020204020204" pitchFamily="34" charset="-122"/>
                <a:sym typeface="+mn-ea"/>
              </a:rPr>
              <a:t>预制混凝土构件模具的安装</a:t>
            </a:r>
          </a:p>
        </p:txBody>
      </p:sp>
      <p:sp>
        <p:nvSpPr>
          <p:cNvPr id="4" name="文本框 3"/>
          <p:cNvSpPr txBox="1"/>
          <p:nvPr/>
        </p:nvSpPr>
        <p:spPr>
          <a:xfrm>
            <a:off x="257175" y="849630"/>
            <a:ext cx="2492990" cy="400110"/>
          </a:xfrm>
          <a:prstGeom prst="rect">
            <a:avLst/>
          </a:prstGeom>
        </p:spPr>
        <p:style>
          <a:lnRef idx="1">
            <a:schemeClr val="accent5"/>
          </a:lnRef>
          <a:fillRef idx="3">
            <a:schemeClr val="accent5"/>
          </a:fillRef>
          <a:effectRef idx="2">
            <a:schemeClr val="accent5"/>
          </a:effectRef>
          <a:fontRef idx="minor">
            <a:schemeClr val="lt1"/>
          </a:fontRef>
        </p:style>
        <p:txBody>
          <a:bodyPr wrap="none" rtlCol="0" anchor="t">
            <a:spAutoFit/>
          </a:bodyPr>
          <a:lstStyle/>
          <a:p>
            <a:r>
              <a:rPr lang="zh-CN" altLang="en-US" sz="2000" b="1" dirty="0">
                <a:solidFill>
                  <a:schemeClr val="tx1"/>
                </a:solidFill>
                <a:latin typeface="微软雅黑" panose="020B0503020204020204" pitchFamily="34" charset="-122"/>
                <a:ea typeface="微软雅黑" panose="020B0503020204020204" pitchFamily="34" charset="-122"/>
                <a:sym typeface="+mn-ea"/>
              </a:rPr>
              <a:t>五、模具边模的组装</a:t>
            </a:r>
            <a:endParaRPr lang="zh-CN" altLang="en-US" sz="2000" b="1" dirty="0">
              <a:solidFill>
                <a:schemeClr val="tx1"/>
              </a:solidFill>
            </a:endParaRPr>
          </a:p>
        </p:txBody>
      </p:sp>
      <p:sp>
        <p:nvSpPr>
          <p:cNvPr id="5" name="TextBox 6"/>
          <p:cNvSpPr txBox="1"/>
          <p:nvPr/>
        </p:nvSpPr>
        <p:spPr>
          <a:xfrm>
            <a:off x="447675" y="1456375"/>
            <a:ext cx="8248650" cy="3000821"/>
          </a:xfrm>
          <a:prstGeom prst="rect">
            <a:avLst/>
          </a:prstGeom>
          <a:noFill/>
        </p:spPr>
        <p:txBody>
          <a:bodyPr wrap="square" rtlCol="0">
            <a:spAutoFit/>
          </a:bodyPr>
          <a:lstStyle/>
          <a:p>
            <a:pPr fontAlgn="auto">
              <a:lnSpc>
                <a:spcPct val="150000"/>
              </a:lnSpc>
            </a:pPr>
            <a:r>
              <a:rPr lang="zh-CN" altLang="en-US" b="1" dirty="0">
                <a:latin typeface="微软雅黑" panose="020B0503020204020204" pitchFamily="34" charset="-122"/>
                <a:ea typeface="微软雅黑" panose="020B0503020204020204" pitchFamily="34" charset="-122"/>
              </a:rPr>
              <a:t>（</a:t>
            </a:r>
            <a:r>
              <a:rPr lang="en-US" altLang="zh-CN" b="1" dirty="0">
                <a:latin typeface="微软雅黑" panose="020B0503020204020204" pitchFamily="34" charset="-122"/>
                <a:ea typeface="微软雅黑" panose="020B0503020204020204" pitchFamily="34" charset="-122"/>
              </a:rPr>
              <a:t>4</a:t>
            </a:r>
            <a:r>
              <a:rPr lang="zh-CN" altLang="en-US" b="1"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模具内表面的隔离剂应涂刷均匀、无堆积，且不得沾污钢筋； 在浇筑混凝土前，模具内应无杂物。 </a:t>
            </a:r>
          </a:p>
          <a:p>
            <a:pPr fontAlgn="auto">
              <a:lnSpc>
                <a:spcPct val="150000"/>
              </a:lnSpc>
            </a:pPr>
            <a:r>
              <a:rPr lang="zh-CN" altLang="en-US" dirty="0">
                <a:latin typeface="微软雅黑" panose="020B0503020204020204" pitchFamily="34" charset="-122"/>
                <a:ea typeface="微软雅黑" panose="020B0503020204020204" pitchFamily="34" charset="-122"/>
              </a:rPr>
              <a:t>      检查数量：全数检查； </a:t>
            </a:r>
          </a:p>
          <a:p>
            <a:pPr fontAlgn="auto">
              <a:lnSpc>
                <a:spcPct val="150000"/>
              </a:lnSpc>
            </a:pPr>
            <a:r>
              <a:rPr lang="zh-CN" altLang="en-US" dirty="0">
                <a:latin typeface="微软雅黑" panose="020B0503020204020204" pitchFamily="34" charset="-122"/>
                <a:ea typeface="微软雅黑" panose="020B0503020204020204" pitchFamily="34" charset="-122"/>
              </a:rPr>
              <a:t>      检验方法：观察。</a:t>
            </a:r>
            <a:endParaRPr lang="en-US" altLang="zh-CN" dirty="0">
              <a:latin typeface="微软雅黑" panose="020B0503020204020204" pitchFamily="34" charset="-122"/>
              <a:ea typeface="微软雅黑" panose="020B0503020204020204" pitchFamily="34" charset="-122"/>
            </a:endParaRPr>
          </a:p>
          <a:p>
            <a:pPr fontAlgn="auto">
              <a:lnSpc>
                <a:spcPct val="150000"/>
              </a:lnSpc>
            </a:pPr>
            <a:r>
              <a:rPr lang="zh-CN" altLang="en-US" b="1" dirty="0">
                <a:latin typeface="微软雅黑" panose="020B0503020204020204" pitchFamily="34" charset="-122"/>
                <a:ea typeface="微软雅黑" panose="020B0503020204020204" pitchFamily="34" charset="-122"/>
              </a:rPr>
              <a:t>（</a:t>
            </a:r>
            <a:r>
              <a:rPr lang="en-US" altLang="zh-CN" b="1" dirty="0">
                <a:latin typeface="微软雅黑" panose="020B0503020204020204" pitchFamily="34" charset="-122"/>
                <a:ea typeface="微软雅黑" panose="020B0503020204020204" pitchFamily="34" charset="-122"/>
              </a:rPr>
              <a:t>5</a:t>
            </a:r>
            <a:r>
              <a:rPr lang="zh-CN" altLang="en-US" b="1"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预制构件模具安装的偏差及检验方法应符合下表的规定。</a:t>
            </a:r>
          </a:p>
          <a:p>
            <a:pPr fontAlgn="auto">
              <a:lnSpc>
                <a:spcPct val="150000"/>
              </a:lnSpc>
            </a:pPr>
            <a:r>
              <a:rPr lang="zh-CN" altLang="en-US" dirty="0">
                <a:latin typeface="微软雅黑" panose="020B0503020204020204" pitchFamily="34" charset="-122"/>
                <a:ea typeface="微软雅黑" panose="020B0503020204020204" pitchFamily="34" charset="-122"/>
              </a:rPr>
              <a:t>      检查数量：首次使用及大修后的模具应全数检查；</a:t>
            </a:r>
          </a:p>
          <a:p>
            <a:pPr fontAlgn="auto">
              <a:lnSpc>
                <a:spcPct val="150000"/>
              </a:lnSpc>
            </a:pPr>
            <a:r>
              <a:rPr lang="zh-CN" altLang="en-US" dirty="0">
                <a:latin typeface="微软雅黑" panose="020B0503020204020204" pitchFamily="34" charset="-122"/>
                <a:ea typeface="微软雅黑" panose="020B0503020204020204" pitchFamily="34" charset="-122"/>
              </a:rPr>
              <a:t>      检验方法：观察，拉线、尺量。</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28"/>
          <p:cNvSpPr/>
          <p:nvPr/>
        </p:nvSpPr>
        <p:spPr>
          <a:xfrm>
            <a:off x="1947558" y="122875"/>
            <a:ext cx="5605153" cy="523220"/>
          </a:xfrm>
          <a:custGeom>
            <a:avLst/>
            <a:gdLst>
              <a:gd name="txL" fmla="*/ 0 w 4911725"/>
              <a:gd name="txT" fmla="*/ 0 h 435584"/>
              <a:gd name="txR" fmla="*/ 4911725 w 4911725"/>
              <a:gd name="txB" fmla="*/ 435584 h 435584"/>
            </a:gdLst>
            <a:ahLst/>
            <a:cxnLst>
              <a:cxn ang="0">
                <a:pos x="4911725" y="217792"/>
              </a:cxn>
              <a:cxn ang="5400000">
                <a:pos x="2455862" y="435584"/>
              </a:cxn>
              <a:cxn ang="10800000">
                <a:pos x="0" y="217792"/>
              </a:cxn>
              <a:cxn ang="16200000">
                <a:pos x="2455862" y="0"/>
              </a:cxn>
            </a:cxnLst>
            <a:rect l="txL" t="txT" r="txR" b="txB"/>
            <a:pathLst>
              <a:path w="4911725" h="435584">
                <a:moveTo>
                  <a:pt x="0" y="0"/>
                </a:moveTo>
                <a:lnTo>
                  <a:pt x="4839126" y="0"/>
                </a:lnTo>
                <a:lnTo>
                  <a:pt x="4911725" y="72598"/>
                </a:lnTo>
                <a:lnTo>
                  <a:pt x="4911725" y="435584"/>
                </a:lnTo>
                <a:lnTo>
                  <a:pt x="4911725" y="435584"/>
                </a:lnTo>
                <a:lnTo>
                  <a:pt x="72598" y="435584"/>
                </a:lnTo>
                <a:lnTo>
                  <a:pt x="0" y="362985"/>
                </a:lnTo>
                <a:lnTo>
                  <a:pt x="0" y="0"/>
                </a:lnTo>
                <a:close/>
              </a:path>
            </a:pathLst>
          </a:custGeom>
          <a:solidFill>
            <a:srgbClr val="F0BF29"/>
          </a:solidFill>
          <a:ln w="9525">
            <a:noFill/>
          </a:ln>
          <a:effectLst>
            <a:outerShdw dist="25400" dir="5400000" algn="t" rotWithShape="0">
              <a:srgbClr val="000000">
                <a:alpha val="39999"/>
              </a:srgbClr>
            </a:outerShdw>
          </a:effectLst>
        </p:spPr>
        <p:txBody>
          <a:bodyPr wrap="square" anchor="t">
            <a:spAutoFit/>
          </a:bodyPr>
          <a:lstStyle/>
          <a:p>
            <a:pPr algn="ctr" defTabSz="685800">
              <a:defRPr/>
            </a:pPr>
            <a:r>
              <a:rPr lang="zh-CN" altLang="en-US" sz="2800" b="1" dirty="0">
                <a:latin typeface="微软雅黑" panose="020B0503020204020204" pitchFamily="34" charset="-122"/>
                <a:ea typeface="微软雅黑" panose="020B0503020204020204" pitchFamily="34" charset="-122"/>
                <a:sym typeface="+mn-ea"/>
              </a:rPr>
              <a:t>预制混凝土构件模具的安装</a:t>
            </a:r>
          </a:p>
        </p:txBody>
      </p:sp>
      <p:sp>
        <p:nvSpPr>
          <p:cNvPr id="4" name="文本框 3"/>
          <p:cNvSpPr txBox="1"/>
          <p:nvPr/>
        </p:nvSpPr>
        <p:spPr>
          <a:xfrm>
            <a:off x="162175" y="849630"/>
            <a:ext cx="2492990" cy="400110"/>
          </a:xfrm>
          <a:prstGeom prst="rect">
            <a:avLst/>
          </a:prstGeom>
        </p:spPr>
        <p:style>
          <a:lnRef idx="1">
            <a:schemeClr val="accent5"/>
          </a:lnRef>
          <a:fillRef idx="3">
            <a:schemeClr val="accent5"/>
          </a:fillRef>
          <a:effectRef idx="2">
            <a:schemeClr val="accent5"/>
          </a:effectRef>
          <a:fontRef idx="minor">
            <a:schemeClr val="lt1"/>
          </a:fontRef>
        </p:style>
        <p:txBody>
          <a:bodyPr wrap="none" rtlCol="0" anchor="t">
            <a:spAutoFit/>
          </a:bodyPr>
          <a:lstStyle/>
          <a:p>
            <a:r>
              <a:rPr lang="zh-CN" altLang="en-US" sz="2000" b="1" dirty="0">
                <a:solidFill>
                  <a:schemeClr val="tx1"/>
                </a:solidFill>
                <a:latin typeface="微软雅黑" panose="020B0503020204020204" pitchFamily="34" charset="-122"/>
                <a:ea typeface="微软雅黑" panose="020B0503020204020204" pitchFamily="34" charset="-122"/>
                <a:sym typeface="+mn-ea"/>
              </a:rPr>
              <a:t>五、模具边模的组装</a:t>
            </a:r>
            <a:endParaRPr lang="zh-CN" altLang="en-US" sz="2000" b="1" dirty="0">
              <a:solidFill>
                <a:schemeClr val="tx1"/>
              </a:solidFill>
            </a:endParaRPr>
          </a:p>
        </p:txBody>
      </p:sp>
      <p:pic>
        <p:nvPicPr>
          <p:cNvPr id="4098" name="Picture 2"/>
          <p:cNvPicPr>
            <a:picLocks noChangeAspect="1" noChangeArrowheads="1"/>
          </p:cNvPicPr>
          <p:nvPr/>
        </p:nvPicPr>
        <p:blipFill>
          <a:blip r:embed="rId3" cstate="print"/>
          <a:srcRect/>
          <a:stretch>
            <a:fillRect/>
          </a:stretch>
        </p:blipFill>
        <p:spPr bwMode="auto">
          <a:xfrm>
            <a:off x="2654063" y="703225"/>
            <a:ext cx="4080027" cy="4391287"/>
          </a:xfrm>
          <a:prstGeom prst="rect">
            <a:avLst/>
          </a:prstGeom>
          <a:noFill/>
          <a:ln w="9525">
            <a:noFill/>
            <a:miter lim="800000"/>
            <a:headEnd/>
            <a:tailEnd/>
          </a:ln>
        </p:spPr>
      </p:pic>
      <p:sp>
        <p:nvSpPr>
          <p:cNvPr id="8" name="TextBox 7"/>
          <p:cNvSpPr txBox="1"/>
          <p:nvPr/>
        </p:nvSpPr>
        <p:spPr>
          <a:xfrm>
            <a:off x="2252939" y="1401285"/>
            <a:ext cx="430887" cy="3289465"/>
          </a:xfrm>
          <a:prstGeom prst="rect">
            <a:avLst/>
          </a:prstGeom>
          <a:noFill/>
        </p:spPr>
        <p:txBody>
          <a:bodyPr vert="eaVert" wrap="square" rtlCol="0">
            <a:spAutoFit/>
          </a:bodyPr>
          <a:lstStyle/>
          <a:p>
            <a:r>
              <a:rPr lang="zh-CN" altLang="en-US" sz="1600" dirty="0"/>
              <a:t>模具组装尺寸允许偏差及检验方法</a:t>
            </a:r>
          </a:p>
        </p:txBody>
      </p:sp>
      <p:sp>
        <p:nvSpPr>
          <p:cNvPr id="11" name="TextBox 10"/>
          <p:cNvSpPr txBox="1"/>
          <p:nvPr/>
        </p:nvSpPr>
        <p:spPr>
          <a:xfrm>
            <a:off x="6804561" y="771895"/>
            <a:ext cx="2339439" cy="892552"/>
          </a:xfrm>
          <a:prstGeom prst="rect">
            <a:avLst/>
          </a:prstGeom>
          <a:noFill/>
        </p:spPr>
        <p:txBody>
          <a:bodyPr wrap="square" rtlCol="0">
            <a:spAutoFit/>
          </a:bodyPr>
          <a:lstStyle/>
          <a:p>
            <a:r>
              <a:rPr lang="zh-CN" altLang="en-US" b="1" dirty="0"/>
              <a:t>注</a:t>
            </a:r>
            <a:r>
              <a:rPr lang="zh-CN" altLang="zh-CN" b="1" dirty="0"/>
              <a:t>：</a:t>
            </a:r>
            <a:r>
              <a:rPr lang="en-US" altLang="zh-CN" b="1" dirty="0"/>
              <a:t> </a:t>
            </a:r>
            <a:r>
              <a:rPr lang="en-US" altLang="zh-CN" sz="1600" b="1" dirty="0"/>
              <a:t>L   </a:t>
            </a:r>
            <a:r>
              <a:rPr lang="zh-CN" altLang="zh-CN" sz="1600" dirty="0"/>
              <a:t>为构件长</a:t>
            </a:r>
            <a:r>
              <a:rPr lang="zh-CN" altLang="en-US" sz="1600" dirty="0"/>
              <a:t>度</a:t>
            </a:r>
            <a:r>
              <a:rPr lang="zh-CN" altLang="zh-CN" sz="1600" dirty="0"/>
              <a:t>（</a:t>
            </a:r>
            <a:r>
              <a:rPr lang="en-US" altLang="zh-CN" sz="1600" dirty="0"/>
              <a:t>mm</a:t>
            </a:r>
            <a:r>
              <a:rPr lang="zh-CN" altLang="zh-CN" sz="1600" dirty="0"/>
              <a:t>）。</a:t>
            </a:r>
          </a:p>
          <a:p>
            <a:endParaRPr lang="zh-CN" altLang="en-US" dirty="0"/>
          </a:p>
        </p:txBody>
      </p:sp>
    </p:spTree>
  </p:cSld>
  <p:clrMapOvr>
    <a:masterClrMapping/>
  </p:clrMapOvr>
  <p:transition>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28"/>
          <p:cNvSpPr/>
          <p:nvPr/>
        </p:nvSpPr>
        <p:spPr>
          <a:xfrm>
            <a:off x="1947558" y="122875"/>
            <a:ext cx="5605153" cy="523220"/>
          </a:xfrm>
          <a:custGeom>
            <a:avLst/>
            <a:gdLst>
              <a:gd name="txL" fmla="*/ 0 w 4911725"/>
              <a:gd name="txT" fmla="*/ 0 h 435584"/>
              <a:gd name="txR" fmla="*/ 4911725 w 4911725"/>
              <a:gd name="txB" fmla="*/ 435584 h 435584"/>
            </a:gdLst>
            <a:ahLst/>
            <a:cxnLst>
              <a:cxn ang="0">
                <a:pos x="4911725" y="217792"/>
              </a:cxn>
              <a:cxn ang="5400000">
                <a:pos x="2455862" y="435584"/>
              </a:cxn>
              <a:cxn ang="10800000">
                <a:pos x="0" y="217792"/>
              </a:cxn>
              <a:cxn ang="16200000">
                <a:pos x="2455862" y="0"/>
              </a:cxn>
            </a:cxnLst>
            <a:rect l="txL" t="txT" r="txR" b="txB"/>
            <a:pathLst>
              <a:path w="4911725" h="435584">
                <a:moveTo>
                  <a:pt x="0" y="0"/>
                </a:moveTo>
                <a:lnTo>
                  <a:pt x="4839126" y="0"/>
                </a:lnTo>
                <a:lnTo>
                  <a:pt x="4911725" y="72598"/>
                </a:lnTo>
                <a:lnTo>
                  <a:pt x="4911725" y="435584"/>
                </a:lnTo>
                <a:lnTo>
                  <a:pt x="4911725" y="435584"/>
                </a:lnTo>
                <a:lnTo>
                  <a:pt x="72598" y="435584"/>
                </a:lnTo>
                <a:lnTo>
                  <a:pt x="0" y="362985"/>
                </a:lnTo>
                <a:lnTo>
                  <a:pt x="0" y="0"/>
                </a:lnTo>
                <a:close/>
              </a:path>
            </a:pathLst>
          </a:custGeom>
          <a:solidFill>
            <a:srgbClr val="F0BF29"/>
          </a:solidFill>
          <a:ln w="9525">
            <a:noFill/>
          </a:ln>
          <a:effectLst>
            <a:outerShdw dist="25400" dir="5400000" algn="t" rotWithShape="0">
              <a:srgbClr val="000000">
                <a:alpha val="39999"/>
              </a:srgbClr>
            </a:outerShdw>
          </a:effectLst>
        </p:spPr>
        <p:txBody>
          <a:bodyPr wrap="square" anchor="t">
            <a:spAutoFit/>
          </a:bodyPr>
          <a:lstStyle/>
          <a:p>
            <a:pPr algn="ctr" defTabSz="685800">
              <a:defRPr/>
            </a:pPr>
            <a:r>
              <a:rPr lang="zh-CN" altLang="en-US" sz="2800" b="1" dirty="0">
                <a:latin typeface="微软雅黑" panose="020B0503020204020204" pitchFamily="34" charset="-122"/>
                <a:ea typeface="微软雅黑" panose="020B0503020204020204" pitchFamily="34" charset="-122"/>
                <a:sym typeface="+mn-ea"/>
              </a:rPr>
              <a:t>预制混凝土构件模具的安装</a:t>
            </a:r>
          </a:p>
        </p:txBody>
      </p:sp>
      <p:sp>
        <p:nvSpPr>
          <p:cNvPr id="4" name="文本框 3"/>
          <p:cNvSpPr txBox="1"/>
          <p:nvPr/>
        </p:nvSpPr>
        <p:spPr>
          <a:xfrm>
            <a:off x="257175" y="849630"/>
            <a:ext cx="2492990" cy="400110"/>
          </a:xfrm>
          <a:prstGeom prst="rect">
            <a:avLst/>
          </a:prstGeom>
        </p:spPr>
        <p:style>
          <a:lnRef idx="1">
            <a:schemeClr val="accent5"/>
          </a:lnRef>
          <a:fillRef idx="3">
            <a:schemeClr val="accent5"/>
          </a:fillRef>
          <a:effectRef idx="2">
            <a:schemeClr val="accent5"/>
          </a:effectRef>
          <a:fontRef idx="minor">
            <a:schemeClr val="lt1"/>
          </a:fontRef>
        </p:style>
        <p:txBody>
          <a:bodyPr wrap="none" rtlCol="0" anchor="t">
            <a:spAutoFit/>
          </a:bodyPr>
          <a:lstStyle/>
          <a:p>
            <a:r>
              <a:rPr lang="zh-CN" altLang="en-US" sz="2000" b="1" dirty="0">
                <a:solidFill>
                  <a:schemeClr val="tx1"/>
                </a:solidFill>
                <a:latin typeface="微软雅黑" panose="020B0503020204020204" pitchFamily="34" charset="-122"/>
                <a:ea typeface="微软雅黑" panose="020B0503020204020204" pitchFamily="34" charset="-122"/>
                <a:sym typeface="+mn-ea"/>
              </a:rPr>
              <a:t>五、模具边模的组装</a:t>
            </a:r>
            <a:endParaRPr lang="zh-CN" altLang="en-US" sz="2000" b="1" dirty="0">
              <a:solidFill>
                <a:schemeClr val="tx1"/>
              </a:solidFill>
            </a:endParaRPr>
          </a:p>
        </p:txBody>
      </p:sp>
      <p:sp>
        <p:nvSpPr>
          <p:cNvPr id="5" name="TextBox 6"/>
          <p:cNvSpPr txBox="1"/>
          <p:nvPr/>
        </p:nvSpPr>
        <p:spPr>
          <a:xfrm>
            <a:off x="447675" y="1456375"/>
            <a:ext cx="8248650" cy="2585323"/>
          </a:xfrm>
          <a:prstGeom prst="rect">
            <a:avLst/>
          </a:prstGeom>
          <a:noFill/>
        </p:spPr>
        <p:txBody>
          <a:bodyPr wrap="square" rtlCol="0">
            <a:spAutoFit/>
          </a:bodyPr>
          <a:lstStyle/>
          <a:p>
            <a:pPr fontAlgn="auto">
              <a:lnSpc>
                <a:spcPct val="150000"/>
              </a:lnSpc>
            </a:pPr>
            <a:r>
              <a:rPr lang="zh-CN" altLang="en-US" b="1" dirty="0">
                <a:latin typeface="微软雅黑" panose="020B0503020204020204" pitchFamily="34" charset="-122"/>
                <a:ea typeface="微软雅黑" panose="020B0503020204020204" pitchFamily="34" charset="-122"/>
                <a:sym typeface="+mn-ea"/>
              </a:rPr>
              <a:t>（</a:t>
            </a:r>
            <a:r>
              <a:rPr lang="en-US" altLang="zh-CN" b="1" dirty="0">
                <a:latin typeface="微软雅黑" panose="020B0503020204020204" pitchFamily="34" charset="-122"/>
                <a:ea typeface="微软雅黑" panose="020B0503020204020204" pitchFamily="34" charset="-122"/>
                <a:sym typeface="+mn-ea"/>
              </a:rPr>
              <a:t>6</a:t>
            </a:r>
            <a:r>
              <a:rPr lang="zh-CN" altLang="en-US" b="1" dirty="0">
                <a:latin typeface="微软雅黑" panose="020B0503020204020204" pitchFamily="34" charset="-122"/>
                <a:ea typeface="微软雅黑" panose="020B0503020204020204" pitchFamily="34" charset="-122"/>
                <a:sym typeface="+mn-ea"/>
              </a:rPr>
              <a:t>）</a:t>
            </a:r>
            <a:r>
              <a:rPr lang="zh-CN" altLang="en-US" dirty="0">
                <a:latin typeface="微软雅黑" panose="020B0503020204020204" pitchFamily="34" charset="-122"/>
                <a:ea typeface="微软雅黑" panose="020B0503020204020204" pitchFamily="34" charset="-122"/>
                <a:sym typeface="+mn-ea"/>
              </a:rPr>
              <a:t>构件上的预埋件和预留孔洞宜通过模具进行定位，并安装牢固，其安装允许偏差应符合教材表</a:t>
            </a:r>
            <a:r>
              <a:rPr lang="en-US" altLang="zh-CN" dirty="0">
                <a:latin typeface="微软雅黑" panose="020B0503020204020204" pitchFamily="34" charset="-122"/>
                <a:ea typeface="微软雅黑" panose="020B0503020204020204" pitchFamily="34" charset="-122"/>
                <a:sym typeface="+mn-ea"/>
              </a:rPr>
              <a:t>2-4</a:t>
            </a:r>
            <a:r>
              <a:rPr lang="zh-CN" altLang="en-US" dirty="0">
                <a:latin typeface="微软雅黑" panose="020B0503020204020204" pitchFamily="34" charset="-122"/>
                <a:ea typeface="微软雅黑" panose="020B0503020204020204" pitchFamily="34" charset="-122"/>
                <a:sym typeface="+mn-ea"/>
              </a:rPr>
              <a:t>的规定。</a:t>
            </a:r>
          </a:p>
          <a:p>
            <a:pPr fontAlgn="auto">
              <a:lnSpc>
                <a:spcPct val="150000"/>
              </a:lnSpc>
            </a:pPr>
            <a:r>
              <a:rPr lang="zh-CN" altLang="en-US" dirty="0">
                <a:latin typeface="微软雅黑" panose="020B0503020204020204" pitchFamily="34" charset="-122"/>
                <a:ea typeface="微软雅黑" panose="020B0503020204020204" pitchFamily="34" charset="-122"/>
                <a:sym typeface="+mn-ea"/>
              </a:rPr>
              <a:t>      检查数量：同一工作班安装的模具，抽查</a:t>
            </a:r>
            <a:r>
              <a:rPr lang="en-US" altLang="zh-CN" dirty="0">
                <a:latin typeface="微软雅黑" panose="020B0503020204020204" pitchFamily="34" charset="-122"/>
                <a:ea typeface="微软雅黑" panose="020B0503020204020204" pitchFamily="34" charset="-122"/>
                <a:sym typeface="+mn-ea"/>
              </a:rPr>
              <a:t>10</a:t>
            </a:r>
            <a:r>
              <a:rPr lang="zh-CN" altLang="en-US" dirty="0">
                <a:latin typeface="微软雅黑" panose="020B0503020204020204" pitchFamily="34" charset="-122"/>
                <a:ea typeface="微软雅黑" panose="020B0503020204020204" pitchFamily="34" charset="-122"/>
                <a:sym typeface="+mn-ea"/>
              </a:rPr>
              <a:t>℅，且不少于</a:t>
            </a:r>
            <a:r>
              <a:rPr lang="en-US" altLang="zh-CN" dirty="0">
                <a:latin typeface="微软雅黑" panose="020B0503020204020204" pitchFamily="34" charset="-122"/>
                <a:ea typeface="微软雅黑" panose="020B0503020204020204" pitchFamily="34" charset="-122"/>
                <a:sym typeface="+mn-ea"/>
              </a:rPr>
              <a:t>5</a:t>
            </a:r>
            <a:r>
              <a:rPr lang="zh-CN" altLang="en-US" dirty="0">
                <a:latin typeface="微软雅黑" panose="020B0503020204020204" pitchFamily="34" charset="-122"/>
                <a:ea typeface="微软雅黑" panose="020B0503020204020204" pitchFamily="34" charset="-122"/>
                <a:sym typeface="+mn-ea"/>
              </a:rPr>
              <a:t>件。</a:t>
            </a:r>
          </a:p>
          <a:p>
            <a:pPr fontAlgn="auto">
              <a:lnSpc>
                <a:spcPct val="150000"/>
              </a:lnSpc>
            </a:pPr>
            <a:r>
              <a:rPr lang="zh-CN" altLang="en-US" dirty="0">
                <a:latin typeface="微软雅黑" panose="020B0503020204020204" pitchFamily="34" charset="-122"/>
                <a:ea typeface="微软雅黑" panose="020B0503020204020204" pitchFamily="34" charset="-122"/>
                <a:sym typeface="+mn-ea"/>
              </a:rPr>
              <a:t>      检验方法：尺量。</a:t>
            </a:r>
          </a:p>
          <a:p>
            <a:pPr fontAlgn="auto">
              <a:lnSpc>
                <a:spcPct val="150000"/>
              </a:lnSpc>
            </a:pPr>
            <a:r>
              <a:rPr lang="zh-CN" altLang="en-US" b="1" dirty="0">
                <a:latin typeface="微软雅黑" panose="020B0503020204020204" pitchFamily="34" charset="-122"/>
                <a:ea typeface="微软雅黑" panose="020B0503020204020204" pitchFamily="34" charset="-122"/>
                <a:sym typeface="+mn-ea"/>
              </a:rPr>
              <a:t>（</a:t>
            </a:r>
            <a:r>
              <a:rPr lang="en-US" altLang="zh-CN" b="1" dirty="0">
                <a:latin typeface="微软雅黑" panose="020B0503020204020204" pitchFamily="34" charset="-122"/>
                <a:ea typeface="微软雅黑" panose="020B0503020204020204" pitchFamily="34" charset="-122"/>
                <a:sym typeface="+mn-ea"/>
              </a:rPr>
              <a:t>7</a:t>
            </a:r>
            <a:r>
              <a:rPr lang="zh-CN" altLang="en-US" b="1" dirty="0">
                <a:latin typeface="微软雅黑" panose="020B0503020204020204" pitchFamily="34" charset="-122"/>
                <a:ea typeface="微软雅黑" panose="020B0503020204020204" pitchFamily="34" charset="-122"/>
                <a:sym typeface="+mn-ea"/>
              </a:rPr>
              <a:t>）</a:t>
            </a:r>
            <a:r>
              <a:rPr lang="zh-CN" altLang="en-US" dirty="0">
                <a:latin typeface="微软雅黑" panose="020B0503020204020204" pitchFamily="34" charset="-122"/>
                <a:ea typeface="微软雅黑" panose="020B0503020204020204" pitchFamily="34" charset="-122"/>
                <a:sym typeface="+mn-ea"/>
              </a:rPr>
              <a:t>预制构件中预埋门窗框时，应在模具上设置限位装置进行固定，并应逐件检验。门窗框安装偏差和检验方法应符合表</a:t>
            </a:r>
            <a:r>
              <a:rPr lang="en-US" altLang="zh-CN" dirty="0">
                <a:latin typeface="微软雅黑" panose="020B0503020204020204" pitchFamily="34" charset="-122"/>
                <a:ea typeface="微软雅黑" panose="020B0503020204020204" pitchFamily="34" charset="-122"/>
                <a:sym typeface="+mn-ea"/>
              </a:rPr>
              <a:t>2-5</a:t>
            </a:r>
            <a:r>
              <a:rPr lang="zh-CN" altLang="en-US" dirty="0">
                <a:latin typeface="微软雅黑" panose="020B0503020204020204" pitchFamily="34" charset="-122"/>
                <a:ea typeface="微软雅黑" panose="020B0503020204020204" pitchFamily="34" charset="-122"/>
                <a:sym typeface="+mn-ea"/>
              </a:rPr>
              <a:t>的规定。</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split dir="in"/>
      </p:transition>
    </mc:Choice>
    <mc:Fallback xmlns="">
      <p:transition>
        <p:split dir="in"/>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文本框 1"/>
          <p:cNvSpPr txBox="1"/>
          <p:nvPr/>
        </p:nvSpPr>
        <p:spPr>
          <a:xfrm>
            <a:off x="2694712" y="1962150"/>
            <a:ext cx="6186309" cy="1015663"/>
          </a:xfrm>
          <a:prstGeom prst="rect">
            <a:avLst/>
          </a:prstGeom>
          <a:noFill/>
          <a:ln w="9525">
            <a:noFill/>
          </a:ln>
        </p:spPr>
        <p:txBody>
          <a:bodyPr wrap="none" anchor="t">
            <a:spAutoFit/>
          </a:bodyPr>
          <a:lstStyle/>
          <a:p>
            <a:pPr algn="ctr"/>
            <a:r>
              <a:rPr lang="zh-CN" altLang="en-US" sz="3600" b="1"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预制混凝土墙模具准备与安装</a:t>
            </a:r>
            <a:endParaRPr lang="en-US" altLang="zh-CN" sz="3600" b="1"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a:p>
            <a:pPr algn="ctr"/>
            <a:endParaRPr lang="en-US" altLang="zh-CN" sz="2400"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290" name="文本框 2"/>
          <p:cNvSpPr txBox="1"/>
          <p:nvPr/>
        </p:nvSpPr>
        <p:spPr>
          <a:xfrm>
            <a:off x="579438" y="1962150"/>
            <a:ext cx="1393330" cy="646331"/>
          </a:xfrm>
          <a:prstGeom prst="rect">
            <a:avLst/>
          </a:prstGeom>
          <a:noFill/>
          <a:ln w="9525">
            <a:noFill/>
          </a:ln>
        </p:spPr>
        <p:txBody>
          <a:bodyPr wrap="none" anchor="t">
            <a:spAutoFit/>
          </a:bodyPr>
          <a:lstStyle/>
          <a:p>
            <a:r>
              <a:rPr lang="zh-CN" altLang="en-US" sz="3600" b="1" dirty="0">
                <a:latin typeface="微软雅黑" panose="020B0503020204020204" pitchFamily="34" charset="-122"/>
                <a:ea typeface="微软雅黑" panose="020B0503020204020204" pitchFamily="34" charset="-122"/>
                <a:sym typeface="微软雅黑" panose="020B0503020204020204" pitchFamily="34" charset="-122"/>
              </a:rPr>
              <a:t>任务</a:t>
            </a:r>
            <a:r>
              <a:rPr lang="en-US" altLang="zh-CN" sz="3600" b="1" dirty="0">
                <a:latin typeface="微软雅黑" panose="020B0503020204020204" pitchFamily="34" charset="-122"/>
                <a:ea typeface="微软雅黑" panose="020B0503020204020204" pitchFamily="34" charset="-122"/>
                <a:sym typeface="微软雅黑" panose="020B0503020204020204" pitchFamily="34" charset="-122"/>
              </a:rPr>
              <a:t>4</a:t>
            </a:r>
            <a:endParaRPr lang="en-US" altLang="en-US" sz="3600" b="1" dirty="0">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p:split orient="vert"/>
      </p:transition>
    </mc:Choice>
    <mc:Fallback xmlns="">
      <p:transition>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28"/>
          <p:cNvSpPr/>
          <p:nvPr/>
        </p:nvSpPr>
        <p:spPr>
          <a:xfrm>
            <a:off x="1947558" y="122875"/>
            <a:ext cx="5605153" cy="523220"/>
          </a:xfrm>
          <a:custGeom>
            <a:avLst/>
            <a:gdLst>
              <a:gd name="txL" fmla="*/ 0 w 4911725"/>
              <a:gd name="txT" fmla="*/ 0 h 435584"/>
              <a:gd name="txR" fmla="*/ 4911725 w 4911725"/>
              <a:gd name="txB" fmla="*/ 435584 h 435584"/>
            </a:gdLst>
            <a:ahLst/>
            <a:cxnLst>
              <a:cxn ang="0">
                <a:pos x="4911725" y="217792"/>
              </a:cxn>
              <a:cxn ang="5400000">
                <a:pos x="2455862" y="435584"/>
              </a:cxn>
              <a:cxn ang="10800000">
                <a:pos x="0" y="217792"/>
              </a:cxn>
              <a:cxn ang="16200000">
                <a:pos x="2455862" y="0"/>
              </a:cxn>
            </a:cxnLst>
            <a:rect l="txL" t="txT" r="txR" b="txB"/>
            <a:pathLst>
              <a:path w="4911725" h="435584">
                <a:moveTo>
                  <a:pt x="0" y="0"/>
                </a:moveTo>
                <a:lnTo>
                  <a:pt x="4839126" y="0"/>
                </a:lnTo>
                <a:lnTo>
                  <a:pt x="4911725" y="72598"/>
                </a:lnTo>
                <a:lnTo>
                  <a:pt x="4911725" y="435584"/>
                </a:lnTo>
                <a:lnTo>
                  <a:pt x="4911725" y="435584"/>
                </a:lnTo>
                <a:lnTo>
                  <a:pt x="72598" y="435584"/>
                </a:lnTo>
                <a:lnTo>
                  <a:pt x="0" y="362985"/>
                </a:lnTo>
                <a:lnTo>
                  <a:pt x="0" y="0"/>
                </a:lnTo>
                <a:close/>
              </a:path>
            </a:pathLst>
          </a:custGeom>
          <a:solidFill>
            <a:srgbClr val="F0BF29"/>
          </a:solidFill>
          <a:ln w="9525">
            <a:noFill/>
          </a:ln>
          <a:effectLst>
            <a:outerShdw dist="25400" dir="5400000" algn="t" rotWithShape="0">
              <a:srgbClr val="000000">
                <a:alpha val="39999"/>
              </a:srgbClr>
            </a:outerShdw>
          </a:effectLst>
        </p:spPr>
        <p:txBody>
          <a:bodyPr wrap="square" anchor="t">
            <a:spAutoFit/>
          </a:bodyPr>
          <a:lstStyle/>
          <a:p>
            <a:pPr algn="ctr" defTabSz="685800">
              <a:defRPr/>
            </a:pPr>
            <a:r>
              <a:rPr lang="zh-CN" altLang="en-US" sz="2800" b="1" dirty="0">
                <a:latin typeface="微软雅黑" panose="020B0503020204020204" pitchFamily="34" charset="-122"/>
                <a:ea typeface="微软雅黑" panose="020B0503020204020204" pitchFamily="34" charset="-122"/>
                <a:sym typeface="+mn-ea"/>
              </a:rPr>
              <a:t>预制混凝土构件模具的安装</a:t>
            </a:r>
          </a:p>
        </p:txBody>
      </p:sp>
      <p:sp>
        <p:nvSpPr>
          <p:cNvPr id="3" name="TextBox 6"/>
          <p:cNvSpPr txBox="1"/>
          <p:nvPr/>
        </p:nvSpPr>
        <p:spPr>
          <a:xfrm>
            <a:off x="447675" y="1397000"/>
            <a:ext cx="8248650" cy="3323987"/>
          </a:xfrm>
          <a:prstGeom prst="rect">
            <a:avLst/>
          </a:prstGeom>
          <a:noFill/>
        </p:spPr>
        <p:txBody>
          <a:bodyPr wrap="square" rtlCol="0">
            <a:spAutoFit/>
          </a:bodyPr>
          <a:lstStyle/>
          <a:p>
            <a:pPr>
              <a:lnSpc>
                <a:spcPct val="150000"/>
              </a:lnSpc>
            </a:pPr>
            <a:r>
              <a:rPr lang="zh-CN" altLang="en-US" sz="2000" dirty="0"/>
              <a:t>（</a:t>
            </a:r>
            <a:r>
              <a:rPr lang="en-US" altLang="zh-CN" sz="2000" dirty="0"/>
              <a:t>1</a:t>
            </a:r>
            <a:r>
              <a:rPr lang="zh-CN" altLang="en-US" sz="2000" dirty="0"/>
              <a:t>）</a:t>
            </a:r>
            <a:r>
              <a:rPr lang="zh-CN" altLang="zh-CN" sz="2000" dirty="0"/>
              <a:t>预制装配式混凝土结构的模具以钢模为主，面板主材选用</a:t>
            </a:r>
            <a:r>
              <a:rPr lang="en-US" altLang="zh-CN" sz="2000" dirty="0"/>
              <a:t>Q235</a:t>
            </a:r>
            <a:r>
              <a:rPr lang="zh-CN" altLang="zh-CN" sz="2000" dirty="0"/>
              <a:t>钢板，支持结构可选型钢或者钢板，规格可根据模具形式选择，支撑体系应具有足够的承载力、刚度和稳定性，应保证在构件生产时能可靠承受浇筑混凝土的重量、侧压力及工作荷载。</a:t>
            </a:r>
          </a:p>
          <a:p>
            <a:pPr>
              <a:lnSpc>
                <a:spcPct val="150000"/>
              </a:lnSpc>
            </a:pPr>
            <a:r>
              <a:rPr lang="zh-CN" altLang="en-US" sz="2000" dirty="0"/>
              <a:t>（</a:t>
            </a:r>
            <a:r>
              <a:rPr lang="en-US" altLang="zh-CN" sz="2000" dirty="0"/>
              <a:t>2</a:t>
            </a:r>
            <a:r>
              <a:rPr lang="zh-CN" altLang="en-US" sz="2000" dirty="0"/>
              <a:t>）</a:t>
            </a:r>
            <a:r>
              <a:rPr lang="zh-CN" altLang="zh-CN" sz="2000" dirty="0"/>
              <a:t>预制装配式混凝土结构的模板与支撑体系应保证工程结构和构件的各部分形状尺寸、相对位置的准确，且应便于钢筋安装和混凝土浇筑、养护。</a:t>
            </a:r>
            <a:endParaRPr lang="zh-CN" altLang="en-US" sz="2000" dirty="0">
              <a:solidFill>
                <a:schemeClr val="tx1"/>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257175" y="849630"/>
            <a:ext cx="3005951" cy="400110"/>
          </a:xfrm>
          <a:prstGeom prst="rect">
            <a:avLst/>
          </a:prstGeom>
        </p:spPr>
        <p:style>
          <a:lnRef idx="1">
            <a:schemeClr val="accent5"/>
          </a:lnRef>
          <a:fillRef idx="3">
            <a:schemeClr val="accent5"/>
          </a:fillRef>
          <a:effectRef idx="2">
            <a:schemeClr val="accent5"/>
          </a:effectRef>
          <a:fontRef idx="minor">
            <a:schemeClr val="lt1"/>
          </a:fontRef>
        </p:style>
        <p:txBody>
          <a:bodyPr wrap="none" rtlCol="0" anchor="t">
            <a:spAutoFit/>
          </a:bodyPr>
          <a:lstStyle/>
          <a:p>
            <a:r>
              <a:rPr lang="zh-CN" altLang="en-US" sz="2000" b="1" dirty="0">
                <a:solidFill>
                  <a:schemeClr val="tx1"/>
                </a:solidFill>
                <a:latin typeface="微软雅黑" panose="020B0503020204020204" pitchFamily="34" charset="-122"/>
                <a:ea typeface="微软雅黑" panose="020B0503020204020204" pitchFamily="34" charset="-122"/>
                <a:sym typeface="+mn-ea"/>
              </a:rPr>
              <a:t>一、模具安装的一般规定</a:t>
            </a:r>
            <a:endParaRPr lang="zh-CN" altLang="en-US" sz="2000" b="1" dirty="0">
              <a:solidFill>
                <a:schemeClr val="tx1"/>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000" fill="hold"/>
                                        <p:tgtEl>
                                          <p:spTgt spid="3"/>
                                        </p:tgtEl>
                                        <p:attrNameLst>
                                          <p:attrName>ppt_x</p:attrName>
                                        </p:attrNameLst>
                                      </p:cBhvr>
                                      <p:tavLst>
                                        <p:tav tm="0">
                                          <p:val>
                                            <p:strVal val="#ppt_x"/>
                                          </p:val>
                                        </p:tav>
                                        <p:tav tm="100000">
                                          <p:val>
                                            <p:strVal val="#ppt_x"/>
                                          </p:val>
                                        </p:tav>
                                      </p:tavLst>
                                    </p:anim>
                                    <p:anim calcmode="lin" valueType="num">
                                      <p:cBhvr additive="base">
                                        <p:cTn id="13"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28"/>
          <p:cNvSpPr/>
          <p:nvPr/>
        </p:nvSpPr>
        <p:spPr>
          <a:xfrm>
            <a:off x="1947558" y="122875"/>
            <a:ext cx="5605153" cy="523220"/>
          </a:xfrm>
          <a:custGeom>
            <a:avLst/>
            <a:gdLst>
              <a:gd name="txL" fmla="*/ 0 w 4911725"/>
              <a:gd name="txT" fmla="*/ 0 h 435584"/>
              <a:gd name="txR" fmla="*/ 4911725 w 4911725"/>
              <a:gd name="txB" fmla="*/ 435584 h 435584"/>
            </a:gdLst>
            <a:ahLst/>
            <a:cxnLst>
              <a:cxn ang="0">
                <a:pos x="4911725" y="217792"/>
              </a:cxn>
              <a:cxn ang="5400000">
                <a:pos x="2455862" y="435584"/>
              </a:cxn>
              <a:cxn ang="10800000">
                <a:pos x="0" y="217792"/>
              </a:cxn>
              <a:cxn ang="16200000">
                <a:pos x="2455862" y="0"/>
              </a:cxn>
            </a:cxnLst>
            <a:rect l="txL" t="txT" r="txR" b="txB"/>
            <a:pathLst>
              <a:path w="4911725" h="435584">
                <a:moveTo>
                  <a:pt x="0" y="0"/>
                </a:moveTo>
                <a:lnTo>
                  <a:pt x="4839126" y="0"/>
                </a:lnTo>
                <a:lnTo>
                  <a:pt x="4911725" y="72598"/>
                </a:lnTo>
                <a:lnTo>
                  <a:pt x="4911725" y="435584"/>
                </a:lnTo>
                <a:lnTo>
                  <a:pt x="4911725" y="435584"/>
                </a:lnTo>
                <a:lnTo>
                  <a:pt x="72598" y="435584"/>
                </a:lnTo>
                <a:lnTo>
                  <a:pt x="0" y="362985"/>
                </a:lnTo>
                <a:lnTo>
                  <a:pt x="0" y="0"/>
                </a:lnTo>
                <a:close/>
              </a:path>
            </a:pathLst>
          </a:custGeom>
          <a:solidFill>
            <a:srgbClr val="F0BF29"/>
          </a:solidFill>
          <a:ln w="9525">
            <a:noFill/>
          </a:ln>
          <a:effectLst>
            <a:outerShdw dist="25400" dir="5400000" algn="t" rotWithShape="0">
              <a:srgbClr val="000000">
                <a:alpha val="39999"/>
              </a:srgbClr>
            </a:outerShdw>
          </a:effectLst>
        </p:spPr>
        <p:txBody>
          <a:bodyPr wrap="square" anchor="t">
            <a:spAutoFit/>
          </a:bodyPr>
          <a:lstStyle/>
          <a:p>
            <a:pPr algn="ctr" defTabSz="685800">
              <a:defRPr/>
            </a:pPr>
            <a:r>
              <a:rPr lang="zh-CN" altLang="en-US" sz="2800" b="1" dirty="0">
                <a:latin typeface="微软雅黑" panose="020B0503020204020204" pitchFamily="34" charset="-122"/>
                <a:ea typeface="微软雅黑" panose="020B0503020204020204" pitchFamily="34" charset="-122"/>
                <a:sym typeface="+mn-ea"/>
              </a:rPr>
              <a:t>预制混凝土构件模具的安装</a:t>
            </a:r>
          </a:p>
        </p:txBody>
      </p:sp>
      <p:sp>
        <p:nvSpPr>
          <p:cNvPr id="3" name="TextBox 6"/>
          <p:cNvSpPr txBox="1"/>
          <p:nvPr/>
        </p:nvSpPr>
        <p:spPr>
          <a:xfrm>
            <a:off x="447675" y="1147625"/>
            <a:ext cx="8248650" cy="3785652"/>
          </a:xfrm>
          <a:prstGeom prst="rect">
            <a:avLst/>
          </a:prstGeom>
          <a:noFill/>
        </p:spPr>
        <p:txBody>
          <a:bodyPr wrap="square" rtlCol="0">
            <a:spAutoFit/>
          </a:bodyPr>
          <a:lstStyle/>
          <a:p>
            <a:pPr>
              <a:lnSpc>
                <a:spcPct val="150000"/>
              </a:lnSpc>
            </a:pPr>
            <a:r>
              <a:rPr lang="zh-CN" altLang="en-US" sz="2000" dirty="0"/>
              <a:t>（</a:t>
            </a:r>
            <a:r>
              <a:rPr lang="en-US" altLang="zh-CN" sz="2000" dirty="0"/>
              <a:t>3</a:t>
            </a:r>
            <a:r>
              <a:rPr lang="zh-CN" altLang="en-US" sz="2000" dirty="0"/>
              <a:t>）</a:t>
            </a:r>
            <a:r>
              <a:rPr lang="zh-CN" altLang="zh-CN" sz="2000" dirty="0"/>
              <a:t>预制构件宜预留与模板连接用的孔洞、螺栓，预留位置应与模板模数相符并便于模板</a:t>
            </a:r>
            <a:r>
              <a:rPr lang="zh-CN" altLang="en-US" sz="2000" dirty="0"/>
              <a:t>的</a:t>
            </a:r>
            <a:r>
              <a:rPr lang="zh-CN" altLang="zh-CN" sz="2000" dirty="0"/>
              <a:t>安装。</a:t>
            </a:r>
          </a:p>
          <a:p>
            <a:pPr>
              <a:lnSpc>
                <a:spcPct val="150000"/>
              </a:lnSpc>
            </a:pPr>
            <a:r>
              <a:rPr lang="zh-CN" altLang="en-US" sz="2000" dirty="0"/>
              <a:t>（</a:t>
            </a:r>
            <a:r>
              <a:rPr lang="en-US" altLang="zh-CN" sz="2000" dirty="0"/>
              <a:t>4</a:t>
            </a:r>
            <a:r>
              <a:rPr lang="zh-CN" altLang="en-US" sz="2000" dirty="0"/>
              <a:t>）</a:t>
            </a:r>
            <a:r>
              <a:rPr lang="zh-CN" altLang="zh-CN" sz="2000" dirty="0"/>
              <a:t>预制构件接缝处模板宜选用定型模板，并与预制构件可靠连接，模板安装应牢固，且模板拼缝应严密、平整、不漏浆。</a:t>
            </a:r>
            <a:endParaRPr lang="en-US" altLang="zh-CN" sz="2000" dirty="0"/>
          </a:p>
          <a:p>
            <a:pPr>
              <a:lnSpc>
                <a:spcPct val="150000"/>
              </a:lnSpc>
            </a:pPr>
            <a:r>
              <a:rPr lang="zh-CN" altLang="en-US" sz="2000" dirty="0"/>
              <a:t>（</a:t>
            </a:r>
            <a:r>
              <a:rPr lang="en-US" altLang="zh-CN" sz="2000" dirty="0"/>
              <a:t>5</a:t>
            </a:r>
            <a:r>
              <a:rPr lang="zh-CN" altLang="en-US" sz="2000" dirty="0"/>
              <a:t>）</a:t>
            </a:r>
            <a:r>
              <a:rPr lang="zh-CN" altLang="zh-CN" sz="2000" dirty="0"/>
              <a:t>预制装配式混凝土结构模板与混凝土的接触面应涂隔离剂脱模，宜选用水性脱模剂，严禁</a:t>
            </a:r>
            <a:r>
              <a:rPr lang="zh-CN" altLang="en-US" sz="2000" dirty="0"/>
              <a:t>脱模</a:t>
            </a:r>
            <a:r>
              <a:rPr lang="zh-CN" altLang="zh-CN" sz="2000" dirty="0"/>
              <a:t>剂污染钢筋与混凝土接槎处。脱模剂应有效减小混凝土与模板之间的吸附力，并应具有一定的成膜强度，且不应影响脱模后混凝土的表面观感及饰面施工。</a:t>
            </a:r>
            <a:endParaRPr lang="en-US" altLang="zh-CN" sz="2000" dirty="0"/>
          </a:p>
        </p:txBody>
      </p:sp>
      <p:sp>
        <p:nvSpPr>
          <p:cNvPr id="4" name="文本框 3"/>
          <p:cNvSpPr txBox="1"/>
          <p:nvPr/>
        </p:nvSpPr>
        <p:spPr>
          <a:xfrm>
            <a:off x="257175" y="849630"/>
            <a:ext cx="3005951" cy="400110"/>
          </a:xfrm>
          <a:prstGeom prst="rect">
            <a:avLst/>
          </a:prstGeom>
        </p:spPr>
        <p:style>
          <a:lnRef idx="1">
            <a:schemeClr val="accent5"/>
          </a:lnRef>
          <a:fillRef idx="3">
            <a:schemeClr val="accent5"/>
          </a:fillRef>
          <a:effectRef idx="2">
            <a:schemeClr val="accent5"/>
          </a:effectRef>
          <a:fontRef idx="minor">
            <a:schemeClr val="lt1"/>
          </a:fontRef>
        </p:style>
        <p:txBody>
          <a:bodyPr wrap="none" rtlCol="0" anchor="t">
            <a:spAutoFit/>
          </a:bodyPr>
          <a:lstStyle/>
          <a:p>
            <a:r>
              <a:rPr lang="zh-CN" altLang="en-US" sz="2000" b="1" dirty="0">
                <a:solidFill>
                  <a:schemeClr val="tx1"/>
                </a:solidFill>
                <a:latin typeface="微软雅黑" panose="020B0503020204020204" pitchFamily="34" charset="-122"/>
                <a:ea typeface="微软雅黑" panose="020B0503020204020204" pitchFamily="34" charset="-122"/>
                <a:sym typeface="+mn-ea"/>
              </a:rPr>
              <a:t>一、模具安装的一般规定</a:t>
            </a:r>
            <a:endParaRPr lang="zh-CN" altLang="en-US" sz="2000" b="1" dirty="0">
              <a:solidFill>
                <a:schemeClr val="tx1"/>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000" fill="hold"/>
                                        <p:tgtEl>
                                          <p:spTgt spid="3"/>
                                        </p:tgtEl>
                                        <p:attrNameLst>
                                          <p:attrName>ppt_x</p:attrName>
                                        </p:attrNameLst>
                                      </p:cBhvr>
                                      <p:tavLst>
                                        <p:tav tm="0">
                                          <p:val>
                                            <p:strVal val="#ppt_x"/>
                                          </p:val>
                                        </p:tav>
                                        <p:tav tm="100000">
                                          <p:val>
                                            <p:strVal val="#ppt_x"/>
                                          </p:val>
                                        </p:tav>
                                      </p:tavLst>
                                    </p:anim>
                                    <p:anim calcmode="lin" valueType="num">
                                      <p:cBhvr additive="base">
                                        <p:cTn id="13"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28"/>
          <p:cNvSpPr/>
          <p:nvPr/>
        </p:nvSpPr>
        <p:spPr>
          <a:xfrm>
            <a:off x="1947558" y="122875"/>
            <a:ext cx="5605153" cy="523220"/>
          </a:xfrm>
          <a:custGeom>
            <a:avLst/>
            <a:gdLst>
              <a:gd name="txL" fmla="*/ 0 w 4911725"/>
              <a:gd name="txT" fmla="*/ 0 h 435584"/>
              <a:gd name="txR" fmla="*/ 4911725 w 4911725"/>
              <a:gd name="txB" fmla="*/ 435584 h 435584"/>
            </a:gdLst>
            <a:ahLst/>
            <a:cxnLst>
              <a:cxn ang="0">
                <a:pos x="4911725" y="217792"/>
              </a:cxn>
              <a:cxn ang="5400000">
                <a:pos x="2455862" y="435584"/>
              </a:cxn>
              <a:cxn ang="10800000">
                <a:pos x="0" y="217792"/>
              </a:cxn>
              <a:cxn ang="16200000">
                <a:pos x="2455862" y="0"/>
              </a:cxn>
            </a:cxnLst>
            <a:rect l="txL" t="txT" r="txR" b="txB"/>
            <a:pathLst>
              <a:path w="4911725" h="435584">
                <a:moveTo>
                  <a:pt x="0" y="0"/>
                </a:moveTo>
                <a:lnTo>
                  <a:pt x="4839126" y="0"/>
                </a:lnTo>
                <a:lnTo>
                  <a:pt x="4911725" y="72598"/>
                </a:lnTo>
                <a:lnTo>
                  <a:pt x="4911725" y="435584"/>
                </a:lnTo>
                <a:lnTo>
                  <a:pt x="4911725" y="435584"/>
                </a:lnTo>
                <a:lnTo>
                  <a:pt x="72598" y="435584"/>
                </a:lnTo>
                <a:lnTo>
                  <a:pt x="0" y="362985"/>
                </a:lnTo>
                <a:lnTo>
                  <a:pt x="0" y="0"/>
                </a:lnTo>
                <a:close/>
              </a:path>
            </a:pathLst>
          </a:custGeom>
          <a:solidFill>
            <a:srgbClr val="F0BF29"/>
          </a:solidFill>
          <a:ln w="9525">
            <a:noFill/>
          </a:ln>
          <a:effectLst>
            <a:outerShdw dist="25400" dir="5400000" algn="t" rotWithShape="0">
              <a:srgbClr val="000000">
                <a:alpha val="39999"/>
              </a:srgbClr>
            </a:outerShdw>
          </a:effectLst>
        </p:spPr>
        <p:txBody>
          <a:bodyPr wrap="square" anchor="t">
            <a:spAutoFit/>
          </a:bodyPr>
          <a:lstStyle/>
          <a:p>
            <a:pPr algn="ctr" defTabSz="685800">
              <a:defRPr/>
            </a:pPr>
            <a:r>
              <a:rPr lang="zh-CN" altLang="en-US" sz="2800" b="1" dirty="0">
                <a:latin typeface="微软雅黑" panose="020B0503020204020204" pitchFamily="34" charset="-122"/>
                <a:ea typeface="微软雅黑" panose="020B0503020204020204" pitchFamily="34" charset="-122"/>
                <a:sym typeface="+mn-ea"/>
              </a:rPr>
              <a:t>预制混凝土构件模具的安装</a:t>
            </a:r>
          </a:p>
        </p:txBody>
      </p:sp>
      <p:sp>
        <p:nvSpPr>
          <p:cNvPr id="3" name="TextBox 6"/>
          <p:cNvSpPr txBox="1"/>
          <p:nvPr/>
        </p:nvSpPr>
        <p:spPr>
          <a:xfrm>
            <a:off x="447675" y="1658250"/>
            <a:ext cx="8248650" cy="2400657"/>
          </a:xfrm>
          <a:prstGeom prst="rect">
            <a:avLst/>
          </a:prstGeom>
          <a:noFill/>
        </p:spPr>
        <p:txBody>
          <a:bodyPr wrap="square" rtlCol="0">
            <a:spAutoFit/>
          </a:bodyPr>
          <a:lstStyle/>
          <a:p>
            <a:pPr>
              <a:lnSpc>
                <a:spcPct val="150000"/>
              </a:lnSpc>
            </a:pPr>
            <a:r>
              <a:rPr lang="zh-CN" altLang="en-US" sz="2000" dirty="0"/>
              <a:t>（</a:t>
            </a:r>
            <a:r>
              <a:rPr lang="en-US" altLang="zh-CN" sz="2000" dirty="0"/>
              <a:t>6</a:t>
            </a:r>
            <a:r>
              <a:rPr lang="zh-CN" altLang="en-US" sz="2000" dirty="0"/>
              <a:t>）</a:t>
            </a:r>
            <a:r>
              <a:rPr lang="zh-CN" altLang="zh-CN" sz="2000" dirty="0"/>
              <a:t>预制装配式混凝土结构在浇筑混凝土前，模板以及叠合类构件内的杂物应清理干净，模板安装和混凝土浇筑时，应对模板及其支撑体系进行观察和维护。</a:t>
            </a:r>
          </a:p>
          <a:p>
            <a:pPr>
              <a:lnSpc>
                <a:spcPct val="150000"/>
              </a:lnSpc>
            </a:pPr>
            <a:r>
              <a:rPr lang="zh-CN" altLang="en-US" sz="2000" dirty="0"/>
              <a:t>（</a:t>
            </a:r>
            <a:r>
              <a:rPr lang="en-US" altLang="zh-CN" sz="2000" dirty="0"/>
              <a:t>7</a:t>
            </a:r>
            <a:r>
              <a:rPr lang="zh-CN" altLang="en-US" sz="2000" dirty="0"/>
              <a:t>）</a:t>
            </a:r>
            <a:r>
              <a:rPr lang="zh-CN" altLang="zh-CN" sz="2000" dirty="0"/>
              <a:t>预制装配式混凝土结构对于清水混凝土工程及装饰混凝土工程，应使用能达到设计效果的模板。</a:t>
            </a:r>
            <a:endParaRPr lang="en-US" altLang="zh-CN" sz="2000" dirty="0"/>
          </a:p>
        </p:txBody>
      </p:sp>
      <p:sp>
        <p:nvSpPr>
          <p:cNvPr id="4" name="文本框 3"/>
          <p:cNvSpPr txBox="1"/>
          <p:nvPr/>
        </p:nvSpPr>
        <p:spPr>
          <a:xfrm>
            <a:off x="257175" y="849630"/>
            <a:ext cx="3005951" cy="400110"/>
          </a:xfrm>
          <a:prstGeom prst="rect">
            <a:avLst/>
          </a:prstGeom>
        </p:spPr>
        <p:style>
          <a:lnRef idx="1">
            <a:schemeClr val="accent5"/>
          </a:lnRef>
          <a:fillRef idx="3">
            <a:schemeClr val="accent5"/>
          </a:fillRef>
          <a:effectRef idx="2">
            <a:schemeClr val="accent5"/>
          </a:effectRef>
          <a:fontRef idx="minor">
            <a:schemeClr val="lt1"/>
          </a:fontRef>
        </p:style>
        <p:txBody>
          <a:bodyPr wrap="none" rtlCol="0" anchor="t">
            <a:spAutoFit/>
          </a:bodyPr>
          <a:lstStyle/>
          <a:p>
            <a:r>
              <a:rPr lang="zh-CN" altLang="en-US" sz="2000" b="1" dirty="0">
                <a:solidFill>
                  <a:schemeClr val="tx1"/>
                </a:solidFill>
                <a:latin typeface="微软雅黑" panose="020B0503020204020204" pitchFamily="34" charset="-122"/>
                <a:ea typeface="微软雅黑" panose="020B0503020204020204" pitchFamily="34" charset="-122"/>
                <a:sym typeface="+mn-ea"/>
              </a:rPr>
              <a:t>一、模具安装的一般规定</a:t>
            </a:r>
            <a:endParaRPr lang="zh-CN" altLang="en-US" sz="2000" b="1" dirty="0">
              <a:solidFill>
                <a:schemeClr val="tx1"/>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000" fill="hold"/>
                                        <p:tgtEl>
                                          <p:spTgt spid="3"/>
                                        </p:tgtEl>
                                        <p:attrNameLst>
                                          <p:attrName>ppt_x</p:attrName>
                                        </p:attrNameLst>
                                      </p:cBhvr>
                                      <p:tavLst>
                                        <p:tav tm="0">
                                          <p:val>
                                            <p:strVal val="#ppt_x"/>
                                          </p:val>
                                        </p:tav>
                                        <p:tav tm="100000">
                                          <p:val>
                                            <p:strVal val="#ppt_x"/>
                                          </p:val>
                                        </p:tav>
                                      </p:tavLst>
                                    </p:anim>
                                    <p:anim calcmode="lin" valueType="num">
                                      <p:cBhvr additive="base">
                                        <p:cTn id="13"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28"/>
          <p:cNvSpPr/>
          <p:nvPr/>
        </p:nvSpPr>
        <p:spPr>
          <a:xfrm>
            <a:off x="1947558" y="122875"/>
            <a:ext cx="5605153" cy="523220"/>
          </a:xfrm>
          <a:custGeom>
            <a:avLst/>
            <a:gdLst>
              <a:gd name="txL" fmla="*/ 0 w 4911725"/>
              <a:gd name="txT" fmla="*/ 0 h 435584"/>
              <a:gd name="txR" fmla="*/ 4911725 w 4911725"/>
              <a:gd name="txB" fmla="*/ 435584 h 435584"/>
            </a:gdLst>
            <a:ahLst/>
            <a:cxnLst>
              <a:cxn ang="0">
                <a:pos x="4911725" y="217792"/>
              </a:cxn>
              <a:cxn ang="5400000">
                <a:pos x="2455862" y="435584"/>
              </a:cxn>
              <a:cxn ang="10800000">
                <a:pos x="0" y="217792"/>
              </a:cxn>
              <a:cxn ang="16200000">
                <a:pos x="2455862" y="0"/>
              </a:cxn>
            </a:cxnLst>
            <a:rect l="txL" t="txT" r="txR" b="txB"/>
            <a:pathLst>
              <a:path w="4911725" h="435584">
                <a:moveTo>
                  <a:pt x="0" y="0"/>
                </a:moveTo>
                <a:lnTo>
                  <a:pt x="4839126" y="0"/>
                </a:lnTo>
                <a:lnTo>
                  <a:pt x="4911725" y="72598"/>
                </a:lnTo>
                <a:lnTo>
                  <a:pt x="4911725" y="435584"/>
                </a:lnTo>
                <a:lnTo>
                  <a:pt x="4911725" y="435584"/>
                </a:lnTo>
                <a:lnTo>
                  <a:pt x="72598" y="435584"/>
                </a:lnTo>
                <a:lnTo>
                  <a:pt x="0" y="362985"/>
                </a:lnTo>
                <a:lnTo>
                  <a:pt x="0" y="0"/>
                </a:lnTo>
                <a:close/>
              </a:path>
            </a:pathLst>
          </a:custGeom>
          <a:solidFill>
            <a:srgbClr val="F0BF29"/>
          </a:solidFill>
          <a:ln w="9525">
            <a:noFill/>
          </a:ln>
          <a:effectLst>
            <a:outerShdw dist="25400" dir="5400000" algn="t" rotWithShape="0">
              <a:srgbClr val="000000">
                <a:alpha val="39999"/>
              </a:srgbClr>
            </a:outerShdw>
          </a:effectLst>
        </p:spPr>
        <p:txBody>
          <a:bodyPr wrap="square" anchor="t">
            <a:spAutoFit/>
          </a:bodyPr>
          <a:lstStyle/>
          <a:p>
            <a:pPr algn="ctr" defTabSz="685800">
              <a:defRPr/>
            </a:pPr>
            <a:r>
              <a:rPr lang="zh-CN" altLang="en-US" sz="2800" b="1" dirty="0">
                <a:latin typeface="微软雅黑" panose="020B0503020204020204" pitchFamily="34" charset="-122"/>
                <a:ea typeface="微软雅黑" panose="020B0503020204020204" pitchFamily="34" charset="-122"/>
                <a:sym typeface="+mn-ea"/>
              </a:rPr>
              <a:t>预制混凝土构件模具的安装</a:t>
            </a:r>
          </a:p>
        </p:txBody>
      </p:sp>
      <p:sp>
        <p:nvSpPr>
          <p:cNvPr id="3" name="TextBox 6"/>
          <p:cNvSpPr txBox="1"/>
          <p:nvPr/>
        </p:nvSpPr>
        <p:spPr>
          <a:xfrm>
            <a:off x="447675" y="1658250"/>
            <a:ext cx="8248650" cy="1938992"/>
          </a:xfrm>
          <a:prstGeom prst="rect">
            <a:avLst/>
          </a:prstGeom>
          <a:noFill/>
        </p:spPr>
        <p:txBody>
          <a:bodyPr wrap="square" rtlCol="0">
            <a:spAutoFit/>
          </a:bodyPr>
          <a:lstStyle/>
          <a:p>
            <a:pPr>
              <a:lnSpc>
                <a:spcPct val="150000"/>
              </a:lnSpc>
            </a:pPr>
            <a:r>
              <a:rPr lang="en-US" altLang="zh-CN" sz="2000" dirty="0"/>
              <a:t>         </a:t>
            </a:r>
            <a:r>
              <a:rPr lang="zh-CN" altLang="zh-CN" sz="2000" dirty="0"/>
              <a:t>模具安装应按照组装顺序进行，对于特殊构件，钢筋可先入模后组装；应根据生产计划合理组合模具，充分利用模台。模具组装前，模板接触面平整度、板面弯曲、拼装缝隙、几何尺寸等应满足相关设计要求。</a:t>
            </a:r>
            <a:r>
              <a:rPr lang="zh-CN" altLang="en-US" sz="2000" dirty="0"/>
              <a:t>对于</a:t>
            </a:r>
            <a:r>
              <a:rPr lang="zh-CN" altLang="zh-CN" sz="2000" dirty="0"/>
              <a:t>模具几何尺寸的允许偏差及检验方法如</a:t>
            </a:r>
            <a:r>
              <a:rPr lang="zh-CN" altLang="en-US" sz="2000" dirty="0"/>
              <a:t>下</a:t>
            </a:r>
            <a:r>
              <a:rPr lang="zh-CN" altLang="zh-CN" sz="2000" dirty="0"/>
              <a:t>表所示，</a:t>
            </a:r>
            <a:endParaRPr lang="en-US" altLang="zh-CN" sz="2000" dirty="0"/>
          </a:p>
        </p:txBody>
      </p:sp>
      <p:sp>
        <p:nvSpPr>
          <p:cNvPr id="4" name="文本框 3"/>
          <p:cNvSpPr txBox="1"/>
          <p:nvPr/>
        </p:nvSpPr>
        <p:spPr>
          <a:xfrm>
            <a:off x="257175" y="849630"/>
            <a:ext cx="1980029" cy="400110"/>
          </a:xfrm>
          <a:prstGeom prst="rect">
            <a:avLst/>
          </a:prstGeom>
        </p:spPr>
        <p:style>
          <a:lnRef idx="1">
            <a:schemeClr val="accent5"/>
          </a:lnRef>
          <a:fillRef idx="3">
            <a:schemeClr val="accent5"/>
          </a:fillRef>
          <a:effectRef idx="2">
            <a:schemeClr val="accent5"/>
          </a:effectRef>
          <a:fontRef idx="minor">
            <a:schemeClr val="lt1"/>
          </a:fontRef>
        </p:style>
        <p:txBody>
          <a:bodyPr wrap="none" rtlCol="0" anchor="t">
            <a:spAutoFit/>
          </a:bodyPr>
          <a:lstStyle/>
          <a:p>
            <a:r>
              <a:rPr lang="zh-CN" altLang="en-US" sz="2000" b="1" dirty="0">
                <a:solidFill>
                  <a:schemeClr val="tx1"/>
                </a:solidFill>
                <a:latin typeface="微软雅黑" panose="020B0503020204020204" pitchFamily="34" charset="-122"/>
                <a:ea typeface="微软雅黑" panose="020B0503020204020204" pitchFamily="34" charset="-122"/>
                <a:sym typeface="+mn-ea"/>
              </a:rPr>
              <a:t>二、模具的安装</a:t>
            </a:r>
            <a:endParaRPr lang="zh-CN" altLang="en-US" sz="2000" b="1" dirty="0">
              <a:solidFill>
                <a:schemeClr val="tx1"/>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000" fill="hold"/>
                                        <p:tgtEl>
                                          <p:spTgt spid="3"/>
                                        </p:tgtEl>
                                        <p:attrNameLst>
                                          <p:attrName>ppt_x</p:attrName>
                                        </p:attrNameLst>
                                      </p:cBhvr>
                                      <p:tavLst>
                                        <p:tav tm="0">
                                          <p:val>
                                            <p:strVal val="#ppt_x"/>
                                          </p:val>
                                        </p:tav>
                                        <p:tav tm="100000">
                                          <p:val>
                                            <p:strVal val="#ppt_x"/>
                                          </p:val>
                                        </p:tav>
                                      </p:tavLst>
                                    </p:anim>
                                    <p:anim calcmode="lin" valueType="num">
                                      <p:cBhvr additive="base">
                                        <p:cTn id="13"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28"/>
          <p:cNvSpPr/>
          <p:nvPr/>
        </p:nvSpPr>
        <p:spPr>
          <a:xfrm>
            <a:off x="1947558" y="122875"/>
            <a:ext cx="5605153" cy="523220"/>
          </a:xfrm>
          <a:custGeom>
            <a:avLst/>
            <a:gdLst>
              <a:gd name="txL" fmla="*/ 0 w 4911725"/>
              <a:gd name="txT" fmla="*/ 0 h 435584"/>
              <a:gd name="txR" fmla="*/ 4911725 w 4911725"/>
              <a:gd name="txB" fmla="*/ 435584 h 435584"/>
            </a:gdLst>
            <a:ahLst/>
            <a:cxnLst>
              <a:cxn ang="0">
                <a:pos x="4911725" y="217792"/>
              </a:cxn>
              <a:cxn ang="5400000">
                <a:pos x="2455862" y="435584"/>
              </a:cxn>
              <a:cxn ang="10800000">
                <a:pos x="0" y="217792"/>
              </a:cxn>
              <a:cxn ang="16200000">
                <a:pos x="2455862" y="0"/>
              </a:cxn>
            </a:cxnLst>
            <a:rect l="txL" t="txT" r="txR" b="txB"/>
            <a:pathLst>
              <a:path w="4911725" h="435584">
                <a:moveTo>
                  <a:pt x="0" y="0"/>
                </a:moveTo>
                <a:lnTo>
                  <a:pt x="4839126" y="0"/>
                </a:lnTo>
                <a:lnTo>
                  <a:pt x="4911725" y="72598"/>
                </a:lnTo>
                <a:lnTo>
                  <a:pt x="4911725" y="435584"/>
                </a:lnTo>
                <a:lnTo>
                  <a:pt x="4911725" y="435584"/>
                </a:lnTo>
                <a:lnTo>
                  <a:pt x="72598" y="435584"/>
                </a:lnTo>
                <a:lnTo>
                  <a:pt x="0" y="362985"/>
                </a:lnTo>
                <a:lnTo>
                  <a:pt x="0" y="0"/>
                </a:lnTo>
                <a:close/>
              </a:path>
            </a:pathLst>
          </a:custGeom>
          <a:solidFill>
            <a:srgbClr val="F0BF29"/>
          </a:solidFill>
          <a:ln w="9525">
            <a:noFill/>
          </a:ln>
          <a:effectLst>
            <a:outerShdw dist="25400" dir="5400000" algn="t" rotWithShape="0">
              <a:srgbClr val="000000">
                <a:alpha val="39999"/>
              </a:srgbClr>
            </a:outerShdw>
          </a:effectLst>
        </p:spPr>
        <p:txBody>
          <a:bodyPr wrap="square" anchor="t">
            <a:spAutoFit/>
          </a:bodyPr>
          <a:lstStyle/>
          <a:p>
            <a:pPr algn="ctr" defTabSz="685800">
              <a:defRPr/>
            </a:pPr>
            <a:r>
              <a:rPr lang="zh-CN" altLang="en-US" sz="2800" b="1" dirty="0">
                <a:latin typeface="微软雅黑" panose="020B0503020204020204" pitchFamily="34" charset="-122"/>
                <a:ea typeface="微软雅黑" panose="020B0503020204020204" pitchFamily="34" charset="-122"/>
                <a:sym typeface="+mn-ea"/>
              </a:rPr>
              <a:t>预制混凝土构件模具的安装</a:t>
            </a:r>
          </a:p>
        </p:txBody>
      </p:sp>
      <p:sp>
        <p:nvSpPr>
          <p:cNvPr id="3" name="TextBox 6"/>
          <p:cNvSpPr txBox="1"/>
          <p:nvPr/>
        </p:nvSpPr>
        <p:spPr>
          <a:xfrm>
            <a:off x="447675" y="1658250"/>
            <a:ext cx="8248650" cy="506292"/>
          </a:xfrm>
          <a:prstGeom prst="rect">
            <a:avLst/>
          </a:prstGeom>
          <a:noFill/>
        </p:spPr>
        <p:txBody>
          <a:bodyPr wrap="square" rtlCol="0">
            <a:spAutoFit/>
          </a:bodyPr>
          <a:lstStyle/>
          <a:p>
            <a:pPr>
              <a:lnSpc>
                <a:spcPct val="150000"/>
              </a:lnSpc>
            </a:pPr>
            <a:r>
              <a:rPr lang="en-US" altLang="zh-CN" sz="2000" dirty="0"/>
              <a:t>         </a:t>
            </a:r>
          </a:p>
        </p:txBody>
      </p:sp>
      <p:sp>
        <p:nvSpPr>
          <p:cNvPr id="4" name="文本框 3"/>
          <p:cNvSpPr txBox="1"/>
          <p:nvPr/>
        </p:nvSpPr>
        <p:spPr>
          <a:xfrm>
            <a:off x="257175" y="849630"/>
            <a:ext cx="1980029" cy="400110"/>
          </a:xfrm>
          <a:prstGeom prst="rect">
            <a:avLst/>
          </a:prstGeom>
        </p:spPr>
        <p:style>
          <a:lnRef idx="1">
            <a:schemeClr val="accent5"/>
          </a:lnRef>
          <a:fillRef idx="3">
            <a:schemeClr val="accent5"/>
          </a:fillRef>
          <a:effectRef idx="2">
            <a:schemeClr val="accent5"/>
          </a:effectRef>
          <a:fontRef idx="minor">
            <a:schemeClr val="lt1"/>
          </a:fontRef>
        </p:style>
        <p:txBody>
          <a:bodyPr wrap="none" rtlCol="0" anchor="t">
            <a:spAutoFit/>
          </a:bodyPr>
          <a:lstStyle/>
          <a:p>
            <a:r>
              <a:rPr lang="zh-CN" altLang="en-US" sz="2000" b="1" dirty="0">
                <a:solidFill>
                  <a:schemeClr val="tx1"/>
                </a:solidFill>
                <a:latin typeface="微软雅黑" panose="020B0503020204020204" pitchFamily="34" charset="-122"/>
                <a:ea typeface="微软雅黑" panose="020B0503020204020204" pitchFamily="34" charset="-122"/>
                <a:sym typeface="+mn-ea"/>
              </a:rPr>
              <a:t>二、模具的安装</a:t>
            </a:r>
            <a:endParaRPr lang="zh-CN" altLang="en-US" sz="2000" b="1" dirty="0">
              <a:solidFill>
                <a:schemeClr val="tx1"/>
              </a:solidFill>
            </a:endParaRPr>
          </a:p>
        </p:txBody>
      </p:sp>
      <p:pic>
        <p:nvPicPr>
          <p:cNvPr id="1027" name="Picture 3"/>
          <p:cNvPicPr>
            <a:picLocks noChangeAspect="1" noChangeArrowheads="1"/>
          </p:cNvPicPr>
          <p:nvPr/>
        </p:nvPicPr>
        <p:blipFill>
          <a:blip r:embed="rId3" cstate="print"/>
          <a:srcRect/>
          <a:stretch>
            <a:fillRect/>
          </a:stretch>
        </p:blipFill>
        <p:spPr bwMode="auto">
          <a:xfrm>
            <a:off x="3099791" y="681225"/>
            <a:ext cx="3455388" cy="4437142"/>
          </a:xfrm>
          <a:prstGeom prst="rect">
            <a:avLst/>
          </a:prstGeom>
          <a:noFill/>
          <a:ln w="9525">
            <a:noFill/>
            <a:miter lim="800000"/>
            <a:headEnd/>
            <a:tailEnd/>
          </a:ln>
        </p:spPr>
      </p:pic>
      <p:sp>
        <p:nvSpPr>
          <p:cNvPr id="9" name="TextBox 8"/>
          <p:cNvSpPr txBox="1"/>
          <p:nvPr/>
        </p:nvSpPr>
        <p:spPr>
          <a:xfrm>
            <a:off x="2628116" y="1187531"/>
            <a:ext cx="400110" cy="3740727"/>
          </a:xfrm>
          <a:prstGeom prst="rect">
            <a:avLst/>
          </a:prstGeom>
          <a:noFill/>
        </p:spPr>
        <p:txBody>
          <a:bodyPr vert="eaVert" wrap="square" rtlCol="0">
            <a:spAutoFit/>
          </a:bodyPr>
          <a:lstStyle/>
          <a:p>
            <a:r>
              <a:rPr lang="zh-CN" altLang="en-US" sz="1400" dirty="0"/>
              <a:t>模具几何尺寸的允许偏差、检验工具及方法</a:t>
            </a:r>
          </a:p>
        </p:txBody>
      </p:sp>
    </p:spTree>
  </p:cSld>
  <p:clrMapOvr>
    <a:masterClrMapping/>
  </p:clrMapOvr>
  <p:transition>
    <p:rand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28"/>
          <p:cNvSpPr/>
          <p:nvPr/>
        </p:nvSpPr>
        <p:spPr>
          <a:xfrm>
            <a:off x="1947558" y="122875"/>
            <a:ext cx="5605153" cy="523220"/>
          </a:xfrm>
          <a:custGeom>
            <a:avLst/>
            <a:gdLst>
              <a:gd name="txL" fmla="*/ 0 w 4911725"/>
              <a:gd name="txT" fmla="*/ 0 h 435584"/>
              <a:gd name="txR" fmla="*/ 4911725 w 4911725"/>
              <a:gd name="txB" fmla="*/ 435584 h 435584"/>
            </a:gdLst>
            <a:ahLst/>
            <a:cxnLst>
              <a:cxn ang="0">
                <a:pos x="4911725" y="217792"/>
              </a:cxn>
              <a:cxn ang="5400000">
                <a:pos x="2455862" y="435584"/>
              </a:cxn>
              <a:cxn ang="10800000">
                <a:pos x="0" y="217792"/>
              </a:cxn>
              <a:cxn ang="16200000">
                <a:pos x="2455862" y="0"/>
              </a:cxn>
            </a:cxnLst>
            <a:rect l="txL" t="txT" r="txR" b="txB"/>
            <a:pathLst>
              <a:path w="4911725" h="435584">
                <a:moveTo>
                  <a:pt x="0" y="0"/>
                </a:moveTo>
                <a:lnTo>
                  <a:pt x="4839126" y="0"/>
                </a:lnTo>
                <a:lnTo>
                  <a:pt x="4911725" y="72598"/>
                </a:lnTo>
                <a:lnTo>
                  <a:pt x="4911725" y="435584"/>
                </a:lnTo>
                <a:lnTo>
                  <a:pt x="4911725" y="435584"/>
                </a:lnTo>
                <a:lnTo>
                  <a:pt x="72598" y="435584"/>
                </a:lnTo>
                <a:lnTo>
                  <a:pt x="0" y="362985"/>
                </a:lnTo>
                <a:lnTo>
                  <a:pt x="0" y="0"/>
                </a:lnTo>
                <a:close/>
              </a:path>
            </a:pathLst>
          </a:custGeom>
          <a:solidFill>
            <a:srgbClr val="F0BF29"/>
          </a:solidFill>
          <a:ln w="9525">
            <a:noFill/>
          </a:ln>
          <a:effectLst>
            <a:outerShdw dist="25400" dir="5400000" algn="t" rotWithShape="0">
              <a:srgbClr val="000000">
                <a:alpha val="39999"/>
              </a:srgbClr>
            </a:outerShdw>
          </a:effectLst>
        </p:spPr>
        <p:txBody>
          <a:bodyPr wrap="square" anchor="t">
            <a:spAutoFit/>
          </a:bodyPr>
          <a:lstStyle/>
          <a:p>
            <a:pPr algn="ctr" defTabSz="685800">
              <a:defRPr/>
            </a:pPr>
            <a:r>
              <a:rPr lang="zh-CN" altLang="en-US" sz="2800" b="1" dirty="0">
                <a:latin typeface="微软雅黑" panose="020B0503020204020204" pitchFamily="34" charset="-122"/>
                <a:ea typeface="微软雅黑" panose="020B0503020204020204" pitchFamily="34" charset="-122"/>
                <a:sym typeface="+mn-ea"/>
              </a:rPr>
              <a:t>预制混凝土构件模具的安装</a:t>
            </a:r>
          </a:p>
        </p:txBody>
      </p:sp>
      <p:sp>
        <p:nvSpPr>
          <p:cNvPr id="3" name="TextBox 6"/>
          <p:cNvSpPr txBox="1"/>
          <p:nvPr/>
        </p:nvSpPr>
        <p:spPr>
          <a:xfrm>
            <a:off x="447675" y="1278250"/>
            <a:ext cx="8248650" cy="506292"/>
          </a:xfrm>
          <a:prstGeom prst="rect">
            <a:avLst/>
          </a:prstGeom>
          <a:noFill/>
        </p:spPr>
        <p:txBody>
          <a:bodyPr wrap="square" rtlCol="0">
            <a:spAutoFit/>
          </a:bodyPr>
          <a:lstStyle/>
          <a:p>
            <a:pPr>
              <a:lnSpc>
                <a:spcPct val="150000"/>
              </a:lnSpc>
            </a:pPr>
            <a:r>
              <a:rPr lang="en-US" altLang="zh-CN" sz="2000" dirty="0"/>
              <a:t>         </a:t>
            </a:r>
            <a:r>
              <a:rPr lang="zh-CN" altLang="en-US" sz="2000" dirty="0"/>
              <a:t>模具的安装示意图如下图所示：</a:t>
            </a:r>
            <a:endParaRPr lang="en-US" altLang="zh-CN" sz="2000" dirty="0"/>
          </a:p>
        </p:txBody>
      </p:sp>
      <p:sp>
        <p:nvSpPr>
          <p:cNvPr id="4" name="文本框 3"/>
          <p:cNvSpPr txBox="1"/>
          <p:nvPr/>
        </p:nvSpPr>
        <p:spPr>
          <a:xfrm>
            <a:off x="257175" y="849630"/>
            <a:ext cx="1980029" cy="400110"/>
          </a:xfrm>
          <a:prstGeom prst="rect">
            <a:avLst/>
          </a:prstGeom>
        </p:spPr>
        <p:style>
          <a:lnRef idx="1">
            <a:schemeClr val="accent5"/>
          </a:lnRef>
          <a:fillRef idx="3">
            <a:schemeClr val="accent5"/>
          </a:fillRef>
          <a:effectRef idx="2">
            <a:schemeClr val="accent5"/>
          </a:effectRef>
          <a:fontRef idx="minor">
            <a:schemeClr val="lt1"/>
          </a:fontRef>
        </p:style>
        <p:txBody>
          <a:bodyPr wrap="none" rtlCol="0" anchor="t">
            <a:spAutoFit/>
          </a:bodyPr>
          <a:lstStyle/>
          <a:p>
            <a:r>
              <a:rPr lang="zh-CN" altLang="en-US" sz="2000" b="1" dirty="0">
                <a:solidFill>
                  <a:schemeClr val="tx1"/>
                </a:solidFill>
                <a:latin typeface="微软雅黑" panose="020B0503020204020204" pitchFamily="34" charset="-122"/>
                <a:ea typeface="微软雅黑" panose="020B0503020204020204" pitchFamily="34" charset="-122"/>
                <a:sym typeface="+mn-ea"/>
              </a:rPr>
              <a:t>二、模具的安装</a:t>
            </a:r>
            <a:endParaRPr lang="zh-CN" altLang="en-US" sz="2000" b="1" dirty="0">
              <a:solidFill>
                <a:schemeClr val="tx1"/>
              </a:solidFill>
            </a:endParaRPr>
          </a:p>
        </p:txBody>
      </p:sp>
      <p:pic>
        <p:nvPicPr>
          <p:cNvPr id="2050" name="图片 16" descr="IMG_4949"/>
          <p:cNvPicPr>
            <a:picLocks noChangeAspect="1" noChangeArrowheads="1"/>
          </p:cNvPicPr>
          <p:nvPr/>
        </p:nvPicPr>
        <p:blipFill>
          <a:blip r:embed="rId3" cstate="print"/>
          <a:srcRect/>
          <a:stretch>
            <a:fillRect/>
          </a:stretch>
        </p:blipFill>
        <p:spPr bwMode="auto">
          <a:xfrm>
            <a:off x="724397" y="1757535"/>
            <a:ext cx="3655518" cy="2826340"/>
          </a:xfrm>
          <a:prstGeom prst="rect">
            <a:avLst/>
          </a:prstGeom>
          <a:noFill/>
          <a:ln w="9525">
            <a:noFill/>
            <a:miter lim="800000"/>
            <a:headEnd/>
            <a:tailEnd/>
          </a:ln>
        </p:spPr>
      </p:pic>
      <p:pic>
        <p:nvPicPr>
          <p:cNvPr id="2051" name="图片 17" descr="IMG_4681"/>
          <p:cNvPicPr>
            <a:picLocks noChangeAspect="1" noChangeArrowheads="1"/>
          </p:cNvPicPr>
          <p:nvPr/>
        </p:nvPicPr>
        <p:blipFill>
          <a:blip r:embed="rId4" cstate="print"/>
          <a:srcRect/>
          <a:stretch>
            <a:fillRect/>
          </a:stretch>
        </p:blipFill>
        <p:spPr bwMode="auto">
          <a:xfrm>
            <a:off x="4940136" y="1745676"/>
            <a:ext cx="3538846" cy="2805183"/>
          </a:xfrm>
          <a:prstGeom prst="rect">
            <a:avLst/>
          </a:prstGeom>
          <a:noFill/>
          <a:ln w="9525">
            <a:noFill/>
            <a:miter lim="800000"/>
            <a:headEnd/>
            <a:tailEnd/>
          </a:ln>
        </p:spPr>
      </p:pic>
      <p:sp>
        <p:nvSpPr>
          <p:cNvPr id="7" name="矩形 6"/>
          <p:cNvSpPr/>
          <p:nvPr/>
        </p:nvSpPr>
        <p:spPr>
          <a:xfrm>
            <a:off x="1416963" y="4595834"/>
            <a:ext cx="2159566" cy="307777"/>
          </a:xfrm>
          <a:prstGeom prst="rect">
            <a:avLst/>
          </a:prstGeom>
        </p:spPr>
        <p:txBody>
          <a:bodyPr wrap="none">
            <a:spAutoFit/>
          </a:bodyPr>
          <a:lstStyle/>
          <a:p>
            <a:r>
              <a:rPr lang="zh-CN" altLang="zh-CN" sz="1400" dirty="0"/>
              <a:t>模具安装对角测量示意图</a:t>
            </a:r>
            <a:endParaRPr lang="zh-CN" altLang="en-US" sz="1400" dirty="0"/>
          </a:p>
        </p:txBody>
      </p:sp>
      <p:sp>
        <p:nvSpPr>
          <p:cNvPr id="8" name="矩形 7"/>
          <p:cNvSpPr/>
          <p:nvPr/>
        </p:nvSpPr>
        <p:spPr>
          <a:xfrm>
            <a:off x="5573213" y="4536459"/>
            <a:ext cx="2159566" cy="307777"/>
          </a:xfrm>
          <a:prstGeom prst="rect">
            <a:avLst/>
          </a:prstGeom>
        </p:spPr>
        <p:txBody>
          <a:bodyPr wrap="none">
            <a:spAutoFit/>
          </a:bodyPr>
          <a:lstStyle/>
          <a:p>
            <a:r>
              <a:rPr lang="zh-CN" altLang="zh-CN" sz="1400" dirty="0"/>
              <a:t>模具安装宽度测量示意图</a:t>
            </a:r>
            <a:endParaRPr lang="zh-CN" altLang="en-US" sz="1400"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000" fill="hold"/>
                                        <p:tgtEl>
                                          <p:spTgt spid="3"/>
                                        </p:tgtEl>
                                        <p:attrNameLst>
                                          <p:attrName>ppt_x</p:attrName>
                                        </p:attrNameLst>
                                      </p:cBhvr>
                                      <p:tavLst>
                                        <p:tav tm="0">
                                          <p:val>
                                            <p:strVal val="0-#ppt_w/2"/>
                                          </p:val>
                                        </p:tav>
                                        <p:tav tm="100000">
                                          <p:val>
                                            <p:strVal val="#ppt_x"/>
                                          </p:val>
                                        </p:tav>
                                      </p:tavLst>
                                    </p:anim>
                                    <p:anim calcmode="lin" valueType="num">
                                      <p:cBhvr additive="base">
                                        <p:cTn id="13" dur="1000" fill="hold"/>
                                        <p:tgtEl>
                                          <p:spTgt spid="3"/>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2" presetClass="entr" presetSubtype="4" fill="hold" nodeType="afterEffect">
                                  <p:stCondLst>
                                    <p:cond delay="0"/>
                                  </p:stCondLst>
                                  <p:childTnLst>
                                    <p:set>
                                      <p:cBhvr>
                                        <p:cTn id="16" dur="1" fill="hold">
                                          <p:stCondLst>
                                            <p:cond delay="0"/>
                                          </p:stCondLst>
                                        </p:cTn>
                                        <p:tgtEl>
                                          <p:spTgt spid="2050"/>
                                        </p:tgtEl>
                                        <p:attrNameLst>
                                          <p:attrName>style.visibility</p:attrName>
                                        </p:attrNameLst>
                                      </p:cBhvr>
                                      <p:to>
                                        <p:strVal val="visible"/>
                                      </p:to>
                                    </p:set>
                                    <p:anim calcmode="lin" valueType="num">
                                      <p:cBhvr additive="base">
                                        <p:cTn id="17" dur="500" fill="hold"/>
                                        <p:tgtEl>
                                          <p:spTgt spid="2050"/>
                                        </p:tgtEl>
                                        <p:attrNameLst>
                                          <p:attrName>ppt_x</p:attrName>
                                        </p:attrNameLst>
                                      </p:cBhvr>
                                      <p:tavLst>
                                        <p:tav tm="0">
                                          <p:val>
                                            <p:strVal val="#ppt_x"/>
                                          </p:val>
                                        </p:tav>
                                        <p:tav tm="100000">
                                          <p:val>
                                            <p:strVal val="#ppt_x"/>
                                          </p:val>
                                        </p:tav>
                                      </p:tavLst>
                                    </p:anim>
                                    <p:anim calcmode="lin" valueType="num">
                                      <p:cBhvr additive="base">
                                        <p:cTn id="18" dur="500" fill="hold"/>
                                        <p:tgtEl>
                                          <p:spTgt spid="2050"/>
                                        </p:tgtEl>
                                        <p:attrNameLst>
                                          <p:attrName>ppt_y</p:attrName>
                                        </p:attrNameLst>
                                      </p:cBhvr>
                                      <p:tavLst>
                                        <p:tav tm="0">
                                          <p:val>
                                            <p:strVal val="1+#ppt_h/2"/>
                                          </p:val>
                                        </p:tav>
                                        <p:tav tm="100000">
                                          <p:val>
                                            <p:strVal val="#ppt_y"/>
                                          </p:val>
                                        </p:tav>
                                      </p:tavLst>
                                    </p:anim>
                                  </p:childTnLst>
                                </p:cTn>
                              </p:par>
                            </p:childTnLst>
                          </p:cTn>
                        </p:par>
                        <p:par>
                          <p:cTn id="19" fill="hold">
                            <p:stCondLst>
                              <p:cond delay="2500"/>
                            </p:stCondLst>
                            <p:childTnLst>
                              <p:par>
                                <p:cTn id="20" presetID="2" presetClass="entr" presetSubtype="4"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par>
                          <p:cTn id="24" fill="hold">
                            <p:stCondLst>
                              <p:cond delay="3000"/>
                            </p:stCondLst>
                            <p:childTnLst>
                              <p:par>
                                <p:cTn id="25" presetID="2" presetClass="entr" presetSubtype="4" fill="hold" nodeType="afterEffect">
                                  <p:stCondLst>
                                    <p:cond delay="0"/>
                                  </p:stCondLst>
                                  <p:childTnLst>
                                    <p:set>
                                      <p:cBhvr>
                                        <p:cTn id="26" dur="1" fill="hold">
                                          <p:stCondLst>
                                            <p:cond delay="0"/>
                                          </p:stCondLst>
                                        </p:cTn>
                                        <p:tgtEl>
                                          <p:spTgt spid="2051"/>
                                        </p:tgtEl>
                                        <p:attrNameLst>
                                          <p:attrName>style.visibility</p:attrName>
                                        </p:attrNameLst>
                                      </p:cBhvr>
                                      <p:to>
                                        <p:strVal val="visible"/>
                                      </p:to>
                                    </p:set>
                                    <p:anim calcmode="lin" valueType="num">
                                      <p:cBhvr additive="base">
                                        <p:cTn id="27" dur="500" fill="hold"/>
                                        <p:tgtEl>
                                          <p:spTgt spid="2051"/>
                                        </p:tgtEl>
                                        <p:attrNameLst>
                                          <p:attrName>ppt_x</p:attrName>
                                        </p:attrNameLst>
                                      </p:cBhvr>
                                      <p:tavLst>
                                        <p:tav tm="0">
                                          <p:val>
                                            <p:strVal val="#ppt_x"/>
                                          </p:val>
                                        </p:tav>
                                        <p:tav tm="100000">
                                          <p:val>
                                            <p:strVal val="#ppt_x"/>
                                          </p:val>
                                        </p:tav>
                                      </p:tavLst>
                                    </p:anim>
                                    <p:anim calcmode="lin" valueType="num">
                                      <p:cBhvr additive="base">
                                        <p:cTn id="28" dur="500" fill="hold"/>
                                        <p:tgtEl>
                                          <p:spTgt spid="2051"/>
                                        </p:tgtEl>
                                        <p:attrNameLst>
                                          <p:attrName>ppt_y</p:attrName>
                                        </p:attrNameLst>
                                      </p:cBhvr>
                                      <p:tavLst>
                                        <p:tav tm="0">
                                          <p:val>
                                            <p:strVal val="1+#ppt_h/2"/>
                                          </p:val>
                                        </p:tav>
                                        <p:tav tm="100000">
                                          <p:val>
                                            <p:strVal val="#ppt_y"/>
                                          </p:val>
                                        </p:tav>
                                      </p:tavLst>
                                    </p:anim>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ppt_x"/>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28"/>
          <p:cNvSpPr/>
          <p:nvPr/>
        </p:nvSpPr>
        <p:spPr>
          <a:xfrm>
            <a:off x="1947558" y="122875"/>
            <a:ext cx="5605153" cy="523220"/>
          </a:xfrm>
          <a:custGeom>
            <a:avLst/>
            <a:gdLst>
              <a:gd name="txL" fmla="*/ 0 w 4911725"/>
              <a:gd name="txT" fmla="*/ 0 h 435584"/>
              <a:gd name="txR" fmla="*/ 4911725 w 4911725"/>
              <a:gd name="txB" fmla="*/ 435584 h 435584"/>
            </a:gdLst>
            <a:ahLst/>
            <a:cxnLst>
              <a:cxn ang="0">
                <a:pos x="4911725" y="217792"/>
              </a:cxn>
              <a:cxn ang="5400000">
                <a:pos x="2455862" y="435584"/>
              </a:cxn>
              <a:cxn ang="10800000">
                <a:pos x="0" y="217792"/>
              </a:cxn>
              <a:cxn ang="16200000">
                <a:pos x="2455862" y="0"/>
              </a:cxn>
            </a:cxnLst>
            <a:rect l="txL" t="txT" r="txR" b="txB"/>
            <a:pathLst>
              <a:path w="4911725" h="435584">
                <a:moveTo>
                  <a:pt x="0" y="0"/>
                </a:moveTo>
                <a:lnTo>
                  <a:pt x="4839126" y="0"/>
                </a:lnTo>
                <a:lnTo>
                  <a:pt x="4911725" y="72598"/>
                </a:lnTo>
                <a:lnTo>
                  <a:pt x="4911725" y="435584"/>
                </a:lnTo>
                <a:lnTo>
                  <a:pt x="4911725" y="435584"/>
                </a:lnTo>
                <a:lnTo>
                  <a:pt x="72598" y="435584"/>
                </a:lnTo>
                <a:lnTo>
                  <a:pt x="0" y="362985"/>
                </a:lnTo>
                <a:lnTo>
                  <a:pt x="0" y="0"/>
                </a:lnTo>
                <a:close/>
              </a:path>
            </a:pathLst>
          </a:custGeom>
          <a:solidFill>
            <a:srgbClr val="F0BF29"/>
          </a:solidFill>
          <a:ln w="9525">
            <a:noFill/>
          </a:ln>
          <a:effectLst>
            <a:outerShdw dist="25400" dir="5400000" algn="t" rotWithShape="0">
              <a:srgbClr val="000000">
                <a:alpha val="39999"/>
              </a:srgbClr>
            </a:outerShdw>
          </a:effectLst>
        </p:spPr>
        <p:txBody>
          <a:bodyPr wrap="square" anchor="t">
            <a:spAutoFit/>
          </a:bodyPr>
          <a:lstStyle/>
          <a:p>
            <a:pPr algn="ctr" defTabSz="685800">
              <a:defRPr/>
            </a:pPr>
            <a:r>
              <a:rPr lang="zh-CN" altLang="en-US" sz="2800" b="1" dirty="0">
                <a:latin typeface="微软雅黑" panose="020B0503020204020204" pitchFamily="34" charset="-122"/>
                <a:ea typeface="微软雅黑" panose="020B0503020204020204" pitchFamily="34" charset="-122"/>
                <a:sym typeface="+mn-ea"/>
              </a:rPr>
              <a:t>预制混凝土构件模具的安装</a:t>
            </a:r>
          </a:p>
        </p:txBody>
      </p:sp>
      <p:sp>
        <p:nvSpPr>
          <p:cNvPr id="3" name="TextBox 6"/>
          <p:cNvSpPr txBox="1"/>
          <p:nvPr/>
        </p:nvSpPr>
        <p:spPr>
          <a:xfrm>
            <a:off x="447675" y="1658250"/>
            <a:ext cx="8248650" cy="2813206"/>
          </a:xfrm>
          <a:prstGeom prst="rect">
            <a:avLst/>
          </a:prstGeom>
          <a:noFill/>
        </p:spPr>
        <p:txBody>
          <a:bodyPr wrap="square" rtlCol="0">
            <a:spAutoFit/>
          </a:bodyPr>
          <a:lstStyle/>
          <a:p>
            <a:pPr>
              <a:lnSpc>
                <a:spcPct val="150000"/>
              </a:lnSpc>
            </a:pPr>
            <a:r>
              <a:rPr lang="en-US" altLang="zh-CN" sz="2000" dirty="0"/>
              <a:t>          </a:t>
            </a:r>
            <a:r>
              <a:rPr lang="zh-CN" altLang="zh-CN" sz="2000" dirty="0"/>
              <a:t>模具必需清理干净，不得存有铁锈、油污及混凝土残渣，接触面不应有划痕、锈渍和氧化层脱落等现象。对于存在变形超过允许偏差的模具一律不得使用，首次使用及大修后的模具应全数检查，使用中的模具应当定期检查，并做好检查记录</a:t>
            </a:r>
            <a:r>
              <a:rPr lang="zh-CN" altLang="zh-CN" sz="2000" b="1" dirty="0"/>
              <a:t>。</a:t>
            </a:r>
            <a:r>
              <a:rPr lang="zh-CN" altLang="zh-CN" sz="2000" dirty="0"/>
              <a:t>模具组装应连接牢固、缝隙严密，组装时应进行表面清洗或涂刷脱模剂，脱模剂使用前确保脱模剂在有效使用期内，脱模剂必需均匀涂刷，</a:t>
            </a:r>
            <a:r>
              <a:rPr lang="zh-CN" altLang="en-US" sz="2000" dirty="0"/>
              <a:t>如下图所示</a:t>
            </a:r>
            <a:endParaRPr lang="en-US" altLang="zh-CN" sz="2000" dirty="0"/>
          </a:p>
        </p:txBody>
      </p:sp>
      <p:sp>
        <p:nvSpPr>
          <p:cNvPr id="4" name="文本框 3"/>
          <p:cNvSpPr txBox="1"/>
          <p:nvPr/>
        </p:nvSpPr>
        <p:spPr>
          <a:xfrm>
            <a:off x="257175" y="849630"/>
            <a:ext cx="2749471" cy="400110"/>
          </a:xfrm>
          <a:prstGeom prst="rect">
            <a:avLst/>
          </a:prstGeom>
        </p:spPr>
        <p:style>
          <a:lnRef idx="1">
            <a:schemeClr val="accent5"/>
          </a:lnRef>
          <a:fillRef idx="3">
            <a:schemeClr val="accent5"/>
          </a:fillRef>
          <a:effectRef idx="2">
            <a:schemeClr val="accent5"/>
          </a:effectRef>
          <a:fontRef idx="minor">
            <a:schemeClr val="lt1"/>
          </a:fontRef>
        </p:style>
        <p:txBody>
          <a:bodyPr wrap="none" rtlCol="0" anchor="t">
            <a:spAutoFit/>
          </a:bodyPr>
          <a:lstStyle/>
          <a:p>
            <a:r>
              <a:rPr lang="zh-CN" altLang="en-US" sz="2000" b="1" dirty="0">
                <a:solidFill>
                  <a:schemeClr val="tx1"/>
                </a:solidFill>
                <a:latin typeface="微软雅黑" panose="020B0503020204020204" pitchFamily="34" charset="-122"/>
                <a:ea typeface="微软雅黑" panose="020B0503020204020204" pitchFamily="34" charset="-122"/>
                <a:sym typeface="+mn-ea"/>
              </a:rPr>
              <a:t>三、模具的清理与组装</a:t>
            </a:r>
            <a:endParaRPr lang="zh-CN" altLang="en-US" sz="2000" b="1" dirty="0">
              <a:solidFill>
                <a:schemeClr val="tx1"/>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000" fill="hold"/>
                                        <p:tgtEl>
                                          <p:spTgt spid="3"/>
                                        </p:tgtEl>
                                        <p:attrNameLst>
                                          <p:attrName>ppt_x</p:attrName>
                                        </p:attrNameLst>
                                      </p:cBhvr>
                                      <p:tavLst>
                                        <p:tav tm="0">
                                          <p:val>
                                            <p:strVal val="#ppt_x"/>
                                          </p:val>
                                        </p:tav>
                                        <p:tav tm="100000">
                                          <p:val>
                                            <p:strVal val="#ppt_x"/>
                                          </p:val>
                                        </p:tav>
                                      </p:tavLst>
                                    </p:anim>
                                    <p:anim calcmode="lin" valueType="num">
                                      <p:cBhvr additive="base">
                                        <p:cTn id="13"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theme/theme1.xml><?xml version="1.0" encoding="utf-8"?>
<a:theme xmlns:a="http://schemas.openxmlformats.org/drawingml/2006/main" name="www.33ppt.com​​">
  <a:themeElements>
    <a:clrScheme name="自定义 784">
      <a:dk1>
        <a:sysClr val="windowText" lastClr="000000"/>
      </a:dk1>
      <a:lt1>
        <a:sysClr val="window" lastClr="FFFFFF"/>
      </a:lt1>
      <a:dk2>
        <a:srgbClr val="44546A"/>
      </a:dk2>
      <a:lt2>
        <a:srgbClr val="E7E6E6"/>
      </a:lt2>
      <a:accent1>
        <a:srgbClr val="F0BF29"/>
      </a:accent1>
      <a:accent2>
        <a:srgbClr val="757376"/>
      </a:accent2>
      <a:accent3>
        <a:srgbClr val="F0BF29"/>
      </a:accent3>
      <a:accent4>
        <a:srgbClr val="757376"/>
      </a:accent4>
      <a:accent5>
        <a:srgbClr val="F0BF29"/>
      </a:accent5>
      <a:accent6>
        <a:srgbClr val="757376"/>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290</TotalTime>
  <Words>1084</Words>
  <Application>Microsoft Office PowerPoint</Application>
  <PresentationFormat>全屏显示(16:9)</PresentationFormat>
  <Paragraphs>77</Paragraphs>
  <Slides>16</Slides>
  <Notes>13</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16</vt:i4>
      </vt:variant>
    </vt:vector>
  </HeadingPairs>
  <TitlesOfParts>
    <vt:vector size="29" baseType="lpstr">
      <vt:lpstr>Glegoo</vt:lpstr>
      <vt:lpstr>Lato Light</vt:lpstr>
      <vt:lpstr>Mission Gothic Regular</vt:lpstr>
      <vt:lpstr>等线</vt:lpstr>
      <vt:lpstr>等线 Light</vt:lpstr>
      <vt:lpstr>方正兰亭粗黑简体</vt:lpstr>
      <vt:lpstr>宋体</vt:lpstr>
      <vt:lpstr>微软雅黑</vt:lpstr>
      <vt:lpstr>Arial</vt:lpstr>
      <vt:lpstr>Calibri</vt:lpstr>
      <vt:lpstr>Calibri Light</vt:lpstr>
      <vt:lpstr>Open Sans</vt:lpstr>
      <vt:lpstr>www.33ppt.com​​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www.33ppt.com</dc:title>
  <dc:subject>www.33ppt.com</dc:subject>
  <dc:creator>Administrator</dc:creator>
  <cp:lastModifiedBy>KQJ-jngc</cp:lastModifiedBy>
  <cp:revision>183</cp:revision>
  <dcterms:created xsi:type="dcterms:W3CDTF">2017-06-23T03:09:00Z</dcterms:created>
  <dcterms:modified xsi:type="dcterms:W3CDTF">2018-05-10T08:30:41Z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2052-10.1.0.6749</vt:lpwstr>
  </property>
</Properties>
</file>