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67" r:id="rId2"/>
    <p:sldId id="358" r:id="rId3"/>
    <p:sldId id="360" r:id="rId4"/>
    <p:sldId id="361" r:id="rId5"/>
    <p:sldId id="363" r:id="rId6"/>
    <p:sldId id="364" r:id="rId7"/>
    <p:sldId id="365" r:id="rId8"/>
    <p:sldId id="368" r:id="rId9"/>
    <p:sldId id="366" r:id="rId10"/>
    <p:sldId id="359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3BD"/>
    <a:srgbClr val="415661"/>
    <a:srgbClr val="DA8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3" autoAdjust="0"/>
    <p:restoredTop sz="93592" autoAdjust="0"/>
  </p:normalViewPr>
  <p:slideViewPr>
    <p:cSldViewPr snapToGrid="0">
      <p:cViewPr varScale="1">
        <p:scale>
          <a:sx n="76" d="100"/>
          <a:sy n="76" d="100"/>
        </p:scale>
        <p:origin x="948" y="78"/>
      </p:cViewPr>
      <p:guideLst>
        <p:guide orient="horz" pos="16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B2D6-7D2D-4045-A876-D8AE1F9EACE2}" type="datetimeFigureOut">
              <a:rPr lang="zh-CN" altLang="en-US" smtClean="0"/>
              <a:pPr/>
              <a:t>2018/5/10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0147-15CD-4249-B4BC-D92A282CE2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15"/>
            <a:ext cx="6858000" cy="179121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308"/>
            <a:ext cx="6858000" cy="124218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99"/>
            <a:ext cx="2949178" cy="120049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83"/>
            <a:ext cx="4629150" cy="36562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94"/>
            <a:ext cx="2949178" cy="285951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99"/>
            <a:ext cx="2949178" cy="120049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83"/>
            <a:ext cx="4629150" cy="365627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94"/>
            <a:ext cx="2949178" cy="285951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2"/>
            <a:ext cx="1971675" cy="43601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22"/>
            <a:ext cx="5800725" cy="436013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2018/5/10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286" y="376292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92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26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92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92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26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92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92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6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91"/>
            <a:ext cx="9163050" cy="5173513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0" y="2821771"/>
            <a:ext cx="9153525" cy="2323159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0" tIns="36285" rIns="72570" bIns="36285" numCol="1" anchor="t" anchorCtr="0" compatLnSpc="1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/>
      </p:transition>
    </mc:Choice>
    <mc:Fallback xmlns="">
      <p:transition>
        <p:spli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26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92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92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267"/>
            <a:ext cx="381000" cy="274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33"/>
            <a:ext cx="8229600" cy="857497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53"/>
            <a:ext cx="5029200" cy="32394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983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498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871902" y="368815"/>
            <a:ext cx="1280160" cy="29908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52"/>
            <a:ext cx="2562232" cy="34544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1" y="374180"/>
            <a:ext cx="3942159" cy="523268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1" y="918238"/>
            <a:ext cx="3942159" cy="280743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946"/>
            <a:ext cx="3942159" cy="35380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182"/>
            <a:ext cx="3942159" cy="176868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5" y="627641"/>
            <a:ext cx="3399235" cy="388970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637"/>
            <a:ext cx="2057400" cy="273922"/>
          </a:xfrm>
        </p:spPr>
        <p:txBody>
          <a:bodyPr/>
          <a:lstStyle/>
          <a:p>
            <a:fld id="{722F6D6F-DD99-46DF-A9EA-728D63EA6A31}" type="datetimeFigureOut">
              <a:rPr lang="en-AU" smtClean="0"/>
              <a:pPr/>
              <a:t>10/05/2018</a:t>
            </a:fld>
            <a:endParaRPr lang="en-A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637"/>
            <a:ext cx="3086100" cy="273922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637"/>
            <a:ext cx="2057400" cy="273922"/>
          </a:xfrm>
        </p:spPr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453"/>
            <a:ext cx="9144000" cy="4316024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11" tIns="60955" rIns="121911" bIns="60955" anchor="t"/>
            <a:lstStyle/>
            <a:p>
              <a:pPr lvl="0" indent="0"/>
              <a:endParaRPr lang="zh-CN" altLang="en-US" baseline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6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91"/>
            <a:ext cx="9163050" cy="5173513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549"/>
            <a:ext cx="9153525" cy="2813832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0" tIns="36285" rIns="72570" bIns="36285" numCol="1" anchor="t" anchorCtr="0" compatLnSpc="1"/>
          <a:lstStyle/>
          <a:p>
            <a:pPr fontAlgn="auto"/>
            <a:endParaRPr lang="zh-CN" altLang="en-US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8" y="2011922"/>
            <a:ext cx="3717925" cy="1121086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509"/>
            <a:ext cx="2945130" cy="1129665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 userDrawn="1"/>
        </p:nvGrpSpPr>
        <p:grpSpPr>
          <a:xfrm>
            <a:off x="0" y="376257"/>
            <a:ext cx="9144000" cy="0"/>
            <a:chOff x="0" y="593"/>
            <a:chExt cx="14400" cy="0"/>
          </a:xfrm>
        </p:grpSpPr>
        <p:cxnSp>
          <p:nvCxnSpPr>
            <p:cNvPr id="5" name="直接连接符 4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 userDrawn="1"/>
        </p:nvSpPr>
        <p:spPr>
          <a:xfrm>
            <a:off x="3971925" y="177809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674"/>
            <a:ext cx="7886700" cy="214016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3089"/>
            <a:ext cx="7886700" cy="112546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614"/>
            <a:ext cx="3886200" cy="326444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614"/>
            <a:ext cx="3886200" cy="326444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3"/>
            <a:ext cx="7886700" cy="9944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235"/>
            <a:ext cx="3868340" cy="6181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347"/>
            <a:ext cx="3868340" cy="27642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235"/>
            <a:ext cx="3887391" cy="6181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347"/>
            <a:ext cx="3887391" cy="27642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3"/>
            <a:ext cx="7886700" cy="99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14"/>
            <a:ext cx="7886700" cy="3264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637"/>
            <a:ext cx="2057400" cy="273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C926-1AF6-4C84-925A-B6B02113653E}" type="datetimeFigureOut">
              <a:rPr lang="zh-CN" altLang="en-US" smtClean="0"/>
              <a:pPr/>
              <a:t>2018/5/10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637"/>
            <a:ext cx="3086100" cy="273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637"/>
            <a:ext cx="2057400" cy="273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B9A494-198B-4C8B-BC07-67BF709362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7BFB626-0A59-4AA7-BEDF-9831725CE1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106494-45AE-4512-85BE-FABCC060C4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"/>
            <a:ext cx="9144000" cy="51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18081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4002762" y="1962150"/>
            <a:ext cx="3570208" cy="126188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模具准备与安装</a:t>
            </a:r>
            <a:endParaRPr lang="en-US" altLang="zh-CN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混凝土板模具准备与安装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0" name="文本框 2"/>
          <p:cNvSpPr txBox="1"/>
          <p:nvPr/>
        </p:nvSpPr>
        <p:spPr>
          <a:xfrm>
            <a:off x="579438" y="1962150"/>
            <a:ext cx="1393330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8"/>
          <p:cNvSpPr/>
          <p:nvPr/>
        </p:nvSpPr>
        <p:spPr>
          <a:xfrm>
            <a:off x="1947558" y="122875"/>
            <a:ext cx="5605153" cy="523220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预制混凝土板模具准备与安装</a:t>
            </a:r>
          </a:p>
        </p:txBody>
      </p:sp>
      <p:sp>
        <p:nvSpPr>
          <p:cNvPr id="3" name="TextBox 6"/>
          <p:cNvSpPr txBox="1"/>
          <p:nvPr/>
        </p:nvSpPr>
        <p:spPr>
          <a:xfrm>
            <a:off x="447675" y="1088250"/>
            <a:ext cx="82486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         以标准图集</a:t>
            </a:r>
            <a:r>
              <a:rPr lang="en-US" altLang="zh-CN" dirty="0"/>
              <a:t>15G366-1《</a:t>
            </a:r>
            <a:r>
              <a:rPr lang="zh-CN" altLang="en-US" dirty="0"/>
              <a:t>桁架钢筋混凝土叠合板（</a:t>
            </a:r>
            <a:r>
              <a:rPr lang="en-US" altLang="zh-CN" dirty="0"/>
              <a:t>60mm</a:t>
            </a:r>
            <a:r>
              <a:rPr lang="zh-CN" altLang="en-US" dirty="0"/>
              <a:t>厚底板）</a:t>
            </a:r>
            <a:r>
              <a:rPr lang="en-US" altLang="zh-CN" dirty="0"/>
              <a:t>》</a:t>
            </a:r>
            <a:r>
              <a:rPr lang="zh-CN" altLang="en-US" dirty="0"/>
              <a:t>中编号为</a:t>
            </a:r>
            <a:r>
              <a:rPr lang="en-US" altLang="zh-CN" dirty="0"/>
              <a:t>DBS2-67-3012-11</a:t>
            </a:r>
            <a:r>
              <a:rPr lang="zh-CN" altLang="en-US" dirty="0"/>
              <a:t>的桁架叠合板夹心墙板模板平面图、</a:t>
            </a:r>
            <a:r>
              <a:rPr lang="en-US" altLang="zh-CN" dirty="0"/>
              <a:t>1-1</a:t>
            </a:r>
            <a:r>
              <a:rPr lang="zh-CN" altLang="en-US" dirty="0"/>
              <a:t>断面图和</a:t>
            </a:r>
            <a:r>
              <a:rPr lang="en-US" altLang="zh-CN" dirty="0"/>
              <a:t>2-2</a:t>
            </a:r>
            <a:r>
              <a:rPr lang="zh-CN" altLang="en-US" dirty="0"/>
              <a:t>断面图为图例进行分析：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5925" y="683380"/>
            <a:ext cx="3005951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一、叠合板模具识图分析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473" y="2343277"/>
            <a:ext cx="4594151" cy="182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601" y="4086498"/>
            <a:ext cx="4622800" cy="90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8670" y="2107376"/>
            <a:ext cx="13430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8"/>
          <p:cNvSpPr/>
          <p:nvPr/>
        </p:nvSpPr>
        <p:spPr>
          <a:xfrm>
            <a:off x="1947558" y="122875"/>
            <a:ext cx="5605153" cy="523220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预制混凝土板模具准备与安装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5925" y="837755"/>
            <a:ext cx="3518912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二、叠合板模具设计基本要求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768300" y="1373250"/>
            <a:ext cx="53949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/>
              <a:t>）足够的承载力、刚度和稳定性。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）支模和拆模要方便。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3</a:t>
            </a:r>
            <a:r>
              <a:rPr lang="zh-CN" altLang="zh-CN" sz="2000" dirty="0"/>
              <a:t>）便于</a:t>
            </a:r>
            <a:r>
              <a:rPr lang="zh-CN" altLang="zh-CN" dirty="0"/>
              <a:t>钢筋</a:t>
            </a:r>
            <a:r>
              <a:rPr lang="zh-CN" altLang="zh-CN" sz="2000" dirty="0"/>
              <a:t>安装和混凝土浇筑、养护。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4</a:t>
            </a:r>
            <a:r>
              <a:rPr lang="zh-CN" altLang="zh-CN" sz="2000" dirty="0"/>
              <a:t>）部件与部件之间连接要牢固。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5</a:t>
            </a:r>
            <a:r>
              <a:rPr lang="zh-CN" altLang="zh-CN" sz="2000" dirty="0"/>
              <a:t>）预埋件均应有可靠固定措施。</a:t>
            </a:r>
            <a:r>
              <a:rPr lang="en-US" altLang="zh-CN" sz="2000" dirty="0"/>
              <a:t>    </a:t>
            </a:r>
            <a:endParaRPr lang="zh-CN" altLang="zh-CN" sz="2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8"/>
          <p:cNvSpPr/>
          <p:nvPr/>
        </p:nvSpPr>
        <p:spPr>
          <a:xfrm>
            <a:off x="1947558" y="122875"/>
            <a:ext cx="5605153" cy="523220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预制混凝土板模具准备与安装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1550" y="837755"/>
            <a:ext cx="3518912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三、叠合板模具设计基本要求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768299" y="1242625"/>
            <a:ext cx="7663181" cy="175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         </a:t>
            </a:r>
            <a:r>
              <a:rPr lang="zh-CN" altLang="zh-CN" dirty="0"/>
              <a:t>根据叠合楼板高度，可选用相应的角铁作为边模，当楼板四边有倒角时，可在角铁上后焊一块折弯后的钢板。由于角铁组成的边模上开了许多豁口，导致长向的刚度不足，故沿长向可分若干段，以每段</a:t>
            </a:r>
            <a:r>
              <a:rPr lang="en-US" altLang="zh-CN" dirty="0"/>
              <a:t>1.5--2.5m</a:t>
            </a:r>
            <a:r>
              <a:rPr lang="zh-CN" altLang="zh-CN" dirty="0"/>
              <a:t>为宜。侧模上还需设加强肋板，间距为</a:t>
            </a:r>
            <a:r>
              <a:rPr lang="en-US" altLang="zh-CN" dirty="0"/>
              <a:t>400-500mm</a:t>
            </a:r>
            <a:r>
              <a:rPr lang="zh-CN" altLang="zh-CN" dirty="0"/>
              <a:t>。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459052" y="3046573"/>
            <a:ext cx="3005951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四、叠合板模具加固要点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7521" y="3539086"/>
            <a:ext cx="751708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         </a:t>
            </a:r>
            <a:r>
              <a:rPr lang="zh-CN" altLang="zh-CN" dirty="0"/>
              <a:t>对模具使用次数必须有一定的要求，故有些部位必须要加强，一般通过肋板解决，当楼板不足以解决时可把每个肋板连接起来，以增强整体刚度。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8"/>
          <p:cNvSpPr/>
          <p:nvPr/>
        </p:nvSpPr>
        <p:spPr>
          <a:xfrm>
            <a:off x="1947558" y="122875"/>
            <a:ext cx="5605153" cy="523220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预制混凝土板模具准备与安装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1550" y="837755"/>
            <a:ext cx="3262432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五、叠合板模具的验收要点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697049" y="1444500"/>
            <a:ext cx="7663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      </a:t>
            </a:r>
            <a:r>
              <a:rPr lang="zh-CN" altLang="zh-CN" dirty="0"/>
              <a:t>除了外型尺寸和平整度外，还应重点检查模具的连接和定位系统。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409571" y="2165804"/>
            <a:ext cx="3262432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六、模具的经济性分析要点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316" y="2701300"/>
            <a:ext cx="7663181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        </a:t>
            </a:r>
            <a:r>
              <a:rPr lang="zh-CN" altLang="zh-CN" dirty="0"/>
              <a:t>根据项目中每种预制构件的数量和工期要求，配备出合理的模具数量。再摊销到每种构件中，得出一个经济指标，一般为每方混凝土中含多少钢材，据此可作为报价的一部分。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8"/>
          <p:cNvSpPr/>
          <p:nvPr/>
        </p:nvSpPr>
        <p:spPr>
          <a:xfrm>
            <a:off x="1947558" y="122875"/>
            <a:ext cx="5605153" cy="523220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预制混凝土板模具准备与安装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1550" y="837755"/>
            <a:ext cx="3262432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七、叠合板模具边模的分类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697049" y="1444500"/>
            <a:ext cx="766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）叠合板</a:t>
            </a:r>
            <a:r>
              <a:rPr lang="zh-CN" altLang="en-US" dirty="0"/>
              <a:t>可分为固定式边模和橡胶边模</a:t>
            </a:r>
            <a:r>
              <a:rPr lang="zh-CN" altLang="zh-CN" dirty="0"/>
              <a:t>，如</a:t>
            </a:r>
            <a:r>
              <a:rPr lang="zh-CN" altLang="en-US" dirty="0"/>
              <a:t>下</a:t>
            </a:r>
            <a:r>
              <a:rPr lang="zh-CN" altLang="zh-CN" dirty="0"/>
              <a:t>图所示。</a:t>
            </a:r>
          </a:p>
        </p:txBody>
      </p:sp>
      <p:pic>
        <p:nvPicPr>
          <p:cNvPr id="1026" name="图片 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071" y="1923803"/>
            <a:ext cx="4078288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8"/>
          <p:cNvSpPr/>
          <p:nvPr/>
        </p:nvSpPr>
        <p:spPr>
          <a:xfrm>
            <a:off x="1947558" y="122875"/>
            <a:ext cx="5605153" cy="523220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预制混凝土板模具准备与安装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1550" y="837755"/>
            <a:ext cx="3262432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七、叠合板模具边模的分类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697049" y="1444500"/>
            <a:ext cx="766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）叠合板长边采用通长边模，如</a:t>
            </a:r>
            <a:r>
              <a:rPr lang="zh-CN" altLang="en-US" dirty="0"/>
              <a:t>下</a:t>
            </a:r>
            <a:r>
              <a:rPr lang="zh-CN" altLang="zh-CN" dirty="0"/>
              <a:t>图所示。</a:t>
            </a:r>
          </a:p>
        </p:txBody>
      </p:sp>
      <p:pic>
        <p:nvPicPr>
          <p:cNvPr id="39939" name="图片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943" y="1900052"/>
            <a:ext cx="42386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8"/>
          <p:cNvSpPr/>
          <p:nvPr/>
        </p:nvSpPr>
        <p:spPr>
          <a:xfrm>
            <a:off x="1947558" y="122875"/>
            <a:ext cx="5605153" cy="523220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预制混凝土板模具准备与安装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1550" y="837755"/>
            <a:ext cx="3262432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七、叠合板模具边模的分类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697049" y="1444500"/>
            <a:ext cx="766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）叠合板采用角钢边模</a:t>
            </a:r>
            <a:r>
              <a:rPr lang="zh-CN" altLang="en-US" dirty="0"/>
              <a:t>，</a:t>
            </a:r>
            <a:r>
              <a:rPr lang="zh-CN" altLang="zh-CN" dirty="0"/>
              <a:t>如</a:t>
            </a:r>
            <a:r>
              <a:rPr lang="zh-CN" altLang="en-US" dirty="0"/>
              <a:t>下</a:t>
            </a:r>
            <a:r>
              <a:rPr lang="zh-CN" altLang="zh-CN" dirty="0"/>
              <a:t>图所示。</a:t>
            </a:r>
          </a:p>
        </p:txBody>
      </p:sp>
      <p:pic>
        <p:nvPicPr>
          <p:cNvPr id="40962" name="图片 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4447" y="1888178"/>
            <a:ext cx="4132613" cy="299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theme/theme1.xml><?xml version="1.0" encoding="utf-8"?>
<a:theme xmlns:a="http://schemas.openxmlformats.org/drawingml/2006/main" name="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495</Words>
  <Application>Microsoft Office PowerPoint</Application>
  <PresentationFormat>全屏显示(16:9)</PresentationFormat>
  <Paragraphs>40</Paragraphs>
  <Slides>10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Glegoo</vt:lpstr>
      <vt:lpstr>Lato Light</vt:lpstr>
      <vt:lpstr>Mission Gothic Regular</vt:lpstr>
      <vt:lpstr>等线</vt:lpstr>
      <vt:lpstr>等线 Light</vt:lpstr>
      <vt:lpstr>方正兰亭粗黑简体</vt:lpstr>
      <vt:lpstr>宋体</vt:lpstr>
      <vt:lpstr>微软雅黑</vt:lpstr>
      <vt:lpstr>Arial</vt:lpstr>
      <vt:lpstr>Calibri</vt:lpstr>
      <vt:lpstr>Calibri Light</vt:lpstr>
      <vt:lpstr>Open Sans</vt:lpstr>
      <vt:lpstr>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>Administrator</dc:creator>
  <cp:lastModifiedBy>KQJ-jngc</cp:lastModifiedBy>
  <cp:revision>184</cp:revision>
  <dcterms:created xsi:type="dcterms:W3CDTF">2017-06-23T03:09:00Z</dcterms:created>
  <dcterms:modified xsi:type="dcterms:W3CDTF">2018-05-10T08:29:54Z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