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0" r:id="rId2"/>
    <p:sldId id="351" r:id="rId3"/>
    <p:sldId id="352" r:id="rId4"/>
    <p:sldId id="347" r:id="rId5"/>
    <p:sldId id="348" r:id="rId6"/>
    <p:sldId id="354" r:id="rId7"/>
    <p:sldId id="355" r:id="rId8"/>
    <p:sldId id="356" r:id="rId9"/>
    <p:sldId id="357" r:id="rId10"/>
    <p:sldId id="358" r:id="rId11"/>
    <p:sldId id="359" r:id="rId12"/>
    <p:sldId id="35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BD5B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336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1BB7CC5D-0174-4D70-8D1D-76627982B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l="259"/>
          <a:stretch>
            <a:fillRect/>
          </a:stretch>
        </p:blipFill>
        <p:spPr>
          <a:xfrm>
            <a:off x="907732" y="757221"/>
            <a:ext cx="7328535" cy="3997325"/>
          </a:xfrm>
          <a:prstGeom prst="rect">
            <a:avLst/>
          </a:prstGeom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26193" y="4754546"/>
            <a:ext cx="14916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ST-28-24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3EA452-D512-4881-A49C-A8527F18FBBD}"/>
              </a:ext>
            </a:extLst>
          </p:cNvPr>
          <p:cNvSpPr/>
          <p:nvPr/>
        </p:nvSpPr>
        <p:spPr>
          <a:xfrm>
            <a:off x="237886" y="494434"/>
            <a:ext cx="1780919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三、预埋件用量</a:t>
            </a:r>
            <a:endParaRPr lang="zh-CN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同侧角的矩形 1"/>
          <p:cNvSpPr/>
          <p:nvPr/>
        </p:nvSpPr>
        <p:spPr>
          <a:xfrm>
            <a:off x="1983740" y="1562100"/>
            <a:ext cx="5176520" cy="1699155"/>
          </a:xfrm>
          <a:prstGeom prst="snip2Same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由楼梯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ST-28-24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模板图可知该构件各预埋件用量：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梯段板吊装预埋件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个；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吊环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栏杆预留埋件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</a:p>
        </p:txBody>
      </p:sp>
    </p:spTree>
    <p:extLst>
      <p:ext uri="{BB962C8B-B14F-4D97-AF65-F5344CB8AC3E}">
        <p14:creationId xmlns:p14="http://schemas.microsoft.com/office/powerpoint/2010/main" val="11654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458288" y="1962150"/>
            <a:ext cx="5400837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预制混凝土楼梯原料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9333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2366328" y="63500"/>
            <a:ext cx="4411345" cy="36830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预制楼梯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ST-28-24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原料计算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4144" y="607698"/>
            <a:ext cx="1107916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实例分析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663893" y="1072515"/>
            <a:ext cx="7816215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构件生产厂技术员张某接到某工程预制钢筋混凝土楼梯的生产任务，其中一块预制双跑楼梯选自标准图集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15G367-1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《预制钢筋混凝土板式楼梯》，编号为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ST-28-24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该楼梯所属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工程为政府保障性住房，位于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rebuchet MS" panose="020B0603020202020204" pitchFamily="34" charset="0"/>
              </a:rPr>
              <a:t>XX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西侧，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rebuchet MS" panose="020B0603020202020204" pitchFamily="34" charset="0"/>
              </a:rPr>
              <a:t>XX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北侧，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rebuchet MS" panose="020B0603020202020204" pitchFamily="34" charset="0"/>
              </a:rPr>
              <a:t>XX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南侧，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rebuchet MS" panose="020B0603020202020204" pitchFamily="34" charset="0"/>
              </a:rPr>
              <a:t>XX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东侧。工程采用装配整体式混凝土剪力墙结构体系，预制构件包括：预制夹心外墙、预制内墙、预制叠合楼板、预制楼梯、预制阳台板以及预制空调板。</a:t>
            </a:r>
            <a:r>
              <a:rPr lang="zh-CN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该工程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地上11层，地下1层，标准层层高2800mm，抗震设防烈度7度，结构抗震等级三级。楼梯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ST-28-24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，混凝土设计强度等级为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C30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，使用标号为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42.5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的普通水泥，设计配合比为：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（其中水泥用量为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），现场砂含水率为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，石子含水率为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张某现需结合标准图集及工程特点计算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ST-28-24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所需钢筋的用量。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l="577" t="506" r="250" b="506"/>
          <a:stretch>
            <a:fillRect/>
          </a:stretch>
        </p:blipFill>
        <p:spPr>
          <a:xfrm>
            <a:off x="801052" y="919076"/>
            <a:ext cx="7541895" cy="3729990"/>
          </a:xfrm>
          <a:prstGeom prst="rect">
            <a:avLst/>
          </a:prstGeom>
          <a:ln>
            <a:noFill/>
          </a:ln>
          <a:effectLst>
            <a:outerShdw blurRad="304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26193" y="4722663"/>
            <a:ext cx="14916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ST-28-24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配筋表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EC5601-3A9F-455E-98D1-2E1A3993F091}"/>
              </a:ext>
            </a:extLst>
          </p:cNvPr>
          <p:cNvSpPr/>
          <p:nvPr/>
        </p:nvSpPr>
        <p:spPr>
          <a:xfrm>
            <a:off x="237886" y="494434"/>
            <a:ext cx="1531537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一、钢筋算量</a:t>
            </a:r>
            <a:endParaRPr lang="zh-CN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545908" y="1788160"/>
            <a:ext cx="6052185" cy="1873270"/>
          </a:xfrm>
          <a:prstGeom prst="snip2Diag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7.54+9.84+3.56+3.33+2.34+0.86=27.47kg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13.05+3.31=16.36kg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7.57+5.79=13.36kg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7.57+7.42=14.99kg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1730" y="1202629"/>
            <a:ext cx="43205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ST-28-24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配筋表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，可知其钢筋用量如下：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3699510"/>
            <a:ext cx="1261745" cy="13265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018" y="467403"/>
            <a:ext cx="3185487" cy="3488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二、混凝土组成材料用量计算</a:t>
            </a:r>
            <a:endParaRPr lang="zh-CN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9185" y="1249045"/>
            <a:ext cx="694563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混凝土设计配比为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，其中水泥质量为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，则设计配合比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混凝土各组成材料的用量分别为：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=602kg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=1115kg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=236kg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现场砂含水率为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，石子含水率为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，施工配比为：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9" y="-183515"/>
            <a:ext cx="308610" cy="3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3" tIns="45716" rIns="91433" bIns="45716" numCol="1" anchor="ctr" anchorCtr="0" compatLnSpc="1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79847" y="2827929"/>
          <a:ext cx="4784307" cy="149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公式" r:id="rId3" imgW="3352800" imgH="1041400" progId="Equation.3">
                  <p:embed/>
                </p:oleObj>
              </mc:Choice>
              <mc:Fallback>
                <p:oleObj name="公式" r:id="rId3" imgW="3352800" imgH="1041400" progId="Equation.3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847" y="2827929"/>
                        <a:ext cx="4784307" cy="149935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95600891-664D-432D-8007-FF7037A0FFF6}"/>
              </a:ext>
            </a:extLst>
          </p:cNvPr>
          <p:cNvSpPr/>
          <p:nvPr/>
        </p:nvSpPr>
        <p:spPr>
          <a:xfrm>
            <a:off x="370849" y="900232"/>
            <a:ext cx="272382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（一）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混凝土配合比计算</a:t>
            </a:r>
          </a:p>
        </p:txBody>
      </p:sp>
    </p:spTree>
    <p:extLst>
      <p:ext uri="{BB962C8B-B14F-4D97-AF65-F5344CB8AC3E}">
        <p14:creationId xmlns:p14="http://schemas.microsoft.com/office/powerpoint/2010/main" val="32453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 l="577"/>
          <a:stretch>
            <a:fillRect/>
          </a:stretch>
        </p:blipFill>
        <p:spPr>
          <a:xfrm>
            <a:off x="932498" y="913765"/>
            <a:ext cx="7279005" cy="3775710"/>
          </a:xfrm>
          <a:prstGeom prst="rect">
            <a:avLst/>
          </a:prstGeom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3826193" y="4719762"/>
            <a:ext cx="14916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ST-28-24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配筋表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F7824C-F178-4AD0-9321-D57FDC21EF9F}"/>
              </a:ext>
            </a:extLst>
          </p:cNvPr>
          <p:cNvSpPr/>
          <p:nvPr/>
        </p:nvSpPr>
        <p:spPr>
          <a:xfrm>
            <a:off x="305835" y="454025"/>
            <a:ext cx="226215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（二）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混凝土工程量</a:t>
            </a:r>
          </a:p>
        </p:txBody>
      </p:sp>
    </p:spTree>
    <p:extLst>
      <p:ext uri="{BB962C8B-B14F-4D97-AF65-F5344CB8AC3E}">
        <p14:creationId xmlns:p14="http://schemas.microsoft.com/office/powerpoint/2010/main" val="9327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863" y="993019"/>
            <a:ext cx="474027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ST-2824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配筋表可知其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混凝土净用量为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0.6524m</a:t>
            </a:r>
            <a:r>
              <a:rPr lang="en-US" altLang="zh-CN" sz="16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6988" y="1777365"/>
            <a:ext cx="401002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预制钢筋混凝土构件制作、运输、安装损耗率表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56665" y="2170991"/>
          <a:ext cx="6630670" cy="802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名称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制作废品率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运输堆放损耗率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安装（打桩）损耗率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各类预制构件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0.5%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预制钢筋混凝土桩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1.5%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10815" y="3443788"/>
            <a:ext cx="8186481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根据预制钢筋混凝土构件制作、运输、安装过程的损耗率，混凝土工程量计算如下：</a:t>
            </a:r>
          </a:p>
        </p:txBody>
      </p:sp>
      <p:sp>
        <p:nvSpPr>
          <p:cNvPr id="7" name="矩形 6"/>
          <p:cNvSpPr/>
          <p:nvPr/>
        </p:nvSpPr>
        <p:spPr>
          <a:xfrm>
            <a:off x="410845" y="3857625"/>
            <a:ext cx="832231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混凝土预制构件制作工程量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预制构件</a:t>
            </a:r>
            <a:r>
              <a:rPr lang="zh-CN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示实体积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1+1.5%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=0.6524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×（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1+1.5%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=0.66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3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2018983" y="1806575"/>
            <a:ext cx="5106035" cy="2334092"/>
          </a:xfrm>
          <a:prstGeom prst="snip2Diag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楼梯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ST-2824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中混凝土各组成材料用量如下：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水泥用量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=429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×0.66=283.14kg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砂子用量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=617×0.66=407.22kg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石子用量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=1148×0.66=757.68kg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水的用量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=188×0.66=124.08kg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B2CBD2-1CC7-4426-A5B5-FFF3D3A227E9}"/>
              </a:ext>
            </a:extLst>
          </p:cNvPr>
          <p:cNvSpPr/>
          <p:nvPr/>
        </p:nvSpPr>
        <p:spPr>
          <a:xfrm>
            <a:off x="541655" y="100283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（三）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混凝土各组成材料用量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40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514</Words>
  <Application>Microsoft Office PowerPoint</Application>
  <PresentationFormat>全屏显示(16:9)</PresentationFormat>
  <Paragraphs>49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Glegoo</vt:lpstr>
      <vt:lpstr>Lato Light</vt:lpstr>
      <vt:lpstr>Mission Gothic Regular</vt:lpstr>
      <vt:lpstr>SJQY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Trebuchet MS</vt:lpstr>
      <vt:lpstr>www.33ppt.com​​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301</cp:revision>
  <dcterms:created xsi:type="dcterms:W3CDTF">2017-06-23T03:09:00Z</dcterms:created>
  <dcterms:modified xsi:type="dcterms:W3CDTF">2018-05-02T08:57:19Z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