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50" r:id="rId2"/>
    <p:sldId id="351" r:id="rId3"/>
    <p:sldId id="352" r:id="rId4"/>
    <p:sldId id="347" r:id="rId5"/>
    <p:sldId id="348" r:id="rId6"/>
    <p:sldId id="354" r:id="rId7"/>
    <p:sldId id="355" r:id="rId8"/>
    <p:sldId id="356" r:id="rId9"/>
    <p:sldId id="357" r:id="rId10"/>
    <p:sldId id="358" r:id="rId11"/>
    <p:sldId id="359" r:id="rId12"/>
    <p:sldId id="35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>
        <p:guide orient="horz" pos="16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91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336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9925" y="3462338"/>
            <a:ext cx="5264150" cy="70643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zh-CN" altLang="zh-CN" sz="4000" b="1" noProof="1">
                <a:effectLst>
                  <a:outerShdw dist="127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装配式混凝土构件生产</a:t>
            </a:r>
            <a:endParaRPr lang="zh-CN" altLang="zh-CN" sz="4000" b="1" noProof="1">
              <a:effectLst>
                <a:outerShdw dist="127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图片包含 户外, 建筑物&#10;&#10;已生成极高可信度的说明">
            <a:extLst>
              <a:ext uri="{FF2B5EF4-FFF2-40B4-BE49-F238E27FC236}">
                <a16:creationId xmlns:a16="http://schemas.microsoft.com/office/drawing/2014/main" id="{A4030771-719C-4F1F-9B74-4A13A70C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27468" y="616585"/>
            <a:ext cx="6489065" cy="4023360"/>
          </a:xfrm>
          <a:prstGeom prst="rect">
            <a:avLst/>
          </a:prstGeom>
          <a:effectLst>
            <a:outerShdw blurRad="2794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42385" y="4742522"/>
            <a:ext cx="14592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13D775-385C-4EE1-984C-8DFF953828E6}"/>
              </a:ext>
            </a:extLst>
          </p:cNvPr>
          <p:cNvSpPr/>
          <p:nvPr/>
        </p:nvSpPr>
        <p:spPr>
          <a:xfrm>
            <a:off x="0" y="442178"/>
            <a:ext cx="1800493" cy="3488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三、预埋件用量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5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同侧角的矩形 1"/>
          <p:cNvSpPr/>
          <p:nvPr/>
        </p:nvSpPr>
        <p:spPr>
          <a:xfrm>
            <a:off x="2004060" y="1972310"/>
            <a:ext cx="5135880" cy="1298787"/>
          </a:xfrm>
          <a:prstGeom prst="snip2Same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由楼梯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模板图可知该构件各预埋件用量：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梯段板吊装预埋件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个；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吊环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</a:p>
        </p:txBody>
      </p:sp>
    </p:spTree>
    <p:extLst>
      <p:ext uri="{BB962C8B-B14F-4D97-AF65-F5344CB8AC3E}">
        <p14:creationId xmlns:p14="http://schemas.microsoft.com/office/powerpoint/2010/main" val="5298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458288" y="1962150"/>
            <a:ext cx="5400837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933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254568" y="63500"/>
            <a:ext cx="4634865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预制楼梯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JT-28-25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原料计算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634" y="607698"/>
            <a:ext cx="1107916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实例分析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520700" y="1353185"/>
            <a:ext cx="810260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标准图集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15G367-1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《预制钢筋混凝土板式楼梯》中预制剪刀楼梯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原料计算。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该预制楼梯使用混凝土设计强度等级为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，使用标号为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42.5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的普通水泥，设计配合比为：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（其中水泥用量为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），现场砂含水率为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现计算该楼梯所需钢筋的用量。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0" y="3439160"/>
            <a:ext cx="1477010" cy="1552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l="634"/>
          <a:stretch>
            <a:fillRect/>
          </a:stretch>
        </p:blipFill>
        <p:spPr>
          <a:xfrm>
            <a:off x="932497" y="669439"/>
            <a:ext cx="7279005" cy="4131310"/>
          </a:xfrm>
          <a:prstGeom prst="rect">
            <a:avLst/>
          </a:prstGeom>
          <a:ln>
            <a:noFill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58260" y="4806483"/>
            <a:ext cx="14592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25B2BA-2345-4F49-94AC-D28173C4BC60}"/>
              </a:ext>
            </a:extLst>
          </p:cNvPr>
          <p:cNvSpPr/>
          <p:nvPr/>
        </p:nvSpPr>
        <p:spPr>
          <a:xfrm>
            <a:off x="295002" y="500847"/>
            <a:ext cx="164067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一、钢筋算量</a:t>
            </a:r>
            <a:endParaRPr lang="zh-CN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8560" y="1142663"/>
            <a:ext cx="42468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该楼梯的配筋图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，可知其钢筋用量如下：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2185162" y="1757418"/>
            <a:ext cx="4773675" cy="2145268"/>
          </a:xfrm>
          <a:prstGeom prst="round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28.04+3.36=31.4kg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22.61+3.51+1.39=27.51kg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12.64+10.24+10.88=33.76kg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55.56kg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SJQY" panose="02010600030101010101" pitchFamily="2" charset="-122"/>
                <a:ea typeface="SJQY" panose="02010600030101010101" pitchFamily="2" charset="-122"/>
              </a:rPr>
              <a:t>C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22.76+23.26=46.02kg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814" y="546697"/>
            <a:ext cx="2852063" cy="3488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二、混凝土组成材料用量计算</a:t>
            </a:r>
            <a:endParaRPr lang="zh-CN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9475" y="1313180"/>
            <a:ext cx="738505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混凝土设计配比为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，其中水泥质量为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，则设计配合比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混凝土各组成材料的用量分别为：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=602kg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=1115kg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=236kg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现场砂含水率为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，施工配比为：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445403" y="2918867"/>
          <a:ext cx="4253195" cy="132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公式" r:id="rId3" imgW="3365500" imgH="1041400" progId="Equation.3">
                  <p:embed/>
                </p:oleObj>
              </mc:Choice>
              <mc:Fallback>
                <p:oleObj name="公式" r:id="rId3" imgW="3365500" imgH="1041400" progId="Equation.3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403" y="2918867"/>
                        <a:ext cx="4253195" cy="132912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90EBBA8-7AB8-48BC-8A69-9F4F7BC242E4}"/>
              </a:ext>
            </a:extLst>
          </p:cNvPr>
          <p:cNvSpPr/>
          <p:nvPr/>
        </p:nvSpPr>
        <p:spPr>
          <a:xfrm>
            <a:off x="478764" y="964367"/>
            <a:ext cx="272382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混凝土配合比计算</a:t>
            </a:r>
          </a:p>
        </p:txBody>
      </p:sp>
    </p:spTree>
    <p:extLst>
      <p:ext uri="{BB962C8B-B14F-4D97-AF65-F5344CB8AC3E}">
        <p14:creationId xmlns:p14="http://schemas.microsoft.com/office/powerpoint/2010/main" val="3290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 l="634"/>
          <a:stretch>
            <a:fillRect/>
          </a:stretch>
        </p:blipFill>
        <p:spPr>
          <a:xfrm>
            <a:off x="1498918" y="953135"/>
            <a:ext cx="6146165" cy="3662680"/>
          </a:xfrm>
          <a:prstGeom prst="rect">
            <a:avLst/>
          </a:prstGeom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854421" y="4736046"/>
            <a:ext cx="14592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D7D984-BE8E-410D-BDA3-A7E43D0EE9C3}"/>
              </a:ext>
            </a:extLst>
          </p:cNvPr>
          <p:cNvSpPr/>
          <p:nvPr/>
        </p:nvSpPr>
        <p:spPr>
          <a:xfrm>
            <a:off x="163331" y="527685"/>
            <a:ext cx="226215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混凝土工程量</a:t>
            </a:r>
          </a:p>
        </p:txBody>
      </p:sp>
    </p:spTree>
    <p:extLst>
      <p:ext uri="{BB962C8B-B14F-4D97-AF65-F5344CB8AC3E}">
        <p14:creationId xmlns:p14="http://schemas.microsoft.com/office/powerpoint/2010/main" val="30670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4553" y="1070531"/>
            <a:ext cx="487489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配筋图可知其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混凝土净用量为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1.736m</a:t>
            </a:r>
            <a:r>
              <a:rPr lang="en-US" altLang="zh-CN" sz="16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04135" y="1915795"/>
            <a:ext cx="393573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预制钢筋混凝土构件制作、运输、安装损耗率表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56665" y="2315840"/>
          <a:ext cx="6630670" cy="802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制作废品率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运输堆放损耗率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安装（打桩）损耗率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各类预制构件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0.2%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0.8%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0.5%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预制钢筋混凝土桩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0.1%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0.4%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1.5%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5928" y="3411855"/>
            <a:ext cx="82721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根据预制钢筋混凝土构件制作、运输、安装过程的损耗率，混凝土工程量计算如下：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混凝土预制构件制作工程量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预制构件</a:t>
            </a:r>
            <a:r>
              <a:rPr lang="zh-CN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示实体积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=1.736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=1.76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2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单角的矩形 1"/>
          <p:cNvSpPr/>
          <p:nvPr/>
        </p:nvSpPr>
        <p:spPr>
          <a:xfrm>
            <a:off x="2286164" y="1603585"/>
            <a:ext cx="4571671" cy="2099523"/>
          </a:xfrm>
          <a:prstGeom prst="snip1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楼梯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JT-28-25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中混凝土各组成材料用量如下：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水泥用量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×1.76=755.04kg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砂子用量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=614×1.76=1080.64kg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石子用量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=1132×1.76=1192.32kg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水的用量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=207×1.76=364.32kg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3CF2D1-B064-4C0F-B329-D00E1DD5D830}"/>
              </a:ext>
            </a:extLst>
          </p:cNvPr>
          <p:cNvSpPr/>
          <p:nvPr/>
        </p:nvSpPr>
        <p:spPr>
          <a:xfrm>
            <a:off x="553352" y="81954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混凝土各组成材料用量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96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400</Words>
  <Application>Microsoft Office PowerPoint</Application>
  <PresentationFormat>全屏显示(16:9)</PresentationFormat>
  <Paragraphs>50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Glegoo</vt:lpstr>
      <vt:lpstr>Lato Light</vt:lpstr>
      <vt:lpstr>Mission Gothic Regular</vt:lpstr>
      <vt:lpstr>SJQY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306</cp:revision>
  <dcterms:created xsi:type="dcterms:W3CDTF">2017-06-23T03:09:00Z</dcterms:created>
  <dcterms:modified xsi:type="dcterms:W3CDTF">2018-05-02T08:57:42Z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