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59" r:id="rId2"/>
    <p:sldId id="354" r:id="rId3"/>
    <p:sldId id="355" r:id="rId4"/>
    <p:sldId id="347" r:id="rId5"/>
    <p:sldId id="348" r:id="rId6"/>
    <p:sldId id="349" r:id="rId7"/>
    <p:sldId id="350" r:id="rId8"/>
    <p:sldId id="357" r:id="rId9"/>
    <p:sldId id="358" r:id="rId10"/>
    <p:sldId id="351" r:id="rId11"/>
    <p:sldId id="35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 uri="{2D200454-40CA-4A62-9FC3-DE9A4176ACB9}">
      <p15:notesGuideLst xmlns:p15="http://schemas.microsoft.com/office/powerpoint/2012/main">
        <p15:guide id="1" orient="horz" pos="286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BD5B"/>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3" autoAdjust="0"/>
    <p:restoredTop sz="94660"/>
  </p:normalViewPr>
  <p:slideViewPr>
    <p:cSldViewPr snapToGrid="0">
      <p:cViewPr varScale="1">
        <p:scale>
          <a:sx n="88" d="100"/>
          <a:sy n="88" d="100"/>
        </p:scale>
        <p:origin x="102" y="120"/>
      </p:cViewPr>
      <p:guideLst>
        <p:guide orient="horz" pos="1613"/>
        <p:guide pos="2880"/>
      </p:guideLst>
    </p:cSldViewPr>
  </p:slideViewPr>
  <p:notesTextViewPr>
    <p:cViewPr>
      <p:scale>
        <a:sx n="1" d="1"/>
        <a:sy n="1" d="1"/>
      </p:scale>
      <p:origin x="0" y="0"/>
    </p:cViewPr>
  </p:notesTextViewPr>
  <p:sorterViewPr>
    <p:cViewPr>
      <p:scale>
        <a:sx n="42" d="100"/>
        <a:sy n="42" d="100"/>
      </p:scale>
      <p:origin x="0" y="0"/>
    </p:cViewPr>
  </p:sorterViewPr>
  <p:notesViewPr>
    <p:cSldViewPr snapToGrid="0">
      <p:cViewPr varScale="1">
        <p:scale>
          <a:sx n="83" d="100"/>
          <a:sy n="83" d="100"/>
        </p:scale>
        <p:origin x="-3714" y="-90"/>
      </p:cViewPr>
      <p:guideLst>
        <p:guide orient="horz" pos="286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2018/5/2</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71"/>
            <a:ext cx="6858000" cy="1791124"/>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169"/>
            <a:ext cx="6858000" cy="124211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45"/>
            <a:ext cx="4629150" cy="36560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45"/>
            <a:ext cx="4629150" cy="36560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08"/>
            <a:ext cx="1971675" cy="435991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08"/>
            <a:ext cx="5800725" cy="435991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2018/5/2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 name="组合 7"/>
          <p:cNvGrpSpPr/>
          <p:nvPr userDrawn="1"/>
        </p:nvGrpSpPr>
        <p:grpSpPr>
          <a:xfrm>
            <a:off x="0" y="376257"/>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09"/>
            <a:ext cx="1198880" cy="398780"/>
          </a:xfrm>
          <a:prstGeom prst="rect">
            <a:avLst/>
          </a:prstGeom>
          <a:noFill/>
          <a:ln w="9525">
            <a:noFill/>
          </a:ln>
        </p:spPr>
        <p:txBody>
          <a:bodyPr wrap="none" anchor="t">
            <a:spAutoFit/>
          </a:bodyPr>
          <a:lstStyle/>
          <a:p>
            <a:pPr lvl="0" indent="0"/>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6518"/>
          </a:xfrm>
          <a:prstGeom prst="rect">
            <a:avLst/>
          </a:prstGeom>
          <a:noFill/>
          <a:ln w="9525">
            <a:noFill/>
          </a:ln>
        </p:spPr>
      </p:pic>
      <p:sp>
        <p:nvSpPr>
          <p:cNvPr id="2" name="矩形 1"/>
          <p:cNvSpPr/>
          <p:nvPr userDrawn="1"/>
        </p:nvSpPr>
        <p:spPr>
          <a:xfrm>
            <a:off x="-9525" y="-14291"/>
            <a:ext cx="9163050" cy="5173513"/>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0" y="2821771"/>
            <a:ext cx="9153525" cy="2323159"/>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pPr fontAlgn="auto"/>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p:split/>
      </p:transition>
    </mc:Choice>
    <mc:Fallback xmlns="">
      <p:transition>
        <p:spli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017"/>
            <a:ext cx="381000" cy="27470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18"/>
            <a:ext cx="8229600" cy="857453"/>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08"/>
            <a:ext cx="5029200" cy="3239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18"/>
          </a:xfrm>
          <a:prstGeom prst="rect">
            <a:avLst/>
          </a:prstGeom>
        </p:spPr>
      </p:pic>
      <p:sp>
        <p:nvSpPr>
          <p:cNvPr id="2" name="矩形 1"/>
          <p:cNvSpPr/>
          <p:nvPr userDrawn="1"/>
        </p:nvSpPr>
        <p:spPr>
          <a:xfrm>
            <a:off x="0" y="0"/>
            <a:ext cx="9144000" cy="51447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p>
        </p:txBody>
      </p:sp>
      <p:sp>
        <p:nvSpPr>
          <p:cNvPr id="3" name="TextBox 1"/>
          <p:cNvSpPr txBox="1"/>
          <p:nvPr userDrawn="1"/>
        </p:nvSpPr>
        <p:spPr>
          <a:xfrm>
            <a:off x="3871902" y="368796"/>
            <a:ext cx="1280160" cy="299085"/>
          </a:xfrm>
          <a:prstGeom prst="rect">
            <a:avLst/>
          </a:prstGeom>
          <a:noFill/>
        </p:spPr>
        <p:txBody>
          <a:bodyPr wrap="none" lIns="68584" tIns="34292" rIns="68584" bIns="34292"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16"/>
            <a:ext cx="2562232" cy="345440"/>
          </a:xfrm>
          <a:prstGeom prst="rect">
            <a:avLst/>
          </a:prstGeom>
          <a:noFill/>
        </p:spPr>
        <p:txBody>
          <a:bodyPr wrap="square" lIns="68584" tIns="34292" rIns="68584" bIns="34292"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61"/>
            <a:ext cx="3942159" cy="523241"/>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191"/>
            <a:ext cx="3942159" cy="28072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869"/>
            <a:ext cx="3942159" cy="353784"/>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085"/>
            <a:ext cx="3942159" cy="1768594"/>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09"/>
            <a:ext cx="3399235" cy="3889502"/>
          </a:xfrm>
        </p:spPr>
        <p:txBody>
          <a:bodyPr/>
          <a:lstStyle/>
          <a:p>
            <a:endParaRPr lang="en-AU"/>
          </a:p>
        </p:txBody>
      </p:sp>
      <p:sp>
        <p:nvSpPr>
          <p:cNvPr id="7" name="Date Placeholder 4"/>
          <p:cNvSpPr>
            <a:spLocks noGrp="1"/>
          </p:cNvSpPr>
          <p:nvPr>
            <p:ph type="dt" sz="half" idx="10"/>
          </p:nvPr>
        </p:nvSpPr>
        <p:spPr>
          <a:xfrm>
            <a:off x="628650" y="4768392"/>
            <a:ext cx="2057400" cy="273908"/>
          </a:xfrm>
        </p:spPr>
        <p:txBody>
          <a:bodyPr/>
          <a:lstStyle/>
          <a:p>
            <a:fld id="{722F6D6F-DD99-46DF-A9EA-728D63EA6A31}" type="datetimeFigureOut">
              <a:rPr lang="en-AU" smtClean="0"/>
              <a:t>2/05/2018</a:t>
            </a:fld>
            <a:endParaRPr lang="en-AU"/>
          </a:p>
        </p:txBody>
      </p:sp>
      <p:sp>
        <p:nvSpPr>
          <p:cNvPr id="8" name="Footer Placeholder 5"/>
          <p:cNvSpPr>
            <a:spLocks noGrp="1"/>
          </p:cNvSpPr>
          <p:nvPr>
            <p:ph type="ftr" sz="quarter" idx="11"/>
          </p:nvPr>
        </p:nvSpPr>
        <p:spPr>
          <a:xfrm>
            <a:off x="3028950" y="4768392"/>
            <a:ext cx="3086100" cy="273908"/>
          </a:xfrm>
        </p:spPr>
        <p:txBody>
          <a:bodyPr/>
          <a:lstStyle/>
          <a:p>
            <a:endParaRPr lang="en-AU"/>
          </a:p>
        </p:txBody>
      </p:sp>
      <p:sp>
        <p:nvSpPr>
          <p:cNvPr id="9" name="Slide Number Placeholder 6"/>
          <p:cNvSpPr>
            <a:spLocks noGrp="1"/>
          </p:cNvSpPr>
          <p:nvPr>
            <p:ph type="sldNum" sz="quarter" idx="12"/>
          </p:nvPr>
        </p:nvSpPr>
        <p:spPr>
          <a:xfrm>
            <a:off x="6457950" y="4768392"/>
            <a:ext cx="2057400" cy="273908"/>
          </a:xfrm>
        </p:spPr>
        <p:txBody>
          <a:bodyPr/>
          <a:lstStyle/>
          <a:p>
            <a:fld id="{84AD2E7E-F7BA-4F6B-9D0C-0B2331C2AE06}"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453"/>
            <a:ext cx="9144000" cy="4316024"/>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11" tIns="60955" rIns="121911" bIns="60955"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6518"/>
          </a:xfrm>
          <a:prstGeom prst="rect">
            <a:avLst/>
          </a:prstGeom>
          <a:noFill/>
          <a:ln w="9525">
            <a:noFill/>
          </a:ln>
        </p:spPr>
      </p:pic>
      <p:sp>
        <p:nvSpPr>
          <p:cNvPr id="2" name="矩形 1"/>
          <p:cNvSpPr/>
          <p:nvPr userDrawn="1"/>
        </p:nvSpPr>
        <p:spPr>
          <a:xfrm>
            <a:off x="-19050" y="-14291"/>
            <a:ext cx="9163050" cy="5173513"/>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549"/>
            <a:ext cx="9153525" cy="2813832"/>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pPr fontAlgn="auto"/>
            <a:endParaRPr lang="zh-CN" altLang="en-US" strike="noStrike" noProof="1"/>
          </a:p>
        </p:txBody>
      </p:sp>
      <p:grpSp>
        <p:nvGrpSpPr>
          <p:cNvPr id="5125" name="组合 8"/>
          <p:cNvGrpSpPr/>
          <p:nvPr userDrawn="1"/>
        </p:nvGrpSpPr>
        <p:grpSpPr>
          <a:xfrm>
            <a:off x="2713038" y="2011922"/>
            <a:ext cx="3717925" cy="1121086"/>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509"/>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4" name="组合 7"/>
          <p:cNvGrpSpPr/>
          <p:nvPr userDrawn="1"/>
        </p:nvGrpSpPr>
        <p:grpSpPr>
          <a:xfrm>
            <a:off x="0" y="376257"/>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09"/>
            <a:ext cx="1198880" cy="398780"/>
          </a:xfrm>
          <a:prstGeom prst="rect">
            <a:avLst/>
          </a:prstGeom>
          <a:noFill/>
          <a:ln w="9525">
            <a:noFill/>
          </a:ln>
        </p:spPr>
        <p:txBody>
          <a:bodyPr wrap="none" anchor="t">
            <a:spAutoFit/>
          </a:bodyPr>
          <a:lstStyle/>
          <a:p>
            <a:pPr lvl="0" indent="0"/>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608"/>
            <a:ext cx="7886700" cy="2140059"/>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912"/>
            <a:ext cx="7886700" cy="112540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09"/>
            <a:ext cx="7886700" cy="99440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170"/>
            <a:ext cx="3868340"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251"/>
            <a:ext cx="3868340"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170"/>
            <a:ext cx="3887391"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251"/>
            <a:ext cx="3887391"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2018/5/2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09"/>
            <a:ext cx="7886700" cy="9944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543"/>
            <a:ext cx="7886700" cy="326427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392"/>
            <a:ext cx="2057400" cy="27390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2018/5/2</a:t>
            </a:fld>
            <a:endParaRPr lang="zh-CN" altLang="en-US"/>
          </a:p>
        </p:txBody>
      </p:sp>
      <p:sp>
        <p:nvSpPr>
          <p:cNvPr id="5" name="Footer Placeholder 4"/>
          <p:cNvSpPr>
            <a:spLocks noGrp="1"/>
          </p:cNvSpPr>
          <p:nvPr>
            <p:ph type="ftr" sz="quarter" idx="3"/>
          </p:nvPr>
        </p:nvSpPr>
        <p:spPr>
          <a:xfrm>
            <a:off x="3028950" y="4768392"/>
            <a:ext cx="3086100" cy="27390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392"/>
            <a:ext cx="2057400" cy="27390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slideLayout" Target="../slideLayouts/slideLayout17.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户外, 建筑物&#10;&#10;已生成极高可信度的说明">
            <a:extLst>
              <a:ext uri="{FF2B5EF4-FFF2-40B4-BE49-F238E27FC236}">
                <a16:creationId xmlns:a16="http://schemas.microsoft.com/office/drawing/2014/main" id="{DB21CE8C-A106-420D-A1AF-522EE4576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5"/>
            <a:ext cx="9144000" cy="5136530"/>
          </a:xfrm>
          <a:prstGeom prst="rect">
            <a:avLst/>
          </a:prstGeom>
        </p:spPr>
      </p:pic>
    </p:spTree>
    <p:extLst>
      <p:ext uri="{BB962C8B-B14F-4D97-AF65-F5344CB8AC3E}">
        <p14:creationId xmlns:p14="http://schemas.microsoft.com/office/powerpoint/2010/main" val="281169033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38" y="592175"/>
            <a:ext cx="2852063" cy="338554"/>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五、预制混凝土板式楼梯图例</a:t>
            </a:r>
          </a:p>
        </p:txBody>
      </p:sp>
      <p:graphicFrame>
        <p:nvGraphicFramePr>
          <p:cNvPr id="3" name="表格 2"/>
          <p:cNvGraphicFramePr>
            <a:graphicFrameLocks noGrp="1"/>
          </p:cNvGraphicFramePr>
          <p:nvPr>
            <p:extLst>
              <p:ext uri="{D42A27DB-BD31-4B8C-83A1-F6EECF244321}">
                <p14:modId xmlns:p14="http://schemas.microsoft.com/office/powerpoint/2010/main" val="1962742585"/>
              </p:ext>
            </p:extLst>
          </p:nvPr>
        </p:nvGraphicFramePr>
        <p:xfrm>
          <a:off x="1867535" y="1013374"/>
          <a:ext cx="5408930" cy="339344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2704465">
                  <a:extLst>
                    <a:ext uri="{9D8B030D-6E8A-4147-A177-3AD203B41FA5}">
                      <a16:colId xmlns:a16="http://schemas.microsoft.com/office/drawing/2014/main" val="20000"/>
                    </a:ext>
                  </a:extLst>
                </a:gridCol>
                <a:gridCol w="2704465">
                  <a:extLst>
                    <a:ext uri="{9D8B030D-6E8A-4147-A177-3AD203B41FA5}">
                      <a16:colId xmlns:a16="http://schemas.microsoft.com/office/drawing/2014/main" val="20001"/>
                    </a:ext>
                  </a:extLst>
                </a:gridCol>
              </a:tblGrid>
              <a:tr h="432435">
                <a:tc>
                  <a:txBody>
                    <a:bodyPr/>
                    <a:lstStyle/>
                    <a:p>
                      <a:pPr indent="304800" algn="ctr">
                        <a:spcAft>
                          <a:spcPts val="0"/>
                        </a:spcAft>
                      </a:pPr>
                      <a:r>
                        <a:rPr lang="zh-CN" sz="1800" kern="100" dirty="0">
                          <a:effectLst/>
                          <a:latin typeface="微软雅黑" panose="020B0503020204020204" pitchFamily="34" charset="-122"/>
                          <a:ea typeface="微软雅黑" panose="020B0503020204020204" pitchFamily="34" charset="-122"/>
                        </a:rPr>
                        <a:t>图例</a:t>
                      </a:r>
                    </a:p>
                  </a:txBody>
                  <a:tcPr marL="68575" marR="68575" marT="0" marB="0" anchor="ctr"/>
                </a:tc>
                <a:tc>
                  <a:txBody>
                    <a:bodyPr/>
                    <a:lstStyle/>
                    <a:p>
                      <a:pPr indent="304800" algn="ctr">
                        <a:spcAft>
                          <a:spcPts val="0"/>
                        </a:spcAft>
                      </a:pPr>
                      <a:r>
                        <a:rPr lang="zh-CN" sz="1800" kern="100" dirty="0">
                          <a:effectLst/>
                          <a:latin typeface="微软雅黑" panose="020B0503020204020204" pitchFamily="34" charset="-122"/>
                          <a:ea typeface="微软雅黑" panose="020B0503020204020204" pitchFamily="34" charset="-122"/>
                        </a:rPr>
                        <a:t>含义</a:t>
                      </a:r>
                    </a:p>
                  </a:txBody>
                  <a:tcPr marL="68575" marR="68575" marT="0" marB="0" anchor="ctr"/>
                </a:tc>
                <a:extLst>
                  <a:ext uri="{0D108BD9-81ED-4DB2-BD59-A6C34878D82A}">
                    <a16:rowId xmlns:a16="http://schemas.microsoft.com/office/drawing/2014/main" val="10000"/>
                  </a:ext>
                </a:extLst>
              </a:tr>
              <a:tr h="665480">
                <a:tc>
                  <a:txBody>
                    <a:bodyPr/>
                    <a:lstStyle/>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txBody>
                  <a:tcPr marL="68575" marR="68575" marT="0" marB="0" anchor="ctr"/>
                </a:tc>
                <a:tc>
                  <a:txBody>
                    <a:bodyPr/>
                    <a:lstStyle/>
                    <a:p>
                      <a:pPr indent="266700" algn="ctr">
                        <a:spcAft>
                          <a:spcPts val="0"/>
                        </a:spcAft>
                      </a:pPr>
                      <a:r>
                        <a:rPr lang="zh-CN" sz="1600" kern="100" dirty="0">
                          <a:effectLst/>
                          <a:latin typeface="微软雅黑" panose="020B0503020204020204" pitchFamily="34" charset="-122"/>
                          <a:ea typeface="微软雅黑" panose="020B0503020204020204" pitchFamily="34" charset="-122"/>
                        </a:rPr>
                        <a:t>栏杆预留洞口</a:t>
                      </a:r>
                    </a:p>
                  </a:txBody>
                  <a:tcPr marL="68575" marR="68575" marT="0" marB="0" anchor="ctr"/>
                </a:tc>
                <a:extLst>
                  <a:ext uri="{0D108BD9-81ED-4DB2-BD59-A6C34878D82A}">
                    <a16:rowId xmlns:a16="http://schemas.microsoft.com/office/drawing/2014/main" val="10001"/>
                  </a:ext>
                </a:extLst>
              </a:tr>
              <a:tr h="695325">
                <a:tc>
                  <a:txBody>
                    <a:bodyPr/>
                    <a:lstStyle/>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txBody>
                  <a:tcPr marL="68575" marR="68575" marT="0" marB="0" anchor="ctr"/>
                </a:tc>
                <a:tc>
                  <a:txBody>
                    <a:bodyPr/>
                    <a:lstStyle/>
                    <a:p>
                      <a:pPr indent="304800" algn="ctr">
                        <a:spcAft>
                          <a:spcPts val="0"/>
                        </a:spcAft>
                      </a:pPr>
                      <a:r>
                        <a:rPr lang="zh-CN" sz="1600" kern="100" dirty="0">
                          <a:effectLst/>
                          <a:latin typeface="微软雅黑" panose="020B0503020204020204" pitchFamily="34" charset="-122"/>
                          <a:ea typeface="微软雅黑" panose="020B0503020204020204" pitchFamily="34" charset="-122"/>
                        </a:rPr>
                        <a:t>梯段板吊装预埋件</a:t>
                      </a:r>
                    </a:p>
                  </a:txBody>
                  <a:tcPr marL="68575" marR="68575" marT="0" marB="0" anchor="ctr"/>
                </a:tc>
                <a:extLst>
                  <a:ext uri="{0D108BD9-81ED-4DB2-BD59-A6C34878D82A}">
                    <a16:rowId xmlns:a16="http://schemas.microsoft.com/office/drawing/2014/main" val="10002"/>
                  </a:ext>
                </a:extLst>
              </a:tr>
              <a:tr h="800100">
                <a:tc>
                  <a:txBody>
                    <a:bodyPr/>
                    <a:lstStyle/>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txBody>
                  <a:tcPr marL="68575" marR="68575" marT="0" marB="0" anchor="ctr"/>
                </a:tc>
                <a:tc>
                  <a:txBody>
                    <a:bodyPr/>
                    <a:lstStyle/>
                    <a:p>
                      <a:pPr indent="304800" algn="ctr">
                        <a:spcAft>
                          <a:spcPts val="0"/>
                        </a:spcAft>
                      </a:pPr>
                      <a:r>
                        <a:rPr lang="zh-CN" sz="1600" kern="100" dirty="0">
                          <a:effectLst/>
                          <a:latin typeface="微软雅黑" panose="020B0503020204020204" pitchFamily="34" charset="-122"/>
                          <a:ea typeface="微软雅黑" panose="020B0503020204020204" pitchFamily="34" charset="-122"/>
                        </a:rPr>
                        <a:t>板吊装预埋件</a:t>
                      </a:r>
                    </a:p>
                  </a:txBody>
                  <a:tcPr marL="68575" marR="68575" marT="0" marB="0" anchor="ctr"/>
                </a:tc>
                <a:extLst>
                  <a:ext uri="{0D108BD9-81ED-4DB2-BD59-A6C34878D82A}">
                    <a16:rowId xmlns:a16="http://schemas.microsoft.com/office/drawing/2014/main" val="10003"/>
                  </a:ext>
                </a:extLst>
              </a:tr>
              <a:tr h="800100">
                <a:tc>
                  <a:txBody>
                    <a:bodyPr/>
                    <a:lstStyle/>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p>
                      <a:pPr indent="304800" algn="ctr">
                        <a:spcAft>
                          <a:spcPts val="0"/>
                        </a:spcAft>
                      </a:pPr>
                      <a:endParaRPr lang="en-US" sz="1050" kern="100" dirty="0">
                        <a:effectLst/>
                        <a:latin typeface="微软雅黑" panose="020B0503020204020204" pitchFamily="34" charset="-122"/>
                        <a:ea typeface="微软雅黑" panose="020B0503020204020204" pitchFamily="34" charset="-122"/>
                      </a:endParaRPr>
                    </a:p>
                  </a:txBody>
                  <a:tcPr marL="68575" marR="68575" marT="0" marB="0" anchor="ctr"/>
                </a:tc>
                <a:tc>
                  <a:txBody>
                    <a:bodyPr/>
                    <a:lstStyle/>
                    <a:p>
                      <a:pPr indent="304800" algn="ctr">
                        <a:spcAft>
                          <a:spcPts val="0"/>
                        </a:spcAft>
                      </a:pPr>
                      <a:r>
                        <a:rPr lang="zh-CN" sz="1600" kern="100" dirty="0">
                          <a:effectLst/>
                          <a:latin typeface="微软雅黑" panose="020B0503020204020204" pitchFamily="34" charset="-122"/>
                          <a:ea typeface="微软雅黑" panose="020B0503020204020204" pitchFamily="34" charset="-122"/>
                        </a:rPr>
                        <a:t>栏杆预留埋件</a:t>
                      </a:r>
                    </a:p>
                  </a:txBody>
                  <a:tcPr marL="68575" marR="68575" marT="0" marB="0" anchor="ctr"/>
                </a:tc>
                <a:extLst>
                  <a:ext uri="{0D108BD9-81ED-4DB2-BD59-A6C34878D82A}">
                    <a16:rowId xmlns:a16="http://schemas.microsoft.com/office/drawing/2014/main" val="10004"/>
                  </a:ext>
                </a:extLst>
              </a:tr>
            </a:tbl>
          </a:graphicData>
        </a:graphic>
      </p:graphicFrame>
      <p:pic>
        <p:nvPicPr>
          <p:cNvPr id="8" name="图片 7"/>
          <p:cNvPicPr/>
          <p:nvPr/>
        </p:nvPicPr>
        <p:blipFill>
          <a:blip r:embed="rId2"/>
          <a:stretch>
            <a:fillRect/>
          </a:stretch>
        </p:blipFill>
        <p:spPr>
          <a:xfrm>
            <a:off x="2494591" y="1802513"/>
            <a:ext cx="476216" cy="412720"/>
          </a:xfrm>
          <a:prstGeom prst="rect">
            <a:avLst/>
          </a:prstGeom>
        </p:spPr>
      </p:pic>
      <p:pic>
        <p:nvPicPr>
          <p:cNvPr id="9" name="图片 8"/>
          <p:cNvPicPr/>
          <p:nvPr/>
        </p:nvPicPr>
        <p:blipFill>
          <a:blip r:embed="rId3"/>
          <a:stretch>
            <a:fillRect/>
          </a:stretch>
        </p:blipFill>
        <p:spPr>
          <a:xfrm>
            <a:off x="2521260" y="2561311"/>
            <a:ext cx="449548" cy="398751"/>
          </a:xfrm>
          <a:prstGeom prst="rect">
            <a:avLst/>
          </a:prstGeom>
        </p:spPr>
      </p:pic>
      <p:pic>
        <p:nvPicPr>
          <p:cNvPr id="10" name="图片 9"/>
          <p:cNvPicPr/>
          <p:nvPr/>
        </p:nvPicPr>
        <p:blipFill>
          <a:blip r:embed="rId4"/>
          <a:stretch>
            <a:fillRect/>
          </a:stretch>
        </p:blipFill>
        <p:spPr>
          <a:xfrm>
            <a:off x="2494591" y="3381261"/>
            <a:ext cx="495264" cy="380973"/>
          </a:xfrm>
          <a:prstGeom prst="rect">
            <a:avLst/>
          </a:prstGeom>
        </p:spPr>
      </p:pic>
      <p:pic>
        <p:nvPicPr>
          <p:cNvPr id="11" name="图片 10"/>
          <p:cNvPicPr/>
          <p:nvPr/>
        </p:nvPicPr>
        <p:blipFill>
          <a:blip r:embed="rId5"/>
          <a:stretch>
            <a:fillRect/>
          </a:stretch>
        </p:blipFill>
        <p:spPr>
          <a:xfrm>
            <a:off x="2494591" y="4264292"/>
            <a:ext cx="552410" cy="192391"/>
          </a:xfrm>
          <a:prstGeom prst="rect">
            <a:avLst/>
          </a:prstGeom>
        </p:spPr>
      </p:pic>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3458288" y="1962150"/>
            <a:ext cx="5400838" cy="646331"/>
          </a:xfrm>
          <a:prstGeom prst="rect">
            <a:avLst/>
          </a:prstGeom>
          <a:noFill/>
          <a:ln w="9525">
            <a:noFill/>
          </a:ln>
        </p:spPr>
        <p:txBody>
          <a:bodyPr wrap="none" anchor="t">
            <a:spAutoFit/>
          </a:bodyPr>
          <a:lstStyle/>
          <a:p>
            <a:pPr algn="ctr"/>
            <a:r>
              <a:rPr lang="en-US" altLang="en-US" sz="36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预制混凝土楼梯原料计算</a:t>
            </a:r>
          </a:p>
        </p:txBody>
      </p:sp>
      <p:sp>
        <p:nvSpPr>
          <p:cNvPr id="12290" name="文本框 2"/>
          <p:cNvSpPr txBox="1"/>
          <p:nvPr/>
        </p:nvSpPr>
        <p:spPr>
          <a:xfrm>
            <a:off x="579438" y="1962150"/>
            <a:ext cx="1393330" cy="646331"/>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en-US" sz="3600" b="1" dirty="0">
                <a:latin typeface="微软雅黑" panose="020B0503020204020204" pitchFamily="34" charset="-122"/>
                <a:ea typeface="微软雅黑" panose="020B0503020204020204" pitchFamily="34" charset="-122"/>
                <a:sym typeface="微软雅黑" panose="020B0503020204020204" pitchFamily="34" charset="-122"/>
              </a:rPr>
              <a:t>3</a:t>
            </a:r>
          </a:p>
        </p:txBody>
      </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8"/>
          <p:cNvSpPr/>
          <p:nvPr/>
        </p:nvSpPr>
        <p:spPr>
          <a:xfrm>
            <a:off x="2033863" y="63500"/>
            <a:ext cx="5303561" cy="368166"/>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dirty="0">
                <a:latin typeface="微软雅黑" panose="020B0503020204020204" pitchFamily="34" charset="-122"/>
                <a:ea typeface="微软雅黑" panose="020B0503020204020204" pitchFamily="34" charset="-122"/>
                <a:sym typeface="+mn-ea"/>
              </a:rPr>
              <a:t>板式楼梯识图基本知识</a:t>
            </a:r>
            <a:endParaRPr lang="en-US" altLang="zh-CN" dirty="0">
              <a:latin typeface="微软雅黑" panose="020B0503020204020204" pitchFamily="34" charset="-122"/>
              <a:ea typeface="微软雅黑" panose="020B0503020204020204" pitchFamily="34" charset="-122"/>
            </a:endParaRPr>
          </a:p>
        </p:txBody>
      </p:sp>
      <p:sp>
        <p:nvSpPr>
          <p:cNvPr id="7" name="Rectangle 2"/>
          <p:cNvSpPr>
            <a:spLocks noChangeArrowheads="1"/>
          </p:cNvSpPr>
          <p:nvPr/>
        </p:nvSpPr>
        <p:spPr bwMode="auto">
          <a:xfrm>
            <a:off x="1736882" y="2043202"/>
            <a:ext cx="308610" cy="36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6" rIns="91433" bIns="45716" numCol="1" anchor="ctr" anchorCtr="0" compatLnSpc="1">
            <a:spAutoFit/>
          </a:bodyPr>
          <a:lstStyle/>
          <a:p>
            <a:endParaRPr lang="zh-CN" altLang="en-US"/>
          </a:p>
        </p:txBody>
      </p:sp>
      <p:sp>
        <p:nvSpPr>
          <p:cNvPr id="2" name="矩形 1"/>
          <p:cNvSpPr/>
          <p:nvPr/>
        </p:nvSpPr>
        <p:spPr>
          <a:xfrm>
            <a:off x="631784" y="653983"/>
            <a:ext cx="1402080" cy="33718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板式楼梯</a:t>
            </a:r>
            <a:endParaRPr lang="zh-CN" altLang="en-US" sz="1600" b="1" dirty="0">
              <a:latin typeface="微软雅黑" panose="020B0503020204020204" pitchFamily="34" charset="-122"/>
              <a:ea typeface="微软雅黑" panose="020B0503020204020204" pitchFamily="34" charset="-122"/>
            </a:endParaRPr>
          </a:p>
        </p:txBody>
      </p:sp>
      <p:sp>
        <p:nvSpPr>
          <p:cNvPr id="10" name="矩形 9"/>
          <p:cNvSpPr/>
          <p:nvPr/>
        </p:nvSpPr>
        <p:spPr>
          <a:xfrm>
            <a:off x="631825" y="1213485"/>
            <a:ext cx="7880350" cy="829945"/>
          </a:xfrm>
          <a:prstGeom prst="rect">
            <a:avLst/>
          </a:prstGeom>
        </p:spPr>
        <p:txBody>
          <a:bodyPr wrap="square">
            <a:spAutoFit/>
          </a:bodyPr>
          <a:lstStyle/>
          <a:p>
            <a:pPr indent="306070">
              <a:lnSpc>
                <a:spcPct val="150000"/>
              </a:lnSpc>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板式楼梯是指由梯段板承受该梯段的全部荷载，并将荷载传递至两端的平台梁上的钢筋混凝土楼梯</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latin typeface="微软雅黑" panose="020B0503020204020204" pitchFamily="34" charset="-122"/>
              <a:ea typeface="微软雅黑" panose="020B0503020204020204" pitchFamily="34" charset="-122"/>
            </a:endParaRPr>
          </a:p>
        </p:txBody>
      </p:sp>
      <p:pic>
        <p:nvPicPr>
          <p:cNvPr id="20" name="Object 3" descr="236061856"/>
          <p:cNvPicPr/>
          <p:nvPr/>
        </p:nvPicPr>
        <p:blipFill rotWithShape="1">
          <a:blip r:embed="rId3">
            <a:extLst>
              <a:ext uri="{28A0092B-C50C-407E-A947-70E740481C1C}">
                <a14:useLocalDpi xmlns:a14="http://schemas.microsoft.com/office/drawing/2010/main" val="0"/>
              </a:ext>
            </a:extLst>
          </a:blip>
          <a:srcRect l="4033" t="4784" r="61881" b="62583"/>
          <a:stretch>
            <a:fillRect/>
          </a:stretch>
        </p:blipFill>
        <p:spPr bwMode="auto">
          <a:xfrm>
            <a:off x="2419985" y="1957071"/>
            <a:ext cx="4304030" cy="2286000"/>
          </a:xfrm>
          <a:prstGeom prst="rect">
            <a:avLst/>
          </a:prstGeom>
          <a:noFill/>
          <a:ln>
            <a:noFill/>
          </a:ln>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925" y="738985"/>
            <a:ext cx="3434080" cy="33718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钢筋混凝土板式楼梯平面布置图</a:t>
            </a:r>
            <a:endPar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组合 2"/>
          <p:cNvGrpSpPr/>
          <p:nvPr/>
        </p:nvGrpSpPr>
        <p:grpSpPr>
          <a:xfrm>
            <a:off x="358775" y="1076170"/>
            <a:ext cx="8426450" cy="3138170"/>
            <a:chOff x="469" y="1951"/>
            <a:chExt cx="13270" cy="4942"/>
          </a:xfrm>
        </p:grpSpPr>
        <p:sp>
          <p:nvSpPr>
            <p:cNvPr id="4" name="矩形 3"/>
            <p:cNvSpPr/>
            <p:nvPr/>
          </p:nvSpPr>
          <p:spPr>
            <a:xfrm>
              <a:off x="469" y="2024"/>
              <a:ext cx="3851" cy="4797"/>
            </a:xfrm>
            <a:prstGeom prst="rect">
              <a:avLst/>
            </a:prstGeom>
          </p:spPr>
          <p:txBody>
            <a:bodyPr wrap="square">
              <a:spAutoFit/>
            </a:bodyPr>
            <a:lstStyle/>
            <a:p>
              <a:pPr indent="304800"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预制钢筋混凝土板式楼梯平面布置图注写内容包括楼梯间的平面尺寸、楼层结构标高、楼梯的上下方向、预制梯板的平面几何尺寸、梯板类型及编号、定位尺寸和连接作法索引号等。</a:t>
              </a:r>
            </a:p>
          </p:txBody>
        </p:sp>
        <p:pic>
          <p:nvPicPr>
            <p:cNvPr id="5" name="图片 4"/>
            <p:cNvPicPr/>
            <p:nvPr/>
          </p:nvPicPr>
          <p:blipFill>
            <a:blip r:embed="rId2"/>
            <a:stretch>
              <a:fillRect/>
            </a:stretch>
          </p:blipFill>
          <p:spPr>
            <a:xfrm>
              <a:off x="4923" y="1951"/>
              <a:ext cx="8816" cy="4942"/>
            </a:xfrm>
            <a:prstGeom prst="rect">
              <a:avLst/>
            </a:prstGeom>
            <a:ln w="12700" cmpd="sng">
              <a:solidFill>
                <a:schemeClr val="accent6">
                  <a:lumMod val="75000"/>
                </a:schemeClr>
              </a:solidFill>
              <a:prstDash val="solid"/>
            </a:ln>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28345" y="1340485"/>
            <a:ext cx="7687310" cy="1568450"/>
          </a:xfrm>
          <a:prstGeom prst="rect">
            <a:avLst/>
          </a:prstGeom>
        </p:spPr>
        <p:txBody>
          <a:bodyPr wrap="square">
            <a:spAutoFit/>
          </a:bodyPr>
          <a:lstStyle/>
          <a:p>
            <a:pPr indent="304800"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如</a:t>
            </a:r>
            <a:r>
              <a:rPr lang="zh-CN" altLang="en-US" sz="1600" kern="100" dirty="0">
                <a:latin typeface="微软雅黑" panose="020B0503020204020204" pitchFamily="34" charset="-122"/>
                <a:ea typeface="微软雅黑" panose="020B0503020204020204" pitchFamily="34" charset="-122"/>
              </a:rPr>
              <a:t>上</a:t>
            </a:r>
            <a:r>
              <a:rPr lang="zh-CN" altLang="zh-CN" sz="1600" kern="100" dirty="0">
                <a:latin typeface="微软雅黑" panose="020B0503020204020204" pitchFamily="34" charset="-122"/>
                <a:ea typeface="微软雅黑" panose="020B0503020204020204" pitchFamily="34" charset="-122"/>
              </a:rPr>
              <a:t>图所示的楼梯平面布置图中，选用了编号为</a:t>
            </a:r>
            <a:r>
              <a:rPr lang="en-US" altLang="zh-CN" sz="1600" kern="100" dirty="0">
                <a:latin typeface="微软雅黑" panose="020B0503020204020204" pitchFamily="34" charset="-122"/>
                <a:ea typeface="微软雅黑" panose="020B0503020204020204" pitchFamily="34" charset="-122"/>
              </a:rPr>
              <a:t>ST-28-24</a:t>
            </a:r>
            <a:r>
              <a:rPr lang="zh-CN" altLang="zh-CN" sz="1600" kern="100" dirty="0">
                <a:latin typeface="微软雅黑" panose="020B0503020204020204" pitchFamily="34" charset="-122"/>
                <a:ea typeface="微软雅黑" panose="020B0503020204020204" pitchFamily="34" charset="-122"/>
              </a:rPr>
              <a:t>的预制混凝土板式双跑楼梯，建筑层高</a:t>
            </a:r>
            <a:r>
              <a:rPr lang="en-US" altLang="zh-CN" sz="1600" kern="100" dirty="0">
                <a:latin typeface="微软雅黑" panose="020B0503020204020204" pitchFamily="34" charset="-122"/>
                <a:ea typeface="微软雅黑" panose="020B0503020204020204" pitchFamily="34" charset="-122"/>
              </a:rPr>
              <a:t>2800mm</a:t>
            </a:r>
            <a:r>
              <a:rPr lang="zh-CN" altLang="zh-CN" sz="1600" kern="100" dirty="0">
                <a:latin typeface="微软雅黑" panose="020B0503020204020204" pitchFamily="34" charset="-122"/>
                <a:ea typeface="微软雅黑" panose="020B0503020204020204" pitchFamily="34" charset="-122"/>
              </a:rPr>
              <a:t>，楼梯间净宽</a:t>
            </a:r>
            <a:r>
              <a:rPr lang="en-US" altLang="zh-CN" sz="1600" kern="100" dirty="0">
                <a:latin typeface="微软雅黑" panose="020B0503020204020204" pitchFamily="34" charset="-122"/>
                <a:ea typeface="微软雅黑" panose="020B0503020204020204" pitchFamily="34" charset="-122"/>
              </a:rPr>
              <a:t>2400mm</a:t>
            </a:r>
            <a:r>
              <a:rPr lang="zh-CN" altLang="zh-CN" sz="1600" kern="100" dirty="0">
                <a:latin typeface="微软雅黑" panose="020B0503020204020204" pitchFamily="34" charset="-122"/>
                <a:ea typeface="微软雅黑" panose="020B0503020204020204" pitchFamily="34" charset="-122"/>
              </a:rPr>
              <a:t>，梯段水平投影长度</a:t>
            </a:r>
            <a:r>
              <a:rPr lang="en-US" altLang="zh-CN" sz="1600" kern="100" dirty="0">
                <a:latin typeface="微软雅黑" panose="020B0503020204020204" pitchFamily="34" charset="-122"/>
                <a:ea typeface="微软雅黑" panose="020B0503020204020204" pitchFamily="34" charset="-122"/>
              </a:rPr>
              <a:t>2620mm</a:t>
            </a:r>
            <a:r>
              <a:rPr lang="zh-CN" altLang="zh-CN" sz="1600" kern="100" dirty="0">
                <a:latin typeface="微软雅黑" panose="020B0503020204020204" pitchFamily="34" charset="-122"/>
                <a:ea typeface="微软雅黑" panose="020B0503020204020204" pitchFamily="34" charset="-122"/>
              </a:rPr>
              <a:t>，梯段宽度</a:t>
            </a:r>
            <a:r>
              <a:rPr lang="en-US" altLang="zh-CN" sz="1600" kern="100" dirty="0">
                <a:latin typeface="微软雅黑" panose="020B0503020204020204" pitchFamily="34" charset="-122"/>
                <a:ea typeface="微软雅黑" panose="020B0503020204020204" pitchFamily="34" charset="-122"/>
              </a:rPr>
              <a:t>1125mm</a:t>
            </a:r>
            <a:r>
              <a:rPr lang="zh-CN" altLang="zh-CN" sz="1600" kern="100" dirty="0">
                <a:latin typeface="微软雅黑" panose="020B0503020204020204" pitchFamily="34" charset="-122"/>
                <a:ea typeface="微软雅黑" panose="020B0503020204020204" pitchFamily="34" charset="-122"/>
              </a:rPr>
              <a:t>。中间休息平台标高为</a:t>
            </a:r>
            <a:r>
              <a:rPr lang="en-US" altLang="zh-CN" sz="1600" kern="100" dirty="0">
                <a:latin typeface="微软雅黑" panose="020B0503020204020204" pitchFamily="34" charset="-122"/>
                <a:ea typeface="微软雅黑" panose="020B0503020204020204" pitchFamily="34" charset="-122"/>
              </a:rPr>
              <a:t>1.400m</a:t>
            </a:r>
            <a:r>
              <a:rPr lang="zh-CN" altLang="zh-CN" sz="1600" kern="100" dirty="0">
                <a:latin typeface="微软雅黑" panose="020B0503020204020204" pitchFamily="34" charset="-122"/>
                <a:ea typeface="微软雅黑" panose="020B0503020204020204" pitchFamily="34" charset="-122"/>
              </a:rPr>
              <a:t>，宽度</a:t>
            </a:r>
            <a:r>
              <a:rPr lang="en-US" altLang="zh-CN" sz="1600" kern="100" dirty="0">
                <a:latin typeface="微软雅黑" panose="020B0503020204020204" pitchFamily="34" charset="-122"/>
                <a:ea typeface="微软雅黑" panose="020B0503020204020204" pitchFamily="34" charset="-122"/>
              </a:rPr>
              <a:t>1000mm</a:t>
            </a:r>
            <a:r>
              <a:rPr lang="zh-CN" altLang="zh-CN" sz="1600" kern="100" dirty="0">
                <a:latin typeface="微软雅黑" panose="020B0503020204020204" pitchFamily="34" charset="-122"/>
                <a:ea typeface="微软雅黑" panose="020B0503020204020204" pitchFamily="34" charset="-122"/>
              </a:rPr>
              <a:t>，楼层平台宽度</a:t>
            </a:r>
            <a:r>
              <a:rPr lang="en-US" altLang="zh-CN" sz="1600" kern="100" dirty="0">
                <a:latin typeface="微软雅黑" panose="020B0503020204020204" pitchFamily="34" charset="-122"/>
                <a:ea typeface="微软雅黑" panose="020B0503020204020204" pitchFamily="34" charset="-122"/>
              </a:rPr>
              <a:t>1280mm</a:t>
            </a:r>
            <a:r>
              <a:rPr lang="zh-CN" altLang="zh-CN" sz="1600" kern="100" dirty="0">
                <a:latin typeface="微软雅黑" panose="020B0503020204020204" pitchFamily="34" charset="-122"/>
                <a:ea typeface="微软雅黑" panose="020B0503020204020204" pitchFamily="34" charset="-122"/>
              </a:rPr>
              <a:t>。</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570" y="2908935"/>
            <a:ext cx="1499235" cy="1575435"/>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7287" y="940616"/>
            <a:ext cx="3434080" cy="33718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预制钢筋混凝土板式楼梯剖面图</a:t>
            </a:r>
          </a:p>
        </p:txBody>
      </p:sp>
      <p:grpSp>
        <p:nvGrpSpPr>
          <p:cNvPr id="5" name="组合 4"/>
          <p:cNvGrpSpPr/>
          <p:nvPr/>
        </p:nvGrpSpPr>
        <p:grpSpPr>
          <a:xfrm>
            <a:off x="672782" y="1277801"/>
            <a:ext cx="7798435" cy="3054350"/>
            <a:chOff x="1556" y="2410"/>
            <a:chExt cx="12281" cy="4810"/>
          </a:xfrm>
        </p:grpSpPr>
        <p:pic>
          <p:nvPicPr>
            <p:cNvPr id="3" name="图片 2"/>
            <p:cNvPicPr/>
            <p:nvPr/>
          </p:nvPicPr>
          <p:blipFill>
            <a:blip r:embed="rId2"/>
            <a:srcRect t="832" b="7117"/>
            <a:stretch>
              <a:fillRect/>
            </a:stretch>
          </p:blipFill>
          <p:spPr>
            <a:xfrm>
              <a:off x="5813" y="2410"/>
              <a:ext cx="8024" cy="4811"/>
            </a:xfrm>
            <a:prstGeom prst="rect">
              <a:avLst/>
            </a:prstGeom>
            <a:ln>
              <a:noFill/>
            </a:ln>
            <a:effectLst>
              <a:outerShdw blurRad="50800" dist="38100" dir="5400000" algn="t" rotWithShape="0">
                <a:prstClr val="black">
                  <a:alpha val="40000"/>
                </a:prstClr>
              </a:outerShdw>
            </a:effectLst>
          </p:spPr>
        </p:pic>
        <p:sp>
          <p:nvSpPr>
            <p:cNvPr id="4" name="矩形 3"/>
            <p:cNvSpPr/>
            <p:nvPr/>
          </p:nvSpPr>
          <p:spPr>
            <a:xfrm>
              <a:off x="1556" y="2708"/>
              <a:ext cx="3500" cy="4215"/>
            </a:xfrm>
            <a:prstGeom prst="rect">
              <a:avLst/>
            </a:prstGeom>
          </p:spPr>
          <p:txBody>
            <a:bodyPr wrap="square">
              <a:spAutoFit/>
            </a:bodyPr>
            <a:lstStyle/>
            <a:p>
              <a:pPr indent="304800"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预制楼梯剖面图注写内容包括预制楼梯编号、梯梁梯柱编号、预制梯板水平及竖向尺寸、楼层结构标高、层间结构标高、建筑楼面做法厚度等。</a:t>
              </a:r>
            </a:p>
          </p:txBody>
        </p:sp>
      </p:gr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0573" y="1510665"/>
            <a:ext cx="7602855" cy="1198880"/>
          </a:xfrm>
          <a:prstGeom prst="rect">
            <a:avLst/>
          </a:prstGeom>
        </p:spPr>
        <p:txBody>
          <a:bodyPr wrap="square">
            <a:spAutoFit/>
          </a:bodyPr>
          <a:lstStyle/>
          <a:p>
            <a:pPr indent="304800"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如</a:t>
            </a:r>
            <a:r>
              <a:rPr lang="zh-CN" altLang="en-US" sz="1600" kern="100" dirty="0">
                <a:latin typeface="微软雅黑" panose="020B0503020204020204" pitchFamily="34" charset="-122"/>
                <a:ea typeface="微软雅黑" panose="020B0503020204020204" pitchFamily="34" charset="-122"/>
              </a:rPr>
              <a:t>上</a:t>
            </a:r>
            <a:r>
              <a:rPr lang="zh-CN" altLang="zh-CN" sz="1600" kern="100" dirty="0">
                <a:latin typeface="微软雅黑" panose="020B0503020204020204" pitchFamily="34" charset="-122"/>
                <a:ea typeface="微软雅黑" panose="020B0503020204020204" pitchFamily="34" charset="-122"/>
              </a:rPr>
              <a:t>图所示的楼梯剖面图中，预制楼梯编号为</a:t>
            </a:r>
            <a:r>
              <a:rPr lang="en-US" altLang="zh-CN" sz="1600" kern="100" dirty="0">
                <a:latin typeface="微软雅黑" panose="020B0503020204020204" pitchFamily="34" charset="-122"/>
                <a:ea typeface="微软雅黑" panose="020B0503020204020204" pitchFamily="34" charset="-122"/>
              </a:rPr>
              <a:t>ST-28-24</a:t>
            </a:r>
            <a:r>
              <a:rPr lang="zh-CN" altLang="zh-CN" sz="1600" kern="100" dirty="0">
                <a:latin typeface="微软雅黑" panose="020B0503020204020204" pitchFamily="34" charset="-122"/>
                <a:ea typeface="微软雅黑" panose="020B0503020204020204" pitchFamily="34" charset="-122"/>
              </a:rPr>
              <a:t>，梯梁编号为</a:t>
            </a:r>
            <a:r>
              <a:rPr lang="en-US" altLang="zh-CN" sz="1600" kern="100" dirty="0">
                <a:latin typeface="微软雅黑" panose="020B0503020204020204" pitchFamily="34" charset="-122"/>
                <a:ea typeface="微软雅黑" panose="020B0503020204020204" pitchFamily="34" charset="-122"/>
              </a:rPr>
              <a:t>TL1</a:t>
            </a:r>
            <a:r>
              <a:rPr lang="zh-CN" altLang="zh-CN" sz="1600" kern="100" dirty="0">
                <a:latin typeface="微软雅黑" panose="020B0503020204020204" pitchFamily="34" charset="-122"/>
                <a:ea typeface="微软雅黑" panose="020B0503020204020204" pitchFamily="34" charset="-122"/>
              </a:rPr>
              <a:t>，梯段高</a:t>
            </a:r>
            <a:r>
              <a:rPr lang="en-US" altLang="zh-CN" sz="1600" kern="100" dirty="0">
                <a:latin typeface="微软雅黑" panose="020B0503020204020204" pitchFamily="34" charset="-122"/>
                <a:ea typeface="微软雅黑" panose="020B0503020204020204" pitchFamily="34" charset="-122"/>
              </a:rPr>
              <a:t>1400mm</a:t>
            </a:r>
            <a:r>
              <a:rPr lang="zh-CN" altLang="zh-CN" sz="1600" kern="100" dirty="0">
                <a:latin typeface="微软雅黑" panose="020B0503020204020204" pitchFamily="34" charset="-122"/>
                <a:ea typeface="微软雅黑" panose="020B0503020204020204" pitchFamily="34" charset="-122"/>
              </a:rPr>
              <a:t>，中间休息平台标高为</a:t>
            </a:r>
            <a:r>
              <a:rPr lang="en-US" altLang="zh-CN" sz="1600" kern="100" dirty="0">
                <a:latin typeface="微软雅黑" panose="020B0503020204020204" pitchFamily="34" charset="-122"/>
                <a:ea typeface="微软雅黑" panose="020B0503020204020204" pitchFamily="34" charset="-122"/>
              </a:rPr>
              <a:t>1.400m</a:t>
            </a:r>
            <a:r>
              <a:rPr lang="zh-CN" altLang="zh-CN" sz="1600" kern="100" dirty="0">
                <a:latin typeface="微软雅黑" panose="020B0503020204020204" pitchFamily="34" charset="-122"/>
                <a:ea typeface="微软雅黑" panose="020B0503020204020204" pitchFamily="34" charset="-122"/>
              </a:rPr>
              <a:t>，楼层平台标高为</a:t>
            </a:r>
            <a:r>
              <a:rPr lang="en-US" altLang="zh-CN" sz="1600" kern="100" dirty="0">
                <a:latin typeface="微软雅黑" panose="020B0503020204020204" pitchFamily="34" charset="-122"/>
                <a:ea typeface="微软雅黑" panose="020B0503020204020204" pitchFamily="34" charset="-122"/>
              </a:rPr>
              <a:t>2.800m</a:t>
            </a:r>
            <a:r>
              <a:rPr lang="zh-CN" altLang="zh-CN" sz="1600" kern="100" dirty="0">
                <a:latin typeface="微软雅黑" panose="020B0503020204020204" pitchFamily="34" charset="-122"/>
                <a:ea typeface="微软雅黑" panose="020B0503020204020204" pitchFamily="34" charset="-122"/>
              </a:rPr>
              <a:t>，入户处楼梯建筑面层厚度</a:t>
            </a:r>
            <a:r>
              <a:rPr lang="en-US" altLang="zh-CN" sz="1600" kern="100" dirty="0">
                <a:latin typeface="微软雅黑" panose="020B0503020204020204" pitchFamily="34" charset="-122"/>
                <a:ea typeface="微软雅黑" panose="020B0503020204020204" pitchFamily="34" charset="-122"/>
              </a:rPr>
              <a:t>50mm</a:t>
            </a:r>
            <a:r>
              <a:rPr lang="zh-CN" altLang="zh-CN" sz="1600" kern="100" dirty="0">
                <a:latin typeface="微软雅黑" panose="020B0503020204020204" pitchFamily="34" charset="-122"/>
                <a:ea typeface="微软雅黑" panose="020B0503020204020204" pitchFamily="34" charset="-122"/>
              </a:rPr>
              <a:t>，中间休息平台建筑面层厚度</a:t>
            </a:r>
            <a:r>
              <a:rPr lang="en-US" altLang="zh-CN" sz="1600" kern="100" dirty="0">
                <a:latin typeface="微软雅黑" panose="020B0503020204020204" pitchFamily="34" charset="-122"/>
                <a:ea typeface="微软雅黑" panose="020B0503020204020204" pitchFamily="34" charset="-122"/>
              </a:rPr>
              <a:t>30mm</a:t>
            </a:r>
            <a:r>
              <a:rPr lang="zh-CN" altLang="zh-CN" sz="1600" kern="100" dirty="0">
                <a:latin typeface="微软雅黑" panose="020B0503020204020204" pitchFamily="34" charset="-122"/>
                <a:ea typeface="微软雅黑" panose="020B0503020204020204" pitchFamily="34" charset="-122"/>
              </a:rPr>
              <a:t>。</a:t>
            </a: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560" y="3303905"/>
            <a:ext cx="1499235" cy="1575435"/>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23DD6CD-9408-4D2F-88BD-7C78E70996B1}"/>
              </a:ext>
            </a:extLst>
          </p:cNvPr>
          <p:cNvSpPr/>
          <p:nvPr/>
        </p:nvSpPr>
        <p:spPr>
          <a:xfrm>
            <a:off x="278897" y="674820"/>
            <a:ext cx="3262432" cy="338554"/>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四、预制钢筋混凝土板式楼梯编号</a:t>
            </a:r>
          </a:p>
        </p:txBody>
      </p:sp>
      <p:sp>
        <p:nvSpPr>
          <p:cNvPr id="4" name="矩形 3">
            <a:extLst>
              <a:ext uri="{FF2B5EF4-FFF2-40B4-BE49-F238E27FC236}">
                <a16:creationId xmlns:a16="http://schemas.microsoft.com/office/drawing/2014/main" id="{264FAD35-8DCD-4E7E-B826-B2978A873C0A}"/>
              </a:ext>
            </a:extLst>
          </p:cNvPr>
          <p:cNvSpPr/>
          <p:nvPr/>
        </p:nvSpPr>
        <p:spPr>
          <a:xfrm>
            <a:off x="676275" y="1149688"/>
            <a:ext cx="7791450" cy="829945"/>
          </a:xfrm>
          <a:prstGeom prst="rect">
            <a:avLst/>
          </a:prstGeom>
        </p:spPr>
        <p:txBody>
          <a:bodyPr wrap="square">
            <a:spAutoFit/>
          </a:bodyPr>
          <a:lstStyle/>
          <a:p>
            <a:pPr indent="304800"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标准图集</a:t>
            </a:r>
            <a:r>
              <a:rPr lang="en-US" altLang="zh-CN" sz="1600" kern="100" dirty="0">
                <a:latin typeface="微软雅黑" panose="020B0503020204020204" pitchFamily="34" charset="-122"/>
                <a:ea typeface="微软雅黑" panose="020B0503020204020204" pitchFamily="34" charset="-122"/>
              </a:rPr>
              <a:t>15G367-1</a:t>
            </a:r>
            <a:r>
              <a:rPr lang="zh-CN" altLang="zh-CN" sz="1600" kern="100" dirty="0">
                <a:latin typeface="微软雅黑" panose="020B0503020204020204" pitchFamily="34" charset="-122"/>
                <a:ea typeface="微软雅黑" panose="020B0503020204020204" pitchFamily="34" charset="-122"/>
              </a:rPr>
              <a:t>《预制钢筋混凝土板式楼梯》中列出了双跑楼梯和剪刀楼梯两种预制楼梯的编号。</a:t>
            </a:r>
          </a:p>
        </p:txBody>
      </p:sp>
      <p:grpSp>
        <p:nvGrpSpPr>
          <p:cNvPr id="5" name="组合 4">
            <a:extLst>
              <a:ext uri="{FF2B5EF4-FFF2-40B4-BE49-F238E27FC236}">
                <a16:creationId xmlns:a16="http://schemas.microsoft.com/office/drawing/2014/main" id="{29B89185-2F9F-45A1-81C3-34130D64B16F}"/>
              </a:ext>
            </a:extLst>
          </p:cNvPr>
          <p:cNvGrpSpPr/>
          <p:nvPr/>
        </p:nvGrpSpPr>
        <p:grpSpPr>
          <a:xfrm>
            <a:off x="1767840" y="2115947"/>
            <a:ext cx="5608320" cy="2320348"/>
            <a:chOff x="2087590" y="1838893"/>
            <a:chExt cx="5608724" cy="2320515"/>
          </a:xfrm>
          <a:effectLst>
            <a:outerShdw blurRad="50800" dist="38100" dir="5400000" algn="t" rotWithShape="0">
              <a:prstClr val="black">
                <a:alpha val="40000"/>
              </a:prstClr>
            </a:outerShdw>
          </a:effectLst>
        </p:grpSpPr>
        <p:sp>
          <p:nvSpPr>
            <p:cNvPr id="6" name="MH_Other_1">
              <a:extLst>
                <a:ext uri="{FF2B5EF4-FFF2-40B4-BE49-F238E27FC236}">
                  <a16:creationId xmlns:a16="http://schemas.microsoft.com/office/drawing/2014/main" id="{A23CC1E4-628A-408D-A8DF-2C34965DF48E}"/>
                </a:ext>
              </a:extLst>
            </p:cNvPr>
            <p:cNvSpPr/>
            <p:nvPr>
              <p:custDataLst>
                <p:tags r:id="rId1"/>
              </p:custDataLst>
            </p:nvPr>
          </p:nvSpPr>
          <p:spPr>
            <a:xfrm>
              <a:off x="2087590" y="1838893"/>
              <a:ext cx="1242206" cy="1089758"/>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gradFill>
              <a:gsLst>
                <a:gs pos="0">
                  <a:schemeClr val="accent1"/>
                </a:gs>
                <a:gs pos="100000">
                  <a:schemeClr val="accent1">
                    <a:lumMod val="75000"/>
                  </a:schemeClr>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srgbClr val="333333"/>
                </a:solidFill>
                <a:latin typeface="微软雅黑" panose="020B0503020204020204" pitchFamily="34" charset="-122"/>
                <a:ea typeface="微软雅黑" panose="020B0503020204020204" pitchFamily="34" charset="-122"/>
              </a:endParaRPr>
            </a:p>
          </p:txBody>
        </p:sp>
        <p:sp>
          <p:nvSpPr>
            <p:cNvPr id="7" name="MH_SubTitle_1">
              <a:extLst>
                <a:ext uri="{FF2B5EF4-FFF2-40B4-BE49-F238E27FC236}">
                  <a16:creationId xmlns:a16="http://schemas.microsoft.com/office/drawing/2014/main" id="{784A611B-8BFE-45F8-A5BD-139A7BD6BD42}"/>
                </a:ext>
              </a:extLst>
            </p:cNvPr>
            <p:cNvSpPr/>
            <p:nvPr>
              <p:custDataLst>
                <p:tags r:id="rId2"/>
              </p:custDataLst>
            </p:nvPr>
          </p:nvSpPr>
          <p:spPr>
            <a:xfrm>
              <a:off x="2236464" y="1968711"/>
              <a:ext cx="944457" cy="82893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dirty="0">
                  <a:solidFill>
                    <a:schemeClr val="tx1"/>
                  </a:solidFill>
                  <a:latin typeface="微软雅黑" panose="020B0503020204020204" pitchFamily="34" charset="-122"/>
                  <a:ea typeface="微软雅黑" panose="020B0503020204020204" pitchFamily="34" charset="-122"/>
                </a:rPr>
                <a:t>双跑</a:t>
              </a:r>
              <a:endParaRPr lang="en-US" altLang="zh-CN" dirty="0">
                <a:solidFill>
                  <a:schemeClr val="tx1"/>
                </a:solidFill>
                <a:latin typeface="微软雅黑" panose="020B0503020204020204" pitchFamily="34" charset="-122"/>
                <a:ea typeface="微软雅黑" panose="020B0503020204020204" pitchFamily="34" charset="-122"/>
              </a:endParaRPr>
            </a:p>
            <a:p>
              <a:pPr algn="ctr">
                <a:defRPr/>
              </a:pPr>
              <a:r>
                <a:rPr lang="zh-CN" altLang="zh-CN" dirty="0">
                  <a:solidFill>
                    <a:schemeClr val="tx1"/>
                  </a:solidFill>
                  <a:latin typeface="微软雅黑" panose="020B0503020204020204" pitchFamily="34" charset="-122"/>
                  <a:ea typeface="微软雅黑" panose="020B0503020204020204" pitchFamily="34" charset="-122"/>
                </a:rPr>
                <a:t>楼梯</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MH_Other_2">
              <a:extLst>
                <a:ext uri="{FF2B5EF4-FFF2-40B4-BE49-F238E27FC236}">
                  <a16:creationId xmlns:a16="http://schemas.microsoft.com/office/drawing/2014/main" id="{E2217F3D-9235-488A-B9BC-DD2A26A96D31}"/>
                </a:ext>
              </a:extLst>
            </p:cNvPr>
            <p:cNvSpPr/>
            <p:nvPr>
              <p:custDataLst>
                <p:tags r:id="rId3"/>
              </p:custDataLst>
            </p:nvPr>
          </p:nvSpPr>
          <p:spPr>
            <a:xfrm>
              <a:off x="2087590" y="3069650"/>
              <a:ext cx="1242206" cy="1089758"/>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gradFill>
              <a:gsLst>
                <a:gs pos="0">
                  <a:schemeClr val="accent2"/>
                </a:gs>
                <a:gs pos="100000">
                  <a:schemeClr val="accent2">
                    <a:lumMod val="75000"/>
                  </a:schemeClr>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srgbClr val="333333"/>
                </a:solidFill>
                <a:latin typeface="微软雅黑" panose="020B0503020204020204" pitchFamily="34" charset="-122"/>
                <a:ea typeface="微软雅黑" panose="020B0503020204020204" pitchFamily="34" charset="-122"/>
              </a:endParaRPr>
            </a:p>
          </p:txBody>
        </p:sp>
        <p:sp>
          <p:nvSpPr>
            <p:cNvPr id="9" name="MH_SubTitle_2">
              <a:extLst>
                <a:ext uri="{FF2B5EF4-FFF2-40B4-BE49-F238E27FC236}">
                  <a16:creationId xmlns:a16="http://schemas.microsoft.com/office/drawing/2014/main" id="{BA64299E-9E01-43FB-B3F1-22E45B84950D}"/>
                </a:ext>
              </a:extLst>
            </p:cNvPr>
            <p:cNvSpPr/>
            <p:nvPr>
              <p:custDataLst>
                <p:tags r:id="rId4"/>
              </p:custDataLst>
            </p:nvPr>
          </p:nvSpPr>
          <p:spPr>
            <a:xfrm>
              <a:off x="2236464" y="3199467"/>
              <a:ext cx="944457" cy="828931"/>
            </a:xfrm>
            <a:custGeom>
              <a:avLst/>
              <a:gdLst>
                <a:gd name="connsiteX0" fmla="*/ 463709 w 1872000"/>
                <a:gd name="connsiteY0" fmla="*/ 0 h 1642242"/>
                <a:gd name="connsiteX1" fmla="*/ 1408291 w 1872000"/>
                <a:gd name="connsiteY1" fmla="*/ 0 h 1642242"/>
                <a:gd name="connsiteX2" fmla="*/ 1459327 w 1872000"/>
                <a:gd name="connsiteY2" fmla="*/ 31542 h 1642242"/>
                <a:gd name="connsiteX3" fmla="*/ 1518577 w 1872000"/>
                <a:gd name="connsiteY3" fmla="*/ 81274 h 1642242"/>
                <a:gd name="connsiteX4" fmla="*/ 1870181 w 1872000"/>
                <a:gd name="connsiteY4" fmla="*/ 784484 h 1642242"/>
                <a:gd name="connsiteX5" fmla="*/ 1872000 w 1872000"/>
                <a:gd name="connsiteY5" fmla="*/ 821121 h 1642242"/>
                <a:gd name="connsiteX6" fmla="*/ 1870181 w 1872000"/>
                <a:gd name="connsiteY6" fmla="*/ 857758 h 1642242"/>
                <a:gd name="connsiteX7" fmla="*/ 1518577 w 1872000"/>
                <a:gd name="connsiteY7" fmla="*/ 1560969 h 1642242"/>
                <a:gd name="connsiteX8" fmla="*/ 1459327 w 1872000"/>
                <a:gd name="connsiteY8" fmla="*/ 1610700 h 1642242"/>
                <a:gd name="connsiteX9" fmla="*/ 1408291 w 1872000"/>
                <a:gd name="connsiteY9" fmla="*/ 1642242 h 1642242"/>
                <a:gd name="connsiteX10" fmla="*/ 463709 w 1872000"/>
                <a:gd name="connsiteY10" fmla="*/ 1642242 h 1642242"/>
                <a:gd name="connsiteX11" fmla="*/ 412673 w 1872000"/>
                <a:gd name="connsiteY11" fmla="*/ 1610700 h 1642242"/>
                <a:gd name="connsiteX12" fmla="*/ 353425 w 1872000"/>
                <a:gd name="connsiteY12" fmla="*/ 1560970 h 1642242"/>
                <a:gd name="connsiteX13" fmla="*/ 1819 w 1872000"/>
                <a:gd name="connsiteY13" fmla="*/ 857758 h 1642242"/>
                <a:gd name="connsiteX14" fmla="*/ 0 w 1872000"/>
                <a:gd name="connsiteY14" fmla="*/ 821121 h 1642242"/>
                <a:gd name="connsiteX15" fmla="*/ 1819 w 1872000"/>
                <a:gd name="connsiteY15" fmla="*/ 784484 h 1642242"/>
                <a:gd name="connsiteX16" fmla="*/ 353425 w 1872000"/>
                <a:gd name="connsiteY16" fmla="*/ 81272 h 1642242"/>
                <a:gd name="connsiteX17" fmla="*/ 412673 w 1872000"/>
                <a:gd name="connsiteY17" fmla="*/ 31542 h 16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2000" h="1642242">
                  <a:moveTo>
                    <a:pt x="463709" y="0"/>
                  </a:moveTo>
                  <a:lnTo>
                    <a:pt x="1408291" y="0"/>
                  </a:lnTo>
                  <a:lnTo>
                    <a:pt x="1459327" y="31542"/>
                  </a:lnTo>
                  <a:lnTo>
                    <a:pt x="1518577" y="81274"/>
                  </a:lnTo>
                  <a:lnTo>
                    <a:pt x="1870181" y="784484"/>
                  </a:lnTo>
                  <a:lnTo>
                    <a:pt x="1872000" y="821121"/>
                  </a:lnTo>
                  <a:lnTo>
                    <a:pt x="1870181" y="857758"/>
                  </a:lnTo>
                  <a:lnTo>
                    <a:pt x="1518577" y="1560969"/>
                  </a:lnTo>
                  <a:lnTo>
                    <a:pt x="1459327" y="1610700"/>
                  </a:lnTo>
                  <a:lnTo>
                    <a:pt x="1408291" y="1642242"/>
                  </a:lnTo>
                  <a:lnTo>
                    <a:pt x="463709" y="1642242"/>
                  </a:lnTo>
                  <a:lnTo>
                    <a:pt x="412673" y="1610700"/>
                  </a:lnTo>
                  <a:lnTo>
                    <a:pt x="353425" y="1560970"/>
                  </a:lnTo>
                  <a:lnTo>
                    <a:pt x="1819" y="857758"/>
                  </a:lnTo>
                  <a:lnTo>
                    <a:pt x="0" y="821121"/>
                  </a:lnTo>
                  <a:lnTo>
                    <a:pt x="1819" y="784484"/>
                  </a:lnTo>
                  <a:lnTo>
                    <a:pt x="353425" y="81272"/>
                  </a:lnTo>
                  <a:lnTo>
                    <a:pt x="412673" y="31542"/>
                  </a:lnTo>
                  <a:close/>
                </a:path>
              </a:pathLst>
            </a:custGeom>
            <a:solidFill>
              <a:srgbClr val="F8F8F8"/>
            </a:solidFill>
            <a:ln>
              <a:noFill/>
            </a:ln>
            <a:effectLst>
              <a:outerShdw blurRad="381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zh-CN" dirty="0">
                  <a:solidFill>
                    <a:schemeClr val="tx1"/>
                  </a:solidFill>
                  <a:latin typeface="微软雅黑" panose="020B0503020204020204" pitchFamily="34" charset="-122"/>
                  <a:ea typeface="微软雅黑" panose="020B0503020204020204" pitchFamily="34" charset="-122"/>
                </a:rPr>
                <a:t>剪刀</a:t>
              </a:r>
              <a:endParaRPr lang="en-US" altLang="zh-CN" dirty="0">
                <a:solidFill>
                  <a:schemeClr val="tx1"/>
                </a:solidFill>
                <a:latin typeface="微软雅黑" panose="020B0503020204020204" pitchFamily="34" charset="-122"/>
                <a:ea typeface="微软雅黑" panose="020B0503020204020204" pitchFamily="34" charset="-122"/>
              </a:endParaRPr>
            </a:p>
            <a:p>
              <a:pPr algn="ctr">
                <a:defRPr/>
              </a:pPr>
              <a:r>
                <a:rPr lang="zh-CN" altLang="zh-CN" dirty="0">
                  <a:solidFill>
                    <a:schemeClr val="tx1"/>
                  </a:solidFill>
                  <a:latin typeface="微软雅黑" panose="020B0503020204020204" pitchFamily="34" charset="-122"/>
                  <a:ea typeface="微软雅黑" panose="020B0503020204020204" pitchFamily="34" charset="-122"/>
                </a:rPr>
                <a:t>楼梯</a:t>
              </a:r>
              <a:endParaRPr lang="zh-CN" altLang="en-US" sz="1500" dirty="0">
                <a:solidFill>
                  <a:schemeClr val="tx1"/>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E4C3B87F-904A-4A7A-B6D5-83EA6B146CBF}"/>
                </a:ext>
              </a:extLst>
            </p:cNvPr>
            <p:cNvPicPr/>
            <p:nvPr/>
          </p:nvPicPr>
          <p:blipFill>
            <a:blip r:embed="rId6"/>
            <a:stretch>
              <a:fillRect/>
            </a:stretch>
          </p:blipFill>
          <p:spPr>
            <a:xfrm>
              <a:off x="3589374" y="2026170"/>
              <a:ext cx="4055436" cy="902481"/>
            </a:xfrm>
            <a:prstGeom prst="rect">
              <a:avLst/>
            </a:prstGeom>
          </p:spPr>
        </p:pic>
        <p:pic>
          <p:nvPicPr>
            <p:cNvPr id="11" name="图片 10">
              <a:extLst>
                <a:ext uri="{FF2B5EF4-FFF2-40B4-BE49-F238E27FC236}">
                  <a16:creationId xmlns:a16="http://schemas.microsoft.com/office/drawing/2014/main" id="{25261F92-A276-45FB-BB46-539D1BE1EEE7}"/>
                </a:ext>
              </a:extLst>
            </p:cNvPr>
            <p:cNvPicPr/>
            <p:nvPr/>
          </p:nvPicPr>
          <p:blipFill>
            <a:blip r:embed="rId7"/>
            <a:stretch>
              <a:fillRect/>
            </a:stretch>
          </p:blipFill>
          <p:spPr>
            <a:xfrm>
              <a:off x="3643452" y="3069611"/>
              <a:ext cx="4052862" cy="1064336"/>
            </a:xfrm>
            <a:prstGeom prst="rect">
              <a:avLst/>
            </a:prstGeom>
          </p:spPr>
        </p:pic>
      </p:grpSp>
    </p:spTree>
    <p:extLst>
      <p:ext uri="{BB962C8B-B14F-4D97-AF65-F5344CB8AC3E}">
        <p14:creationId xmlns:p14="http://schemas.microsoft.com/office/powerpoint/2010/main" val="190752989"/>
      </p:ext>
    </p:extLst>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2CEA3A-5FB6-4DCC-9B0F-B14D375773DD}"/>
              </a:ext>
            </a:extLst>
          </p:cNvPr>
          <p:cNvSpPr/>
          <p:nvPr/>
        </p:nvSpPr>
        <p:spPr>
          <a:xfrm>
            <a:off x="652145" y="963295"/>
            <a:ext cx="6859905" cy="1198880"/>
          </a:xfrm>
          <a:prstGeom prst="rect">
            <a:avLst/>
          </a:prstGeom>
        </p:spPr>
        <p:txBody>
          <a:bodyPr wrap="square">
            <a:spAutoFit/>
          </a:bodyPr>
          <a:lstStyle/>
          <a:p>
            <a:pPr>
              <a:lnSpc>
                <a:spcPct val="150000"/>
              </a:lnSpc>
            </a:pPr>
            <a:r>
              <a:rPr lang="zh-CN" altLang="en-US" sz="1600" b="1" kern="100" dirty="0">
                <a:latin typeface="微软雅黑" panose="020B0503020204020204" pitchFamily="34" charset="-122"/>
                <a:ea typeface="微软雅黑" panose="020B0503020204020204" pitchFamily="34" charset="-122"/>
              </a:rPr>
              <a:t>例：</a:t>
            </a:r>
          </a:p>
          <a:p>
            <a:pPr>
              <a:lnSpc>
                <a:spcPct val="150000"/>
              </a:lnSpc>
            </a:pPr>
            <a:r>
              <a:rPr lang="en-US" altLang="zh-CN" sz="1600" kern="100" dirty="0">
                <a:latin typeface="微软雅黑" panose="020B0503020204020204" pitchFamily="34" charset="-122"/>
                <a:ea typeface="微软雅黑" panose="020B0503020204020204" pitchFamily="34" charset="-122"/>
              </a:rPr>
              <a:t>ST-28-25</a:t>
            </a:r>
            <a:r>
              <a:rPr lang="zh-CN" altLang="en-US" sz="1600" kern="100" dirty="0">
                <a:latin typeface="微软雅黑" panose="020B0503020204020204" pitchFamily="34" charset="-122"/>
                <a:ea typeface="微软雅黑" panose="020B0503020204020204" pitchFamily="34" charset="-122"/>
              </a:rPr>
              <a:t>：</a:t>
            </a:r>
            <a:endParaRPr lang="en-US" altLang="zh-CN" sz="1600" kern="100" dirty="0">
              <a:latin typeface="微软雅黑" panose="020B0503020204020204" pitchFamily="34" charset="-122"/>
              <a:ea typeface="微软雅黑" panose="020B0503020204020204" pitchFamily="34" charset="-122"/>
            </a:endParaRPr>
          </a:p>
          <a:p>
            <a:pPr>
              <a:lnSpc>
                <a:spcPct val="150000"/>
              </a:lnSpc>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表示预制混凝土板式双跑楼梯，建筑层高</a:t>
            </a:r>
            <a:r>
              <a:rPr lang="en-US" altLang="zh-CN" sz="1600" kern="100" dirty="0">
                <a:latin typeface="微软雅黑" panose="020B0503020204020204" pitchFamily="34" charset="-122"/>
                <a:ea typeface="微软雅黑" panose="020B0503020204020204" pitchFamily="34" charset="-122"/>
              </a:rPr>
              <a:t>2800mm</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、楼梯间净宽</a:t>
            </a:r>
            <a:r>
              <a:rPr lang="en-US" altLang="zh-CN" sz="1600" kern="100" dirty="0">
                <a:latin typeface="微软雅黑" panose="020B0503020204020204" pitchFamily="34" charset="-122"/>
                <a:ea typeface="微软雅黑" panose="020B0503020204020204" pitchFamily="34" charset="-122"/>
              </a:rPr>
              <a:t>2500mm</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4D67FB9E-B77A-4342-9C21-9BFB4B4348B0}"/>
              </a:ext>
            </a:extLst>
          </p:cNvPr>
          <p:cNvSpPr/>
          <p:nvPr/>
        </p:nvSpPr>
        <p:spPr>
          <a:xfrm>
            <a:off x="652145" y="2484755"/>
            <a:ext cx="6819900" cy="829945"/>
          </a:xfrm>
          <a:prstGeom prst="rect">
            <a:avLst/>
          </a:prstGeom>
        </p:spPr>
        <p:txBody>
          <a:bodyPr wrap="square">
            <a:spAutoFit/>
          </a:bodyPr>
          <a:lstStyle/>
          <a:p>
            <a:pPr>
              <a:lnSpc>
                <a:spcPct val="150000"/>
              </a:lnSpc>
            </a:pPr>
            <a:r>
              <a:rPr lang="en-US" altLang="zh-CN" sz="1600" kern="100" dirty="0">
                <a:latin typeface="微软雅黑" panose="020B0503020204020204" pitchFamily="34" charset="-122"/>
                <a:ea typeface="微软雅黑" panose="020B0503020204020204" pitchFamily="34" charset="-122"/>
              </a:rPr>
              <a:t>JT-28-25</a:t>
            </a:r>
            <a:r>
              <a:rPr lang="zh-CN" altLang="en-US" sz="1600" kern="100" dirty="0">
                <a:latin typeface="微软雅黑" panose="020B0503020204020204" pitchFamily="34" charset="-122"/>
                <a:ea typeface="微软雅黑" panose="020B0503020204020204" pitchFamily="34" charset="-122"/>
              </a:rPr>
              <a:t>：</a:t>
            </a:r>
            <a:endParaRPr lang="en-US" altLang="zh-CN" sz="1600" kern="100" dirty="0">
              <a:latin typeface="微软雅黑" panose="020B0503020204020204" pitchFamily="34" charset="-122"/>
              <a:ea typeface="微软雅黑" panose="020B0503020204020204" pitchFamily="34" charset="-122"/>
            </a:endParaRPr>
          </a:p>
          <a:p>
            <a:pPr>
              <a:lnSpc>
                <a:spcPct val="150000"/>
              </a:lnSpc>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表示预制混凝土板式剪刀楼梯，建筑层高</a:t>
            </a:r>
            <a:r>
              <a:rPr lang="en-US" altLang="zh-CN" sz="1600" kern="100" dirty="0">
                <a:latin typeface="微软雅黑" panose="020B0503020204020204" pitchFamily="34" charset="-122"/>
                <a:ea typeface="微软雅黑" panose="020B0503020204020204" pitchFamily="34" charset="-122"/>
              </a:rPr>
              <a:t>2800mm</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、楼梯间净宽</a:t>
            </a:r>
            <a:r>
              <a:rPr lang="en-US" altLang="zh-CN" sz="1600" kern="100" dirty="0">
                <a:latin typeface="微软雅黑" panose="020B0503020204020204" pitchFamily="34" charset="-122"/>
                <a:ea typeface="微软雅黑" panose="020B0503020204020204" pitchFamily="34" charset="-122"/>
              </a:rPr>
              <a:t>2500mm</a:t>
            </a:r>
            <a:endParaRPr lang="zh-CN" altLang="en-US" sz="16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0EC79301-95A7-4233-B182-AD8E4A485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050" y="2981326"/>
            <a:ext cx="1266190" cy="13303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03392515"/>
      </p:ext>
    </p:extLst>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91214420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12144205"/>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91214420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912144205"/>
  <p:tag name="MH_LIBRARY" val="GRAPHIC"/>
  <p:tag name="MH_TYPE" val="SubTitle"/>
  <p:tag name="MH_ORDER" val="2"/>
</p:tagLst>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346</Words>
  <Application>Microsoft Office PowerPoint</Application>
  <PresentationFormat>全屏显示(16:9)</PresentationFormat>
  <Paragraphs>35</Paragraphs>
  <Slides>11</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Glegoo</vt:lpstr>
      <vt:lpstr>Lato Light</vt:lpstr>
      <vt:lpstr>Mission Gothic Regular</vt:lpstr>
      <vt:lpstr>等线</vt:lpstr>
      <vt:lpstr>等线 Light</vt:lpstr>
      <vt:lpstr>方正兰亭粗黑简体</vt:lpstr>
      <vt:lpstr>宋体</vt:lpstr>
      <vt:lpstr>微软雅黑</vt:lpstr>
      <vt:lpstr>Arial</vt:lpstr>
      <vt:lpstr>Calibri</vt:lpstr>
      <vt:lpstr>Calibri Light</vt:lpstr>
      <vt:lpstr>Open Sans</vt:lpstr>
      <vt:lpstr>Times New Roman</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245</cp:revision>
  <dcterms:created xsi:type="dcterms:W3CDTF">2017-06-23T03:09:00Z</dcterms:created>
  <dcterms:modified xsi:type="dcterms:W3CDTF">2018-05-02T08:56:47Z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