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2" r:id="rId2"/>
    <p:sldId id="358" r:id="rId3"/>
    <p:sldId id="359" r:id="rId4"/>
    <p:sldId id="347" r:id="rId5"/>
    <p:sldId id="350" r:id="rId6"/>
    <p:sldId id="351" r:id="rId7"/>
    <p:sldId id="352" r:id="rId8"/>
    <p:sldId id="348" r:id="rId9"/>
    <p:sldId id="349" r:id="rId10"/>
    <p:sldId id="346" r:id="rId11"/>
    <p:sldId id="361" r:id="rId12"/>
    <p:sldId id="360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F29"/>
    <a:srgbClr val="FFCC00"/>
    <a:srgbClr val="FF9900"/>
    <a:srgbClr val="FFBD5B"/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120"/>
      </p:cViewPr>
      <p:guideLst>
        <p:guide orient="horz" pos="16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714" y="-90"/>
      </p:cViewPr>
      <p:guideLst>
        <p:guide orient="horz" pos="291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971"/>
            <a:ext cx="6858000" cy="179112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169"/>
            <a:ext cx="6858000" cy="124211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45"/>
            <a:ext cx="4629150" cy="36560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45"/>
            <a:ext cx="4629150" cy="365608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08"/>
            <a:ext cx="1971675" cy="435991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08"/>
            <a:ext cx="5800725" cy="435991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>
          <a:xfrm>
            <a:off x="0" y="376257"/>
            <a:ext cx="9144000" cy="0"/>
            <a:chOff x="0" y="593"/>
            <a:chExt cx="14400" cy="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 userDrawn="1"/>
        </p:nvSpPr>
        <p:spPr>
          <a:xfrm>
            <a:off x="3971925" y="177809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6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91"/>
            <a:ext cx="9163050" cy="5173513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0" y="2821771"/>
            <a:ext cx="9153525" cy="2323159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0" tIns="36285" rIns="72570" bIns="36285" numCol="1" anchor="t" anchorCtr="0" compatLnSpc="1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/>
      </p:transition>
    </mc:Choice>
    <mc:Fallback xmlns="">
      <p:transition>
        <p:spli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7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8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08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71902" y="368796"/>
            <a:ext cx="1280160" cy="29908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6"/>
            <a:ext cx="2562232" cy="34544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61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191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869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09"/>
            <a:ext cx="3399235" cy="3889502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2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2/05/2018</a:t>
            </a:fld>
            <a:endParaRPr lang="en-A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2"/>
            <a:ext cx="3086100" cy="27390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2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453"/>
            <a:ext cx="9144000" cy="4316024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11" tIns="60955" rIns="121911" bIns="60955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6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91"/>
            <a:ext cx="9163050" cy="5173513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549"/>
            <a:ext cx="9153525" cy="2813832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0" tIns="36285" rIns="72570" bIns="36285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922"/>
            <a:ext cx="3717925" cy="1121086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509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>
          <a:xfrm>
            <a:off x="0" y="376257"/>
            <a:ext cx="9144000" cy="0"/>
            <a:chOff x="0" y="593"/>
            <a:chExt cx="14400" cy="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 userDrawn="1"/>
        </p:nvSpPr>
        <p:spPr>
          <a:xfrm>
            <a:off x="3971925" y="177809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08"/>
            <a:ext cx="7886700" cy="21400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912"/>
            <a:ext cx="7886700" cy="112540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09"/>
            <a:ext cx="7886700" cy="99440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170"/>
            <a:ext cx="3868340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251"/>
            <a:ext cx="3868340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170"/>
            <a:ext cx="3887391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251"/>
            <a:ext cx="3887391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09"/>
            <a:ext cx="7886700" cy="994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543"/>
            <a:ext cx="7886700" cy="326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392"/>
            <a:ext cx="30861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户外, 建筑物&#10;&#10;已生成极高可信度的说明">
            <a:extLst>
              <a:ext uri="{FF2B5EF4-FFF2-40B4-BE49-F238E27FC236}">
                <a16:creationId xmlns:a16="http://schemas.microsoft.com/office/drawing/2014/main" id="{2A0106C0-C287-442B-8844-6398C1736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"/>
            <a:ext cx="9144000" cy="5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6745" y="1123829"/>
            <a:ext cx="837051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例：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底板编号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DBS1-67-3620-31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表示双向受力叠合板用底板，拼装位置为边板，预制底板厚度为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，后浇叠合层厚度为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，预制底板的标志跨度为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3600mm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，预制底板的标志宽度为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，底板跨度方向配筋为</a:t>
            </a:r>
            <a:r>
              <a:rPr lang="en-US" altLang="zh-CN" sz="1400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10@200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，底板宽度方向配筋为</a:t>
            </a:r>
            <a:r>
              <a:rPr lang="en-US" altLang="zh-CN" sz="1400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8@200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底板编号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DBS2-67-3620-31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表示双向受力叠合板用底板，拼装位置为中板，预制底板厚度为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，后浇叠合层厚度为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，预制底板的标志跨度为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3600mm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，预制底板的标志宽度为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，底板跨度方向配筋为</a:t>
            </a:r>
            <a:r>
              <a:rPr lang="en-US" altLang="zh-CN" sz="1400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10@200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，底板宽度方向配筋为</a:t>
            </a:r>
            <a:r>
              <a:rPr lang="en-US" altLang="zh-CN" sz="1400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8@200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9874" y="435368"/>
            <a:ext cx="2441694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二、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钢筋桁架规格及代号</a:t>
            </a:r>
            <a:endParaRPr lang="en-US" altLang="zh-CN" sz="1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71" y="1491047"/>
            <a:ext cx="2124413" cy="21924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91831" y="1083841"/>
          <a:ext cx="5817139" cy="325437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173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桁架规格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代号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上弦钢筋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公称直径 （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下弦钢筋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公称直径 （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腹杆钢筋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公称直径 （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桁架设计</a:t>
                      </a:r>
                      <a:endParaRPr lang="en-US" alt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高度 （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A80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A90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A100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B80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B90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B100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076433" y="3794352"/>
            <a:ext cx="1172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105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钢筋桁架剖面图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3689120" y="1962150"/>
            <a:ext cx="4939173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预制混凝土板原料计算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39333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1919591" y="63500"/>
            <a:ext cx="5382639" cy="369332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预制底板的标注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及钢筋桁架规格和代号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5313" y="1268316"/>
            <a:ext cx="7953375" cy="2676078"/>
            <a:chOff x="382" y="1997"/>
            <a:chExt cx="12525" cy="4214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6344" y="3181"/>
              <a:ext cx="452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3" tIns="45716" rIns="91433" bIns="45716" numCol="1" anchor="ctr" anchorCtr="0" compatLnSpc="1">
              <a:sp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735" y="3201"/>
              <a:ext cx="486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33" tIns="45716" rIns="91433" bIns="45716" numCol="1" anchor="ctr" anchorCtr="0" compatLnSpc="1">
              <a:sp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82" y="1997"/>
              <a:ext cx="12525" cy="4214"/>
              <a:chOff x="1368937" y="2038980"/>
              <a:chExt cx="6111783" cy="1584020"/>
            </a:xfrm>
          </p:grpSpPr>
          <p:sp>
            <p:nvSpPr>
              <p:cNvPr id="12" name="MH_Text_2"/>
              <p:cNvSpPr/>
              <p:nvPr>
                <p:custDataLst>
                  <p:tags r:id="rId1"/>
                </p:custDataLst>
              </p:nvPr>
            </p:nvSpPr>
            <p:spPr>
              <a:xfrm>
                <a:off x="5422476" y="2211504"/>
                <a:ext cx="2058244" cy="1247131"/>
              </a:xfrm>
              <a:prstGeom prst="roundRect">
                <a:avLst>
                  <a:gd name="adj" fmla="val 5242"/>
                </a:avLst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128" anchor="ctr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当板的长短边之比大于或等于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时，板基本上沿短边方向受力，称为单向板</a:t>
                </a:r>
              </a:p>
            </p:txBody>
          </p:sp>
          <p:sp>
            <p:nvSpPr>
              <p:cNvPr id="13" name="MH_Text_1"/>
              <p:cNvSpPr/>
              <p:nvPr>
                <p:custDataLst>
                  <p:tags r:id="rId2"/>
                </p:custDataLst>
              </p:nvPr>
            </p:nvSpPr>
            <p:spPr>
              <a:xfrm>
                <a:off x="1368937" y="2211504"/>
                <a:ext cx="2422755" cy="1247131"/>
              </a:xfrm>
              <a:prstGeom prst="roundRect">
                <a:avLst>
                  <a:gd name="adj" fmla="val 5242"/>
                </a:avLst>
              </a:prstGeom>
              <a:noFill/>
              <a:ln>
                <a:solidFill>
                  <a:srgbClr val="F0BF2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19" rIns="621147" anchor="ctr">
                <a:normAutofit/>
              </a:bodyPr>
              <a:lstStyle/>
              <a:p>
                <a:pPr algn="just">
                  <a:lnSpc>
                    <a:spcPct val="14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四边支承的长方形的板，如长跨与短跨之比相差不大，其比值小于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时称之为双向板。在荷载作用下，将在纵横两个方向产生弯矩，沿两个垂直方向配置受力钢筋。</a:t>
                </a:r>
              </a:p>
            </p:txBody>
          </p:sp>
          <p:sp>
            <p:nvSpPr>
              <p:cNvPr id="14" name="MH_Title_1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4262343" y="2204528"/>
                <a:ext cx="618125" cy="1252924"/>
              </a:xfrm>
              <a:custGeom>
                <a:avLst/>
                <a:gdLst>
                  <a:gd name="T0" fmla="*/ 426718 w 823166"/>
                  <a:gd name="T1" fmla="*/ 0 h 1670140"/>
                  <a:gd name="T2" fmla="*/ 443028 w 823166"/>
                  <a:gd name="T3" fmla="*/ 12077 h 1670140"/>
                  <a:gd name="T4" fmla="*/ 830666 w 823166"/>
                  <a:gd name="T5" fmla="*/ 826184 h 1670140"/>
                  <a:gd name="T6" fmla="*/ 443028 w 823166"/>
                  <a:gd name="T7" fmla="*/ 1640301 h 1670140"/>
                  <a:gd name="T8" fmla="*/ 403950 w 823166"/>
                  <a:gd name="T9" fmla="*/ 1669240 h 1670140"/>
                  <a:gd name="T10" fmla="*/ 387638 w 823166"/>
                  <a:gd name="T11" fmla="*/ 1657163 h 1670140"/>
                  <a:gd name="T12" fmla="*/ 0 w 823166"/>
                  <a:gd name="T13" fmla="*/ 843056 h 1670140"/>
                  <a:gd name="T14" fmla="*/ 387638 w 823166"/>
                  <a:gd name="T15" fmla="*/ 28939 h 1670140"/>
                  <a:gd name="T16" fmla="*/ 426718 w 823166"/>
                  <a:gd name="T17" fmla="*/ 0 h 16701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3166"/>
                  <a:gd name="T28" fmla="*/ 0 h 1670140"/>
                  <a:gd name="T29" fmla="*/ 823166 w 823166"/>
                  <a:gd name="T30" fmla="*/ 1670140 h 16701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3166" h="1670140">
                    <a:moveTo>
                      <a:pt x="422865" y="0"/>
                    </a:moveTo>
                    <a:lnTo>
                      <a:pt x="439028" y="12087"/>
                    </a:lnTo>
                    <a:cubicBezTo>
                      <a:pt x="673631" y="205698"/>
                      <a:pt x="823166" y="498703"/>
                      <a:pt x="823166" y="826634"/>
                    </a:cubicBezTo>
                    <a:cubicBezTo>
                      <a:pt x="823166" y="1154565"/>
                      <a:pt x="673631" y="1447570"/>
                      <a:pt x="439028" y="1641181"/>
                    </a:cubicBezTo>
                    <a:lnTo>
                      <a:pt x="400302" y="1670140"/>
                    </a:lnTo>
                    <a:lnTo>
                      <a:pt x="384138" y="1658053"/>
                    </a:lnTo>
                    <a:cubicBezTo>
                      <a:pt x="149536" y="1464442"/>
                      <a:pt x="0" y="1171437"/>
                      <a:pt x="0" y="843506"/>
                    </a:cubicBezTo>
                    <a:cubicBezTo>
                      <a:pt x="0" y="515575"/>
                      <a:pt x="149536" y="222570"/>
                      <a:pt x="384138" y="28959"/>
                    </a:cubicBezTo>
                    <a:lnTo>
                      <a:pt x="422865" y="0"/>
                    </a:lnTo>
                    <a:close/>
                  </a:path>
                </a:pathLst>
              </a:custGeom>
              <a:solidFill>
                <a:srgbClr val="C7C9CB"/>
              </a:solidFill>
              <a:ln w="0">
                <a:solidFill>
                  <a:srgbClr val="FFFFFF"/>
                </a:solidFill>
                <a:round/>
              </a:ln>
            </p:spPr>
            <p:txBody>
              <a:bodyPr vert="eaVert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</a:rPr>
                  <a:t>叠 合 板 底 板</a:t>
                </a:r>
              </a:p>
            </p:txBody>
          </p:sp>
          <p:sp>
            <p:nvSpPr>
              <p:cNvPr id="15" name="MH_SubTitle_1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296448" y="2038980"/>
                <a:ext cx="1283890" cy="1584020"/>
              </a:xfrm>
              <a:custGeom>
                <a:avLst/>
                <a:gdLst>
                  <a:gd name="T0" fmla="*/ 1058029 w 1710887"/>
                  <a:gd name="T1" fmla="*/ 0 h 2111188"/>
                  <a:gd name="T2" fmla="*/ 1649582 w 1710887"/>
                  <a:gd name="T3" fmla="*/ 180423 h 2111188"/>
                  <a:gd name="T4" fmla="*/ 1714833 w 1710887"/>
                  <a:gd name="T5" fmla="*/ 229140 h 2111188"/>
                  <a:gd name="T6" fmla="*/ 1676017 w 1710887"/>
                  <a:gd name="T7" fmla="*/ 258126 h 2111188"/>
                  <a:gd name="T8" fmla="*/ 1290992 w 1710887"/>
                  <a:gd name="T9" fmla="*/ 1073321 h 2111188"/>
                  <a:gd name="T10" fmla="*/ 1676017 w 1710887"/>
                  <a:gd name="T11" fmla="*/ 1888516 h 2111188"/>
                  <a:gd name="T12" fmla="*/ 1692218 w 1710887"/>
                  <a:gd name="T13" fmla="*/ 1900612 h 2111188"/>
                  <a:gd name="T14" fmla="*/ 1649582 w 1710887"/>
                  <a:gd name="T15" fmla="*/ 1932448 h 2111188"/>
                  <a:gd name="T16" fmla="*/ 1058029 w 1710887"/>
                  <a:gd name="T17" fmla="*/ 2112871 h 2111188"/>
                  <a:gd name="T18" fmla="*/ 0 w 1710887"/>
                  <a:gd name="T19" fmla="*/ 1056440 h 2111188"/>
                  <a:gd name="T20" fmla="*/ 1058029 w 1710887"/>
                  <a:gd name="T21" fmla="*/ 0 h 21111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10887"/>
                  <a:gd name="T34" fmla="*/ 0 h 2111188"/>
                  <a:gd name="T35" fmla="*/ 1710887 w 1710887"/>
                  <a:gd name="T36" fmla="*/ 2111188 h 21111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10887" h="2111188">
                    <a:moveTo>
                      <a:pt x="1055594" y="0"/>
                    </a:moveTo>
                    <a:cubicBezTo>
                      <a:pt x="1274215" y="0"/>
                      <a:pt x="1477313" y="66460"/>
                      <a:pt x="1645786" y="180279"/>
                    </a:cubicBezTo>
                    <a:lnTo>
                      <a:pt x="1710887" y="228960"/>
                    </a:lnTo>
                    <a:lnTo>
                      <a:pt x="1672160" y="257919"/>
                    </a:lnTo>
                    <a:cubicBezTo>
                      <a:pt x="1437558" y="451530"/>
                      <a:pt x="1288022" y="744535"/>
                      <a:pt x="1288022" y="1072466"/>
                    </a:cubicBezTo>
                    <a:cubicBezTo>
                      <a:pt x="1288022" y="1400397"/>
                      <a:pt x="1437558" y="1693402"/>
                      <a:pt x="1672160" y="1887013"/>
                    </a:cubicBezTo>
                    <a:lnTo>
                      <a:pt x="1688324" y="1899100"/>
                    </a:lnTo>
                    <a:lnTo>
                      <a:pt x="1645786" y="1930909"/>
                    </a:lnTo>
                    <a:cubicBezTo>
                      <a:pt x="1477313" y="2044728"/>
                      <a:pt x="1274215" y="2111188"/>
                      <a:pt x="1055594" y="2111188"/>
                    </a:cubicBezTo>
                    <a:cubicBezTo>
                      <a:pt x="472606" y="2111188"/>
                      <a:pt x="0" y="1638582"/>
                      <a:pt x="0" y="1055594"/>
                    </a:cubicBezTo>
                    <a:cubicBezTo>
                      <a:pt x="0" y="472606"/>
                      <a:pt x="472606" y="0"/>
                      <a:pt x="1055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rgbClr val="FFFFFF"/>
                </a:solidFill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162038" rIns="216051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</a:rPr>
                  <a:t>双向板</a:t>
                </a:r>
              </a:p>
            </p:txBody>
          </p:sp>
          <p:sp>
            <p:nvSpPr>
              <p:cNvPr id="16" name="MH_SubTitle_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4562472" y="2038980"/>
                <a:ext cx="1283890" cy="1584020"/>
              </a:xfrm>
              <a:custGeom>
                <a:avLst/>
                <a:gdLst>
                  <a:gd name="T0" fmla="*/ 656804 w 1710886"/>
                  <a:gd name="T1" fmla="*/ 0 h 2111188"/>
                  <a:gd name="T2" fmla="*/ 1714841 w 1710886"/>
                  <a:gd name="T3" fmla="*/ 1056440 h 2111188"/>
                  <a:gd name="T4" fmla="*/ 656804 w 1710886"/>
                  <a:gd name="T5" fmla="*/ 2112871 h 2111188"/>
                  <a:gd name="T6" fmla="*/ 65253 w 1710886"/>
                  <a:gd name="T7" fmla="*/ 1932448 h 2111188"/>
                  <a:gd name="T8" fmla="*/ 0 w 1710886"/>
                  <a:gd name="T9" fmla="*/ 1883731 h 2111188"/>
                  <a:gd name="T10" fmla="*/ 38816 w 1710886"/>
                  <a:gd name="T11" fmla="*/ 1854745 h 2111188"/>
                  <a:gd name="T12" fmla="*/ 423845 w 1710886"/>
                  <a:gd name="T13" fmla="*/ 1039550 h 2111188"/>
                  <a:gd name="T14" fmla="*/ 38816 w 1710886"/>
                  <a:gd name="T15" fmla="*/ 224355 h 2111188"/>
                  <a:gd name="T16" fmla="*/ 22617 w 1710886"/>
                  <a:gd name="T17" fmla="*/ 212259 h 2111188"/>
                  <a:gd name="T18" fmla="*/ 65253 w 1710886"/>
                  <a:gd name="T19" fmla="*/ 180423 h 2111188"/>
                  <a:gd name="T20" fmla="*/ 656804 w 1710886"/>
                  <a:gd name="T21" fmla="*/ 0 h 21111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10886"/>
                  <a:gd name="T34" fmla="*/ 0 h 2111188"/>
                  <a:gd name="T35" fmla="*/ 1710886 w 1710886"/>
                  <a:gd name="T36" fmla="*/ 2111188 h 21111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10886" h="2111188">
                    <a:moveTo>
                      <a:pt x="655292" y="0"/>
                    </a:moveTo>
                    <a:cubicBezTo>
                      <a:pt x="1238280" y="0"/>
                      <a:pt x="1710886" y="472606"/>
                      <a:pt x="1710886" y="1055594"/>
                    </a:cubicBezTo>
                    <a:cubicBezTo>
                      <a:pt x="1710886" y="1638582"/>
                      <a:pt x="1238280" y="2111188"/>
                      <a:pt x="655292" y="2111188"/>
                    </a:cubicBezTo>
                    <a:cubicBezTo>
                      <a:pt x="436672" y="2111188"/>
                      <a:pt x="233574" y="2044728"/>
                      <a:pt x="65100" y="1930909"/>
                    </a:cubicBezTo>
                    <a:lnTo>
                      <a:pt x="0" y="1882228"/>
                    </a:lnTo>
                    <a:lnTo>
                      <a:pt x="38726" y="1853269"/>
                    </a:lnTo>
                    <a:cubicBezTo>
                      <a:pt x="273329" y="1659658"/>
                      <a:pt x="422864" y="1366653"/>
                      <a:pt x="422864" y="1038722"/>
                    </a:cubicBezTo>
                    <a:cubicBezTo>
                      <a:pt x="422864" y="710791"/>
                      <a:pt x="273329" y="417786"/>
                      <a:pt x="38726" y="224175"/>
                    </a:cubicBezTo>
                    <a:lnTo>
                      <a:pt x="22563" y="212088"/>
                    </a:lnTo>
                    <a:lnTo>
                      <a:pt x="65100" y="180279"/>
                    </a:lnTo>
                    <a:cubicBezTo>
                      <a:pt x="233574" y="66460"/>
                      <a:pt x="436672" y="0"/>
                      <a:pt x="6552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rgbClr val="FFFFFF"/>
                </a:solidFill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378089" rIns="135032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</a:rPr>
                  <a:t>单向板</a:t>
                </a:r>
                <a:endPara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436062" y="681802"/>
            <a:ext cx="2031325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一、预制底板的标注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8977" y="1578347"/>
            <a:ext cx="6038858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桁架钢筋混凝土叠合板用底板（单向板）的编号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77015" y="2332922"/>
            <a:ext cx="6189971" cy="15157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82492" y="752838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（一）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桁架钢筋混凝土叠合板用底板（单向板）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8683" y="728353"/>
            <a:ext cx="341376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单向板底板宽度、跨度及钢筋编号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2660" y="1242369"/>
            <a:ext cx="21386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单向板底板宽度及跨度表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54113" y="1611083"/>
          <a:ext cx="6835775" cy="128540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0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9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5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7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4597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标志宽度（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mm</a:t>
                      </a:r>
                      <a:r>
                        <a:rPr lang="zh-CN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</a:t>
                      </a:r>
                      <a:endParaRPr lang="en-US" altLang="en-US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en-US" altLang="en-US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2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实际宽度（</a:t>
                      </a: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</a:t>
                      </a:r>
                      <a:endParaRPr lang="en-US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en-US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69">
                <a:tc gridSpan="1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17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跨度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标志跨度（</a:t>
                      </a: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2700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3300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3600</a:t>
                      </a:r>
                      <a:endParaRPr lang="en-US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3900</a:t>
                      </a:r>
                      <a:endParaRPr lang="en-US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实际跨度（</a:t>
                      </a: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2520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2820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3120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3420</a:t>
                      </a:r>
                      <a:endParaRPr lang="en-US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3720</a:t>
                      </a:r>
                      <a:endParaRPr lang="en-US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569335" y="3015819"/>
            <a:ext cx="200533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单向板底板钢筋编号表 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32255"/>
              </p:ext>
            </p:extLst>
          </p:nvPr>
        </p:nvGraphicFramePr>
        <p:xfrm>
          <a:off x="1152207" y="3322524"/>
          <a:ext cx="6839585" cy="104281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6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36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代号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22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受力钢筋规格及间距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8@200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JQY" panose="02010600030101010101" pitchFamily="2" charset="-122"/>
                          <a:ea typeface="SJQY" panose="02010600030101010101" pitchFamily="2" charset="-122"/>
                        </a:rPr>
                        <a:t>C</a:t>
                      </a: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8@150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JQY" panose="02010600030101010101" pitchFamily="2" charset="-122"/>
                          <a:ea typeface="SJQY" panose="02010600030101010101" pitchFamily="2" charset="-122"/>
                        </a:rPr>
                        <a:t>C</a:t>
                      </a: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10@200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JQY" panose="02010600030101010101" pitchFamily="2" charset="-122"/>
                          <a:ea typeface="SJQY" panose="02010600030101010101" pitchFamily="2" charset="-122"/>
                        </a:rPr>
                        <a:t>C</a:t>
                      </a: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10@150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22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分布钢筋规格及间距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SJQY" panose="02010600030101010101" pitchFamily="2" charset="-122"/>
                          <a:ea typeface="SJQY" panose="02010600030101010101" pitchFamily="2" charset="-122"/>
                        </a:rPr>
                        <a:t>C</a:t>
                      </a: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6@200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JQY" panose="02010600030101010101" pitchFamily="2" charset="-122"/>
                          <a:ea typeface="SJQY" panose="02010600030101010101" pitchFamily="2" charset="-122"/>
                        </a:rPr>
                        <a:t>C</a:t>
                      </a: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6@200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JQY" panose="02010600030101010101" pitchFamily="2" charset="-122"/>
                          <a:ea typeface="SJQY" panose="02010600030101010101" pitchFamily="2" charset="-122"/>
                        </a:rPr>
                        <a:t>C</a:t>
                      </a: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6@200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JQY" panose="02010600030101010101" pitchFamily="2" charset="-122"/>
                          <a:ea typeface="SJQY" panose="02010600030101010101" pitchFamily="2" charset="-122"/>
                        </a:rPr>
                        <a:t>C</a:t>
                      </a: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6@200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66D6D18E-AB0B-45C1-8FB0-3F7BF2059531}"/>
              </a:ext>
            </a:extLst>
          </p:cNvPr>
          <p:cNvSpPr/>
          <p:nvPr/>
        </p:nvSpPr>
        <p:spPr>
          <a:xfrm>
            <a:off x="2926175" y="3778592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5643" y="1382395"/>
            <a:ext cx="775271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例：底板编号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DBD67-3620-2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表示为单向受力叠合板用底板，预制底板厚度为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，后浇叠合层厚度为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，预制底标志跨度为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板的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，预制底板的标志宽度为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，底板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受力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方向配筋为</a:t>
            </a:r>
            <a:r>
              <a:rPr lang="en-US" altLang="zh-CN" sz="1600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8@150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，跨度方向配筋为</a:t>
            </a:r>
            <a:r>
              <a:rPr lang="en-US" altLang="zh-CN" sz="1600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6@200 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14" y="2757442"/>
            <a:ext cx="1417320" cy="14897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3778" y="1558604"/>
            <a:ext cx="6857507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桁架钢筋混凝土叠合板用底板（双向板）的编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号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/>
        </p:nvPicPr>
        <p:blipFill rotWithShape="1">
          <a:blip r:embed="rId2"/>
          <a:srcRect l="719" r="1507"/>
          <a:stretch/>
        </p:blipFill>
        <p:spPr>
          <a:xfrm>
            <a:off x="1603169" y="2231390"/>
            <a:ext cx="5890161" cy="19888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69521" y="782553"/>
            <a:ext cx="5032147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桁架钢筋混凝土叠合板用底板（双向板）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7230" y="593482"/>
            <a:ext cx="341376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双向板底板宽度、跨度及钢筋编号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65047" y="1000885"/>
            <a:ext cx="21386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双向板底板宽度及跨度表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588595"/>
              </p:ext>
            </p:extLst>
          </p:nvPr>
        </p:nvGraphicFramePr>
        <p:xfrm>
          <a:off x="697230" y="1413435"/>
          <a:ext cx="7749540" cy="296799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4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0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19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36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38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66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236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1635">
                <a:tc rowSpan="3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宽度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标志宽度（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mm</a:t>
                      </a:r>
                      <a:r>
                        <a:rPr lang="zh-CN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</a:t>
                      </a:r>
                      <a:endParaRPr lang="en-US" altLang="en-US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1800</a:t>
                      </a:r>
                      <a:endParaRPr lang="en-US" altLang="en-US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en-US" altLang="en-US" sz="14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边板实际宽度（</a:t>
                      </a: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1260</a:t>
                      </a:r>
                      <a:endParaRPr lang="en-US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1560</a:t>
                      </a:r>
                      <a:endParaRPr lang="en-US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1760</a:t>
                      </a:r>
                      <a:endParaRPr lang="en-US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2160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中板实际宽度（</a:t>
                      </a: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  <a:endParaRPr lang="en-US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</a:t>
                      </a:r>
                      <a:endParaRPr lang="en-US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1700</a:t>
                      </a:r>
                      <a:endParaRPr lang="en-US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2100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95">
                <a:tc gridSpan="13"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rowSpan="4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跨度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标志跨度（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mm</a:t>
                      </a:r>
                      <a:r>
                        <a:rPr lang="zh-CN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3000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3300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3600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3900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4200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4500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实际跨度（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mm</a:t>
                      </a:r>
                      <a:r>
                        <a:rPr lang="zh-CN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2820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3120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3420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3720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4020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4320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6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0" kern="1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标志跨度（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mm</a:t>
                      </a:r>
                      <a:r>
                        <a:rPr lang="zh-CN" altLang="en-US" sz="1400" b="0" kern="1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4800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5100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5400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5700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6000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实际跨度（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mm</a:t>
                      </a:r>
                      <a:r>
                        <a:rPr lang="zh-CN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4620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4920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5220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5520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5820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 </a:t>
                      </a:r>
                      <a:endParaRPr lang="en-US" altLang="en-US" sz="14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1460" y="1091365"/>
            <a:ext cx="3561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双向板底板跨度、宽度方向钢筋代号组合表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897762"/>
              </p:ext>
            </p:extLst>
          </p:nvPr>
        </p:nvGraphicFramePr>
        <p:xfrm>
          <a:off x="446723" y="1626771"/>
          <a:ext cx="8250555" cy="189103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5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8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编号</a:t>
                      </a: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跨度方向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                    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钢筋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宽度方向钢筋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SJQY" panose="02010600030101010101" pitchFamily="2" charset="-122"/>
                          <a:ea typeface="SJQY" panose="02010600030101010101" pitchFamily="2" charset="-122"/>
                        </a:rPr>
                        <a:t>C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8@200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SJQY" panose="02010600030101010101" pitchFamily="2" charset="-122"/>
                          <a:ea typeface="SJQY" panose="02010600030101010101" pitchFamily="2" charset="-122"/>
                        </a:rPr>
                        <a:t>C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8@150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SJQY" panose="02010600030101010101" pitchFamily="2" charset="-122"/>
                          <a:ea typeface="SJQY" panose="02010600030101010101" pitchFamily="2" charset="-122"/>
                        </a:rPr>
                        <a:t>C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10@200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SJQY" panose="02010600030101010101" pitchFamily="2" charset="-122"/>
                          <a:ea typeface="SJQY" panose="02010600030101010101" pitchFamily="2" charset="-122"/>
                        </a:rPr>
                        <a:t>C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10@150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SJQY" panose="02010600030101010101" pitchFamily="2" charset="-122"/>
                          <a:ea typeface="SJQY" panose="02010600030101010101" pitchFamily="2" charset="-122"/>
                        </a:rPr>
                        <a:t>C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8@200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SJQY" panose="02010600030101010101" pitchFamily="2" charset="-122"/>
                          <a:ea typeface="SJQY" panose="02010600030101010101" pitchFamily="2" charset="-122"/>
                        </a:rPr>
                        <a:t>C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8@150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SJQY" panose="02010600030101010101" pitchFamily="2" charset="-122"/>
                          <a:ea typeface="SJQY" panose="02010600030101010101" pitchFamily="2" charset="-122"/>
                        </a:rPr>
                        <a:t>C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8@100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 rot="10800000">
            <a:off x="522805" y="1806901"/>
            <a:ext cx="2317672" cy="741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rot="10800000">
            <a:off x="1457775" y="1398450"/>
            <a:ext cx="1376216" cy="11566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2094142"/>
  <p:tag name="MH_LIBRARY" val="GRAPHIC"/>
  <p:tag name="MH_TYPE" val="Text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2094142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2094142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2094142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2094142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651</Words>
  <Application>Microsoft Office PowerPoint</Application>
  <PresentationFormat>全屏显示(16:9)</PresentationFormat>
  <Paragraphs>184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 Unicode MS</vt:lpstr>
      <vt:lpstr>Glegoo</vt:lpstr>
      <vt:lpstr>Lato Light</vt:lpstr>
      <vt:lpstr>Mission Gothic Regular</vt:lpstr>
      <vt:lpstr>SJQY</vt:lpstr>
      <vt:lpstr>等线</vt:lpstr>
      <vt:lpstr>等线 Light</vt:lpstr>
      <vt:lpstr>方正兰亭粗黑简体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Administrator</dc:creator>
  <cp:lastModifiedBy>KQJ-jngc</cp:lastModifiedBy>
  <cp:revision>254</cp:revision>
  <dcterms:created xsi:type="dcterms:W3CDTF">2017-06-23T03:09:00Z</dcterms:created>
  <dcterms:modified xsi:type="dcterms:W3CDTF">2018-05-02T08:54:49Z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