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57" r:id="rId2"/>
    <p:sldId id="354" r:id="rId3"/>
    <p:sldId id="355" r:id="rId4"/>
    <p:sldId id="348" r:id="rId5"/>
    <p:sldId id="346" r:id="rId6"/>
    <p:sldId id="350" r:id="rId7"/>
    <p:sldId id="351" r:id="rId8"/>
    <p:sldId id="356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5">
          <p15:clr>
            <a:srgbClr val="A4A3A4"/>
          </p15:clr>
        </p15:guide>
        <p15:guide id="2" pos="28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6">
          <p15:clr>
            <a:srgbClr val="A4A3A4"/>
          </p15:clr>
        </p15:guide>
        <p15:guide id="2" pos="211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FFBD5B"/>
    <a:srgbClr val="415661"/>
    <a:srgbClr val="DA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120"/>
      </p:cViewPr>
      <p:guideLst>
        <p:guide orient="horz" pos="1595"/>
        <p:guide pos="28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714" y="-90"/>
      </p:cViewPr>
      <p:guideLst>
        <p:guide orient="horz" pos="2836"/>
        <p:guide pos="21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2D6-7D2D-4045-A876-D8AE1F9EACE2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0147-15CD-4249-B4BC-D92A282CE2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971"/>
            <a:ext cx="6858000" cy="179112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169"/>
            <a:ext cx="6858000" cy="124211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45"/>
            <a:ext cx="4629150" cy="36560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45"/>
            <a:ext cx="4629150" cy="365608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08"/>
            <a:ext cx="1971675" cy="435991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08"/>
            <a:ext cx="5800725" cy="435991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 userDrawn="1"/>
        </p:nvGrpSpPr>
        <p:grpSpPr>
          <a:xfrm>
            <a:off x="0" y="376257"/>
            <a:ext cx="9144000" cy="0"/>
            <a:chOff x="0" y="593"/>
            <a:chExt cx="14400" cy="0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 userDrawn="1"/>
        </p:nvSpPr>
        <p:spPr>
          <a:xfrm>
            <a:off x="3971925" y="177809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6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91"/>
            <a:ext cx="9163050" cy="5173513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0" y="2821771"/>
            <a:ext cx="9153525" cy="2323159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0" tIns="36285" rIns="72570" bIns="36285" numCol="1" anchor="t" anchorCtr="0" compatLnSpc="1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/>
      </p:transition>
    </mc:Choice>
    <mc:Fallback xmlns="">
      <p:transition>
        <p:spli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017"/>
            <a:ext cx="381000" cy="274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18"/>
            <a:ext cx="8229600" cy="85745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08"/>
            <a:ext cx="5029200" cy="3239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1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7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71902" y="368796"/>
            <a:ext cx="1280160" cy="29908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16"/>
            <a:ext cx="2562232" cy="34544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1" y="374161"/>
            <a:ext cx="3942159" cy="52324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1" y="918191"/>
            <a:ext cx="3942159" cy="28072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869"/>
            <a:ext cx="3942159" cy="3537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085"/>
            <a:ext cx="3942159" cy="176859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5" y="627609"/>
            <a:ext cx="3399235" cy="388950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392"/>
            <a:ext cx="2057400" cy="273908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2/05/2018</a:t>
            </a:fld>
            <a:endParaRPr lang="en-A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392"/>
            <a:ext cx="3086100" cy="27390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392"/>
            <a:ext cx="2057400" cy="273908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453"/>
            <a:ext cx="9144000" cy="4316024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11" tIns="60955" rIns="121911" bIns="60955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6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91"/>
            <a:ext cx="9163050" cy="5173513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549"/>
            <a:ext cx="9153525" cy="2813832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0" tIns="36285" rIns="72570" bIns="36285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922"/>
            <a:ext cx="3717925" cy="1121086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509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 userDrawn="1"/>
        </p:nvGrpSpPr>
        <p:grpSpPr>
          <a:xfrm>
            <a:off x="0" y="376257"/>
            <a:ext cx="9144000" cy="0"/>
            <a:chOff x="0" y="593"/>
            <a:chExt cx="14400" cy="0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 userDrawn="1"/>
        </p:nvSpPr>
        <p:spPr>
          <a:xfrm>
            <a:off x="3971925" y="177809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08"/>
            <a:ext cx="7886700" cy="214005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912"/>
            <a:ext cx="7886700" cy="112540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09"/>
            <a:ext cx="7886700" cy="99440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170"/>
            <a:ext cx="3868340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251"/>
            <a:ext cx="3868340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170"/>
            <a:ext cx="3887391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251"/>
            <a:ext cx="3887391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09"/>
            <a:ext cx="7886700" cy="994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543"/>
            <a:ext cx="7886700" cy="326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392"/>
            <a:ext cx="30861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户外, 建筑物&#10;&#10;已生成极高可信度的说明">
            <a:extLst>
              <a:ext uri="{FF2B5EF4-FFF2-40B4-BE49-F238E27FC236}">
                <a16:creationId xmlns:a16="http://schemas.microsoft.com/office/drawing/2014/main" id="{C4345091-FDFF-4231-828D-437CC03FD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"/>
            <a:ext cx="9144000" cy="5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3689120" y="1962150"/>
            <a:ext cx="4939174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预制混凝土板原料计算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39333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2655570" y="63500"/>
            <a:ext cx="3832860" cy="36830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叠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合楼盖平面布置图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28123" y="2019935"/>
            <a:ext cx="287020" cy="36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3"/>
          <a:srcRect t="1082"/>
          <a:stretch>
            <a:fillRect/>
          </a:stretch>
        </p:blipFill>
        <p:spPr>
          <a:xfrm>
            <a:off x="1368107" y="431800"/>
            <a:ext cx="6407785" cy="41287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745149" y="1720861"/>
            <a:ext cx="1755397" cy="924143"/>
          </a:xfrm>
          <a:prstGeom prst="line">
            <a:avLst/>
          </a:prstGeom>
          <a:noFill/>
          <a:ln w="38100" cap="rnd">
            <a:solidFill>
              <a:schemeClr val="bg1">
                <a:lumMod val="5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400" b="1">
              <a:solidFill>
                <a:srgbClr val="FFFFFF"/>
              </a:solidFill>
            </a:endParaRPr>
          </a:p>
        </p:txBody>
      </p:sp>
      <p:sp>
        <p:nvSpPr>
          <p:cNvPr id="3" name="MH_Other_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36813" y="2753377"/>
            <a:ext cx="1766114" cy="0"/>
          </a:xfrm>
          <a:prstGeom prst="line">
            <a:avLst/>
          </a:prstGeom>
          <a:noFill/>
          <a:ln w="38100" cap="rnd">
            <a:solidFill>
              <a:schemeClr val="bg1">
                <a:lumMod val="5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400" b="1">
              <a:solidFill>
                <a:srgbClr val="FFFFFF"/>
              </a:solidFill>
            </a:endParaRPr>
          </a:p>
        </p:txBody>
      </p:sp>
      <p:sp>
        <p:nvSpPr>
          <p:cNvPr id="4" name="MH_Other_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835659" y="2914149"/>
            <a:ext cx="1664887" cy="927716"/>
          </a:xfrm>
          <a:prstGeom prst="line">
            <a:avLst/>
          </a:prstGeom>
          <a:noFill/>
          <a:ln w="38100" cap="rnd">
            <a:solidFill>
              <a:schemeClr val="bg1">
                <a:lumMod val="5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400" b="1">
              <a:solidFill>
                <a:srgbClr val="FFFFFF"/>
              </a:solidFill>
            </a:endParaRPr>
          </a:p>
        </p:txBody>
      </p:sp>
      <p:sp>
        <p:nvSpPr>
          <p:cNvPr id="5" name="MH_SubTitle_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524363" y="1446952"/>
            <a:ext cx="2725986" cy="48469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12700" dist="254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1" lang="zh-CN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预制底板平面布置图</a:t>
            </a:r>
          </a:p>
        </p:txBody>
      </p:sp>
      <p:sp>
        <p:nvSpPr>
          <p:cNvPr id="6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524363" y="2533059"/>
            <a:ext cx="2725986" cy="48469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12700" dist="254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>
            <a:normAutofit/>
          </a:bodyPr>
          <a:lstStyle/>
          <a:p>
            <a:pPr>
              <a:defRPr/>
            </a:pPr>
            <a:r>
              <a:rPr kumimoji="1" lang="zh-CN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现浇层配筋图</a:t>
            </a:r>
          </a:p>
        </p:txBody>
      </p:sp>
      <p:sp>
        <p:nvSpPr>
          <p:cNvPr id="7" name="MH_SubTitle_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524363" y="3619167"/>
            <a:ext cx="2725986" cy="48589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12700" dist="254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>
            <a:normAutofit/>
          </a:bodyPr>
          <a:lstStyle/>
          <a:p>
            <a:pPr>
              <a:defRPr/>
            </a:pPr>
            <a:r>
              <a:rPr kumimoji="1" lang="zh-CN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水平后浇带或圈梁布置图</a:t>
            </a:r>
          </a:p>
        </p:txBody>
      </p:sp>
      <p:sp>
        <p:nvSpPr>
          <p:cNvPr id="8" name="MH_Other_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719778" y="2048361"/>
            <a:ext cx="1427897" cy="14278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2700" dist="254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>
            <a:normAutofit/>
          </a:bodyPr>
          <a:lstStyle/>
          <a:p>
            <a:pPr algn="ctr">
              <a:defRPr/>
            </a:pPr>
            <a:endParaRPr kumimoji="1" lang="zh-TW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Title_1"/>
          <p:cNvSpPr/>
          <p:nvPr>
            <p:custDataLst>
              <p:tags r:id="rId8"/>
            </p:custDataLst>
          </p:nvPr>
        </p:nvSpPr>
        <p:spPr>
          <a:xfrm>
            <a:off x="1879360" y="2207941"/>
            <a:ext cx="1109925" cy="11099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zh-CN" sz="16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叠合楼盖平面布置图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8357" y="925830"/>
            <a:ext cx="748728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所有叠合板板块应逐一编号，相同编号的板块可择其一做集中标注，其他仅注写置于圆圈内的板编号。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叠合板编号，由叠合板代号和序号组成，表达形式见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表。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98888"/>
              </p:ext>
            </p:extLst>
          </p:nvPr>
        </p:nvGraphicFramePr>
        <p:xfrm>
          <a:off x="1353501" y="1986280"/>
          <a:ext cx="6436995" cy="135708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51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05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叠合板类型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代号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叠合楼面板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DLB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XX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叠合屋面板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DWB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XX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叠合悬挑板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DXB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XX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828357" y="3343366"/>
            <a:ext cx="445071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DLB3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，表示楼板为叠合板，序号为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DWB2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，表示屋面板为叠合板，序号为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DXB1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，表示悬挑板为叠合板，序号为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8610" y="588645"/>
            <a:ext cx="1605280" cy="3371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一、叠合板编号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0548" y="1562735"/>
            <a:ext cx="800290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预制底板平面布置图中需要标注叠合板编号、预制底板编号、各块预制底板尺寸和定位。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预制底板为单向板时，需标注板边调节缝和定位；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预制底板为双向板时还应标注接缝尺分和定位；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当板面标高不同时，标注底板标高高差，下降为负（—）。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0865" y="786130"/>
            <a:ext cx="2418080" cy="3371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二、预制底板平面布置图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8560" y="1638300"/>
            <a:ext cx="678688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预制底板表中需要标明编号、板块内的预制底板编号及其与叠合板编号的对应关系、所在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楼层、构件重量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和数量、构件详图页码（自行设计构件为图号）、构件设计补充内容（线盒、留洞位置等）。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2745" y="796290"/>
            <a:ext cx="1605280" cy="3371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三、预制底板表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2090521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209052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2090521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209052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2090521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2090521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2090521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2090521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306</Words>
  <Application>Microsoft Office PowerPoint</Application>
  <PresentationFormat>全屏显示(16:9)</PresentationFormat>
  <Paragraphs>32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宋体</vt:lpstr>
      <vt:lpstr>微软雅黑</vt:lpstr>
      <vt:lpstr>Arial</vt:lpstr>
      <vt:lpstr>Calibri</vt:lpstr>
      <vt:lpstr>Calibri Light</vt:lpstr>
      <vt:lpstr>Open Sans</vt:lpstr>
      <vt:lpstr>Times New Roman</vt:lpstr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Administrator</dc:creator>
  <cp:lastModifiedBy>KQJ-jngc</cp:lastModifiedBy>
  <cp:revision>233</cp:revision>
  <dcterms:created xsi:type="dcterms:W3CDTF">2017-06-23T03:09:00Z</dcterms:created>
  <dcterms:modified xsi:type="dcterms:W3CDTF">2018-05-02T08:54:34Z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