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73" r:id="rId2"/>
    <p:sldId id="357" r:id="rId3"/>
    <p:sldId id="359" r:id="rId4"/>
    <p:sldId id="348" r:id="rId5"/>
    <p:sldId id="349" r:id="rId6"/>
    <p:sldId id="347" r:id="rId7"/>
    <p:sldId id="350" r:id="rId8"/>
    <p:sldId id="352" r:id="rId9"/>
    <p:sldId id="353" r:id="rId10"/>
    <p:sldId id="360" r:id="rId11"/>
    <p:sldId id="354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61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9900"/>
    <a:srgbClr val="FFBD5B"/>
    <a:srgbClr val="415661"/>
    <a:srgbClr val="DA8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10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3714" y="-90"/>
      </p:cViewPr>
      <p:guideLst>
        <p:guide orient="horz" pos="287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B2D6-7D2D-4045-A876-D8AE1F9EACE2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B0147-15CD-4249-B4BC-D92A282CE2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971"/>
            <a:ext cx="6858000" cy="1791124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169"/>
            <a:ext cx="6858000" cy="124211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45"/>
            <a:ext cx="4629150" cy="365608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81"/>
            <a:ext cx="2949178" cy="12004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45"/>
            <a:ext cx="4629150" cy="365608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415"/>
            <a:ext cx="2949178" cy="285936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08"/>
            <a:ext cx="1971675" cy="435991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08"/>
            <a:ext cx="5800725" cy="435991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EB0D8-D049-4A31-8F2D-814DBCEBC8C0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73C6-6C2F-48CB-8888-B8D11C5DB6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组合 7"/>
          <p:cNvGrpSpPr/>
          <p:nvPr userDrawn="1"/>
        </p:nvGrpSpPr>
        <p:grpSpPr>
          <a:xfrm>
            <a:off x="0" y="376238"/>
            <a:ext cx="9144000" cy="0"/>
            <a:chOff x="0" y="593"/>
            <a:chExt cx="14400" cy="0"/>
          </a:xfrm>
        </p:grpSpPr>
        <p:cxnSp>
          <p:nvCxnSpPr>
            <p:cNvPr id="7" name="直接连接符 6"/>
            <p:cNvCxnSpPr/>
            <p:nvPr userDrawn="1"/>
          </p:nvCxnSpPr>
          <p:spPr>
            <a:xfrm>
              <a:off x="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/>
          </p:nvCxnSpPr>
          <p:spPr>
            <a:xfrm>
              <a:off x="8670" y="592"/>
              <a:ext cx="5729" cy="0"/>
            </a:xfrm>
            <a:prstGeom prst="line">
              <a:avLst/>
            </a:prstGeom>
            <a:ln w="12700">
              <a:solidFill>
                <a:srgbClr val="F0BF29"/>
              </a:solidFill>
              <a:prstDash val="dash"/>
            </a:ln>
            <a:effectLst>
              <a:outerShdw dist="127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1" name="文本框 8"/>
          <p:cNvSpPr txBox="1"/>
          <p:nvPr userDrawn="1"/>
        </p:nvSpPr>
        <p:spPr>
          <a:xfrm>
            <a:off x="3971925" y="177800"/>
            <a:ext cx="1200150" cy="3984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zh-CN" altLang="en-US" sz="2000">
                <a:solidFill>
                  <a:srgbClr val="18171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产品运行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市场分析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7"/>
          <p:cNvSpPr txBox="1"/>
          <p:nvPr userDrawn="1"/>
        </p:nvSpPr>
        <p:spPr>
          <a:xfrm>
            <a:off x="4094834" y="203115"/>
            <a:ext cx="1050290" cy="344170"/>
          </a:xfrm>
          <a:prstGeom prst="rect">
            <a:avLst/>
          </a:prstGeom>
          <a:noFill/>
        </p:spPr>
        <p:txBody>
          <a:bodyPr wrap="none" lIns="68558" tIns="34279" rIns="68558" bIns="34279" rtlCol="0">
            <a:spAutoFit/>
          </a:bodyPr>
          <a:lstStyle/>
          <a:p>
            <a:pPr lvl="0" defTabSz="685800">
              <a:defRPr/>
            </a:pPr>
            <a:r>
              <a:rPr lang="zh-CN" altLang="en-US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投资回报</a:t>
            </a:r>
            <a:endParaRPr kumimoji="0" lang="zh-CN" altLang="en-US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28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5505736" y="376273"/>
            <a:ext cx="363826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9525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0" y="2821336"/>
            <a:ext cx="9153525" cy="2322800"/>
          </a:xfrm>
          <a:prstGeom prst="rect">
            <a:avLst/>
          </a:prstGeom>
          <a:solidFill>
            <a:srgbClr val="F0BF29">
              <a:alpha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/>
      </p:transition>
    </mc:Choice>
    <mc:Fallback xmlns="">
      <p:transition>
        <p:spli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81500" y="4870017"/>
            <a:ext cx="381000" cy="2747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  <a:latin typeface="Glegoo"/>
                <a:cs typeface="Glegoo"/>
              </a:defRPr>
            </a:lvl1pPr>
          </a:lstStyle>
          <a:p>
            <a:fld id="{4F30D5C1-D155-2E40-A967-511B3BD0F2A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1" y="285818"/>
            <a:ext cx="8229600" cy="85745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48597F"/>
                </a:solidFill>
                <a:latin typeface="Lato Light"/>
                <a:cs typeface="Lato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057401" y="876508"/>
            <a:ext cx="5029200" cy="32392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200" i="0">
                <a:solidFill>
                  <a:srgbClr val="1399EE"/>
                </a:solidFill>
                <a:latin typeface="Glegoo"/>
                <a:cs typeface="Glegoo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4718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0" y="0"/>
            <a:ext cx="9144000" cy="514471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"/>
          <p:cNvSpPr txBox="1"/>
          <p:nvPr userDrawn="1"/>
        </p:nvSpPr>
        <p:spPr>
          <a:xfrm>
            <a:off x="3871902" y="368796"/>
            <a:ext cx="1280160" cy="29908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pPr lvl="0" algn="ctr"/>
            <a:r>
              <a:rPr lang="zh-CN" altLang="en-US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点击添加标题</a:t>
            </a:r>
            <a:endParaRPr lang="en-US" altLang="zh-CN" sz="15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2"/>
          <p:cNvSpPr txBox="1"/>
          <p:nvPr userDrawn="1"/>
        </p:nvSpPr>
        <p:spPr>
          <a:xfrm>
            <a:off x="3274748" y="710716"/>
            <a:ext cx="2562232" cy="345440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您的内容打在这里，或通过复制文本后在此选择粘贴，并选择只保留文字。</a:t>
            </a:r>
            <a:endParaRPr lang="en-US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Open Sans" panose="020B0606030504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/>
          <p:cNvSpPr>
            <a:spLocks noGrp="1"/>
          </p:cNvSpPr>
          <p:nvPr>
            <p:ph type="ctrTitle"/>
          </p:nvPr>
        </p:nvSpPr>
        <p:spPr>
          <a:xfrm>
            <a:off x="629841" y="374161"/>
            <a:ext cx="3942159" cy="52324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"/>
          </p:nvPr>
        </p:nvSpPr>
        <p:spPr>
          <a:xfrm>
            <a:off x="629841" y="918191"/>
            <a:ext cx="3942159" cy="280729"/>
          </a:xfrm>
        </p:spPr>
        <p:txBody>
          <a:bodyPr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8650" y="1503869"/>
            <a:ext cx="3942159" cy="353784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endParaRPr lang="en-AU" dirty="0"/>
          </a:p>
        </p:txBody>
      </p:sp>
      <p:sp>
        <p:nvSpPr>
          <p:cNvPr id="5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1869085"/>
            <a:ext cx="3942159" cy="176859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latin typeface="Lato Light" panose="020F0302020204030203" pitchFamily="34" charset="0"/>
              </a:defRPr>
            </a:lvl1pPr>
          </a:lstStyle>
          <a:p>
            <a:pPr lvl="0"/>
            <a:endParaRPr lang="en-AU" dirty="0"/>
          </a:p>
        </p:txBody>
      </p:sp>
      <p:sp>
        <p:nvSpPr>
          <p:cNvPr id="61" name="Chart Placeholder 60"/>
          <p:cNvSpPr>
            <a:spLocks noGrp="1"/>
          </p:cNvSpPr>
          <p:nvPr>
            <p:ph type="chart" sz="quarter" idx="15"/>
          </p:nvPr>
        </p:nvSpPr>
        <p:spPr>
          <a:xfrm>
            <a:off x="5114925" y="627609"/>
            <a:ext cx="3399235" cy="3889502"/>
          </a:xfrm>
        </p:spPr>
        <p:txBody>
          <a:bodyPr/>
          <a:lstStyle/>
          <a:p>
            <a:endParaRPr lang="en-A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8392"/>
            <a:ext cx="2057400" cy="273908"/>
          </a:xfrm>
        </p:spPr>
        <p:txBody>
          <a:bodyPr/>
          <a:lstStyle/>
          <a:p>
            <a:fld id="{722F6D6F-DD99-46DF-A9EA-728D63EA6A31}" type="datetimeFigureOut">
              <a:rPr lang="en-AU" smtClean="0"/>
              <a:t>2/05/2018</a:t>
            </a:fld>
            <a:endParaRPr lang="en-A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8392"/>
            <a:ext cx="3086100" cy="27390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8392"/>
            <a:ext cx="2057400" cy="273908"/>
          </a:xfrm>
        </p:spPr>
        <p:txBody>
          <a:bodyPr/>
          <a:lstStyle/>
          <a:p>
            <a:fld id="{84AD2E7E-F7BA-4F6B-9D0C-0B2331C2AE0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7"/>
          <p:cNvGrpSpPr/>
          <p:nvPr userDrawn="1"/>
        </p:nvGrpSpPr>
        <p:grpSpPr>
          <a:xfrm>
            <a:off x="0" y="414389"/>
            <a:ext cx="9144000" cy="4315358"/>
            <a:chOff x="-6" y="1364"/>
            <a:chExt cx="14402" cy="6795"/>
          </a:xfrm>
        </p:grpSpPr>
        <p:sp>
          <p:nvSpPr>
            <p:cNvPr id="3075" name="矩形 9"/>
            <p:cNvSpPr/>
            <p:nvPr userDrawn="1"/>
          </p:nvSpPr>
          <p:spPr>
            <a:xfrm>
              <a:off x="-4" y="2628"/>
              <a:ext cx="14400" cy="3752"/>
            </a:xfrm>
            <a:prstGeom prst="flowChartProcess">
              <a:avLst/>
            </a:prstGeom>
            <a:solidFill>
              <a:srgbClr val="F0BF29"/>
            </a:solidFill>
            <a:ln w="9525">
              <a:noFill/>
            </a:ln>
          </p:spPr>
          <p:txBody>
            <a:bodyPr wrap="square" lIns="121920" tIns="60960" rIns="121920" bIns="60960" anchor="t"/>
            <a:lstStyle/>
            <a:p>
              <a:pPr lvl="0" indent="0"/>
              <a:endParaRPr lang="zh-CN" altLang="en-US" baseline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矩形 13"/>
            <p:cNvSpPr/>
            <p:nvPr userDrawn="1"/>
          </p:nvSpPr>
          <p:spPr>
            <a:xfrm rot="19800000">
              <a:off x="4397" y="1364"/>
              <a:ext cx="120" cy="67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/>
            </a:p>
          </p:txBody>
        </p:sp>
        <p:cxnSp>
          <p:nvCxnSpPr>
            <p:cNvPr id="16" name="直接连接符 15"/>
            <p:cNvCxnSpPr/>
            <p:nvPr userDrawn="1"/>
          </p:nvCxnSpPr>
          <p:spPr>
            <a:xfrm>
              <a:off x="-6" y="6461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 userDrawn="1"/>
          </p:nvCxnSpPr>
          <p:spPr>
            <a:xfrm>
              <a:off x="9836" y="2536"/>
              <a:ext cx="456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7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 userDrawn="1"/>
        </p:nvSpPr>
        <p:spPr>
          <a:xfrm>
            <a:off x="-19050" y="-14289"/>
            <a:ext cx="9163050" cy="5172714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/>
          </a:p>
        </p:txBody>
      </p:sp>
      <p:sp>
        <p:nvSpPr>
          <p:cNvPr id="12" name="Freeform 8"/>
          <p:cNvSpPr/>
          <p:nvPr userDrawn="1"/>
        </p:nvSpPr>
        <p:spPr bwMode="auto">
          <a:xfrm>
            <a:off x="-4762" y="1165369"/>
            <a:ext cx="9153525" cy="2813397"/>
          </a:xfrm>
          <a:prstGeom prst="rect">
            <a:avLst/>
          </a:prstGeom>
          <a:solidFill>
            <a:srgbClr val="F0BF29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/>
          <a:p>
            <a:pPr fontAlgn="auto"/>
            <a:endParaRPr lang="zh-CN" altLang="en-US" strike="noStrike" noProof="1"/>
          </a:p>
        </p:txBody>
      </p:sp>
      <p:grpSp>
        <p:nvGrpSpPr>
          <p:cNvPr id="5125" name="组合 8"/>
          <p:cNvGrpSpPr/>
          <p:nvPr userDrawn="1"/>
        </p:nvGrpSpPr>
        <p:grpSpPr>
          <a:xfrm>
            <a:off x="2713038" y="2011611"/>
            <a:ext cx="3717925" cy="1120913"/>
            <a:chOff x="4273" y="2640"/>
            <a:chExt cx="5854" cy="1765"/>
          </a:xfrm>
        </p:grpSpPr>
        <p:pic>
          <p:nvPicPr>
            <p:cNvPr id="5126" name="文本框 12"/>
            <p:cNvPicPr>
              <a:picLocks noGrp="1"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7" y="2640"/>
              <a:ext cx="6763" cy="376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直接连接符 7"/>
            <p:cNvCxnSpPr/>
            <p:nvPr userDrawn="1"/>
          </p:nvCxnSpPr>
          <p:spPr>
            <a:xfrm>
              <a:off x="4454" y="4404"/>
              <a:ext cx="5487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 userDrawn="1"/>
        </p:nvSpPr>
        <p:spPr>
          <a:xfrm>
            <a:off x="3099435" y="2013198"/>
            <a:ext cx="2945130" cy="1129665"/>
          </a:xfrm>
          <a:prstGeom prst="rect">
            <a:avLst/>
          </a:prstGeom>
          <a:noFill/>
          <a:effectLst>
            <a:reflection blurRad="177800" stA="24000" endA="300" endPos="60000" dir="5400000" sy="-100000" algn="bl" rotWithShape="0"/>
          </a:effectLst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4500" strike="noStrike" noProof="1">
                <a:solidFill>
                  <a:schemeClr val="tx1"/>
                </a:solidFill>
                <a:effectLst>
                  <a:outerShdw dist="25400" dir="2700000" algn="tl">
                    <a:srgbClr val="000000">
                      <a:alpha val="43137"/>
                    </a:srgbClr>
                  </a:outerShdw>
                </a:effectLst>
                <a:latin typeface="方正兰亭粗黑简体" panose="02000000000000000000" charset="-122"/>
                <a:ea typeface="方正兰亭粗黑简体" panose="02000000000000000000" charset="-122"/>
                <a:cs typeface="+mn-cs"/>
              </a:rPr>
              <a:t>谢 谢 观 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608"/>
            <a:ext cx="7886700" cy="214005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912"/>
            <a:ext cx="7886700" cy="112540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543"/>
            <a:ext cx="3886200" cy="326427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09"/>
            <a:ext cx="7886700" cy="99440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170"/>
            <a:ext cx="3868340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251"/>
            <a:ext cx="3868340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170"/>
            <a:ext cx="3887391" cy="61808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251"/>
            <a:ext cx="3887391" cy="276409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09"/>
            <a:ext cx="7886700" cy="99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543"/>
            <a:ext cx="7886700" cy="326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2C926-1AF6-4C84-925A-B6B02113653E}" type="datetimeFigureOut">
              <a:rPr lang="zh-CN" altLang="en-US" smtClean="0"/>
              <a:t>2018/5/2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392"/>
            <a:ext cx="30861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392"/>
            <a:ext cx="2057400" cy="2739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AA99D-0B2A-4248-B920-D9E6984CC9C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户外, 建筑物&#10;&#10;已生成极高可信度的说明">
            <a:extLst>
              <a:ext uri="{FF2B5EF4-FFF2-40B4-BE49-F238E27FC236}">
                <a16:creationId xmlns:a16="http://schemas.microsoft.com/office/drawing/2014/main" id="{ACB00D1B-4D9D-4506-A8C1-1EE418A49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5"/>
            <a:ext cx="9144000" cy="513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6000">
        <p:random/>
      </p:transition>
    </mc:Choice>
    <mc:Fallback xmlns="">
      <p:transition spd="slow" advClick="0" advTm="6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61080" y="1351280"/>
            <a:ext cx="2021840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常用钢筋的理论质量表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886169"/>
              </p:ext>
            </p:extLst>
          </p:nvPr>
        </p:nvGraphicFramePr>
        <p:xfrm>
          <a:off x="1041717" y="1657985"/>
          <a:ext cx="7060565" cy="279273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2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4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9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35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钢筋直径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/mm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理论质量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kg/m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钢筋直径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/mm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理论质量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kg/m</a:t>
                      </a:r>
                      <a:r>
                        <a:rPr lang="zh-CN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1.578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1.998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2.466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0.260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2.984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0.395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3.833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4.834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5.549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30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1.208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6.313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83755188-3E28-4A43-A14D-34EB91BABD72}"/>
              </a:ext>
            </a:extLst>
          </p:cNvPr>
          <p:cNvSpPr/>
          <p:nvPr/>
        </p:nvSpPr>
        <p:spPr>
          <a:xfrm>
            <a:off x="656894" y="912929"/>
            <a:ext cx="272382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（四）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各类钢筋质量计算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对角圆角矩形 4"/>
          <p:cNvSpPr/>
          <p:nvPr/>
        </p:nvSpPr>
        <p:spPr>
          <a:xfrm>
            <a:off x="2112963" y="1864360"/>
            <a:ext cx="4918075" cy="1721580"/>
          </a:xfrm>
          <a:prstGeom prst="round2Diag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0.222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88=19.54kg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0.617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13.05=8.05kg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0.888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46.11=40.95kg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的三级钢用量：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1.578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5=7.89kg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8653" y="1402080"/>
            <a:ext cx="7846695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混凝土设计配比为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，其中水泥质量为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，则设计配合比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混凝土各组成材料的用量分别为：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=429kg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=602kg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=1115kg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=236kg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现场砂含水率为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，石子含水率为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，施工配比为：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145127"/>
              </p:ext>
            </p:extLst>
          </p:nvPr>
        </p:nvGraphicFramePr>
        <p:xfrm>
          <a:off x="2389824" y="2785745"/>
          <a:ext cx="4364352" cy="1395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公式" r:id="rId3" imgW="3276600" imgH="1041400" progId="Equation.3">
                  <p:embed/>
                </p:oleObj>
              </mc:Choice>
              <mc:Fallback>
                <p:oleObj name="公式" r:id="rId3" imgW="3276600" imgH="1041400" progId="Equation.3">
                  <p:embed/>
                  <p:pic>
                    <p:nvPicPr>
                      <p:cNvPr id="4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824" y="2785745"/>
                        <a:ext cx="4364352" cy="139557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prstClr val="black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98226" y="585179"/>
            <a:ext cx="3780007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000" b="1" dirty="0"/>
              <a:t>二、混凝土各组成材料用量计算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44C3399-1E78-4FCE-AE39-D475F857492F}"/>
              </a:ext>
            </a:extLst>
          </p:cNvPr>
          <p:cNvSpPr/>
          <p:nvPr/>
        </p:nvSpPr>
        <p:spPr>
          <a:xfrm>
            <a:off x="483235" y="1052364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（一）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混凝土配合比计算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90489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9932" y="1233776"/>
            <a:ext cx="1178560" cy="347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构件体积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96783" y="1361440"/>
            <a:ext cx="4750435" cy="3029585"/>
          </a:xfrm>
          <a:prstGeom prst="rect">
            <a:avLst/>
          </a:prstGeom>
          <a:effectLst>
            <a:outerShdw blurRad="3556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991610" y="4624647"/>
            <a:ext cx="11607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NQM1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示意图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E229B08-A124-4B31-862D-37A4CDBFFF63}"/>
              </a:ext>
            </a:extLst>
          </p:cNvPr>
          <p:cNvSpPr/>
          <p:nvPr/>
        </p:nvSpPr>
        <p:spPr>
          <a:xfrm>
            <a:off x="116581" y="752475"/>
            <a:ext cx="2723823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混凝土工程量计算</a:t>
            </a:r>
          </a:p>
        </p:txBody>
      </p:sp>
    </p:spTree>
    <p:extLst>
      <p:ext uri="{BB962C8B-B14F-4D97-AF65-F5344CB8AC3E}">
        <p14:creationId xmlns:p14="http://schemas.microsoft.com/office/powerpoint/2010/main" val="130223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604" y="2371405"/>
            <a:ext cx="75057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选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表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06145" y="546735"/>
          <a:ext cx="7331710" cy="46024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415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9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0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层高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墙板编号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标志宽度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  <a:r>
                        <a:rPr lang="en-US" sz="1200" kern="100" baseline="-250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</a:t>
                      </a:r>
                      <a:r>
                        <a:rPr lang="en-US" sz="1200" kern="100" baseline="-250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sz="1200" kern="100" baseline="-250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d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h</a:t>
                      </a:r>
                      <a:r>
                        <a:rPr lang="en-US" sz="1200" kern="100" baseline="-25000" dirty="0" err="1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mm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 rowSpan="8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NQM1-2128-0921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NQM1-2428-1021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NQM1-2728-0921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NQM1-2728-1021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NQM1-3328-0921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3300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NQM1-3328-1021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3300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NQM1-3628-0921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NQM1-3628-1021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 rowSpan="8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NQM1-2129-0922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NQM1-2429-1022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NQM1-2729-0922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1350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NQM1-2729-1022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NQM1-3329-0922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1950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NQM1-3329-1022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1850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NQM1-3629-0922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2250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NQM1-3629-1022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2150</a:t>
                      </a:r>
                      <a:endParaRPr lang="zh-CN" sz="12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 rowSpan="8"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NQM1-2130-0922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NQM1-2430-1022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2400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NQM1-2730-0922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NQM1-2730-1022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2700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NQM1-3330-0922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NQM1-3330-1022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3300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1850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NQM1-3630-0922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NQM1-3630-1022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3600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2150</a:t>
                      </a:r>
                      <a:endParaRPr lang="zh-CN" sz="12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2230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2280</a:t>
                      </a:r>
                      <a:r>
                        <a:rPr lang="zh-CN" sz="12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560</a:t>
                      </a:r>
                      <a:r>
                        <a:rPr lang="zh-CN" sz="12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477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6603" y="797125"/>
            <a:ext cx="809079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内墙板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厚度为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，建筑面层为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，根据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示意图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和选用表，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L=2100mm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=900mm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=2180mm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400" kern="1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1400" kern="1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=460mm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体积为：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2.18+0.46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－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0.9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2.18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0.2=0.72m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43924" y="2165643"/>
            <a:ext cx="1584960" cy="347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混凝土工程量</a:t>
            </a:r>
          </a:p>
        </p:txBody>
      </p:sp>
      <p:sp>
        <p:nvSpPr>
          <p:cNvPr id="4" name="矩形 3"/>
          <p:cNvSpPr/>
          <p:nvPr/>
        </p:nvSpPr>
        <p:spPr>
          <a:xfrm>
            <a:off x="2566988" y="2588895"/>
            <a:ext cx="4010025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预制钢筋混凝土构件制作、运输、安装损耗率表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256811" y="2974179"/>
          <a:ext cx="6630670" cy="8026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9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7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4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名称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制作废品率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运输堆放损耗率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安装（打桩）损耗率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各类预制构件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0.2%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0.5%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64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预制钢筋混凝土桩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0.4%</a:t>
                      </a: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1.5%</a:t>
                      </a: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734060" y="4027170"/>
            <a:ext cx="7675880" cy="41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混凝土预制构件制作工程量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预制构件</a:t>
            </a:r>
            <a:r>
              <a:rPr lang="zh-CN" altLang="zh-CN" sz="1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示实体积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1+1.5%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=0.72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1+1.5%</a:t>
            </a:r>
            <a:r>
              <a:rPr lang="zh-CN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r>
              <a:rPr lang="en-US" altLang="zh-CN" sz="14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=0.73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1400" kern="1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71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对角圆角矩形 1"/>
          <p:cNvSpPr/>
          <p:nvPr/>
        </p:nvSpPr>
        <p:spPr>
          <a:xfrm>
            <a:off x="1748155" y="1761490"/>
            <a:ext cx="5647690" cy="2127232"/>
          </a:xfrm>
          <a:prstGeom prst="round2Diag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内墙板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中混凝土各组成材料用量如下：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水泥用量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=429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×0.73=313.17kg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砂子用量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=614×0.73=448.22kg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石子用量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=1126×0.73=821.98kg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水的用量</a:t>
            </a:r>
            <a:r>
              <a:rPr lang="en-US" altLang="zh-CN" sz="160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=213×0.73==155.49kg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ECC3A90-B04E-499D-B5AF-304798606846}"/>
              </a:ext>
            </a:extLst>
          </p:cNvPr>
          <p:cNvSpPr/>
          <p:nvPr/>
        </p:nvSpPr>
        <p:spPr>
          <a:xfrm>
            <a:off x="422724" y="885446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混凝土各组成材料用量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2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1302385" y="770781"/>
            <a:ext cx="6539230" cy="4024630"/>
          </a:xfrm>
          <a:prstGeom prst="rect">
            <a:avLst/>
          </a:prstGeom>
          <a:effectLst>
            <a:outerShdw blurRad="2540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176828" y="4795411"/>
            <a:ext cx="280416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内墙板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8E11307-0C77-4704-8E9A-D6A5A7CB18EB}"/>
              </a:ext>
            </a:extLst>
          </p:cNvPr>
          <p:cNvSpPr txBox="1"/>
          <p:nvPr/>
        </p:nvSpPr>
        <p:spPr>
          <a:xfrm>
            <a:off x="190215" y="570726"/>
            <a:ext cx="2224340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lang="zh-CN" altLang="en-US" sz="2000" b="1" dirty="0"/>
              <a:t>三、预埋件用量</a:t>
            </a:r>
          </a:p>
        </p:txBody>
      </p:sp>
    </p:spTree>
    <p:extLst>
      <p:ext uri="{BB962C8B-B14F-4D97-AF65-F5344CB8AC3E}">
        <p14:creationId xmlns:p14="http://schemas.microsoft.com/office/powerpoint/2010/main" val="72906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34198" y="1470660"/>
            <a:ext cx="547560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由内墙板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模板图可知构件所用预埋件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1715" y="2155190"/>
          <a:ext cx="7100570" cy="143827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769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7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65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编号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数量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MJ1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吊件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MJ2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临时支撑预埋螺母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MJ3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临时加固预埋螺母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55"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TT1/TT2</a:t>
                      </a:r>
                      <a:endParaRPr lang="zh-CN" sz="1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套筒组件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304800"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6/7</a:t>
                      </a:r>
                      <a:endParaRPr lang="zh-CN" sz="1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9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dir="in"/>
      </p:transition>
    </mc:Choice>
    <mc:Fallback xmlns="">
      <p:transition>
        <p:split dir="in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"/>
          <p:cNvSpPr txBox="1"/>
          <p:nvPr/>
        </p:nvSpPr>
        <p:spPr>
          <a:xfrm>
            <a:off x="3689120" y="1962150"/>
            <a:ext cx="493917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预制混凝土墙原料计算</a:t>
            </a:r>
          </a:p>
        </p:txBody>
      </p:sp>
      <p:sp>
        <p:nvSpPr>
          <p:cNvPr id="12290" name="文本框 2"/>
          <p:cNvSpPr txBox="1"/>
          <p:nvPr/>
        </p:nvSpPr>
        <p:spPr>
          <a:xfrm>
            <a:off x="579438" y="1962150"/>
            <a:ext cx="1379537" cy="6445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任务</a:t>
            </a:r>
            <a:r>
              <a:rPr lang="en-US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split orient="vert"/>
      </p:transition>
    </mc:Choice>
    <mc:Fallback xmlns="">
      <p:transition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28"/>
          <p:cNvSpPr/>
          <p:nvPr/>
        </p:nvSpPr>
        <p:spPr>
          <a:xfrm>
            <a:off x="2058035" y="63500"/>
            <a:ext cx="5027930" cy="368300"/>
          </a:xfrm>
          <a:custGeom>
            <a:avLst/>
            <a:gdLst>
              <a:gd name="txL" fmla="*/ 0 w 4911725"/>
              <a:gd name="txT" fmla="*/ 0 h 435584"/>
              <a:gd name="txR" fmla="*/ 4911725 w 4911725"/>
              <a:gd name="txB" fmla="*/ 435584 h 435584"/>
            </a:gdLst>
            <a:ahLst/>
            <a:cxnLst>
              <a:cxn ang="0">
                <a:pos x="4911725" y="217792"/>
              </a:cxn>
              <a:cxn ang="5400000">
                <a:pos x="2455862" y="435584"/>
              </a:cxn>
              <a:cxn ang="10800000">
                <a:pos x="0" y="217792"/>
              </a:cxn>
              <a:cxn ang="16200000">
                <a:pos x="2455862" y="0"/>
              </a:cxn>
            </a:cxnLst>
            <a:rect l="txL" t="txT" r="txR" b="txB"/>
            <a:pathLst>
              <a:path w="4911725" h="435584">
                <a:moveTo>
                  <a:pt x="0" y="0"/>
                </a:moveTo>
                <a:lnTo>
                  <a:pt x="4839126" y="0"/>
                </a:lnTo>
                <a:lnTo>
                  <a:pt x="4911725" y="72598"/>
                </a:lnTo>
                <a:lnTo>
                  <a:pt x="4911725" y="435584"/>
                </a:lnTo>
                <a:lnTo>
                  <a:pt x="4911725" y="435584"/>
                </a:lnTo>
                <a:lnTo>
                  <a:pt x="72598" y="435584"/>
                </a:lnTo>
                <a:lnTo>
                  <a:pt x="0" y="362985"/>
                </a:lnTo>
                <a:lnTo>
                  <a:pt x="0" y="0"/>
                </a:lnTo>
                <a:close/>
              </a:path>
            </a:pathLst>
          </a:custGeom>
          <a:solidFill>
            <a:srgbClr val="F0BF29"/>
          </a:solidFill>
          <a:ln w="9525">
            <a:noFill/>
          </a:ln>
          <a:effectLst>
            <a:outerShdw dist="25400" dir="5400000" algn="t" rotWithShape="0">
              <a:srgbClr val="000000">
                <a:alpha val="39999"/>
              </a:srgbClr>
            </a:outerShdw>
          </a:effectLst>
        </p:spPr>
        <p:txBody>
          <a:bodyPr wrap="square" anchor="t">
            <a:spAutoFit/>
          </a:bodyPr>
          <a:lstStyle/>
          <a:p>
            <a:pPr algn="ctr" defTabSz="685800"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内墙板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NQM1-2128-0921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原料计算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7949" y="713743"/>
            <a:ext cx="1107916" cy="33718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实例分析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627063" y="1427480"/>
            <a:ext cx="78886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已知工程结构为四级非抗震，标准层层高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2800mm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厚度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，建筑面层为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，混凝土设计强度等级为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C30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，使用标号为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42.5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的普通水泥，设计配合比为：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1.4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0.55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（其中水泥用量为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429kg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），现场砂含水率为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2%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，石子含水率为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1%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现计算该内墙板各原料用量。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3710305"/>
            <a:ext cx="1291590" cy="13569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791210" y="650239"/>
            <a:ext cx="7561580" cy="3916045"/>
          </a:xfrm>
          <a:prstGeom prst="rect">
            <a:avLst/>
          </a:prstGeom>
          <a:effectLst>
            <a:outerShdw blurRad="304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3410268" y="4677578"/>
            <a:ext cx="2323465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NQM1-2128-0921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配筋图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CEAFED3-EE9A-4B98-957E-A34880B5464F}"/>
              </a:ext>
            </a:extLst>
          </p:cNvPr>
          <p:cNvSpPr/>
          <p:nvPr/>
        </p:nvSpPr>
        <p:spPr>
          <a:xfrm>
            <a:off x="83324" y="475832"/>
            <a:ext cx="1415772" cy="34881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一、钢筋算量</a:t>
            </a:r>
            <a:endParaRPr lang="zh-CN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55081" y="653262"/>
            <a:ext cx="460375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配筋图</a:t>
            </a: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，计算钢筋用量：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87743" y="1601470"/>
            <a:ext cx="7168515" cy="1060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纵筋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1Za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200+750+900+450+200=2500mm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1Zb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200+750+900+450+200=2500mm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981393" y="2661920"/>
            <a:ext cx="7174865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1G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的三级钢，数量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，每根长度：（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440+110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2+160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2=1420mm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988060" y="3479165"/>
            <a:ext cx="592709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拉筋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拉筋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1L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2+170=290mm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88AF21F-33C5-419F-AE9A-DB141E543A13}"/>
              </a:ext>
            </a:extLst>
          </p:cNvPr>
          <p:cNvSpPr/>
          <p:nvPr/>
        </p:nvSpPr>
        <p:spPr>
          <a:xfrm>
            <a:off x="355661" y="1172647"/>
            <a:ext cx="2400016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just" fontAlgn="auto">
              <a:lnSpc>
                <a:spcPts val="2000"/>
              </a:lnSpc>
              <a:spcAft>
                <a:spcPts val="0"/>
              </a:spcAft>
            </a:pPr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（一）  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连梁钢筋计算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54088" y="1603375"/>
            <a:ext cx="723582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纵筋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2ZaL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18+2500+260=2778mm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2ZaR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18+2500+260=2778mm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2ZbL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2610mm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纵筋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2ZbR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2610mm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47EC4B-060A-4950-90A1-5485CFA50E94}"/>
              </a:ext>
            </a:extLst>
          </p:cNvPr>
          <p:cNvSpPr/>
          <p:nvPr/>
        </p:nvSpPr>
        <p:spPr>
          <a:xfrm>
            <a:off x="594180" y="1009547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（二）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边缘构件钢筋计算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07403" y="864235"/>
            <a:ext cx="7529195" cy="2722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2GbL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的三级钢，数量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，每根长度：（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715+200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2+120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2=2070mm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2GbR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的三级钢，数量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，每根长度：（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415+200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2+120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2=1470mm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2GcL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的三级钢，数量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，每根长度：（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725+200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2+140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2=2130mm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2GcR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的三级钢，数量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，每根长度：（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425+200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2+140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2=1530mm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2GdL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的三级钢，数量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，每根长度：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2+120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2=1640mm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箍筋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2GdR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的三级钢，数量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，每根长度：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2+120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2=1040mm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27605" y="1418872"/>
            <a:ext cx="7888790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箍筋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2LaL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的三级钢，数量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2+130=250mm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箍筋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2LaR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的三级钢，数量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2+130=250mm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2LbL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的三级钢，数量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2+130=190mm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箍筋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2LbR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的三级钢，数量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2+130=190mm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箍筋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2LcL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的三级钢，数量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2+150=270mm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箍筋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2LcR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：直径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的三级钢，数量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，每根长度：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×</a:t>
            </a: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2+150=270mm</a:t>
            </a:r>
            <a:r>
              <a:rPr lang="zh-CN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0807" y="1556817"/>
            <a:ext cx="8622386" cy="2030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内墙板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NQM1-2128-0921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采用的钢筋均为三级钢，其中：直径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6mm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的钢筋尺寸合计：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1420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9+290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9+2070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10+1470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10+2130+1530+1640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5+1040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5+250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30+250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30+190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10+190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10+270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3+270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2=88000mm=88m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10mm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的钢筋尺寸合计：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2610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3+2610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2=13050mm=13.05m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12mm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的钢筋尺寸合计：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4+2778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7+2778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6=46114mm=46.11m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indent="0" algn="just" fontAlgn="auto">
              <a:lnSpc>
                <a:spcPct val="150000"/>
              </a:lnSpc>
              <a:spcAft>
                <a:spcPts val="0"/>
              </a:spcAft>
            </a:pP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直径</a:t>
            </a:r>
            <a:r>
              <a:rPr lang="en-US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16mm</a:t>
            </a:r>
            <a:r>
              <a:rPr lang="zh-CN" alt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的钢筋尺寸合计：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2500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2=5000mm=5m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4CC3D76-199E-4133-8A1F-2358A53730CD}"/>
              </a:ext>
            </a:extLst>
          </p:cNvPr>
          <p:cNvSpPr/>
          <p:nvPr/>
        </p:nvSpPr>
        <p:spPr>
          <a:xfrm>
            <a:off x="344798" y="100954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（三）</a:t>
            </a:r>
            <a:r>
              <a:rPr lang="zh-CN" altLang="zh-CN" b="1" kern="1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各类钢筋尺寸合计</a:t>
            </a:r>
            <a:endParaRPr lang="zh-CN" alt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6000">
        <p:random/>
      </p:transition>
    </mc:Choice>
    <mc:Fallback xmlns="">
      <p:transition advClick="0" advTm="6000">
        <p:random/>
      </p:transition>
    </mc:Fallback>
  </mc:AlternateContent>
</p:sld>
</file>

<file path=ppt/theme/theme1.xml><?xml version="1.0" encoding="utf-8"?>
<a:theme xmlns:a="http://schemas.openxmlformats.org/drawingml/2006/main" name="www.33ppt.com​​">
  <a:themeElements>
    <a:clrScheme name="自定义 78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BF29"/>
      </a:accent1>
      <a:accent2>
        <a:srgbClr val="757376"/>
      </a:accent2>
      <a:accent3>
        <a:srgbClr val="F0BF29"/>
      </a:accent3>
      <a:accent4>
        <a:srgbClr val="757376"/>
      </a:accent4>
      <a:accent5>
        <a:srgbClr val="F0BF29"/>
      </a:accent5>
      <a:accent6>
        <a:srgbClr val="757376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1434</Words>
  <Application>Microsoft Office PowerPoint</Application>
  <PresentationFormat>全屏显示(16:9)</PresentationFormat>
  <Paragraphs>291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4" baseType="lpstr">
      <vt:lpstr>Glegoo</vt:lpstr>
      <vt:lpstr>Lato Light</vt:lpstr>
      <vt:lpstr>Mission Gothic Regular</vt:lpstr>
      <vt:lpstr>等线</vt:lpstr>
      <vt:lpstr>等线 Light</vt:lpstr>
      <vt:lpstr>方正兰亭粗黑简体</vt:lpstr>
      <vt:lpstr>宋体</vt:lpstr>
      <vt:lpstr>微软雅黑</vt:lpstr>
      <vt:lpstr>Arial</vt:lpstr>
      <vt:lpstr>Calibri</vt:lpstr>
      <vt:lpstr>Calibri Light</vt:lpstr>
      <vt:lpstr>Open Sans</vt:lpstr>
      <vt:lpstr>Times New Roman</vt:lpstr>
      <vt:lpstr>www.33ppt.com​​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dc:creator>Administrator</dc:creator>
  <cp:lastModifiedBy>KQJ-jngc</cp:lastModifiedBy>
  <cp:revision>303</cp:revision>
  <dcterms:created xsi:type="dcterms:W3CDTF">2017-06-23T03:09:00Z</dcterms:created>
  <dcterms:modified xsi:type="dcterms:W3CDTF">2018-05-02T08:53:36Z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