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374" r:id="rId2"/>
    <p:sldId id="367" r:id="rId3"/>
    <p:sldId id="368" r:id="rId4"/>
    <p:sldId id="348" r:id="rId5"/>
    <p:sldId id="349" r:id="rId6"/>
    <p:sldId id="369" r:id="rId7"/>
    <p:sldId id="350" r:id="rId8"/>
    <p:sldId id="352" r:id="rId9"/>
    <p:sldId id="353" r:id="rId10"/>
    <p:sldId id="370" r:id="rId11"/>
    <p:sldId id="355" r:id="rId12"/>
    <p:sldId id="356" r:id="rId13"/>
    <p:sldId id="357" r:id="rId14"/>
    <p:sldId id="354" r:id="rId15"/>
    <p:sldId id="358" r:id="rId16"/>
    <p:sldId id="359" r:id="rId17"/>
    <p:sldId id="360" r:id="rId18"/>
    <p:sldId id="361" r:id="rId19"/>
    <p:sldId id="362" r:id="rId20"/>
    <p:sldId id="363" r:id="rId21"/>
    <p:sldId id="372" r:id="rId22"/>
    <p:sldId id="373" r:id="rId23"/>
    <p:sldId id="371"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9">
          <p15:clr>
            <a:srgbClr val="A4A3A4"/>
          </p15:clr>
        </p15:guide>
        <p15:guide id="2" pos="2880">
          <p15:clr>
            <a:srgbClr val="A4A3A4"/>
          </p15:clr>
        </p15:guide>
      </p15:sldGuideLst>
    </p:ext>
    <p:ext uri="{2D200454-40CA-4A62-9FC3-DE9A4176ACB9}">
      <p15:notesGuideLst xmlns:p15="http://schemas.microsoft.com/office/powerpoint/2012/main">
        <p15:guide id="1" orient="horz" pos="2824">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00"/>
    <a:srgbClr val="FFBD5B"/>
    <a:srgbClr val="415661"/>
    <a:srgbClr val="DA8D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3" autoAdjust="0"/>
    <p:restoredTop sz="94660"/>
  </p:normalViewPr>
  <p:slideViewPr>
    <p:cSldViewPr snapToGrid="0">
      <p:cViewPr varScale="1">
        <p:scale>
          <a:sx n="88" d="100"/>
          <a:sy n="88" d="100"/>
        </p:scale>
        <p:origin x="102" y="120"/>
      </p:cViewPr>
      <p:guideLst>
        <p:guide orient="horz" pos="1589"/>
        <p:guide pos="2880"/>
      </p:guideLst>
    </p:cSldViewPr>
  </p:slideViewPr>
  <p:notesTextViewPr>
    <p:cViewPr>
      <p:scale>
        <a:sx n="1" d="1"/>
        <a:sy n="1" d="1"/>
      </p:scale>
      <p:origin x="0" y="0"/>
    </p:cViewPr>
  </p:notesTextViewPr>
  <p:sorterViewPr>
    <p:cViewPr>
      <p:scale>
        <a:sx n="42" d="100"/>
        <a:sy n="42" d="100"/>
      </p:scale>
      <p:origin x="0" y="0"/>
    </p:cViewPr>
  </p:sorterViewPr>
  <p:notesViewPr>
    <p:cSldViewPr snapToGrid="0">
      <p:cViewPr varScale="1">
        <p:scale>
          <a:sx n="83" d="100"/>
          <a:sy n="83" d="100"/>
        </p:scale>
        <p:origin x="-3714" y="-90"/>
      </p:cViewPr>
      <p:guideLst>
        <p:guide orient="horz" pos="2824"/>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AB2D6-7D2D-4045-A876-D8AE1F9EACE2}" type="datetimeFigureOut">
              <a:rPr lang="zh-CN" altLang="en-US" smtClean="0"/>
              <a:pPr/>
              <a:t>2018/5/2</a:t>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EB0147-15CD-4249-B4BC-D92A282CE29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971"/>
            <a:ext cx="6858000" cy="1791124"/>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43000" y="2702169"/>
            <a:ext cx="6858000" cy="124211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81"/>
            <a:ext cx="2949178" cy="1200435"/>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745"/>
            <a:ext cx="4629150" cy="365608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415"/>
            <a:ext cx="2949178" cy="285936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81"/>
            <a:ext cx="2949178" cy="1200435"/>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745"/>
            <a:ext cx="4629150" cy="365608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415"/>
            <a:ext cx="2949178" cy="285936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908"/>
            <a:ext cx="1971675" cy="435991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908"/>
            <a:ext cx="5800725" cy="4359910"/>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pPr/>
              <a:t>2018/5/2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7D73C6-6C2F-48CB-8888-B8D11C5DB613}"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grpSp>
        <p:nvGrpSpPr>
          <p:cNvPr id="4" name="组合 7"/>
          <p:cNvGrpSpPr/>
          <p:nvPr userDrawn="1"/>
        </p:nvGrpSpPr>
        <p:grpSpPr>
          <a:xfrm>
            <a:off x="0" y="376238"/>
            <a:ext cx="9144000" cy="0"/>
            <a:chOff x="0" y="593"/>
            <a:chExt cx="14400" cy="0"/>
          </a:xfrm>
        </p:grpSpPr>
        <p:cxnSp>
          <p:nvCxnSpPr>
            <p:cNvPr id="5" name="直接连接符 4"/>
            <p:cNvCxnSpPr/>
            <p:nvPr userDrawn="1"/>
          </p:nvCxnSpPr>
          <p:spPr>
            <a:xfrm>
              <a:off x="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8670" y="592"/>
              <a:ext cx="5729" cy="0"/>
            </a:xfrm>
            <a:prstGeom prst="line">
              <a:avLst/>
            </a:prstGeom>
            <a:ln w="12700">
              <a:solidFill>
                <a:srgbClr val="F0BF29"/>
              </a:solidFill>
              <a:prstDash val="dash"/>
            </a:ln>
            <a:effectLst>
              <a:outerShdw dist="127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9" name="文本框 8"/>
          <p:cNvSpPr txBox="1"/>
          <p:nvPr userDrawn="1"/>
        </p:nvSpPr>
        <p:spPr>
          <a:xfrm>
            <a:off x="3971925" y="177800"/>
            <a:ext cx="1200150" cy="398463"/>
          </a:xfrm>
          <a:prstGeom prst="rect">
            <a:avLst/>
          </a:prstGeom>
          <a:noFill/>
          <a:ln w="9525">
            <a:noFill/>
          </a:ln>
        </p:spPr>
        <p:txBody>
          <a:bodyPr wrap="none" anchor="t">
            <a:spAutoFit/>
          </a:bodyPr>
          <a:lstStyle/>
          <a:p>
            <a:pPr lvl="0" indent="0"/>
            <a:r>
              <a:rPr lang="zh-CN" altLang="en-US" sz="2000">
                <a:solidFill>
                  <a:srgbClr val="181717"/>
                </a:solidFill>
                <a:latin typeface="微软雅黑" panose="020B0503020204020204" pitchFamily="34" charset="-122"/>
                <a:ea typeface="微软雅黑" panose="020B0503020204020204" pitchFamily="34" charset="-122"/>
              </a:rPr>
              <a:t>项目介绍</a:t>
            </a:r>
          </a:p>
        </p:txBody>
      </p:sp>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4094834" y="203115"/>
            <a:ext cx="1050290" cy="344170"/>
          </a:xfrm>
          <a:prstGeom prst="rect">
            <a:avLst/>
          </a:prstGeom>
          <a:noFill/>
        </p:spPr>
        <p:txBody>
          <a:bodyPr wrap="none" lIns="68558" tIns="34279" rIns="68558" bIns="34279" rtlCol="0">
            <a:spAutoFit/>
          </a:bodyPr>
          <a:lstStyle/>
          <a:p>
            <a:pPr lvl="0" defTabSz="685800">
              <a:defRPr/>
            </a:pPr>
            <a:r>
              <a:rPr lang="zh-CN" altLang="en-US" b="0" dirty="0">
                <a:solidFill>
                  <a:schemeClr val="accent1"/>
                </a:solidFill>
                <a:latin typeface="微软雅黑" panose="020B0503020204020204" pitchFamily="34" charset="-122"/>
                <a:ea typeface="微软雅黑" panose="020B0503020204020204" pitchFamily="34" charset="-122"/>
              </a:rPr>
              <a:t>产品运行</a:t>
            </a:r>
            <a:endParaRPr kumimoji="0" lang="zh-CN" altLang="en-US"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4094834" y="203115"/>
            <a:ext cx="1050290" cy="344170"/>
          </a:xfrm>
          <a:prstGeom prst="rect">
            <a:avLst/>
          </a:prstGeom>
          <a:noFill/>
        </p:spPr>
        <p:txBody>
          <a:bodyPr wrap="none" lIns="68558" tIns="34279" rIns="68558" bIns="34279" rtlCol="0">
            <a:spAutoFit/>
          </a:bodyPr>
          <a:lstStyle/>
          <a:p>
            <a:pPr lvl="0" defTabSz="685800">
              <a:defRPr/>
            </a:pPr>
            <a:r>
              <a:rPr lang="zh-CN" altLang="en-US" b="0" dirty="0">
                <a:solidFill>
                  <a:schemeClr val="accent1"/>
                </a:solidFill>
                <a:latin typeface="微软雅黑" panose="020B0503020204020204" pitchFamily="34" charset="-122"/>
                <a:ea typeface="微软雅黑" panose="020B0503020204020204" pitchFamily="34" charset="-122"/>
              </a:rPr>
              <a:t>市场分析</a:t>
            </a:r>
            <a:endParaRPr kumimoji="0" lang="zh-CN" altLang="en-US"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4094834" y="203115"/>
            <a:ext cx="1050290" cy="344170"/>
          </a:xfrm>
          <a:prstGeom prst="rect">
            <a:avLst/>
          </a:prstGeom>
          <a:noFill/>
        </p:spPr>
        <p:txBody>
          <a:bodyPr wrap="none" lIns="68558" tIns="34279" rIns="68558" bIns="34279" rtlCol="0">
            <a:spAutoFit/>
          </a:bodyPr>
          <a:lstStyle/>
          <a:p>
            <a:pPr lvl="0" defTabSz="685800">
              <a:defRPr/>
            </a:pPr>
            <a:r>
              <a:rPr lang="zh-CN" altLang="en-US" b="0" dirty="0">
                <a:solidFill>
                  <a:schemeClr val="accent1"/>
                </a:solidFill>
                <a:latin typeface="微软雅黑" panose="020B0503020204020204" pitchFamily="34" charset="-122"/>
                <a:ea typeface="微软雅黑" panose="020B0503020204020204" pitchFamily="34" charset="-122"/>
              </a:rPr>
              <a:t>投资回报</a:t>
            </a:r>
            <a:endParaRPr kumimoji="0" lang="zh-CN" altLang="en-US" b="0" i="0" u="none" strike="noStrike" kern="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mn-cs"/>
            </a:endParaRPr>
          </a:p>
        </p:txBody>
      </p:sp>
      <p:cxnSp>
        <p:nvCxnSpPr>
          <p:cNvPr id="6" name="直接连接符 5"/>
          <p:cNvCxnSpPr/>
          <p:nvPr userDrawn="1"/>
        </p:nvCxnSpPr>
        <p:spPr>
          <a:xfrm>
            <a:off x="28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a:off x="5505736" y="376273"/>
            <a:ext cx="363826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pic>
        <p:nvPicPr>
          <p:cNvPr id="2050" name="图片 3"/>
          <p:cNvPicPr>
            <a:picLocks noChangeAspect="1"/>
          </p:cNvPicPr>
          <p:nvPr userDrawn="1"/>
        </p:nvPicPr>
        <p:blipFill>
          <a:blip r:embed="rId2"/>
          <a:stretch>
            <a:fillRect/>
          </a:stretch>
        </p:blipFill>
        <p:spPr>
          <a:xfrm>
            <a:off x="0" y="0"/>
            <a:ext cx="9144000" cy="5146253"/>
          </a:xfrm>
          <a:prstGeom prst="rect">
            <a:avLst/>
          </a:prstGeom>
          <a:noFill/>
          <a:ln w="9525">
            <a:noFill/>
          </a:ln>
        </p:spPr>
      </p:pic>
      <p:sp>
        <p:nvSpPr>
          <p:cNvPr id="2" name="矩形 1"/>
          <p:cNvSpPr/>
          <p:nvPr userDrawn="1"/>
        </p:nvSpPr>
        <p:spPr>
          <a:xfrm>
            <a:off x="-9525" y="-14290"/>
            <a:ext cx="9163050" cy="5173247"/>
          </a:xfrm>
          <a:prstGeom prst="rect">
            <a:avLst/>
          </a:prstGeom>
          <a:solidFill>
            <a:schemeClr val="tx1">
              <a:lumMod val="95000"/>
              <a:lumOff val="5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Freeform 8"/>
          <p:cNvSpPr/>
          <p:nvPr userDrawn="1"/>
        </p:nvSpPr>
        <p:spPr bwMode="auto">
          <a:xfrm>
            <a:off x="0" y="2821626"/>
            <a:ext cx="9153525" cy="2323039"/>
          </a:xfrm>
          <a:prstGeom prst="rect">
            <a:avLst/>
          </a:prstGeom>
          <a:solidFill>
            <a:srgbClr val="F0BF29">
              <a:alpha val="85000"/>
            </a:srgbClr>
          </a:solidFill>
          <a:ln>
            <a:noFill/>
          </a:ln>
          <a:effectLst>
            <a:outerShdw blurRad="50800" dist="38100" dir="5400000" algn="t" rotWithShape="0">
              <a:prstClr val="black">
                <a:alpha val="40000"/>
              </a:prstClr>
            </a:outerShdw>
          </a:effectLst>
        </p:spPr>
        <p:txBody>
          <a:bodyPr vert="horz" wrap="square" lIns="72576" tIns="36288" rIns="72576" bIns="36288" numCol="1" anchor="t" anchorCtr="0" compatLnSpc="1"/>
          <a:lstStyle/>
          <a:p>
            <a:pPr fontAlgn="auto"/>
            <a:endParaRPr lang="zh-CN" altLang="en-US" strike="noStrike" noProof="1"/>
          </a:p>
        </p:txBody>
      </p:sp>
    </p:spTree>
  </p:cSld>
  <p:clrMapOvr>
    <a:masterClrMapping/>
  </p:clrMapOvr>
  <mc:AlternateContent xmlns:mc="http://schemas.openxmlformats.org/markup-compatibility/2006" xmlns:p14="http://schemas.microsoft.com/office/powerpoint/2010/main">
    <mc:Choice Requires="p14">
      <p:transition>
        <p:split/>
      </p:transition>
    </mc:Choice>
    <mc:Fallback xmlns="">
      <p:transition>
        <p:spli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4381500" y="4870017"/>
            <a:ext cx="381000" cy="274702"/>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457201" y="285818"/>
            <a:ext cx="8229600" cy="857453"/>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057401" y="876508"/>
            <a:ext cx="5029200" cy="323927"/>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4718"/>
          </a:xfrm>
          <a:prstGeom prst="rect">
            <a:avLst/>
          </a:prstGeom>
        </p:spPr>
      </p:pic>
      <p:sp>
        <p:nvSpPr>
          <p:cNvPr id="2" name="矩形 1"/>
          <p:cNvSpPr/>
          <p:nvPr userDrawn="1"/>
        </p:nvSpPr>
        <p:spPr>
          <a:xfrm>
            <a:off x="0" y="0"/>
            <a:ext cx="9144000" cy="5144718"/>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a:endParaRPr lang="zh-CN" altLang="en-US"/>
          </a:p>
        </p:txBody>
      </p:sp>
      <p:sp>
        <p:nvSpPr>
          <p:cNvPr id="3" name="TextBox 1"/>
          <p:cNvSpPr txBox="1"/>
          <p:nvPr userDrawn="1"/>
        </p:nvSpPr>
        <p:spPr>
          <a:xfrm>
            <a:off x="3871902" y="368796"/>
            <a:ext cx="1280160" cy="299085"/>
          </a:xfrm>
          <a:prstGeom prst="rect">
            <a:avLst/>
          </a:prstGeom>
          <a:noFill/>
        </p:spPr>
        <p:txBody>
          <a:bodyPr wrap="none" lIns="68584" tIns="34292" rIns="68584" bIns="34292" rtlCol="0">
            <a:spAutoFit/>
          </a:bodyPr>
          <a:lstStyle/>
          <a:p>
            <a:pPr lvl="0" algn="ctr"/>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3274748" y="710716"/>
            <a:ext cx="2562232" cy="345440"/>
          </a:xfrm>
          <a:prstGeom prst="rect">
            <a:avLst/>
          </a:prstGeom>
          <a:noFill/>
        </p:spPr>
        <p:txBody>
          <a:bodyPr wrap="square" lIns="68584" tIns="34292" rIns="68584" bIns="34292" rtlCol="0">
            <a:spAutoFit/>
          </a:bodyPr>
          <a:lstStyle/>
          <a:p>
            <a:pPr algn="ctr"/>
            <a:r>
              <a:rPr lang="zh-CN" alt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629841" y="374161"/>
            <a:ext cx="3942159" cy="523241"/>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629841" y="918191"/>
            <a:ext cx="3942159" cy="280729"/>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628650" y="1503869"/>
            <a:ext cx="3942159" cy="353784"/>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628650" y="1869085"/>
            <a:ext cx="3942159" cy="1768594"/>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5114925" y="627609"/>
            <a:ext cx="3399235" cy="3889502"/>
          </a:xfrm>
        </p:spPr>
        <p:txBody>
          <a:bodyPr/>
          <a:lstStyle/>
          <a:p>
            <a:endParaRPr lang="en-AU"/>
          </a:p>
        </p:txBody>
      </p:sp>
      <p:sp>
        <p:nvSpPr>
          <p:cNvPr id="7" name="Date Placeholder 4"/>
          <p:cNvSpPr>
            <a:spLocks noGrp="1"/>
          </p:cNvSpPr>
          <p:nvPr>
            <p:ph type="dt" sz="half" idx="10"/>
          </p:nvPr>
        </p:nvSpPr>
        <p:spPr>
          <a:xfrm>
            <a:off x="628650" y="4768392"/>
            <a:ext cx="2057400" cy="273908"/>
          </a:xfrm>
        </p:spPr>
        <p:txBody>
          <a:bodyPr/>
          <a:lstStyle/>
          <a:p>
            <a:fld id="{722F6D6F-DD99-46DF-A9EA-728D63EA6A31}" type="datetimeFigureOut">
              <a:rPr lang="en-AU" smtClean="0"/>
              <a:pPr/>
              <a:t>2/05/2018</a:t>
            </a:fld>
            <a:endParaRPr lang="en-AU"/>
          </a:p>
        </p:txBody>
      </p:sp>
      <p:sp>
        <p:nvSpPr>
          <p:cNvPr id="8" name="Footer Placeholder 5"/>
          <p:cNvSpPr>
            <a:spLocks noGrp="1"/>
          </p:cNvSpPr>
          <p:nvPr>
            <p:ph type="ftr" sz="quarter" idx="11"/>
          </p:nvPr>
        </p:nvSpPr>
        <p:spPr>
          <a:xfrm>
            <a:off x="3028950" y="4768392"/>
            <a:ext cx="3086100" cy="273908"/>
          </a:xfrm>
        </p:spPr>
        <p:txBody>
          <a:bodyPr/>
          <a:lstStyle/>
          <a:p>
            <a:endParaRPr lang="en-AU"/>
          </a:p>
        </p:txBody>
      </p:sp>
      <p:sp>
        <p:nvSpPr>
          <p:cNvPr id="9" name="Slide Number Placeholder 6"/>
          <p:cNvSpPr>
            <a:spLocks noGrp="1"/>
          </p:cNvSpPr>
          <p:nvPr>
            <p:ph type="sldNum" sz="quarter" idx="12"/>
          </p:nvPr>
        </p:nvSpPr>
        <p:spPr>
          <a:xfrm>
            <a:off x="6457950" y="4768392"/>
            <a:ext cx="2057400" cy="273908"/>
          </a:xfrm>
        </p:spPr>
        <p:txBody>
          <a:bodyPr/>
          <a:lstStyle/>
          <a:p>
            <a:fld id="{84AD2E7E-F7BA-4F6B-9D0C-0B2331C2AE06}" type="slidenum">
              <a:rPr lang="en-AU" smtClean="0"/>
              <a:pPr/>
              <a:t>‹#›</a:t>
            </a:fld>
            <a:endParaRPr lang="en-AU"/>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grpSp>
        <p:nvGrpSpPr>
          <p:cNvPr id="3074" name="组合 17"/>
          <p:cNvGrpSpPr/>
          <p:nvPr userDrawn="1"/>
        </p:nvGrpSpPr>
        <p:grpSpPr>
          <a:xfrm>
            <a:off x="0" y="414432"/>
            <a:ext cx="9144000" cy="4315802"/>
            <a:chOff x="-6" y="1364"/>
            <a:chExt cx="14402" cy="6795"/>
          </a:xfrm>
        </p:grpSpPr>
        <p:sp>
          <p:nvSpPr>
            <p:cNvPr id="3075" name="矩形 9"/>
            <p:cNvSpPr/>
            <p:nvPr userDrawn="1"/>
          </p:nvSpPr>
          <p:spPr>
            <a:xfrm>
              <a:off x="-4" y="2628"/>
              <a:ext cx="14400" cy="3752"/>
            </a:xfrm>
            <a:prstGeom prst="flowChartProcess">
              <a:avLst/>
            </a:prstGeom>
            <a:solidFill>
              <a:srgbClr val="F0BF29"/>
            </a:solidFill>
            <a:ln w="9525">
              <a:noFill/>
            </a:ln>
          </p:spPr>
          <p:txBody>
            <a:bodyPr wrap="square" lIns="121920" tIns="60960" rIns="121920" bIns="60960" anchor="t"/>
            <a:lstStyle/>
            <a:p>
              <a:pPr lvl="0" indent="0"/>
              <a:endParaRPr lang="zh-CN" altLang="en-US" baseline="0">
                <a:latin typeface="Calibri" panose="020F0502020204030204" pitchFamily="34" charset="0"/>
                <a:ea typeface="宋体" panose="02010600030101010101" pitchFamily="2" charset="-122"/>
              </a:endParaRPr>
            </a:p>
          </p:txBody>
        </p:sp>
        <p:sp>
          <p:nvSpPr>
            <p:cNvPr id="14" name="矩形 13"/>
            <p:cNvSpPr/>
            <p:nvPr userDrawn="1"/>
          </p:nvSpPr>
          <p:spPr>
            <a:xfrm rot="19800000">
              <a:off x="4397" y="1364"/>
              <a:ext cx="120" cy="67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cxnSp>
          <p:nvCxnSpPr>
            <p:cNvPr id="16" name="直接连接符 15"/>
            <p:cNvCxnSpPr/>
            <p:nvPr userDrawn="1"/>
          </p:nvCxnSpPr>
          <p:spPr>
            <a:xfrm>
              <a:off x="-6" y="6461"/>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9836" y="2536"/>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split orient="vert"/>
      </p:transition>
    </mc:Choice>
    <mc:Fallback xmlns="">
      <p:transition>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_两栏内容">
    <p:spTree>
      <p:nvGrpSpPr>
        <p:cNvPr id="1" name=""/>
        <p:cNvGrpSpPr/>
        <p:nvPr/>
      </p:nvGrpSpPr>
      <p:grpSpPr>
        <a:xfrm>
          <a:off x="0" y="0"/>
          <a:ext cx="0" cy="0"/>
          <a:chOff x="0" y="0"/>
          <a:chExt cx="0" cy="0"/>
        </a:xfrm>
      </p:grpSpPr>
      <p:pic>
        <p:nvPicPr>
          <p:cNvPr id="5122" name="图片 3"/>
          <p:cNvPicPr>
            <a:picLocks noChangeAspect="1"/>
          </p:cNvPicPr>
          <p:nvPr userDrawn="1"/>
        </p:nvPicPr>
        <p:blipFill>
          <a:blip r:embed="rId2"/>
          <a:stretch>
            <a:fillRect/>
          </a:stretch>
        </p:blipFill>
        <p:spPr>
          <a:xfrm>
            <a:off x="0" y="0"/>
            <a:ext cx="9144000" cy="5146253"/>
          </a:xfrm>
          <a:prstGeom prst="rect">
            <a:avLst/>
          </a:prstGeom>
          <a:noFill/>
          <a:ln w="9525">
            <a:noFill/>
          </a:ln>
        </p:spPr>
      </p:pic>
      <p:sp>
        <p:nvSpPr>
          <p:cNvPr id="2" name="矩形 1"/>
          <p:cNvSpPr/>
          <p:nvPr userDrawn="1"/>
        </p:nvSpPr>
        <p:spPr>
          <a:xfrm>
            <a:off x="-19050" y="-14290"/>
            <a:ext cx="9163050" cy="5173247"/>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Freeform 8"/>
          <p:cNvSpPr/>
          <p:nvPr userDrawn="1"/>
        </p:nvSpPr>
        <p:spPr bwMode="auto">
          <a:xfrm>
            <a:off x="-4762" y="1165489"/>
            <a:ext cx="9153525" cy="2813687"/>
          </a:xfrm>
          <a:prstGeom prst="rect">
            <a:avLst/>
          </a:prstGeom>
          <a:solidFill>
            <a:srgbClr val="F0BF29">
              <a:alpha val="80000"/>
            </a:srgbClr>
          </a:solidFill>
          <a:ln>
            <a:noFill/>
          </a:ln>
          <a:effectLst>
            <a:outerShdw blurRad="50800" dist="38100" dir="5400000" algn="t" rotWithShape="0">
              <a:prstClr val="black">
                <a:alpha val="40000"/>
              </a:prstClr>
            </a:outerShdw>
          </a:effectLst>
        </p:spPr>
        <p:txBody>
          <a:bodyPr vert="horz" wrap="square" lIns="72576" tIns="36288" rIns="72576" bIns="36288" numCol="1" anchor="t" anchorCtr="0" compatLnSpc="1"/>
          <a:lstStyle/>
          <a:p>
            <a:pPr fontAlgn="auto"/>
            <a:endParaRPr lang="zh-CN" altLang="en-US" strike="noStrike" noProof="1"/>
          </a:p>
        </p:txBody>
      </p:sp>
      <p:grpSp>
        <p:nvGrpSpPr>
          <p:cNvPr id="5125" name="组合 8"/>
          <p:cNvGrpSpPr/>
          <p:nvPr userDrawn="1"/>
        </p:nvGrpSpPr>
        <p:grpSpPr>
          <a:xfrm>
            <a:off x="2713038" y="2011818"/>
            <a:ext cx="3717925" cy="1121028"/>
            <a:chOff x="4273" y="2640"/>
            <a:chExt cx="5854" cy="1765"/>
          </a:xfrm>
        </p:grpSpPr>
        <p:pic>
          <p:nvPicPr>
            <p:cNvPr id="5126" name="文本框 12"/>
            <p:cNvPicPr>
              <a:picLocks noGrp="1" noChangeAspect="1"/>
            </p:cNvPicPr>
            <p:nvPr/>
          </p:nvPicPr>
          <p:blipFill>
            <a:blip r:embed="rId3"/>
            <a:stretch>
              <a:fillRect/>
            </a:stretch>
          </p:blipFill>
          <p:spPr>
            <a:xfrm>
              <a:off x="4037" y="2640"/>
              <a:ext cx="6763" cy="3764"/>
            </a:xfrm>
            <a:prstGeom prst="rect">
              <a:avLst/>
            </a:prstGeom>
            <a:noFill/>
            <a:ln w="9525">
              <a:noFill/>
            </a:ln>
          </p:spPr>
        </p:pic>
        <p:cxnSp>
          <p:nvCxnSpPr>
            <p:cNvPr id="8" name="直接连接符 7"/>
            <p:cNvCxnSpPr/>
            <p:nvPr userDrawn="1"/>
          </p:nvCxnSpPr>
          <p:spPr>
            <a:xfrm>
              <a:off x="4454" y="4404"/>
              <a:ext cx="5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3099435" y="2013405"/>
            <a:ext cx="2945130" cy="1129665"/>
          </a:xfrm>
          <a:prstGeom prst="rect">
            <a:avLst/>
          </a:prstGeom>
          <a:noFill/>
          <a:effectLst>
            <a:reflection blurRad="177800" stA="24000" endA="300" endPos="60000" dir="5400000" sy="-100000" algn="bl" rotWithShape="0"/>
          </a:effectLst>
        </p:spPr>
        <p:txBody>
          <a:bodyPr wrap="none" rtlCol="0">
            <a:spAutoFit/>
          </a:bodyPr>
          <a:lstStyle/>
          <a:p>
            <a:pPr algn="ctr" fontAlgn="auto">
              <a:lnSpc>
                <a:spcPct val="150000"/>
              </a:lnSpc>
            </a:pPr>
            <a:r>
              <a:rPr lang="zh-CN" altLang="en-US" sz="4500" strike="noStrike" noProof="1">
                <a:solidFill>
                  <a:schemeClr val="tx1"/>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cs typeface="+mn-cs"/>
              </a:rPr>
              <a:t>谢 谢 观 看</a:t>
            </a:r>
          </a:p>
        </p:txBody>
      </p:sp>
    </p:spTree>
  </p:cSld>
  <p:clrMapOvr>
    <a:masterClrMapping/>
  </p:clrMapOvr>
  <mc:AlternateContent xmlns:mc="http://schemas.openxmlformats.org/markup-compatibility/2006" xmlns:p14="http://schemas.microsoft.com/office/powerpoint/2010/main">
    <mc:Choice Requires="p14">
      <p:transition>
        <p:split dir="in"/>
      </p:transition>
    </mc:Choice>
    <mc:Fallback xmlns="">
      <p:transition>
        <p:split dir="in"/>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608"/>
            <a:ext cx="7886700" cy="2140059"/>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912"/>
            <a:ext cx="7886700" cy="112540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543"/>
            <a:ext cx="3886200" cy="326427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543"/>
            <a:ext cx="3886200" cy="326427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09"/>
            <a:ext cx="7886700" cy="994407"/>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1170"/>
            <a:ext cx="3868340" cy="61808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9251"/>
            <a:ext cx="3868340" cy="276409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1170"/>
            <a:ext cx="3887391" cy="61808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9251"/>
            <a:ext cx="3887391" cy="276409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pPr/>
              <a:t>2018/5/2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09"/>
            <a:ext cx="7886700" cy="994407"/>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543"/>
            <a:ext cx="7886700" cy="3264276"/>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8392"/>
            <a:ext cx="2057400" cy="273908"/>
          </a:xfrm>
          <a:prstGeom prst="rect">
            <a:avLst/>
          </a:prstGeom>
        </p:spPr>
        <p:txBody>
          <a:bodyPr vert="horz" lIns="91440" tIns="45720" rIns="91440" bIns="45720" rtlCol="0" anchor="ctr"/>
          <a:lstStyle>
            <a:lvl1pPr algn="l">
              <a:defRPr sz="900">
                <a:solidFill>
                  <a:schemeClr val="tx1">
                    <a:tint val="75000"/>
                  </a:schemeClr>
                </a:solidFill>
              </a:defRPr>
            </a:lvl1pPr>
          </a:lstStyle>
          <a:p>
            <a:fld id="{B452C926-1AF6-4C84-925A-B6B02113653E}" type="datetimeFigureOut">
              <a:rPr lang="zh-CN" altLang="en-US" smtClean="0"/>
              <a:pPr/>
              <a:t>2018/5/2</a:t>
            </a:fld>
            <a:endParaRPr lang="zh-CN" altLang="en-US"/>
          </a:p>
        </p:txBody>
      </p:sp>
      <p:sp>
        <p:nvSpPr>
          <p:cNvPr id="5" name="Footer Placeholder 4"/>
          <p:cNvSpPr>
            <a:spLocks noGrp="1"/>
          </p:cNvSpPr>
          <p:nvPr>
            <p:ph type="ftr" sz="quarter" idx="3"/>
          </p:nvPr>
        </p:nvSpPr>
        <p:spPr>
          <a:xfrm>
            <a:off x="3028950" y="4768392"/>
            <a:ext cx="3086100" cy="27390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8392"/>
            <a:ext cx="2057400" cy="273908"/>
          </a:xfrm>
          <a:prstGeom prst="rect">
            <a:avLst/>
          </a:prstGeom>
        </p:spPr>
        <p:txBody>
          <a:bodyPr vert="horz" lIns="91440" tIns="45720" rIns="91440" bIns="45720" rtlCol="0" anchor="ctr"/>
          <a:lstStyle>
            <a:lvl1pPr algn="r">
              <a:defRPr sz="900">
                <a:solidFill>
                  <a:schemeClr val="tx1">
                    <a:tint val="75000"/>
                  </a:schemeClr>
                </a:solidFill>
              </a:defRPr>
            </a:lvl1pPr>
          </a:lstStyle>
          <a:p>
            <a:fld id="{9DBAA99D-0B2A-4248-B920-D9E6984CC9C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6.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6.xml"/><Relationship Id="rId1" Type="http://schemas.openxmlformats.org/officeDocument/2006/relationships/vmlDrawing" Target="../drawings/vmlDrawing5.v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6.xml"/><Relationship Id="rId1" Type="http://schemas.openxmlformats.org/officeDocument/2006/relationships/vmlDrawing" Target="../drawings/vmlDrawing6.vml"/><Relationship Id="rId6" Type="http://schemas.openxmlformats.org/officeDocument/2006/relationships/image" Target="../media/image11.wmf"/><Relationship Id="rId5" Type="http://schemas.openxmlformats.org/officeDocument/2006/relationships/oleObject" Target="../embeddings/oleObject7.bin"/><Relationship Id="rId4" Type="http://schemas.openxmlformats.org/officeDocument/2006/relationships/image" Target="../media/image10.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6.xml"/><Relationship Id="rId1" Type="http://schemas.openxmlformats.org/officeDocument/2006/relationships/vmlDrawing" Target="../drawings/vmlDrawing7.vml"/><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6.xml"/><Relationship Id="rId1" Type="http://schemas.openxmlformats.org/officeDocument/2006/relationships/vmlDrawing" Target="../drawings/vmlDrawing8.vml"/><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18.wmf"/><Relationship Id="rId2" Type="http://schemas.openxmlformats.org/officeDocument/2006/relationships/slideLayout" Target="../slideLayouts/slideLayout16.xml"/><Relationship Id="rId1" Type="http://schemas.openxmlformats.org/officeDocument/2006/relationships/vmlDrawing" Target="../drawings/vmlDrawing9.vml"/><Relationship Id="rId6" Type="http://schemas.openxmlformats.org/officeDocument/2006/relationships/image" Target="../media/image15.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3.wmf"/><Relationship Id="rId2" Type="http://schemas.openxmlformats.org/officeDocument/2006/relationships/slideLayout" Target="../slideLayouts/slideLayout16.xml"/><Relationship Id="rId1" Type="http://schemas.openxmlformats.org/officeDocument/2006/relationships/vmlDrawing" Target="../drawings/vmlDrawing10.vml"/><Relationship Id="rId6" Type="http://schemas.openxmlformats.org/officeDocument/2006/relationships/image" Target="../media/image20.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image" Target="../media/image5.wmf"/><Relationship Id="rId5" Type="http://schemas.openxmlformats.org/officeDocument/2006/relationships/tags" Target="../tags/tag4.xml"/><Relationship Id="rId10" Type="http://schemas.openxmlformats.org/officeDocument/2006/relationships/oleObject" Target="../embeddings/oleObject1.bin"/><Relationship Id="rId4" Type="http://schemas.openxmlformats.org/officeDocument/2006/relationships/tags" Target="../tags/tag3.xml"/><Relationship Id="rId9"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6.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6.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户外, 建筑物&#10;&#10;已生成极高可信度的说明">
            <a:extLst>
              <a:ext uri="{FF2B5EF4-FFF2-40B4-BE49-F238E27FC236}">
                <a16:creationId xmlns:a16="http://schemas.microsoft.com/office/drawing/2014/main" id="{6BEC11B9-6E39-4EA4-B6B5-1279E64B67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85"/>
            <a:ext cx="9144000" cy="5136530"/>
          </a:xfrm>
          <a:prstGeom prst="rect">
            <a:avLst/>
          </a:prstGeom>
          <a:blipFill>
            <a:blip r:embed="rId3"/>
            <a:stretch>
              <a:fillRect/>
            </a:stretch>
          </a:blipFill>
        </p:spPr>
      </p:pic>
    </p:spTree>
    <p:extLst>
      <p:ext uri="{BB962C8B-B14F-4D97-AF65-F5344CB8AC3E}">
        <p14:creationId xmlns:p14="http://schemas.microsoft.com/office/powerpoint/2010/main" val="2897282561"/>
      </p:ext>
    </p:extLst>
  </p:cSld>
  <p:clrMapOvr>
    <a:masterClrMapping/>
  </p:clrMapOvr>
  <mc:AlternateContent xmlns:mc="http://schemas.openxmlformats.org/markup-compatibility/2006" xmlns:p14="http://schemas.microsoft.com/office/powerpoint/2010/main">
    <mc:Choice Requires="p14">
      <p:transition>
        <p:split orient="vert"/>
      </p:transition>
    </mc:Choice>
    <mc:Fallback xmlns="">
      <p:transition>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777365" y="2341880"/>
            <a:ext cx="5589270" cy="737235"/>
          </a:xfrm>
          <a:prstGeom prst="rect">
            <a:avLst/>
          </a:prstGeom>
        </p:spPr>
        <p:txBody>
          <a:bodyPr wrap="square">
            <a:spAutoFit/>
          </a:bodyPr>
          <a:lstStyle/>
          <a:p>
            <a:pPr indent="306070">
              <a:lnSpc>
                <a:spcPct val="150000"/>
              </a:lnSpc>
            </a:pPr>
            <a:r>
              <a:rPr lang="en-US" sz="1400" kern="100" dirty="0">
                <a:latin typeface="微软雅黑" panose="020B0503020204020204" pitchFamily="34" charset="-122"/>
                <a:ea typeface="微软雅黑" panose="020B0503020204020204" pitchFamily="34" charset="-122"/>
                <a:cs typeface="Times New Roman" panose="02020603050405020304" pitchFamily="18" charset="0"/>
              </a:rPr>
              <a:t> </a:t>
            </a:r>
          </a:p>
          <a:p>
            <a:pPr indent="306070">
              <a:lnSpc>
                <a:spcPct val="150000"/>
              </a:lnSpc>
            </a:pPr>
            <a:endParaRPr lang="en-US" sz="14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 name="矩形 6"/>
          <p:cNvSpPr/>
          <p:nvPr/>
        </p:nvSpPr>
        <p:spPr>
          <a:xfrm>
            <a:off x="3104833" y="627466"/>
            <a:ext cx="2934335" cy="306705"/>
          </a:xfrm>
          <a:prstGeom prst="rect">
            <a:avLst/>
          </a:prstGeom>
        </p:spPr>
        <p:txBody>
          <a:bodyPr wrap="none">
            <a:spAutoFit/>
          </a:bodyPr>
          <a:lstStyle/>
          <a:p>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塑性混凝土的用水量表（</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kg</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m</a:t>
            </a:r>
            <a:r>
              <a:rPr lang="en-US" altLang="zh-CN" sz="1400" kern="100" baseline="300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8" name="表格 7"/>
          <p:cNvGraphicFramePr>
            <a:graphicFrameLocks noGrp="1"/>
          </p:cNvGraphicFramePr>
          <p:nvPr/>
        </p:nvGraphicFramePr>
        <p:xfrm>
          <a:off x="667068" y="1010010"/>
          <a:ext cx="7809865" cy="1266190"/>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949325">
                  <a:extLst>
                    <a:ext uri="{9D8B030D-6E8A-4147-A177-3AD203B41FA5}">
                      <a16:colId xmlns:a16="http://schemas.microsoft.com/office/drawing/2014/main" val="20000"/>
                    </a:ext>
                  </a:extLst>
                </a:gridCol>
                <a:gridCol w="1109980">
                  <a:extLst>
                    <a:ext uri="{9D8B030D-6E8A-4147-A177-3AD203B41FA5}">
                      <a16:colId xmlns:a16="http://schemas.microsoft.com/office/drawing/2014/main" val="20001"/>
                    </a:ext>
                  </a:extLst>
                </a:gridCol>
                <a:gridCol w="672465">
                  <a:extLst>
                    <a:ext uri="{9D8B030D-6E8A-4147-A177-3AD203B41FA5}">
                      <a16:colId xmlns:a16="http://schemas.microsoft.com/office/drawing/2014/main" val="20002"/>
                    </a:ext>
                  </a:extLst>
                </a:gridCol>
                <a:gridCol w="561340">
                  <a:extLst>
                    <a:ext uri="{9D8B030D-6E8A-4147-A177-3AD203B41FA5}">
                      <a16:colId xmlns:a16="http://schemas.microsoft.com/office/drawing/2014/main" val="20003"/>
                    </a:ext>
                  </a:extLst>
                </a:gridCol>
                <a:gridCol w="561975">
                  <a:extLst>
                    <a:ext uri="{9D8B030D-6E8A-4147-A177-3AD203B41FA5}">
                      <a16:colId xmlns:a16="http://schemas.microsoft.com/office/drawing/2014/main" val="20004"/>
                    </a:ext>
                  </a:extLst>
                </a:gridCol>
                <a:gridCol w="628015">
                  <a:extLst>
                    <a:ext uri="{9D8B030D-6E8A-4147-A177-3AD203B41FA5}">
                      <a16:colId xmlns:a16="http://schemas.microsoft.com/office/drawing/2014/main" val="20005"/>
                    </a:ext>
                  </a:extLst>
                </a:gridCol>
                <a:gridCol w="605790">
                  <a:extLst>
                    <a:ext uri="{9D8B030D-6E8A-4147-A177-3AD203B41FA5}">
                      <a16:colId xmlns:a16="http://schemas.microsoft.com/office/drawing/2014/main" val="20006"/>
                    </a:ext>
                  </a:extLst>
                </a:gridCol>
                <a:gridCol w="880745">
                  <a:extLst>
                    <a:ext uri="{9D8B030D-6E8A-4147-A177-3AD203B41FA5}">
                      <a16:colId xmlns:a16="http://schemas.microsoft.com/office/drawing/2014/main" val="20007"/>
                    </a:ext>
                  </a:extLst>
                </a:gridCol>
                <a:gridCol w="782320">
                  <a:extLst>
                    <a:ext uri="{9D8B030D-6E8A-4147-A177-3AD203B41FA5}">
                      <a16:colId xmlns:a16="http://schemas.microsoft.com/office/drawing/2014/main" val="20008"/>
                    </a:ext>
                  </a:extLst>
                </a:gridCol>
                <a:gridCol w="1057910">
                  <a:extLst>
                    <a:ext uri="{9D8B030D-6E8A-4147-A177-3AD203B41FA5}">
                      <a16:colId xmlns:a16="http://schemas.microsoft.com/office/drawing/2014/main" val="20009"/>
                    </a:ext>
                  </a:extLst>
                </a:gridCol>
              </a:tblGrid>
              <a:tr h="259715">
                <a:tc gridSpan="2">
                  <a:txBody>
                    <a:bodyPr/>
                    <a:lstStyle/>
                    <a:p>
                      <a:pPr indent="0" algn="ctr">
                        <a:spcAft>
                          <a:spcPts val="0"/>
                        </a:spcAft>
                      </a:pPr>
                      <a:r>
                        <a:rPr lang="zh-CN" sz="1200" kern="100">
                          <a:effectLst/>
                          <a:latin typeface="微软雅黑" panose="020B0503020204020204" pitchFamily="34" charset="-122"/>
                          <a:ea typeface="微软雅黑" panose="020B0503020204020204" pitchFamily="34" charset="-122"/>
                        </a:rPr>
                        <a:t>拌合物稠度</a:t>
                      </a:r>
                    </a:p>
                  </a:txBody>
                  <a:tcPr marL="0" marR="0" marT="0" marB="0" anchor="ctr"/>
                </a:tc>
                <a:tc hMerge="1">
                  <a:txBody>
                    <a:bodyPr/>
                    <a:lstStyle/>
                    <a:p>
                      <a:endParaRPr lang="zh-CN"/>
                    </a:p>
                  </a:txBody>
                  <a:tcPr/>
                </a:tc>
                <a:tc gridSpan="4">
                  <a:txBody>
                    <a:bodyPr/>
                    <a:lstStyle/>
                    <a:p>
                      <a:pPr indent="0" algn="ctr">
                        <a:spcAft>
                          <a:spcPts val="0"/>
                        </a:spcAft>
                      </a:pPr>
                      <a:r>
                        <a:rPr lang="zh-CN" sz="1200" kern="100">
                          <a:effectLst/>
                          <a:latin typeface="微软雅黑" panose="020B0503020204020204" pitchFamily="34" charset="-122"/>
                          <a:ea typeface="微软雅黑" panose="020B0503020204020204" pitchFamily="34" charset="-122"/>
                        </a:rPr>
                        <a:t>卵石最大粒径（</a:t>
                      </a:r>
                      <a:r>
                        <a:rPr lang="en-US" sz="1200" kern="100">
                          <a:effectLst/>
                          <a:latin typeface="微软雅黑" panose="020B0503020204020204" pitchFamily="34" charset="-122"/>
                          <a:ea typeface="微软雅黑" panose="020B0503020204020204" pitchFamily="34" charset="-122"/>
                        </a:rPr>
                        <a:t>mm</a:t>
                      </a:r>
                      <a:r>
                        <a:rPr lang="zh-CN" sz="1200" kern="100">
                          <a:effectLst/>
                          <a:latin typeface="微软雅黑" panose="020B0503020204020204" pitchFamily="34" charset="-122"/>
                          <a:ea typeface="微软雅黑" panose="020B0503020204020204" pitchFamily="34" charset="-122"/>
                        </a:rPr>
                        <a:t>）</a:t>
                      </a:r>
                    </a:p>
                  </a:txBody>
                  <a:tcPr marL="0" marR="0" marT="0" marB="0" anchor="ctr"/>
                </a:tc>
                <a:tc hMerge="1">
                  <a:txBody>
                    <a:bodyPr/>
                    <a:lstStyle/>
                    <a:p>
                      <a:endParaRPr lang="zh-CN"/>
                    </a:p>
                  </a:txBody>
                  <a:tcPr/>
                </a:tc>
                <a:tc hMerge="1">
                  <a:txBody>
                    <a:bodyPr/>
                    <a:lstStyle/>
                    <a:p>
                      <a:endParaRPr lang="zh-CN"/>
                    </a:p>
                  </a:txBody>
                  <a:tcPr/>
                </a:tc>
                <a:tc hMerge="1">
                  <a:txBody>
                    <a:bodyPr/>
                    <a:lstStyle/>
                    <a:p>
                      <a:endParaRPr lang="zh-CN"/>
                    </a:p>
                  </a:txBody>
                  <a:tcPr/>
                </a:tc>
                <a:tc gridSpan="4">
                  <a:txBody>
                    <a:bodyPr/>
                    <a:lstStyle/>
                    <a:p>
                      <a:pPr indent="0" algn="ctr">
                        <a:spcAft>
                          <a:spcPts val="0"/>
                        </a:spcAft>
                      </a:pPr>
                      <a:r>
                        <a:rPr lang="zh-CN" sz="1200" kern="100">
                          <a:effectLst/>
                          <a:latin typeface="微软雅黑" panose="020B0503020204020204" pitchFamily="34" charset="-122"/>
                          <a:ea typeface="微软雅黑" panose="020B0503020204020204" pitchFamily="34" charset="-122"/>
                        </a:rPr>
                        <a:t>碎石最大粒径（</a:t>
                      </a:r>
                      <a:r>
                        <a:rPr lang="en-US" sz="1200" kern="100">
                          <a:effectLst/>
                          <a:latin typeface="微软雅黑" panose="020B0503020204020204" pitchFamily="34" charset="-122"/>
                          <a:ea typeface="微软雅黑" panose="020B0503020204020204" pitchFamily="34" charset="-122"/>
                        </a:rPr>
                        <a:t>mm</a:t>
                      </a:r>
                      <a:r>
                        <a:rPr lang="zh-CN" sz="1200" kern="100">
                          <a:effectLst/>
                          <a:latin typeface="微软雅黑" panose="020B0503020204020204" pitchFamily="34" charset="-122"/>
                          <a:ea typeface="微软雅黑" panose="020B0503020204020204" pitchFamily="34" charset="-122"/>
                        </a:rPr>
                        <a:t>）</a:t>
                      </a:r>
                    </a:p>
                  </a:txBody>
                  <a:tcPr marL="0" marR="0" marT="0" marB="0" anchor="ct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203835">
                <a:tc>
                  <a:txBody>
                    <a:bodyPr/>
                    <a:lstStyle/>
                    <a:p>
                      <a:pPr indent="0" algn="ctr">
                        <a:spcAft>
                          <a:spcPts val="0"/>
                        </a:spcAft>
                      </a:pPr>
                      <a:r>
                        <a:rPr lang="zh-CN" sz="1200" kern="100">
                          <a:effectLst/>
                          <a:latin typeface="微软雅黑" panose="020B0503020204020204" pitchFamily="34" charset="-122"/>
                          <a:ea typeface="微软雅黑" panose="020B0503020204020204" pitchFamily="34" charset="-122"/>
                        </a:rPr>
                        <a:t>项目</a:t>
                      </a:r>
                    </a:p>
                  </a:txBody>
                  <a:tcPr marL="0" marR="0" marT="0" marB="0" anchor="ctr"/>
                </a:tc>
                <a:tc>
                  <a:txBody>
                    <a:bodyPr/>
                    <a:lstStyle/>
                    <a:p>
                      <a:pPr indent="0" algn="ctr">
                        <a:spcAft>
                          <a:spcPts val="0"/>
                        </a:spcAft>
                      </a:pPr>
                      <a:r>
                        <a:rPr lang="zh-CN" sz="1200" kern="100">
                          <a:effectLst/>
                          <a:latin typeface="微软雅黑" panose="020B0503020204020204" pitchFamily="34" charset="-122"/>
                          <a:ea typeface="微软雅黑" panose="020B0503020204020204" pitchFamily="34" charset="-122"/>
                        </a:rPr>
                        <a:t>指标</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20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31.5</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40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16</a:t>
                      </a:r>
                    </a:p>
                  </a:txBody>
                  <a:tcPr marL="0" marR="0" marT="0" marB="0" anchor="ctr"/>
                </a:tc>
                <a:tc>
                  <a:txBody>
                    <a:bodyPr/>
                    <a:lstStyle/>
                    <a:p>
                      <a:pPr indent="0" algn="ctr">
                        <a:spcAft>
                          <a:spcPts val="0"/>
                        </a:spcAft>
                      </a:pPr>
                      <a:r>
                        <a:rPr lang="en-US" sz="1200" kern="100" dirty="0">
                          <a:effectLst/>
                          <a:latin typeface="微软雅黑" panose="020B0503020204020204" pitchFamily="34" charset="-122"/>
                          <a:ea typeface="微软雅黑" panose="020B0503020204020204" pitchFamily="34" charset="-122"/>
                        </a:rPr>
                        <a:t>20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31.5</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40</a:t>
                      </a:r>
                    </a:p>
                  </a:txBody>
                  <a:tcPr marL="0" marR="0" marT="0" marB="0" anchor="ctr"/>
                </a:tc>
                <a:extLst>
                  <a:ext uri="{0D108BD9-81ED-4DB2-BD59-A6C34878D82A}">
                    <a16:rowId xmlns:a16="http://schemas.microsoft.com/office/drawing/2014/main" val="10001"/>
                  </a:ext>
                </a:extLst>
              </a:tr>
              <a:tr h="200660">
                <a:tc rowSpan="4">
                  <a:txBody>
                    <a:bodyPr/>
                    <a:lstStyle/>
                    <a:p>
                      <a:pPr indent="0" algn="ctr">
                        <a:spcAft>
                          <a:spcPts val="0"/>
                        </a:spcAft>
                      </a:pPr>
                      <a:r>
                        <a:rPr lang="zh-CN" sz="1200" kern="100">
                          <a:effectLst/>
                          <a:latin typeface="微软雅黑" panose="020B0503020204020204" pitchFamily="34" charset="-122"/>
                          <a:ea typeface="微软雅黑" panose="020B0503020204020204" pitchFamily="34" charset="-122"/>
                        </a:rPr>
                        <a:t>坍落度</a:t>
                      </a:r>
                    </a:p>
                    <a:p>
                      <a:pPr indent="0" algn="ctr">
                        <a:spcAft>
                          <a:spcPts val="0"/>
                        </a:spcAft>
                      </a:pPr>
                      <a:r>
                        <a:rPr lang="zh-CN" sz="1200" kern="100">
                          <a:effectLst/>
                          <a:latin typeface="微软雅黑" panose="020B0503020204020204" pitchFamily="34" charset="-122"/>
                          <a:ea typeface="微软雅黑" panose="020B0503020204020204" pitchFamily="34" charset="-122"/>
                        </a:rPr>
                        <a:t>（</a:t>
                      </a:r>
                      <a:r>
                        <a:rPr lang="en-US" sz="1200" kern="100">
                          <a:effectLst/>
                          <a:latin typeface="微软雅黑" panose="020B0503020204020204" pitchFamily="34" charset="-122"/>
                          <a:ea typeface="微软雅黑" panose="020B0503020204020204" pitchFamily="34" charset="-122"/>
                        </a:rPr>
                        <a:t>mm</a:t>
                      </a:r>
                      <a:r>
                        <a:rPr lang="zh-CN" sz="1200" kern="100">
                          <a:effectLst/>
                          <a:latin typeface="微软雅黑" panose="020B0503020204020204" pitchFamily="34" charset="-122"/>
                          <a:ea typeface="微软雅黑" panose="020B0503020204020204" pitchFamily="34" charset="-122"/>
                        </a:rPr>
                        <a:t>）</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10</a:t>
                      </a:r>
                      <a:r>
                        <a:rPr lang="zh-CN" sz="1200" kern="100">
                          <a:effectLst/>
                          <a:latin typeface="微软雅黑" panose="020B0503020204020204" pitchFamily="34" charset="-122"/>
                          <a:ea typeface="微软雅黑" panose="020B0503020204020204" pitchFamily="34" charset="-122"/>
                        </a:rPr>
                        <a:t>～</a:t>
                      </a:r>
                      <a:r>
                        <a:rPr lang="en-US" sz="1200" kern="100">
                          <a:effectLst/>
                          <a:latin typeface="微软雅黑" panose="020B0503020204020204" pitchFamily="34" charset="-122"/>
                          <a:ea typeface="微软雅黑" panose="020B0503020204020204" pitchFamily="34" charset="-122"/>
                        </a:rPr>
                        <a:t>30</a:t>
                      </a:r>
                      <a:endParaRPr lang="zh-CN" sz="12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190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170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160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150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200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185</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175</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1 65</a:t>
                      </a:r>
                    </a:p>
                  </a:txBody>
                  <a:tcPr marL="0" marR="0" marT="0" marB="0" anchor="ctr"/>
                </a:tc>
                <a:extLst>
                  <a:ext uri="{0D108BD9-81ED-4DB2-BD59-A6C34878D82A}">
                    <a16:rowId xmlns:a16="http://schemas.microsoft.com/office/drawing/2014/main" val="10002"/>
                  </a:ext>
                </a:extLst>
              </a:tr>
              <a:tr h="200660">
                <a:tc vMerge="1">
                  <a:txBody>
                    <a:bodyPr/>
                    <a:lstStyle/>
                    <a:p>
                      <a:endParaRPr lang="zh-CN"/>
                    </a:p>
                  </a:txBody>
                  <a:tcP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35</a:t>
                      </a:r>
                      <a:r>
                        <a:rPr lang="zh-CN" sz="1200" kern="100">
                          <a:effectLst/>
                          <a:latin typeface="微软雅黑" panose="020B0503020204020204" pitchFamily="34" charset="-122"/>
                          <a:ea typeface="微软雅黑" panose="020B0503020204020204" pitchFamily="34" charset="-122"/>
                        </a:rPr>
                        <a:t>～</a:t>
                      </a:r>
                      <a:r>
                        <a:rPr lang="en-US" sz="1200" kern="100">
                          <a:effectLst/>
                          <a:latin typeface="微软雅黑" panose="020B0503020204020204" pitchFamily="34" charset="-122"/>
                          <a:ea typeface="微软雅黑" panose="020B0503020204020204" pitchFamily="34" charset="-122"/>
                        </a:rPr>
                        <a:t>50</a:t>
                      </a:r>
                      <a:endParaRPr lang="zh-CN" sz="12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200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180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170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160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210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195</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185</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175</a:t>
                      </a:r>
                    </a:p>
                  </a:txBody>
                  <a:tcPr marL="0" marR="0" marT="0" marB="0" anchor="ctr"/>
                </a:tc>
                <a:extLst>
                  <a:ext uri="{0D108BD9-81ED-4DB2-BD59-A6C34878D82A}">
                    <a16:rowId xmlns:a16="http://schemas.microsoft.com/office/drawing/2014/main" val="10003"/>
                  </a:ext>
                </a:extLst>
              </a:tr>
              <a:tr h="200660">
                <a:tc vMerge="1">
                  <a:txBody>
                    <a:bodyPr/>
                    <a:lstStyle/>
                    <a:p>
                      <a:endParaRPr lang="zh-CN"/>
                    </a:p>
                  </a:txBody>
                  <a:tcP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55</a:t>
                      </a:r>
                      <a:r>
                        <a:rPr lang="zh-CN" sz="1200" kern="100">
                          <a:effectLst/>
                          <a:latin typeface="微软雅黑" panose="020B0503020204020204" pitchFamily="34" charset="-122"/>
                          <a:ea typeface="微软雅黑" panose="020B0503020204020204" pitchFamily="34" charset="-122"/>
                        </a:rPr>
                        <a:t>～</a:t>
                      </a:r>
                      <a:r>
                        <a:rPr lang="en-US" sz="1200" kern="100">
                          <a:effectLst/>
                          <a:latin typeface="微软雅黑" panose="020B0503020204020204" pitchFamily="34" charset="-122"/>
                          <a:ea typeface="微软雅黑" panose="020B0503020204020204" pitchFamily="34" charset="-122"/>
                        </a:rPr>
                        <a:t>70</a:t>
                      </a:r>
                      <a:endParaRPr lang="zh-CN" sz="12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210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190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180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170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220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205</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195</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185</a:t>
                      </a:r>
                    </a:p>
                  </a:txBody>
                  <a:tcPr marL="0" marR="0" marT="0" marB="0" anchor="ctr"/>
                </a:tc>
                <a:extLst>
                  <a:ext uri="{0D108BD9-81ED-4DB2-BD59-A6C34878D82A}">
                    <a16:rowId xmlns:a16="http://schemas.microsoft.com/office/drawing/2014/main" val="10004"/>
                  </a:ext>
                </a:extLst>
              </a:tr>
              <a:tr h="200660">
                <a:tc vMerge="1">
                  <a:txBody>
                    <a:bodyPr/>
                    <a:lstStyle/>
                    <a:p>
                      <a:endParaRPr lang="zh-CN"/>
                    </a:p>
                  </a:txBody>
                  <a:tcP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75</a:t>
                      </a:r>
                      <a:r>
                        <a:rPr lang="zh-CN" sz="1200" kern="100">
                          <a:effectLst/>
                          <a:latin typeface="微软雅黑" panose="020B0503020204020204" pitchFamily="34" charset="-122"/>
                          <a:ea typeface="微软雅黑" panose="020B0503020204020204" pitchFamily="34" charset="-122"/>
                        </a:rPr>
                        <a:t>～</a:t>
                      </a:r>
                      <a:r>
                        <a:rPr lang="en-US" sz="1200" kern="100">
                          <a:effectLst/>
                          <a:latin typeface="微软雅黑" panose="020B0503020204020204" pitchFamily="34" charset="-122"/>
                          <a:ea typeface="微软雅黑" panose="020B0503020204020204" pitchFamily="34" charset="-122"/>
                        </a:rPr>
                        <a:t>90</a:t>
                      </a:r>
                      <a:endParaRPr lang="zh-CN" sz="12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215</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195</a:t>
                      </a:r>
                    </a:p>
                  </a:txBody>
                  <a:tcPr marL="0" marR="0" marT="0" marB="0" anchor="ctr"/>
                </a:tc>
                <a:tc>
                  <a:txBody>
                    <a:bodyPr/>
                    <a:lstStyle/>
                    <a:p>
                      <a:pPr indent="0" algn="ctr">
                        <a:spcAft>
                          <a:spcPts val="0"/>
                        </a:spcAft>
                      </a:pPr>
                      <a:r>
                        <a:rPr lang="en-US" sz="1200" kern="100" dirty="0">
                          <a:effectLst/>
                          <a:latin typeface="微软雅黑" panose="020B0503020204020204" pitchFamily="34" charset="-122"/>
                          <a:ea typeface="微软雅黑" panose="020B0503020204020204" pitchFamily="34" charset="-122"/>
                        </a:rPr>
                        <a:t>185</a:t>
                      </a:r>
                    </a:p>
                  </a:txBody>
                  <a:tcPr marL="0" marR="0" marT="0" marB="0" anchor="ctr"/>
                </a:tc>
                <a:tc>
                  <a:txBody>
                    <a:bodyPr/>
                    <a:lstStyle/>
                    <a:p>
                      <a:pPr indent="0" algn="ctr">
                        <a:spcAft>
                          <a:spcPts val="0"/>
                        </a:spcAft>
                      </a:pPr>
                      <a:r>
                        <a:rPr lang="en-US" sz="1200" kern="100" dirty="0">
                          <a:effectLst/>
                          <a:latin typeface="微软雅黑" panose="020B0503020204020204" pitchFamily="34" charset="-122"/>
                          <a:ea typeface="微软雅黑" panose="020B0503020204020204" pitchFamily="34" charset="-122"/>
                        </a:rPr>
                        <a:t>175</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230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215</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205</a:t>
                      </a:r>
                    </a:p>
                  </a:txBody>
                  <a:tcPr marL="0" marR="0" marT="0" marB="0" anchor="ctr"/>
                </a:tc>
                <a:tc>
                  <a:txBody>
                    <a:bodyPr/>
                    <a:lstStyle/>
                    <a:p>
                      <a:pPr indent="0" algn="ctr">
                        <a:spcAft>
                          <a:spcPts val="0"/>
                        </a:spcAft>
                      </a:pPr>
                      <a:r>
                        <a:rPr lang="en-US" sz="1200" kern="100" dirty="0">
                          <a:effectLst/>
                          <a:latin typeface="微软雅黑" panose="020B0503020204020204" pitchFamily="34" charset="-122"/>
                          <a:ea typeface="微软雅黑" panose="020B0503020204020204" pitchFamily="34" charset="-122"/>
                        </a:rPr>
                        <a:t>195</a:t>
                      </a:r>
                    </a:p>
                  </a:txBody>
                  <a:tcPr marL="0" marR="0" marT="0" marB="0" anchor="ctr"/>
                </a:tc>
                <a:extLst>
                  <a:ext uri="{0D108BD9-81ED-4DB2-BD59-A6C34878D82A}">
                    <a16:rowId xmlns:a16="http://schemas.microsoft.com/office/drawing/2014/main" val="10005"/>
                  </a:ext>
                </a:extLst>
              </a:tr>
            </a:tbl>
          </a:graphicData>
        </a:graphic>
      </p:graphicFrame>
      <p:sp>
        <p:nvSpPr>
          <p:cNvPr id="9" name="矩形 8"/>
          <p:cNvSpPr/>
          <p:nvPr/>
        </p:nvSpPr>
        <p:spPr>
          <a:xfrm>
            <a:off x="1333817" y="2371746"/>
            <a:ext cx="6476365" cy="414020"/>
          </a:xfrm>
          <a:prstGeom prst="rect">
            <a:avLst/>
          </a:prstGeom>
        </p:spPr>
        <p:txBody>
          <a:bodyPr wrap="square">
            <a:spAutoFit/>
          </a:bodyPr>
          <a:lstStyle/>
          <a:p>
            <a:pPr indent="306070">
              <a:lnSpc>
                <a:spcPct val="150000"/>
              </a:lnSpc>
            </a:pP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B.</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掺外加剂时，每立方米流动性或大流动性混凝土的用水量按下式计算：</a:t>
            </a:r>
          </a:p>
        </p:txBody>
      </p:sp>
      <p:graphicFrame>
        <p:nvGraphicFramePr>
          <p:cNvPr id="10" name="对象 9"/>
          <p:cNvGraphicFramePr>
            <a:graphicFrameLocks noChangeAspect="1"/>
          </p:cNvGraphicFramePr>
          <p:nvPr>
            <p:extLst>
              <p:ext uri="{D42A27DB-BD31-4B8C-83A1-F6EECF244321}">
                <p14:modId xmlns:p14="http://schemas.microsoft.com/office/powerpoint/2010/main" val="1849148293"/>
              </p:ext>
            </p:extLst>
          </p:nvPr>
        </p:nvGraphicFramePr>
        <p:xfrm>
          <a:off x="3840909" y="2881312"/>
          <a:ext cx="1628438" cy="375793"/>
        </p:xfrm>
        <a:graphic>
          <a:graphicData uri="http://schemas.openxmlformats.org/presentationml/2006/ole">
            <mc:AlternateContent xmlns:mc="http://schemas.openxmlformats.org/markup-compatibility/2006">
              <mc:Choice xmlns:v="urn:schemas-microsoft-com:vml" Requires="v">
                <p:oleObj spid="_x0000_s37894" r:id="rId3" imgW="1117115" imgH="253890" progId="">
                  <p:embed/>
                </p:oleObj>
              </mc:Choice>
              <mc:Fallback>
                <p:oleObj r:id="rId3" imgW="1117115" imgH="253890" progId="">
                  <p:embed/>
                  <p:pic>
                    <p:nvPicPr>
                      <p:cNvPr id="0" name="Object 1" descr="image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909" y="2881312"/>
                        <a:ext cx="1628438" cy="3757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矩形 10"/>
          <p:cNvSpPr/>
          <p:nvPr/>
        </p:nvSpPr>
        <p:spPr>
          <a:xfrm>
            <a:off x="1645228" y="3331686"/>
            <a:ext cx="6019800" cy="1060450"/>
          </a:xfrm>
          <a:prstGeom prst="rect">
            <a:avLst/>
          </a:prstGeom>
        </p:spPr>
        <p:txBody>
          <a:bodyPr wrap="square">
            <a:spAutoFit/>
          </a:bodyPr>
          <a:lstStyle/>
          <a:p>
            <a:pPr indent="306070">
              <a:lnSpc>
                <a:spcPct val="150000"/>
              </a:lnSpc>
            </a:pP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式中</a:t>
            </a:r>
            <a:r>
              <a:rPr lang="en-US" altLang="zh-CN" sz="1400" kern="100" dirty="0" err="1">
                <a:latin typeface="微软雅黑" panose="020B0503020204020204" pitchFamily="34" charset="-122"/>
                <a:ea typeface="微软雅黑" panose="020B0503020204020204" pitchFamily="34" charset="-122"/>
                <a:cs typeface="Times New Roman" panose="02020603050405020304" pitchFamily="18" charset="0"/>
              </a:rPr>
              <a:t>m</a:t>
            </a:r>
            <a:r>
              <a:rPr lang="en-US" altLang="zh-CN" sz="1400" kern="100" baseline="-25000" dirty="0" err="1">
                <a:latin typeface="微软雅黑" panose="020B0503020204020204" pitchFamily="34" charset="-122"/>
                <a:ea typeface="微软雅黑" panose="020B0503020204020204" pitchFamily="34" charset="-122"/>
                <a:cs typeface="Times New Roman" panose="02020603050405020304" pitchFamily="18" charset="0"/>
              </a:rPr>
              <a:t>wa</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——掺外加剂时，每</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lm</a:t>
            </a:r>
            <a:r>
              <a:rPr lang="en-US" altLang="zh-CN" sz="1400" kern="100" baseline="300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混凝土的用水量（</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kg/m3</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p>
          <a:p>
            <a:pPr indent="306070">
              <a:lnSpc>
                <a:spcPct val="150000"/>
              </a:lnSpc>
            </a:pP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1400" kern="100" dirty="0" err="1">
                <a:latin typeface="微软雅黑" panose="020B0503020204020204" pitchFamily="34" charset="-122"/>
                <a:ea typeface="微软雅黑" panose="020B0503020204020204" pitchFamily="34" charset="-122"/>
                <a:cs typeface="Times New Roman" panose="02020603050405020304" pitchFamily="18" charset="0"/>
              </a:rPr>
              <a:t>m</a:t>
            </a:r>
            <a:r>
              <a:rPr lang="en-US" altLang="zh-CN" sz="1400" kern="100" baseline="-25000" dirty="0" err="1">
                <a:latin typeface="微软雅黑" panose="020B0503020204020204" pitchFamily="34" charset="-122"/>
                <a:ea typeface="微软雅黑" panose="020B0503020204020204" pitchFamily="34" charset="-122"/>
                <a:cs typeface="Times New Roman" panose="02020603050405020304" pitchFamily="18" charset="0"/>
              </a:rPr>
              <a:t>wo</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未掺外加剂时，每</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lm</a:t>
            </a:r>
            <a:r>
              <a:rPr lang="en-US" altLang="zh-CN" sz="1400" kern="100" baseline="300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混凝土的用水量（</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kg/m3</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p>
          <a:p>
            <a:pPr indent="306070">
              <a:lnSpc>
                <a:spcPct val="150000"/>
              </a:lnSpc>
            </a:pP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β</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外加剂的减水率（％），应经试验确定。</a:t>
            </a:r>
          </a:p>
        </p:txBody>
      </p:sp>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09295" y="869950"/>
            <a:ext cx="7725410" cy="737235"/>
          </a:xfrm>
          <a:prstGeom prst="rect">
            <a:avLst/>
          </a:prstGeom>
        </p:spPr>
        <p:txBody>
          <a:bodyPr wrap="square">
            <a:spAutoFit/>
          </a:bodyPr>
          <a:lstStyle/>
          <a:p>
            <a:pPr indent="306070">
              <a:lnSpc>
                <a:spcPct val="150000"/>
              </a:lnSpc>
            </a:pPr>
            <a:r>
              <a:rPr lang="zh-CN" altLang="en-US" sz="1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b="1" kern="100" dirty="0">
                <a:latin typeface="微软雅黑" panose="020B0503020204020204" pitchFamily="34" charset="-122"/>
                <a:ea typeface="微软雅黑" panose="020B0503020204020204" pitchFamily="34" charset="-122"/>
                <a:cs typeface="Times New Roman" panose="02020603050405020304" pitchFamily="18" charset="0"/>
              </a:rPr>
              <a:t>4</a:t>
            </a:r>
            <a:r>
              <a:rPr lang="zh-CN" altLang="en-US" sz="1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400" b="1" kern="100" dirty="0">
                <a:latin typeface="微软雅黑" panose="020B0503020204020204" pitchFamily="34" charset="-122"/>
                <a:ea typeface="微软雅黑" panose="020B0503020204020204" pitchFamily="34" charset="-122"/>
                <a:cs typeface="Times New Roman" panose="02020603050405020304" pitchFamily="18" charset="0"/>
              </a:rPr>
              <a:t>计算</a:t>
            </a:r>
            <a:r>
              <a:rPr lang="en-US" altLang="zh-CN" sz="1400" b="1" kern="100" dirty="0">
                <a:latin typeface="微软雅黑" panose="020B0503020204020204" pitchFamily="34" charset="-122"/>
                <a:ea typeface="微软雅黑" panose="020B0503020204020204" pitchFamily="34" charset="-122"/>
                <a:cs typeface="Times New Roman" panose="02020603050405020304" pitchFamily="18" charset="0"/>
              </a:rPr>
              <a:t>lm</a:t>
            </a:r>
            <a:r>
              <a:rPr lang="en-US" altLang="zh-CN" sz="1400" b="1" kern="100" baseline="300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1400" b="1" kern="100" dirty="0">
                <a:latin typeface="微软雅黑" panose="020B0503020204020204" pitchFamily="34" charset="-122"/>
                <a:ea typeface="微软雅黑" panose="020B0503020204020204" pitchFamily="34" charset="-122"/>
                <a:cs typeface="Times New Roman" panose="02020603050405020304" pitchFamily="18" charset="0"/>
              </a:rPr>
              <a:t>混凝土的胶凝材料用量（</a:t>
            </a:r>
            <a:r>
              <a:rPr lang="en-US" altLang="zh-CN" sz="1400" b="1" kern="100" dirty="0" err="1">
                <a:latin typeface="微软雅黑" panose="020B0503020204020204" pitchFamily="34" charset="-122"/>
                <a:ea typeface="微软雅黑" panose="020B0503020204020204" pitchFamily="34" charset="-122"/>
                <a:cs typeface="Times New Roman" panose="02020603050405020304" pitchFamily="18" charset="0"/>
              </a:rPr>
              <a:t>m</a:t>
            </a:r>
            <a:r>
              <a:rPr lang="en-US" altLang="zh-CN" sz="1400" b="1" kern="100" baseline="-25000" dirty="0" err="1">
                <a:latin typeface="微软雅黑" panose="020B0503020204020204" pitchFamily="34" charset="-122"/>
                <a:ea typeface="微软雅黑" panose="020B0503020204020204" pitchFamily="34" charset="-122"/>
                <a:cs typeface="Times New Roman" panose="02020603050405020304" pitchFamily="18" charset="0"/>
              </a:rPr>
              <a:t>bo</a:t>
            </a:r>
            <a:r>
              <a:rPr lang="zh-CN" altLang="zh-CN" sz="1400" b="1" kern="100" dirty="0">
                <a:latin typeface="微软雅黑" panose="020B0503020204020204" pitchFamily="34" charset="-122"/>
                <a:ea typeface="微软雅黑" panose="020B0503020204020204" pitchFamily="34" charset="-122"/>
                <a:cs typeface="Times New Roman" panose="02020603050405020304" pitchFamily="18" charset="0"/>
              </a:rPr>
              <a:t>）、矿物掺合料用量（</a:t>
            </a:r>
            <a:r>
              <a:rPr lang="en-US" altLang="zh-CN" sz="1400" b="1" kern="100" dirty="0" err="1">
                <a:latin typeface="微软雅黑" panose="020B0503020204020204" pitchFamily="34" charset="-122"/>
                <a:ea typeface="微软雅黑" panose="020B0503020204020204" pitchFamily="34" charset="-122"/>
                <a:cs typeface="Times New Roman" panose="02020603050405020304" pitchFamily="18" charset="0"/>
              </a:rPr>
              <a:t>m</a:t>
            </a:r>
            <a:r>
              <a:rPr lang="en-US" altLang="zh-CN" sz="1400" b="1" kern="100" baseline="-25000" dirty="0" err="1">
                <a:latin typeface="微软雅黑" panose="020B0503020204020204" pitchFamily="34" charset="-122"/>
                <a:ea typeface="微软雅黑" panose="020B0503020204020204" pitchFamily="34" charset="-122"/>
                <a:cs typeface="Times New Roman" panose="02020603050405020304" pitchFamily="18" charset="0"/>
              </a:rPr>
              <a:t>fo</a:t>
            </a:r>
            <a:r>
              <a:rPr lang="zh-CN" altLang="zh-CN" sz="1400" b="1" kern="100" dirty="0">
                <a:latin typeface="微软雅黑" panose="020B0503020204020204" pitchFamily="34" charset="-122"/>
                <a:ea typeface="微软雅黑" panose="020B0503020204020204" pitchFamily="34" charset="-122"/>
                <a:cs typeface="Times New Roman" panose="02020603050405020304" pitchFamily="18" charset="0"/>
              </a:rPr>
              <a:t>）、水泥用量（</a:t>
            </a:r>
            <a:r>
              <a:rPr lang="en-US" altLang="zh-CN" sz="1400" b="1" kern="100" dirty="0" err="1">
                <a:latin typeface="微软雅黑" panose="020B0503020204020204" pitchFamily="34" charset="-122"/>
                <a:ea typeface="微软雅黑" panose="020B0503020204020204" pitchFamily="34" charset="-122"/>
                <a:cs typeface="Times New Roman" panose="02020603050405020304" pitchFamily="18" charset="0"/>
              </a:rPr>
              <a:t>m</a:t>
            </a:r>
            <a:r>
              <a:rPr lang="en-US" altLang="zh-CN" sz="1400" b="1" kern="100" baseline="-25000" dirty="0" err="1">
                <a:latin typeface="微软雅黑" panose="020B0503020204020204" pitchFamily="34" charset="-122"/>
                <a:ea typeface="微软雅黑" panose="020B0503020204020204" pitchFamily="34" charset="-122"/>
                <a:cs typeface="Times New Roman" panose="02020603050405020304" pitchFamily="18" charset="0"/>
              </a:rPr>
              <a:t>co</a:t>
            </a:r>
            <a:r>
              <a:rPr lang="zh-CN" altLang="zh-CN" sz="1400" b="1" kern="100" dirty="0">
                <a:latin typeface="微软雅黑" panose="020B0503020204020204" pitchFamily="34" charset="-122"/>
                <a:ea typeface="微软雅黑" panose="020B0503020204020204" pitchFamily="34" charset="-122"/>
                <a:cs typeface="Times New Roman" panose="02020603050405020304" pitchFamily="18" charset="0"/>
              </a:rPr>
              <a:t>）、外加剂用量（</a:t>
            </a:r>
            <a:r>
              <a:rPr lang="en-US" altLang="zh-CN" sz="1400" b="1" kern="100" dirty="0" err="1">
                <a:latin typeface="微软雅黑" panose="020B0503020204020204" pitchFamily="34" charset="-122"/>
                <a:ea typeface="微软雅黑" panose="020B0503020204020204" pitchFamily="34" charset="-122"/>
                <a:cs typeface="Times New Roman" panose="02020603050405020304" pitchFamily="18" charset="0"/>
              </a:rPr>
              <a:t>m</a:t>
            </a:r>
            <a:r>
              <a:rPr lang="en-US" altLang="zh-CN" sz="1400" b="1" kern="100" baseline="-25000" dirty="0" err="1">
                <a:latin typeface="微软雅黑" panose="020B0503020204020204" pitchFamily="34" charset="-122"/>
                <a:ea typeface="微软雅黑" panose="020B0503020204020204" pitchFamily="34" charset="-122"/>
                <a:cs typeface="Times New Roman" panose="02020603050405020304" pitchFamily="18" charset="0"/>
              </a:rPr>
              <a:t>ao</a:t>
            </a:r>
            <a:r>
              <a:rPr lang="zh-CN" altLang="zh-CN" sz="1400" b="1" kern="100" dirty="0">
                <a:latin typeface="微软雅黑" panose="020B0503020204020204" pitchFamily="34" charset="-122"/>
                <a:ea typeface="微软雅黑" panose="020B0503020204020204" pitchFamily="34" charset="-122"/>
                <a:cs typeface="Times New Roman" panose="02020603050405020304" pitchFamily="18" charset="0"/>
              </a:rPr>
              <a:t>）</a:t>
            </a:r>
          </a:p>
        </p:txBody>
      </p:sp>
      <p:sp>
        <p:nvSpPr>
          <p:cNvPr id="3" name="矩形 2"/>
          <p:cNvSpPr/>
          <p:nvPr/>
        </p:nvSpPr>
        <p:spPr>
          <a:xfrm>
            <a:off x="488633" y="1607185"/>
            <a:ext cx="8166735" cy="414020"/>
          </a:xfrm>
          <a:prstGeom prst="rect">
            <a:avLst/>
          </a:prstGeom>
        </p:spPr>
        <p:txBody>
          <a:bodyPr wrap="square">
            <a:spAutoFit/>
          </a:bodyPr>
          <a:lstStyle/>
          <a:p>
            <a:pPr indent="0" fontAlgn="auto">
              <a:lnSpc>
                <a:spcPct val="150000"/>
              </a:lnSpc>
            </a:pP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根据已初步确定的水胶比（</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W/B</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）和选用的单位用水量（</a:t>
            </a:r>
            <a:r>
              <a:rPr lang="en-US" altLang="zh-CN" sz="1400" kern="100" dirty="0" err="1">
                <a:latin typeface="微软雅黑" panose="020B0503020204020204" pitchFamily="34" charset="-122"/>
                <a:ea typeface="微软雅黑" panose="020B0503020204020204" pitchFamily="34" charset="-122"/>
                <a:cs typeface="Times New Roman" panose="02020603050405020304" pitchFamily="18" charset="0"/>
              </a:rPr>
              <a:t>m</a:t>
            </a:r>
            <a:r>
              <a:rPr lang="en-US" altLang="zh-CN" sz="1400" kern="100" baseline="-25000" dirty="0" err="1">
                <a:latin typeface="微软雅黑" panose="020B0503020204020204" pitchFamily="34" charset="-122"/>
                <a:ea typeface="微软雅黑" panose="020B0503020204020204" pitchFamily="34" charset="-122"/>
                <a:cs typeface="Times New Roman" panose="02020603050405020304" pitchFamily="18" charset="0"/>
              </a:rPr>
              <a:t>wo</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），可计算出胶凝材料用量（</a:t>
            </a:r>
            <a:r>
              <a:rPr lang="en-US" altLang="zh-CN" sz="1400" kern="100" dirty="0" err="1">
                <a:latin typeface="微软雅黑" panose="020B0503020204020204" pitchFamily="34" charset="-122"/>
                <a:ea typeface="微软雅黑" panose="020B0503020204020204" pitchFamily="34" charset="-122"/>
                <a:cs typeface="Times New Roman" panose="02020603050405020304" pitchFamily="18" charset="0"/>
              </a:rPr>
              <a:t>m</a:t>
            </a:r>
            <a:r>
              <a:rPr lang="en-US" altLang="zh-CN" sz="1400" kern="100" baseline="-25000" dirty="0" err="1">
                <a:latin typeface="微软雅黑" panose="020B0503020204020204" pitchFamily="34" charset="-122"/>
                <a:ea typeface="微软雅黑" panose="020B0503020204020204" pitchFamily="34" charset="-122"/>
                <a:cs typeface="Times New Roman" panose="02020603050405020304" pitchFamily="18" charset="0"/>
              </a:rPr>
              <a:t>bo</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p>
        </p:txBody>
      </p:sp>
      <p:graphicFrame>
        <p:nvGraphicFramePr>
          <p:cNvPr id="4" name="对象 3"/>
          <p:cNvGraphicFramePr>
            <a:graphicFrameLocks noChangeAspect="1"/>
          </p:cNvGraphicFramePr>
          <p:nvPr/>
        </p:nvGraphicFramePr>
        <p:xfrm>
          <a:off x="3989295" y="2148976"/>
          <a:ext cx="1165410" cy="663841"/>
        </p:xfrm>
        <a:graphic>
          <a:graphicData uri="http://schemas.openxmlformats.org/presentationml/2006/ole">
            <mc:AlternateContent xmlns:mc="http://schemas.openxmlformats.org/markup-compatibility/2006">
              <mc:Choice xmlns:v="urn:schemas-microsoft-com:vml" Requires="v">
                <p:oleObj spid="_x0000_s43014" name="公式" r:id="rId3" imgW="748975" imgH="431613" progId="Equation.3">
                  <p:embed/>
                </p:oleObj>
              </mc:Choice>
              <mc:Fallback>
                <p:oleObj name="公式" r:id="rId3" imgW="748975" imgH="431613" progId="Equation.3">
                  <p:embed/>
                  <p:pic>
                    <p:nvPicPr>
                      <p:cNvPr id="0" name="对象 9" descr="image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9295" y="2148976"/>
                        <a:ext cx="1165410" cy="6638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矩形 4"/>
          <p:cNvSpPr/>
          <p:nvPr/>
        </p:nvSpPr>
        <p:spPr>
          <a:xfrm>
            <a:off x="599440" y="2980055"/>
            <a:ext cx="7945120" cy="1060450"/>
          </a:xfrm>
          <a:prstGeom prst="rect">
            <a:avLst/>
          </a:prstGeom>
        </p:spPr>
        <p:txBody>
          <a:bodyPr wrap="square">
            <a:spAutoFit/>
          </a:bodyPr>
          <a:lstStyle/>
          <a:p>
            <a:pPr indent="306070">
              <a:lnSpc>
                <a:spcPct val="150000"/>
              </a:lnSpc>
            </a:pP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为保证混凝土的耐久性，由上式计算得出的胶凝材料用量还应满足《普通混凝土配合比设计规程》（</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JGJ55—2011</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规定的最小胶凝材料用量的要求，如计算得出的胶凝材料用量少于规定的最小胶凝材料用量，则应取规定的最小胶凝材料用量值。</a:t>
            </a:r>
          </a:p>
        </p:txBody>
      </p:sp>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21428" y="552112"/>
            <a:ext cx="5554345" cy="414020"/>
          </a:xfrm>
          <a:prstGeom prst="rect">
            <a:avLst/>
          </a:prstGeom>
        </p:spPr>
        <p:txBody>
          <a:bodyPr wrap="square">
            <a:spAutoFit/>
          </a:bodyPr>
          <a:lstStyle/>
          <a:p>
            <a:pPr indent="306070">
              <a:lnSpc>
                <a:spcPct val="150000"/>
              </a:lnSpc>
            </a:pP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B.</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每立方米混凝土的矿物掺合料用量（</a:t>
            </a:r>
            <a:r>
              <a:rPr lang="en-US" altLang="zh-CN" sz="1400" kern="100" dirty="0" err="1">
                <a:latin typeface="微软雅黑" panose="020B0503020204020204" pitchFamily="34" charset="-122"/>
                <a:ea typeface="微软雅黑" panose="020B0503020204020204" pitchFamily="34" charset="-122"/>
                <a:cs typeface="Times New Roman" panose="02020603050405020304" pitchFamily="18" charset="0"/>
              </a:rPr>
              <a:t>m</a:t>
            </a:r>
            <a:r>
              <a:rPr lang="en-US" altLang="zh-CN" sz="1400" kern="100" baseline="-25000" dirty="0" err="1">
                <a:latin typeface="微软雅黑" panose="020B0503020204020204" pitchFamily="34" charset="-122"/>
                <a:ea typeface="微软雅黑" panose="020B0503020204020204" pitchFamily="34" charset="-122"/>
                <a:cs typeface="Times New Roman" panose="02020603050405020304" pitchFamily="18" charset="0"/>
              </a:rPr>
              <a:t>fo</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）应按下式计算：</a:t>
            </a:r>
          </a:p>
        </p:txBody>
      </p:sp>
      <p:sp>
        <p:nvSpPr>
          <p:cNvPr id="3" name="矩形 2"/>
          <p:cNvSpPr/>
          <p:nvPr/>
        </p:nvSpPr>
        <p:spPr>
          <a:xfrm>
            <a:off x="3981450" y="898652"/>
            <a:ext cx="1181100" cy="368300"/>
          </a:xfrm>
          <a:prstGeom prst="rect">
            <a:avLst/>
          </a:prstGeom>
        </p:spPr>
        <p:txBody>
          <a:bodyPr wrap="none">
            <a:spAutoFit/>
          </a:bodyPr>
          <a:lstStyle/>
          <a:p>
            <a:r>
              <a:rPr lang="en-US" altLang="zh-CN" kern="100" dirty="0">
                <a:latin typeface="微软雅黑" panose="020B0503020204020204" pitchFamily="34" charset="-122"/>
                <a:ea typeface="微软雅黑" panose="020B0503020204020204" pitchFamily="34" charset="-122"/>
              </a:rPr>
              <a:t> </a:t>
            </a:r>
            <a:r>
              <a:rPr lang="en-US" altLang="zh-CN" i="1" kern="100" dirty="0" err="1">
                <a:latin typeface="微软雅黑" panose="020B0503020204020204" pitchFamily="34" charset="-122"/>
                <a:ea typeface="微软雅黑" panose="020B0503020204020204" pitchFamily="34" charset="-122"/>
              </a:rPr>
              <a:t>m</a:t>
            </a:r>
            <a:r>
              <a:rPr lang="en-US" altLang="zh-CN" i="1" kern="100" baseline="-25000" dirty="0" err="1">
                <a:latin typeface="微软雅黑" panose="020B0503020204020204" pitchFamily="34" charset="-122"/>
                <a:ea typeface="微软雅黑" panose="020B0503020204020204" pitchFamily="34" charset="-122"/>
              </a:rPr>
              <a:t>fo</a:t>
            </a:r>
            <a:r>
              <a:rPr lang="en-US" altLang="zh-CN" i="1" kern="100" dirty="0">
                <a:latin typeface="微软雅黑" panose="020B0503020204020204" pitchFamily="34" charset="-122"/>
                <a:ea typeface="微软雅黑" panose="020B0503020204020204" pitchFamily="34" charset="-122"/>
              </a:rPr>
              <a:t>=</a:t>
            </a:r>
            <a:r>
              <a:rPr lang="en-US" altLang="zh-CN" i="1" kern="100" dirty="0" err="1">
                <a:latin typeface="微软雅黑" panose="020B0503020204020204" pitchFamily="34" charset="-122"/>
                <a:ea typeface="微软雅黑" panose="020B0503020204020204" pitchFamily="34" charset="-122"/>
              </a:rPr>
              <a:t>m</a:t>
            </a:r>
            <a:r>
              <a:rPr lang="en-US" altLang="zh-CN" i="1" kern="100" baseline="-25000" dirty="0" err="1">
                <a:latin typeface="微软雅黑" panose="020B0503020204020204" pitchFamily="34" charset="-122"/>
                <a:ea typeface="微软雅黑" panose="020B0503020204020204" pitchFamily="34" charset="-122"/>
              </a:rPr>
              <a:t>bo</a:t>
            </a:r>
            <a:r>
              <a:rPr lang="zh-CN" altLang="zh-CN" i="1" kern="100" dirty="0">
                <a:latin typeface="微软雅黑" panose="020B0503020204020204" pitchFamily="34" charset="-122"/>
                <a:ea typeface="微软雅黑" panose="020B0503020204020204" pitchFamily="34" charset="-122"/>
                <a:cs typeface="Times New Roman" panose="02020603050405020304" pitchFamily="18" charset="0"/>
              </a:rPr>
              <a:t>β</a:t>
            </a:r>
            <a:r>
              <a:rPr lang="en-US" altLang="zh-CN" i="1" kern="100" baseline="-25000" dirty="0">
                <a:latin typeface="微软雅黑" panose="020B0503020204020204" pitchFamily="34" charset="-122"/>
                <a:ea typeface="微软雅黑" panose="020B0503020204020204" pitchFamily="34" charset="-122"/>
              </a:rPr>
              <a:t>f </a:t>
            </a:r>
            <a:endParaRPr lang="zh-CN" altLang="en-US" dirty="0">
              <a:latin typeface="微软雅黑" panose="020B0503020204020204" pitchFamily="34" charset="-122"/>
              <a:ea typeface="微软雅黑" panose="020B0503020204020204" pitchFamily="34" charset="-122"/>
            </a:endParaRPr>
          </a:p>
        </p:txBody>
      </p:sp>
      <p:sp>
        <p:nvSpPr>
          <p:cNvPr id="4" name="矩形 3"/>
          <p:cNvSpPr/>
          <p:nvPr/>
        </p:nvSpPr>
        <p:spPr>
          <a:xfrm>
            <a:off x="521428" y="1276752"/>
            <a:ext cx="5260730" cy="414020"/>
          </a:xfrm>
          <a:prstGeom prst="rect">
            <a:avLst/>
          </a:prstGeom>
        </p:spPr>
        <p:txBody>
          <a:bodyPr wrap="square">
            <a:spAutoFit/>
          </a:bodyPr>
          <a:lstStyle/>
          <a:p>
            <a:pPr indent="306070">
              <a:lnSpc>
                <a:spcPct val="150000"/>
              </a:lnSpc>
            </a:pP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式中β</a:t>
            </a:r>
            <a:r>
              <a:rPr lang="en-US" altLang="zh-CN" sz="1400" kern="100" baseline="-25000" dirty="0">
                <a:latin typeface="微软雅黑" panose="020B0503020204020204" pitchFamily="34" charset="-122"/>
                <a:ea typeface="微软雅黑" panose="020B0503020204020204" pitchFamily="34" charset="-122"/>
                <a:cs typeface="Times New Roman" panose="02020603050405020304" pitchFamily="18" charset="0"/>
              </a:rPr>
              <a:t>f</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——矿物掺合料量掺量（</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掺量如下表：</a:t>
            </a:r>
          </a:p>
        </p:txBody>
      </p:sp>
      <p:sp>
        <p:nvSpPr>
          <p:cNvPr id="5" name="矩形 4"/>
          <p:cNvSpPr/>
          <p:nvPr/>
        </p:nvSpPr>
        <p:spPr>
          <a:xfrm>
            <a:off x="3151793" y="1715243"/>
            <a:ext cx="3027680" cy="306705"/>
          </a:xfrm>
          <a:prstGeom prst="rect">
            <a:avLst/>
          </a:prstGeom>
        </p:spPr>
        <p:txBody>
          <a:bodyPr wrap="none">
            <a:spAutoFit/>
          </a:bodyPr>
          <a:lstStyle/>
          <a:p>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钢筋混凝土中矿物掺合料最大掺量表</a:t>
            </a:r>
          </a:p>
        </p:txBody>
      </p:sp>
      <p:graphicFrame>
        <p:nvGraphicFramePr>
          <p:cNvPr id="6" name="表格 5"/>
          <p:cNvGraphicFramePr>
            <a:graphicFrameLocks noGrp="1"/>
          </p:cNvGraphicFramePr>
          <p:nvPr>
            <p:extLst>
              <p:ext uri="{D42A27DB-BD31-4B8C-83A1-F6EECF244321}">
                <p14:modId xmlns:p14="http://schemas.microsoft.com/office/powerpoint/2010/main" val="843109507"/>
              </p:ext>
            </p:extLst>
          </p:nvPr>
        </p:nvGraphicFramePr>
        <p:xfrm>
          <a:off x="1615410" y="2001392"/>
          <a:ext cx="6100445" cy="2431415"/>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1262380">
                  <a:extLst>
                    <a:ext uri="{9D8B030D-6E8A-4147-A177-3AD203B41FA5}">
                      <a16:colId xmlns:a16="http://schemas.microsoft.com/office/drawing/2014/main" val="20000"/>
                    </a:ext>
                  </a:extLst>
                </a:gridCol>
                <a:gridCol w="1245235">
                  <a:extLst>
                    <a:ext uri="{9D8B030D-6E8A-4147-A177-3AD203B41FA5}">
                      <a16:colId xmlns:a16="http://schemas.microsoft.com/office/drawing/2014/main" val="20001"/>
                    </a:ext>
                  </a:extLst>
                </a:gridCol>
                <a:gridCol w="1796415">
                  <a:extLst>
                    <a:ext uri="{9D8B030D-6E8A-4147-A177-3AD203B41FA5}">
                      <a16:colId xmlns:a16="http://schemas.microsoft.com/office/drawing/2014/main" val="20002"/>
                    </a:ext>
                  </a:extLst>
                </a:gridCol>
                <a:gridCol w="1796415">
                  <a:extLst>
                    <a:ext uri="{9D8B030D-6E8A-4147-A177-3AD203B41FA5}">
                      <a16:colId xmlns:a16="http://schemas.microsoft.com/office/drawing/2014/main" val="20003"/>
                    </a:ext>
                  </a:extLst>
                </a:gridCol>
              </a:tblGrid>
              <a:tr h="222250">
                <a:tc rowSpan="2">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矿物掺合料种类</a:t>
                      </a:r>
                    </a:p>
                  </a:txBody>
                  <a:tcPr marL="0" marR="0" marT="0" marB="0" anchor="ctr"/>
                </a:tc>
                <a:tc rowSpan="2">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水胶比</a:t>
                      </a:r>
                    </a:p>
                  </a:txBody>
                  <a:tcPr marL="0" marR="0" marT="0" marB="0" anchor="ctr"/>
                </a:tc>
                <a:tc gridSpan="2">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最大掺量（％）</a:t>
                      </a:r>
                    </a:p>
                  </a:txBody>
                  <a:tcPr marL="0" marR="0" marT="0" marB="0" anchor="ctr"/>
                </a:tc>
                <a:tc hMerge="1">
                  <a:txBody>
                    <a:bodyPr/>
                    <a:lstStyle/>
                    <a:p>
                      <a:endParaRPr lang="zh-CN"/>
                    </a:p>
                  </a:txBody>
                  <a:tcPr/>
                </a:tc>
                <a:extLst>
                  <a:ext uri="{0D108BD9-81ED-4DB2-BD59-A6C34878D82A}">
                    <a16:rowId xmlns:a16="http://schemas.microsoft.com/office/drawing/2014/main" val="10000"/>
                  </a:ext>
                </a:extLst>
              </a:tr>
              <a:tr h="213360">
                <a:tc vMerge="1">
                  <a:txBody>
                    <a:bodyPr/>
                    <a:lstStyle/>
                    <a:p>
                      <a:endParaRPr lang="zh-CN"/>
                    </a:p>
                  </a:txBody>
                  <a:tcPr/>
                </a:tc>
                <a:tc vMerge="1">
                  <a:txBody>
                    <a:bodyPr/>
                    <a:lstStyle/>
                    <a:p>
                      <a:endParaRPr lang="zh-CN"/>
                    </a:p>
                  </a:txBody>
                  <a:tcPr/>
                </a:tc>
                <a:tc>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采用硅酸盐水泥时</a:t>
                      </a:r>
                    </a:p>
                  </a:txBody>
                  <a:tcPr marL="0" marR="0" marT="0" marB="0" anchor="ctr"/>
                </a:tc>
                <a:tc>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采用普通硅酸盐水泥时</a:t>
                      </a:r>
                    </a:p>
                  </a:txBody>
                  <a:tcPr marL="0" marR="0" marT="0" marB="0" anchor="ctr"/>
                </a:tc>
                <a:extLst>
                  <a:ext uri="{0D108BD9-81ED-4DB2-BD59-A6C34878D82A}">
                    <a16:rowId xmlns:a16="http://schemas.microsoft.com/office/drawing/2014/main" val="10001"/>
                  </a:ext>
                </a:extLst>
              </a:tr>
              <a:tr h="213360">
                <a:tc rowSpan="2">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粉煤灰</a:t>
                      </a:r>
                    </a:p>
                  </a:txBody>
                  <a:tcPr marL="0" marR="0" marT="0" marB="0" anchor="ctr"/>
                </a:tc>
                <a:tc>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a:t>
                      </a:r>
                      <a:r>
                        <a:rPr lang="en-US" sz="1400" kern="100">
                          <a:effectLst/>
                          <a:latin typeface="微软雅黑" panose="020B0503020204020204" pitchFamily="34" charset="-122"/>
                          <a:ea typeface="微软雅黑" panose="020B0503020204020204" pitchFamily="34" charset="-122"/>
                        </a:rPr>
                        <a:t>0.40</a:t>
                      </a:r>
                      <a:endParaRPr lang="zh-CN" sz="14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45</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35</a:t>
                      </a:r>
                    </a:p>
                  </a:txBody>
                  <a:tcPr marL="0" marR="0" marT="0" marB="0" anchor="ctr"/>
                </a:tc>
                <a:extLst>
                  <a:ext uri="{0D108BD9-81ED-4DB2-BD59-A6C34878D82A}">
                    <a16:rowId xmlns:a16="http://schemas.microsoft.com/office/drawing/2014/main" val="10002"/>
                  </a:ext>
                </a:extLst>
              </a:tr>
              <a:tr h="213360">
                <a:tc vMerge="1">
                  <a:txBody>
                    <a:bodyPr/>
                    <a:lstStyle/>
                    <a:p>
                      <a:endParaRPr lang="zh-CN"/>
                    </a:p>
                  </a:txBody>
                  <a:tcP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&gt;0.40</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40</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30</a:t>
                      </a:r>
                    </a:p>
                  </a:txBody>
                  <a:tcPr marL="0" marR="0" marT="0" marB="0" anchor="ctr"/>
                </a:tc>
                <a:extLst>
                  <a:ext uri="{0D108BD9-81ED-4DB2-BD59-A6C34878D82A}">
                    <a16:rowId xmlns:a16="http://schemas.microsoft.com/office/drawing/2014/main" val="10003"/>
                  </a:ext>
                </a:extLst>
              </a:tr>
              <a:tr h="213360">
                <a:tc rowSpan="2">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粒化髙炉矿渣粉</a:t>
                      </a:r>
                    </a:p>
                  </a:txBody>
                  <a:tcPr marL="0" marR="0" marT="0" marB="0" anchor="ctr"/>
                </a:tc>
                <a:tc>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a:t>
                      </a:r>
                      <a:r>
                        <a:rPr lang="en-US" sz="1400" kern="100">
                          <a:effectLst/>
                          <a:latin typeface="微软雅黑" panose="020B0503020204020204" pitchFamily="34" charset="-122"/>
                          <a:ea typeface="微软雅黑" panose="020B0503020204020204" pitchFamily="34" charset="-122"/>
                        </a:rPr>
                        <a:t>0.40</a:t>
                      </a:r>
                      <a:endParaRPr lang="zh-CN" sz="14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65</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55</a:t>
                      </a:r>
                    </a:p>
                  </a:txBody>
                  <a:tcPr marL="0" marR="0" marT="0" marB="0" anchor="ctr"/>
                </a:tc>
                <a:extLst>
                  <a:ext uri="{0D108BD9-81ED-4DB2-BD59-A6C34878D82A}">
                    <a16:rowId xmlns:a16="http://schemas.microsoft.com/office/drawing/2014/main" val="10004"/>
                  </a:ext>
                </a:extLst>
              </a:tr>
              <a:tr h="213360">
                <a:tc vMerge="1">
                  <a:txBody>
                    <a:bodyPr/>
                    <a:lstStyle/>
                    <a:p>
                      <a:endParaRPr lang="zh-CN"/>
                    </a:p>
                  </a:txBody>
                  <a:tcP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&gt;0.40</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55</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45</a:t>
                      </a:r>
                    </a:p>
                  </a:txBody>
                  <a:tcPr marL="0" marR="0" marT="0" marB="0" anchor="ctr"/>
                </a:tc>
                <a:extLst>
                  <a:ext uri="{0D108BD9-81ED-4DB2-BD59-A6C34878D82A}">
                    <a16:rowId xmlns:a16="http://schemas.microsoft.com/office/drawing/2014/main" val="10005"/>
                  </a:ext>
                </a:extLst>
              </a:tr>
              <a:tr h="237490">
                <a:tc>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钢渣粉</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30</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20</a:t>
                      </a:r>
                    </a:p>
                  </a:txBody>
                  <a:tcPr marL="0" marR="0" marT="0" marB="0" anchor="ctr"/>
                </a:tc>
                <a:extLst>
                  <a:ext uri="{0D108BD9-81ED-4DB2-BD59-A6C34878D82A}">
                    <a16:rowId xmlns:a16="http://schemas.microsoft.com/office/drawing/2014/main" val="10006"/>
                  </a:ext>
                </a:extLst>
              </a:tr>
              <a:tr h="237490">
                <a:tc>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磷渣粉</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30</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20</a:t>
                      </a:r>
                    </a:p>
                  </a:txBody>
                  <a:tcPr marL="0" marR="0" marT="0" marB="0" anchor="ctr"/>
                </a:tc>
                <a:extLst>
                  <a:ext uri="{0D108BD9-81ED-4DB2-BD59-A6C34878D82A}">
                    <a16:rowId xmlns:a16="http://schemas.microsoft.com/office/drawing/2014/main" val="10007"/>
                  </a:ext>
                </a:extLst>
              </a:tr>
              <a:tr h="237490">
                <a:tc>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硅灰</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10</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10</a:t>
                      </a:r>
                    </a:p>
                  </a:txBody>
                  <a:tcPr marL="0" marR="0" marT="0" marB="0" anchor="ctr"/>
                </a:tc>
                <a:extLst>
                  <a:ext uri="{0D108BD9-81ED-4DB2-BD59-A6C34878D82A}">
                    <a16:rowId xmlns:a16="http://schemas.microsoft.com/office/drawing/2014/main" val="10008"/>
                  </a:ext>
                </a:extLst>
              </a:tr>
              <a:tr h="213360">
                <a:tc rowSpan="2">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复合掺合料</a:t>
                      </a:r>
                    </a:p>
                  </a:txBody>
                  <a:tcPr marL="0" marR="0" marT="0" marB="0" anchor="ctr"/>
                </a:tc>
                <a:tc>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a:t>
                      </a:r>
                      <a:r>
                        <a:rPr lang="en-US" sz="1400" kern="100">
                          <a:effectLst/>
                          <a:latin typeface="微软雅黑" panose="020B0503020204020204" pitchFamily="34" charset="-122"/>
                          <a:ea typeface="微软雅黑" panose="020B0503020204020204" pitchFamily="34" charset="-122"/>
                        </a:rPr>
                        <a:t>0.40</a:t>
                      </a:r>
                      <a:endParaRPr lang="zh-CN" sz="14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65</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55</a:t>
                      </a:r>
                    </a:p>
                  </a:txBody>
                  <a:tcPr marL="0" marR="0" marT="0" marB="0" anchor="ctr"/>
                </a:tc>
                <a:extLst>
                  <a:ext uri="{0D108BD9-81ED-4DB2-BD59-A6C34878D82A}">
                    <a16:rowId xmlns:a16="http://schemas.microsoft.com/office/drawing/2014/main" val="10009"/>
                  </a:ext>
                </a:extLst>
              </a:tr>
              <a:tr h="216535">
                <a:tc vMerge="1">
                  <a:txBody>
                    <a:bodyPr/>
                    <a:lstStyle/>
                    <a:p>
                      <a:endParaRPr lang="zh-CN"/>
                    </a:p>
                  </a:txBody>
                  <a:tcP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&gt;0.40</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55</a:t>
                      </a:r>
                    </a:p>
                  </a:txBody>
                  <a:tcPr marL="0" marR="0" marT="0" marB="0" anchor="ctr"/>
                </a:tc>
                <a:tc>
                  <a:txBody>
                    <a:bodyPr/>
                    <a:lstStyle/>
                    <a:p>
                      <a:pPr indent="0" algn="ctr">
                        <a:spcAft>
                          <a:spcPts val="0"/>
                        </a:spcAft>
                      </a:pPr>
                      <a:r>
                        <a:rPr lang="en-US" sz="1400" kern="100" dirty="0">
                          <a:effectLst/>
                          <a:latin typeface="微软雅黑" panose="020B0503020204020204" pitchFamily="34" charset="-122"/>
                          <a:ea typeface="微软雅黑" panose="020B0503020204020204" pitchFamily="34" charset="-122"/>
                        </a:rPr>
                        <a:t>45</a:t>
                      </a:r>
                    </a:p>
                  </a:txBody>
                  <a:tcPr marL="0" marR="0" marT="0" marB="0" anchor="ct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85160" y="451328"/>
            <a:ext cx="2773680" cy="275590"/>
          </a:xfrm>
          <a:prstGeom prst="rect">
            <a:avLst/>
          </a:prstGeom>
        </p:spPr>
        <p:txBody>
          <a:bodyPr wrap="none">
            <a:spAutoFit/>
          </a:bodyPr>
          <a:lstStyle/>
          <a:p>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预应力混凝土中矿物掺合料最大掺量表</a:t>
            </a:r>
          </a:p>
        </p:txBody>
      </p:sp>
      <p:graphicFrame>
        <p:nvGraphicFramePr>
          <p:cNvPr id="3" name="表格 2"/>
          <p:cNvGraphicFramePr>
            <a:graphicFrameLocks noGrp="1"/>
          </p:cNvGraphicFramePr>
          <p:nvPr>
            <p:extLst>
              <p:ext uri="{D42A27DB-BD31-4B8C-83A1-F6EECF244321}">
                <p14:modId xmlns:p14="http://schemas.microsoft.com/office/powerpoint/2010/main" val="2023062602"/>
              </p:ext>
            </p:extLst>
          </p:nvPr>
        </p:nvGraphicFramePr>
        <p:xfrm>
          <a:off x="1000401" y="742793"/>
          <a:ext cx="6729730" cy="2355850"/>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1388745">
                  <a:extLst>
                    <a:ext uri="{9D8B030D-6E8A-4147-A177-3AD203B41FA5}">
                      <a16:colId xmlns:a16="http://schemas.microsoft.com/office/drawing/2014/main" val="20000"/>
                    </a:ext>
                  </a:extLst>
                </a:gridCol>
                <a:gridCol w="1375410">
                  <a:extLst>
                    <a:ext uri="{9D8B030D-6E8A-4147-A177-3AD203B41FA5}">
                      <a16:colId xmlns:a16="http://schemas.microsoft.com/office/drawing/2014/main" val="20001"/>
                    </a:ext>
                  </a:extLst>
                </a:gridCol>
                <a:gridCol w="1982470">
                  <a:extLst>
                    <a:ext uri="{9D8B030D-6E8A-4147-A177-3AD203B41FA5}">
                      <a16:colId xmlns:a16="http://schemas.microsoft.com/office/drawing/2014/main" val="20002"/>
                    </a:ext>
                  </a:extLst>
                </a:gridCol>
                <a:gridCol w="1983105">
                  <a:extLst>
                    <a:ext uri="{9D8B030D-6E8A-4147-A177-3AD203B41FA5}">
                      <a16:colId xmlns:a16="http://schemas.microsoft.com/office/drawing/2014/main" val="20003"/>
                    </a:ext>
                  </a:extLst>
                </a:gridCol>
              </a:tblGrid>
              <a:tr h="222250">
                <a:tc rowSpan="2">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矿物掺合料种类</a:t>
                      </a:r>
                    </a:p>
                  </a:txBody>
                  <a:tcPr marL="0" marR="0" marT="0" marB="0" anchor="ctr"/>
                </a:tc>
                <a:tc rowSpan="2">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水胶比</a:t>
                      </a:r>
                    </a:p>
                  </a:txBody>
                  <a:tcPr marL="0" marR="0" marT="0" marB="0" anchor="ctr"/>
                </a:tc>
                <a:tc gridSpan="2">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最大掺量（％）</a:t>
                      </a:r>
                    </a:p>
                  </a:txBody>
                  <a:tcPr marL="0" marR="0" marT="0" marB="0" anchor="ctr"/>
                </a:tc>
                <a:tc hMerge="1">
                  <a:txBody>
                    <a:bodyPr/>
                    <a:lstStyle/>
                    <a:p>
                      <a:endParaRPr lang="zh-CN"/>
                    </a:p>
                  </a:txBody>
                  <a:tcPr/>
                </a:tc>
                <a:extLst>
                  <a:ext uri="{0D108BD9-81ED-4DB2-BD59-A6C34878D82A}">
                    <a16:rowId xmlns:a16="http://schemas.microsoft.com/office/drawing/2014/main" val="10000"/>
                  </a:ext>
                </a:extLst>
              </a:tr>
              <a:tr h="213360">
                <a:tc vMerge="1">
                  <a:txBody>
                    <a:bodyPr/>
                    <a:lstStyle/>
                    <a:p>
                      <a:endParaRPr lang="zh-CN"/>
                    </a:p>
                  </a:txBody>
                  <a:tcPr/>
                </a:tc>
                <a:tc vMerge="1">
                  <a:txBody>
                    <a:bodyPr/>
                    <a:lstStyle/>
                    <a:p>
                      <a:endParaRPr lang="zh-CN"/>
                    </a:p>
                  </a:txBody>
                  <a:tcPr/>
                </a:tc>
                <a:tc>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采用硅酸盐水泥时</a:t>
                      </a:r>
                    </a:p>
                  </a:txBody>
                  <a:tcPr marL="0" marR="0" marT="0" marB="0" anchor="ctr"/>
                </a:tc>
                <a:tc>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采用普通硅酸盐水泥时</a:t>
                      </a:r>
                    </a:p>
                  </a:txBody>
                  <a:tcPr marL="0" marR="0" marT="0" marB="0" anchor="ctr"/>
                </a:tc>
                <a:extLst>
                  <a:ext uri="{0D108BD9-81ED-4DB2-BD59-A6C34878D82A}">
                    <a16:rowId xmlns:a16="http://schemas.microsoft.com/office/drawing/2014/main" val="10001"/>
                  </a:ext>
                </a:extLst>
              </a:tr>
              <a:tr h="213360">
                <a:tc rowSpan="2">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粉煤灰</a:t>
                      </a:r>
                    </a:p>
                  </a:txBody>
                  <a:tcPr marL="0" marR="0" marT="0" marB="0" anchor="ctr"/>
                </a:tc>
                <a:tc>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a:t>
                      </a:r>
                      <a:r>
                        <a:rPr lang="en-US" sz="1400" kern="100">
                          <a:effectLst/>
                          <a:latin typeface="微软雅黑" panose="020B0503020204020204" pitchFamily="34" charset="-122"/>
                          <a:ea typeface="微软雅黑" panose="020B0503020204020204" pitchFamily="34" charset="-122"/>
                        </a:rPr>
                        <a:t>0.40</a:t>
                      </a:r>
                      <a:endParaRPr lang="zh-CN" sz="14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35</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30</a:t>
                      </a:r>
                    </a:p>
                  </a:txBody>
                  <a:tcPr marL="0" marR="0" marT="0" marB="0" anchor="ctr"/>
                </a:tc>
                <a:extLst>
                  <a:ext uri="{0D108BD9-81ED-4DB2-BD59-A6C34878D82A}">
                    <a16:rowId xmlns:a16="http://schemas.microsoft.com/office/drawing/2014/main" val="10002"/>
                  </a:ext>
                </a:extLst>
              </a:tr>
              <a:tr h="213360">
                <a:tc vMerge="1">
                  <a:txBody>
                    <a:bodyPr/>
                    <a:lstStyle/>
                    <a:p>
                      <a:endParaRPr lang="zh-CN"/>
                    </a:p>
                  </a:txBody>
                  <a:tcP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&gt;0.40</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25</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20</a:t>
                      </a:r>
                    </a:p>
                  </a:txBody>
                  <a:tcPr marL="0" marR="0" marT="0" marB="0" anchor="ctr"/>
                </a:tc>
                <a:extLst>
                  <a:ext uri="{0D108BD9-81ED-4DB2-BD59-A6C34878D82A}">
                    <a16:rowId xmlns:a16="http://schemas.microsoft.com/office/drawing/2014/main" val="10003"/>
                  </a:ext>
                </a:extLst>
              </a:tr>
              <a:tr h="213360">
                <a:tc rowSpan="2">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粒化髙炉矿渣粉</a:t>
                      </a:r>
                    </a:p>
                  </a:txBody>
                  <a:tcPr marL="0" marR="0" marT="0" marB="0" anchor="ctr"/>
                </a:tc>
                <a:tc>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a:t>
                      </a:r>
                      <a:r>
                        <a:rPr lang="en-US" sz="1400" kern="100">
                          <a:effectLst/>
                          <a:latin typeface="微软雅黑" panose="020B0503020204020204" pitchFamily="34" charset="-122"/>
                          <a:ea typeface="微软雅黑" panose="020B0503020204020204" pitchFamily="34" charset="-122"/>
                        </a:rPr>
                        <a:t>0.40</a:t>
                      </a:r>
                      <a:endParaRPr lang="zh-CN" sz="14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55</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45</a:t>
                      </a:r>
                    </a:p>
                  </a:txBody>
                  <a:tcPr marL="0" marR="0" marT="0" marB="0" anchor="ctr"/>
                </a:tc>
                <a:extLst>
                  <a:ext uri="{0D108BD9-81ED-4DB2-BD59-A6C34878D82A}">
                    <a16:rowId xmlns:a16="http://schemas.microsoft.com/office/drawing/2014/main" val="10004"/>
                  </a:ext>
                </a:extLst>
              </a:tr>
              <a:tr h="213360">
                <a:tc vMerge="1">
                  <a:txBody>
                    <a:bodyPr/>
                    <a:lstStyle/>
                    <a:p>
                      <a:endParaRPr lang="zh-CN"/>
                    </a:p>
                  </a:txBody>
                  <a:tcP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&gt;0.40</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45</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35</a:t>
                      </a:r>
                    </a:p>
                  </a:txBody>
                  <a:tcPr marL="0" marR="0" marT="0" marB="0" anchor="ctr"/>
                </a:tc>
                <a:extLst>
                  <a:ext uri="{0D108BD9-81ED-4DB2-BD59-A6C34878D82A}">
                    <a16:rowId xmlns:a16="http://schemas.microsoft.com/office/drawing/2014/main" val="10005"/>
                  </a:ext>
                </a:extLst>
              </a:tr>
              <a:tr h="213360">
                <a:tc>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钢渣粉</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20</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10</a:t>
                      </a:r>
                    </a:p>
                  </a:txBody>
                  <a:tcPr marL="0" marR="0" marT="0" marB="0" anchor="ctr"/>
                </a:tc>
                <a:extLst>
                  <a:ext uri="{0D108BD9-81ED-4DB2-BD59-A6C34878D82A}">
                    <a16:rowId xmlns:a16="http://schemas.microsoft.com/office/drawing/2014/main" val="10006"/>
                  </a:ext>
                </a:extLst>
              </a:tr>
              <a:tr h="213360">
                <a:tc>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磷渣粉</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20</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10</a:t>
                      </a:r>
                    </a:p>
                  </a:txBody>
                  <a:tcPr marL="0" marR="0" marT="0" marB="0" anchor="ctr"/>
                </a:tc>
                <a:extLst>
                  <a:ext uri="{0D108BD9-81ED-4DB2-BD59-A6C34878D82A}">
                    <a16:rowId xmlns:a16="http://schemas.microsoft.com/office/drawing/2014/main" val="10007"/>
                  </a:ext>
                </a:extLst>
              </a:tr>
              <a:tr h="213360">
                <a:tc>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硅灰</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10</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10</a:t>
                      </a:r>
                    </a:p>
                  </a:txBody>
                  <a:tcPr marL="0" marR="0" marT="0" marB="0" anchor="ctr"/>
                </a:tc>
                <a:extLst>
                  <a:ext uri="{0D108BD9-81ED-4DB2-BD59-A6C34878D82A}">
                    <a16:rowId xmlns:a16="http://schemas.microsoft.com/office/drawing/2014/main" val="10008"/>
                  </a:ext>
                </a:extLst>
              </a:tr>
              <a:tr h="213360">
                <a:tc rowSpan="2">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复合掺合料</a:t>
                      </a:r>
                    </a:p>
                  </a:txBody>
                  <a:tcPr marL="0" marR="0" marT="0" marB="0" anchor="ctr"/>
                </a:tc>
                <a:tc>
                  <a:txBody>
                    <a:bodyPr/>
                    <a:lstStyle/>
                    <a:p>
                      <a:pPr indent="0" algn="ctr">
                        <a:spcAft>
                          <a:spcPts val="0"/>
                        </a:spcAft>
                      </a:pPr>
                      <a:r>
                        <a:rPr lang="zh-CN" sz="1400" kern="100">
                          <a:effectLst/>
                          <a:latin typeface="微软雅黑" panose="020B0503020204020204" pitchFamily="34" charset="-122"/>
                          <a:ea typeface="微软雅黑" panose="020B0503020204020204" pitchFamily="34" charset="-122"/>
                        </a:rPr>
                        <a:t>≤</a:t>
                      </a:r>
                      <a:r>
                        <a:rPr lang="en-US" sz="1400" kern="100">
                          <a:effectLst/>
                          <a:latin typeface="微软雅黑" panose="020B0503020204020204" pitchFamily="34" charset="-122"/>
                          <a:ea typeface="微软雅黑" panose="020B0503020204020204" pitchFamily="34" charset="-122"/>
                        </a:rPr>
                        <a:t>0.40</a:t>
                      </a:r>
                      <a:endParaRPr lang="zh-CN" sz="14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55</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45</a:t>
                      </a:r>
                    </a:p>
                  </a:txBody>
                  <a:tcPr marL="0" marR="0" marT="0" marB="0" anchor="ctr"/>
                </a:tc>
                <a:extLst>
                  <a:ext uri="{0D108BD9-81ED-4DB2-BD59-A6C34878D82A}">
                    <a16:rowId xmlns:a16="http://schemas.microsoft.com/office/drawing/2014/main" val="10009"/>
                  </a:ext>
                </a:extLst>
              </a:tr>
              <a:tr h="213360">
                <a:tc vMerge="1">
                  <a:txBody>
                    <a:bodyPr/>
                    <a:lstStyle/>
                    <a:p>
                      <a:endParaRPr lang="zh-CN"/>
                    </a:p>
                  </a:txBody>
                  <a:tcP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&gt;0.40</a:t>
                      </a:r>
                    </a:p>
                  </a:txBody>
                  <a:tcPr marL="0" marR="0" marT="0" marB="0" anchor="ctr"/>
                </a:tc>
                <a:tc>
                  <a:txBody>
                    <a:bodyPr/>
                    <a:lstStyle/>
                    <a:p>
                      <a:pPr indent="0" algn="ctr">
                        <a:spcAft>
                          <a:spcPts val="0"/>
                        </a:spcAft>
                      </a:pPr>
                      <a:r>
                        <a:rPr lang="en-US" sz="1400" kern="100">
                          <a:effectLst/>
                          <a:latin typeface="微软雅黑" panose="020B0503020204020204" pitchFamily="34" charset="-122"/>
                          <a:ea typeface="微软雅黑" panose="020B0503020204020204" pitchFamily="34" charset="-122"/>
                        </a:rPr>
                        <a:t>45</a:t>
                      </a:r>
                    </a:p>
                  </a:txBody>
                  <a:tcPr marL="0" marR="0" marT="0" marB="0" anchor="ctr"/>
                </a:tc>
                <a:tc>
                  <a:txBody>
                    <a:bodyPr/>
                    <a:lstStyle/>
                    <a:p>
                      <a:pPr indent="0" algn="ctr">
                        <a:spcAft>
                          <a:spcPts val="0"/>
                        </a:spcAft>
                      </a:pPr>
                      <a:r>
                        <a:rPr lang="en-US" sz="1400" kern="100" dirty="0">
                          <a:effectLst/>
                          <a:latin typeface="微软雅黑" panose="020B0503020204020204" pitchFamily="34" charset="-122"/>
                          <a:ea typeface="微软雅黑" panose="020B0503020204020204" pitchFamily="34" charset="-122"/>
                        </a:rPr>
                        <a:t>35</a:t>
                      </a:r>
                    </a:p>
                  </a:txBody>
                  <a:tcPr marL="0" marR="0" marT="0" marB="0" anchor="ctr"/>
                </a:tc>
                <a:extLst>
                  <a:ext uri="{0D108BD9-81ED-4DB2-BD59-A6C34878D82A}">
                    <a16:rowId xmlns:a16="http://schemas.microsoft.com/office/drawing/2014/main" val="10010"/>
                  </a:ext>
                </a:extLst>
              </a:tr>
            </a:tbl>
          </a:graphicData>
        </a:graphic>
      </p:graphicFrame>
      <p:grpSp>
        <p:nvGrpSpPr>
          <p:cNvPr id="5" name="组合 4"/>
          <p:cNvGrpSpPr/>
          <p:nvPr/>
        </p:nvGrpSpPr>
        <p:grpSpPr>
          <a:xfrm>
            <a:off x="431289" y="3152618"/>
            <a:ext cx="6346825" cy="414020"/>
            <a:chOff x="754" y="5638"/>
            <a:chExt cx="9995" cy="652"/>
          </a:xfrm>
        </p:grpSpPr>
        <p:sp>
          <p:nvSpPr>
            <p:cNvPr id="4" name="矩形 3"/>
            <p:cNvSpPr/>
            <p:nvPr/>
          </p:nvSpPr>
          <p:spPr>
            <a:xfrm>
              <a:off x="754" y="5638"/>
              <a:ext cx="9845" cy="652"/>
            </a:xfrm>
            <a:prstGeom prst="rect">
              <a:avLst/>
            </a:prstGeom>
          </p:spPr>
          <p:txBody>
            <a:bodyPr wrap="square">
              <a:spAutoFit/>
            </a:bodyPr>
            <a:lstStyle/>
            <a:p>
              <a:pPr indent="306070">
                <a:lnSpc>
                  <a:spcPct val="150000"/>
                </a:lnSpc>
              </a:pP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C.</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每立方米混凝土的水泥用量（</a:t>
              </a:r>
              <a:r>
                <a:rPr lang="en-US" altLang="zh-CN" sz="1400" kern="100" dirty="0" err="1">
                  <a:latin typeface="微软雅黑" panose="020B0503020204020204" pitchFamily="34" charset="-122"/>
                  <a:ea typeface="微软雅黑" panose="020B0503020204020204" pitchFamily="34" charset="-122"/>
                  <a:cs typeface="Times New Roman" panose="02020603050405020304" pitchFamily="18" charset="0"/>
                </a:rPr>
                <a:t>m</a:t>
              </a:r>
              <a:r>
                <a:rPr lang="en-US" altLang="zh-CN" sz="1400" kern="100" baseline="-25000" dirty="0" err="1">
                  <a:latin typeface="微软雅黑" panose="020B0503020204020204" pitchFamily="34" charset="-122"/>
                  <a:ea typeface="微软雅黑" panose="020B0503020204020204" pitchFamily="34" charset="-122"/>
                  <a:cs typeface="Times New Roman" panose="02020603050405020304" pitchFamily="18" charset="0"/>
                </a:rPr>
                <a:t>co</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）应按下式计算：</a:t>
              </a:r>
            </a:p>
          </p:txBody>
        </p:sp>
        <p:graphicFrame>
          <p:nvGraphicFramePr>
            <p:cNvPr id="6" name="对象 5"/>
            <p:cNvGraphicFramePr>
              <a:graphicFrameLocks noChangeAspect="1"/>
            </p:cNvGraphicFramePr>
            <p:nvPr/>
          </p:nvGraphicFramePr>
          <p:xfrm>
            <a:off x="8519" y="5688"/>
            <a:ext cx="2230" cy="552"/>
          </p:xfrm>
          <a:graphic>
            <a:graphicData uri="http://schemas.openxmlformats.org/presentationml/2006/ole">
              <mc:AlternateContent xmlns:mc="http://schemas.openxmlformats.org/markup-compatibility/2006">
                <mc:Choice xmlns:v="urn:schemas-microsoft-com:vml" Requires="v">
                  <p:oleObj spid="_x0000_s44043" name="公式" r:id="rId3" imgW="927100" imgH="228600" progId="Equation.3">
                    <p:embed/>
                  </p:oleObj>
                </mc:Choice>
                <mc:Fallback>
                  <p:oleObj name="公式" r:id="rId3" imgW="927100" imgH="228600" progId="Equation.3">
                    <p:embed/>
                    <p:pic>
                      <p:nvPicPr>
                        <p:cNvPr id="0" name="Object 1" descr="image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9" y="5688"/>
                          <a:ext cx="2230" cy="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 name="Rectangle 3"/>
          <p:cNvSpPr>
            <a:spLocks noChangeArrowheads="1"/>
          </p:cNvSpPr>
          <p:nvPr/>
        </p:nvSpPr>
        <p:spPr bwMode="auto">
          <a:xfrm>
            <a:off x="2387509" y="3767784"/>
            <a:ext cx="318770" cy="27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3" tIns="45716" rIns="91433" bIns="45716"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2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endParaRPr kumimoji="0" lang="en-US" altLang="zh-CN"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p:txBody>
      </p:sp>
      <p:grpSp>
        <p:nvGrpSpPr>
          <p:cNvPr id="9" name="组合 8"/>
          <p:cNvGrpSpPr/>
          <p:nvPr/>
        </p:nvGrpSpPr>
        <p:grpSpPr>
          <a:xfrm>
            <a:off x="431289" y="3566638"/>
            <a:ext cx="6251575" cy="414020"/>
            <a:chOff x="754" y="6290"/>
            <a:chExt cx="9845" cy="652"/>
          </a:xfrm>
        </p:grpSpPr>
        <p:sp>
          <p:nvSpPr>
            <p:cNvPr id="8" name="矩形 7"/>
            <p:cNvSpPr/>
            <p:nvPr/>
          </p:nvSpPr>
          <p:spPr>
            <a:xfrm>
              <a:off x="754" y="6290"/>
              <a:ext cx="9618" cy="652"/>
            </a:xfrm>
            <a:prstGeom prst="rect">
              <a:avLst/>
            </a:prstGeom>
          </p:spPr>
          <p:txBody>
            <a:bodyPr wrap="square">
              <a:spAutoFit/>
            </a:bodyPr>
            <a:lstStyle/>
            <a:p>
              <a:pPr indent="306070">
                <a:lnSpc>
                  <a:spcPct val="150000"/>
                </a:lnSpc>
              </a:pP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D.</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每立方米混凝土中外加剂用量（</a:t>
              </a:r>
              <a:r>
                <a:rPr lang="en-US" altLang="zh-CN" sz="1400" kern="100" dirty="0" err="1">
                  <a:latin typeface="微软雅黑" panose="020B0503020204020204" pitchFamily="34" charset="-122"/>
                  <a:ea typeface="微软雅黑" panose="020B0503020204020204" pitchFamily="34" charset="-122"/>
                  <a:cs typeface="Times New Roman" panose="02020603050405020304" pitchFamily="18" charset="0"/>
                </a:rPr>
                <a:t>m</a:t>
              </a:r>
              <a:r>
                <a:rPr lang="en-US" altLang="zh-CN" sz="1400" kern="100" baseline="-25000" dirty="0" err="1">
                  <a:latin typeface="微软雅黑" panose="020B0503020204020204" pitchFamily="34" charset="-122"/>
                  <a:ea typeface="微软雅黑" panose="020B0503020204020204" pitchFamily="34" charset="-122"/>
                  <a:cs typeface="Times New Roman" panose="02020603050405020304" pitchFamily="18" charset="0"/>
                </a:rPr>
                <a:t>ao</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）应按下式计算：</a:t>
              </a:r>
            </a:p>
          </p:txBody>
        </p:sp>
        <p:graphicFrame>
          <p:nvGraphicFramePr>
            <p:cNvPr id="10" name="对象 9"/>
            <p:cNvGraphicFramePr>
              <a:graphicFrameLocks noChangeAspect="1"/>
            </p:cNvGraphicFramePr>
            <p:nvPr/>
          </p:nvGraphicFramePr>
          <p:xfrm>
            <a:off x="8519" y="6375"/>
            <a:ext cx="2080" cy="567"/>
          </p:xfrm>
          <a:graphic>
            <a:graphicData uri="http://schemas.openxmlformats.org/presentationml/2006/ole">
              <mc:AlternateContent xmlns:mc="http://schemas.openxmlformats.org/markup-compatibility/2006">
                <mc:Choice xmlns:v="urn:schemas-microsoft-com:vml" Requires="v">
                  <p:oleObj spid="_x0000_s44044" name="公式" r:id="rId5" imgW="838200" imgH="228600" progId="Equation.3">
                    <p:embed/>
                  </p:oleObj>
                </mc:Choice>
                <mc:Fallback>
                  <p:oleObj name="公式" r:id="rId5" imgW="838200" imgH="228600" progId="Equation.3">
                    <p:embed/>
                    <p:pic>
                      <p:nvPicPr>
                        <p:cNvPr id="0" name="Object 5" descr="image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9" y="6375"/>
                          <a:ext cx="2080" cy="5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1" name="矩形 10"/>
          <p:cNvSpPr/>
          <p:nvPr/>
        </p:nvSpPr>
        <p:spPr>
          <a:xfrm>
            <a:off x="431289" y="4042253"/>
            <a:ext cx="4853940" cy="347345"/>
          </a:xfrm>
          <a:prstGeom prst="rect">
            <a:avLst/>
          </a:prstGeom>
        </p:spPr>
        <p:txBody>
          <a:bodyPr wrap="square">
            <a:spAutoFit/>
          </a:bodyPr>
          <a:lstStyle/>
          <a:p>
            <a:pPr indent="304800" algn="just">
              <a:lnSpc>
                <a:spcPts val="2000"/>
              </a:lnSpc>
              <a:spcAft>
                <a:spcPts val="0"/>
              </a:spcAft>
            </a:pPr>
            <a:r>
              <a:rPr lang="zh-CN" altLang="zh-CN" sz="1400" kern="100" dirty="0">
                <a:latin typeface="微软雅黑" panose="020B0503020204020204" pitchFamily="34" charset="-122"/>
                <a:ea typeface="微软雅黑" panose="020B0503020204020204" pitchFamily="34" charset="-122"/>
              </a:rPr>
              <a:t>式中</a:t>
            </a:r>
            <a:r>
              <a:rPr lang="zh-CN" altLang="zh-CN" sz="1400" i="1" kern="100" dirty="0">
                <a:latin typeface="微软雅黑" panose="020B0503020204020204" pitchFamily="34" charset="-122"/>
                <a:ea typeface="微软雅黑" panose="020B0503020204020204" pitchFamily="34" charset="-122"/>
              </a:rPr>
              <a:t>β</a:t>
            </a:r>
            <a:r>
              <a:rPr lang="en-US" altLang="zh-CN" sz="1400" i="1" kern="100" baseline="-25000" dirty="0">
                <a:latin typeface="微软雅黑" panose="020B0503020204020204" pitchFamily="34" charset="-122"/>
                <a:ea typeface="微软雅黑" panose="020B0503020204020204" pitchFamily="34" charset="-122"/>
              </a:rPr>
              <a:t>a</a:t>
            </a:r>
            <a:r>
              <a:rPr lang="zh-CN" altLang="zh-CN" sz="1400" kern="100" dirty="0">
                <a:latin typeface="微软雅黑" panose="020B0503020204020204" pitchFamily="34" charset="-122"/>
                <a:ea typeface="微软雅黑" panose="020B0503020204020204" pitchFamily="34" charset="-122"/>
              </a:rPr>
              <a:t>——外加剂掺量（</a:t>
            </a:r>
            <a:r>
              <a:rPr lang="en-US" altLang="zh-CN" sz="1400" kern="100" dirty="0">
                <a:latin typeface="微软雅黑" panose="020B0503020204020204" pitchFamily="34" charset="-122"/>
                <a:ea typeface="微软雅黑" panose="020B0503020204020204" pitchFamily="34" charset="-122"/>
              </a:rPr>
              <a:t>%</a:t>
            </a:r>
            <a:r>
              <a:rPr lang="zh-CN" altLang="zh-CN" sz="1400" kern="100" dirty="0">
                <a:latin typeface="微软雅黑" panose="020B0503020204020204" pitchFamily="34" charset="-122"/>
                <a:ea typeface="微软雅黑" panose="020B0503020204020204" pitchFamily="34" charset="-122"/>
              </a:rPr>
              <a:t>），应经混凝土试验确定。</a:t>
            </a:r>
          </a:p>
        </p:txBody>
      </p:sp>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805" y="445040"/>
            <a:ext cx="2632075" cy="347345"/>
          </a:xfrm>
          <a:prstGeom prst="rect">
            <a:avLst/>
          </a:prstGeom>
        </p:spPr>
        <p:txBody>
          <a:bodyPr wrap="none">
            <a:spAutoFit/>
          </a:bodyPr>
          <a:lstStyle/>
          <a:p>
            <a:pPr indent="0" algn="just" fontAlgn="auto">
              <a:lnSpc>
                <a:spcPts val="2000"/>
              </a:lnSpc>
              <a:spcAft>
                <a:spcPts val="0"/>
              </a:spcAft>
            </a:pPr>
            <a:r>
              <a:rPr lang="zh-CN" altLang="en-US" sz="1400" b="1" kern="100" dirty="0">
                <a:latin typeface="微软雅黑" panose="020B0503020204020204" pitchFamily="34" charset="-122"/>
                <a:ea typeface="微软雅黑" panose="020B0503020204020204" pitchFamily="34" charset="-122"/>
              </a:rPr>
              <a:t>（</a:t>
            </a:r>
            <a:r>
              <a:rPr lang="en-US" altLang="zh-CN" sz="1400" b="1" kern="100" dirty="0">
                <a:latin typeface="微软雅黑" panose="020B0503020204020204" pitchFamily="34" charset="-122"/>
                <a:ea typeface="微软雅黑" panose="020B0503020204020204" pitchFamily="34" charset="-122"/>
              </a:rPr>
              <a:t>5</a:t>
            </a:r>
            <a:r>
              <a:rPr lang="zh-CN" altLang="en-US" sz="1400" b="1" kern="100" dirty="0">
                <a:latin typeface="微软雅黑" panose="020B0503020204020204" pitchFamily="34" charset="-122"/>
                <a:ea typeface="微软雅黑" panose="020B0503020204020204" pitchFamily="34" charset="-122"/>
              </a:rPr>
              <a:t>）</a:t>
            </a:r>
            <a:r>
              <a:rPr lang="zh-CN" altLang="zh-CN" sz="1400" b="1" kern="100" dirty="0">
                <a:latin typeface="微软雅黑" panose="020B0503020204020204" pitchFamily="34" charset="-122"/>
                <a:ea typeface="微软雅黑" panose="020B0503020204020204" pitchFamily="34" charset="-122"/>
              </a:rPr>
              <a:t>选取合理的砂率值（</a:t>
            </a:r>
            <a:r>
              <a:rPr lang="zh-CN" altLang="zh-CN" sz="1400" b="1" i="1" kern="100" dirty="0">
                <a:latin typeface="微软雅黑" panose="020B0503020204020204" pitchFamily="34" charset="-122"/>
                <a:ea typeface="微软雅黑" panose="020B0503020204020204" pitchFamily="34" charset="-122"/>
              </a:rPr>
              <a:t>β</a:t>
            </a:r>
            <a:r>
              <a:rPr lang="en-US" altLang="zh-CN" sz="1400" b="1" i="1" kern="100" dirty="0">
                <a:latin typeface="微软雅黑" panose="020B0503020204020204" pitchFamily="34" charset="-122"/>
                <a:ea typeface="微软雅黑" panose="020B0503020204020204" pitchFamily="34" charset="-122"/>
              </a:rPr>
              <a:t>s</a:t>
            </a:r>
            <a:r>
              <a:rPr lang="zh-CN" altLang="zh-CN" sz="1400" b="1" kern="100" dirty="0">
                <a:latin typeface="微软雅黑" panose="020B0503020204020204" pitchFamily="34" charset="-122"/>
                <a:ea typeface="微软雅黑" panose="020B0503020204020204" pitchFamily="34" charset="-122"/>
              </a:rPr>
              <a:t>）</a:t>
            </a:r>
          </a:p>
        </p:txBody>
      </p:sp>
      <p:sp>
        <p:nvSpPr>
          <p:cNvPr id="3" name="矩形 2"/>
          <p:cNvSpPr/>
          <p:nvPr/>
        </p:nvSpPr>
        <p:spPr>
          <a:xfrm>
            <a:off x="291465" y="792480"/>
            <a:ext cx="8561070" cy="1383665"/>
          </a:xfrm>
          <a:prstGeom prst="rect">
            <a:avLst/>
          </a:prstGeom>
        </p:spPr>
        <p:txBody>
          <a:bodyPr wrap="square">
            <a:spAutoFit/>
          </a:bodyPr>
          <a:lstStyle/>
          <a:p>
            <a:pPr indent="304800" algn="just">
              <a:lnSpc>
                <a:spcPct val="150000"/>
              </a:lnSpc>
              <a:spcAft>
                <a:spcPts val="0"/>
              </a:spcAft>
            </a:pPr>
            <a:r>
              <a:rPr lang="zh-CN" altLang="zh-CN" sz="1400" b="1" kern="100" dirty="0">
                <a:latin typeface="微软雅黑" panose="020B0503020204020204" pitchFamily="34" charset="-122"/>
                <a:ea typeface="微软雅黑" panose="020B0503020204020204" pitchFamily="34" charset="-122"/>
              </a:rPr>
              <a:t>A.</a:t>
            </a:r>
            <a:r>
              <a:rPr lang="zh-CN" altLang="zh-CN" sz="1400" kern="100" dirty="0">
                <a:latin typeface="微软雅黑" panose="020B0503020204020204" pitchFamily="34" charset="-122"/>
                <a:ea typeface="微软雅黑" panose="020B0503020204020204" pitchFamily="34" charset="-122"/>
              </a:rPr>
              <a:t>砂率</a:t>
            </a:r>
            <a:r>
              <a:rPr lang="zh-CN" altLang="zh-CN" sz="1400" kern="100" dirty="0">
                <a:latin typeface="微软雅黑" panose="020B0503020204020204" pitchFamily="34" charset="-122"/>
                <a:ea typeface="微软雅黑" panose="020B0503020204020204" pitchFamily="34" charset="-122"/>
                <a:cs typeface="宋体" panose="02010600030101010101" pitchFamily="2" charset="-122"/>
              </a:rPr>
              <a:t>（</a:t>
            </a:r>
            <a:r>
              <a:rPr lang="zh-CN" altLang="zh-CN" sz="1400" i="1" kern="100" dirty="0">
                <a:latin typeface="微软雅黑" panose="020B0503020204020204" pitchFamily="34" charset="-122"/>
                <a:ea typeface="微软雅黑" panose="020B0503020204020204" pitchFamily="34" charset="-122"/>
              </a:rPr>
              <a:t>β</a:t>
            </a:r>
            <a:r>
              <a:rPr lang="en-US" altLang="zh-CN" sz="1400" i="1" kern="100" dirty="0">
                <a:latin typeface="微软雅黑" panose="020B0503020204020204" pitchFamily="34" charset="-122"/>
                <a:ea typeface="微软雅黑" panose="020B0503020204020204" pitchFamily="34" charset="-122"/>
              </a:rPr>
              <a:t>s</a:t>
            </a:r>
            <a:r>
              <a:rPr lang="zh-CN" altLang="zh-CN" sz="1400" kern="100" dirty="0">
                <a:latin typeface="微软雅黑" panose="020B0503020204020204" pitchFamily="34" charset="-122"/>
                <a:ea typeface="微软雅黑" panose="020B0503020204020204" pitchFamily="34" charset="-122"/>
              </a:rPr>
              <a:t>）应根据骨料的技术指标、混凝土拌合物性能和施工要求，参考既有历史资料确定。</a:t>
            </a:r>
          </a:p>
          <a:p>
            <a:pPr indent="304800" algn="just">
              <a:lnSpc>
                <a:spcPct val="150000"/>
              </a:lnSpc>
              <a:spcAft>
                <a:spcPts val="0"/>
              </a:spcAft>
            </a:pPr>
            <a:r>
              <a:rPr lang="en-US" altLang="zh-CN" sz="1400" b="1" kern="100" dirty="0">
                <a:latin typeface="微软雅黑" panose="020B0503020204020204" pitchFamily="34" charset="-122"/>
                <a:ea typeface="微软雅黑" panose="020B0503020204020204" pitchFamily="34" charset="-122"/>
                <a:cs typeface="Times New Roman" panose="02020603050405020304" pitchFamily="18" charset="0"/>
              </a:rPr>
              <a:t>B.</a:t>
            </a:r>
            <a:r>
              <a:rPr lang="zh-CN" altLang="zh-CN" sz="1400" kern="100" dirty="0">
                <a:latin typeface="微软雅黑" panose="020B0503020204020204" pitchFamily="34" charset="-122"/>
                <a:ea typeface="微软雅黑" panose="020B0503020204020204" pitchFamily="34" charset="-122"/>
              </a:rPr>
              <a:t>当缺乏砂率的历史资料时，混凝土砂率的确定应符合下列规定：</a:t>
            </a:r>
          </a:p>
          <a:p>
            <a:pPr indent="304800" algn="just">
              <a:lnSpc>
                <a:spcPct val="150000"/>
              </a:lnSpc>
              <a:spcAft>
                <a:spcPts val="0"/>
              </a:spcAft>
            </a:pP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zh-CN" sz="1400" kern="100" dirty="0">
                <a:latin typeface="微软雅黑" panose="020B0503020204020204" pitchFamily="34" charset="-122"/>
                <a:ea typeface="微软雅黑" panose="020B0503020204020204" pitchFamily="34" charset="-122"/>
              </a:rPr>
              <a:t>坍落度小于</a:t>
            </a:r>
            <a:r>
              <a:rPr lang="en-US" altLang="zh-CN" sz="1400" kern="100" dirty="0">
                <a:latin typeface="微软雅黑" panose="020B0503020204020204" pitchFamily="34" charset="-122"/>
                <a:ea typeface="微软雅黑" panose="020B0503020204020204" pitchFamily="34" charset="-122"/>
              </a:rPr>
              <a:t>10mm</a:t>
            </a:r>
            <a:r>
              <a:rPr lang="zh-CN" altLang="zh-CN" sz="1400" kern="100" dirty="0">
                <a:latin typeface="微软雅黑" panose="020B0503020204020204" pitchFamily="34" charset="-122"/>
                <a:ea typeface="微软雅黑" panose="020B0503020204020204" pitchFamily="34" charset="-122"/>
              </a:rPr>
              <a:t>的混凝土，其砂率应经试验确定；</a:t>
            </a:r>
          </a:p>
          <a:p>
            <a:pPr indent="304800" algn="just">
              <a:lnSpc>
                <a:spcPct val="150000"/>
              </a:lnSpc>
              <a:spcAft>
                <a:spcPts val="0"/>
              </a:spcAft>
            </a:pP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b.</a:t>
            </a:r>
            <a:r>
              <a:rPr lang="zh-CN" altLang="zh-CN" sz="1400" kern="100" dirty="0">
                <a:latin typeface="微软雅黑" panose="020B0503020204020204" pitchFamily="34" charset="-122"/>
                <a:ea typeface="微软雅黑" panose="020B0503020204020204" pitchFamily="34" charset="-122"/>
              </a:rPr>
              <a:t>坍落度为</a:t>
            </a:r>
            <a:r>
              <a:rPr lang="en-US" altLang="zh-CN" sz="1400" kern="100" dirty="0">
                <a:latin typeface="微软雅黑" panose="020B0503020204020204" pitchFamily="34" charset="-122"/>
                <a:ea typeface="微软雅黑" panose="020B0503020204020204" pitchFamily="34" charset="-122"/>
              </a:rPr>
              <a:t>10mm</a:t>
            </a:r>
            <a:r>
              <a:rPr lang="zh-CN" altLang="zh-CN" sz="1400" kern="1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kern="100" dirty="0">
                <a:latin typeface="微软雅黑" panose="020B0503020204020204" pitchFamily="34" charset="-122"/>
                <a:ea typeface="微软雅黑" panose="020B0503020204020204" pitchFamily="34" charset="-122"/>
              </a:rPr>
              <a:t>60mm</a:t>
            </a:r>
            <a:r>
              <a:rPr lang="zh-CN" altLang="zh-CN" sz="1400" kern="100" dirty="0">
                <a:latin typeface="微软雅黑" panose="020B0503020204020204" pitchFamily="34" charset="-122"/>
                <a:ea typeface="微软雅黑" panose="020B0503020204020204" pitchFamily="34" charset="-122"/>
              </a:rPr>
              <a:t>的混凝土，其砂率可根据粗骨料品种、最大公称粒径及水胶比按</a:t>
            </a:r>
            <a:r>
              <a:rPr lang="zh-CN" altLang="en-US" sz="1400" kern="100" dirty="0">
                <a:latin typeface="微软雅黑" panose="020B0503020204020204" pitchFamily="34" charset="-122"/>
                <a:ea typeface="微软雅黑" panose="020B0503020204020204" pitchFamily="34" charset="-122"/>
              </a:rPr>
              <a:t>下表</a:t>
            </a:r>
            <a:r>
              <a:rPr lang="zh-CN" altLang="zh-CN" sz="1400" kern="100" dirty="0">
                <a:latin typeface="微软雅黑" panose="020B0503020204020204" pitchFamily="34" charset="-122"/>
                <a:ea typeface="微软雅黑" panose="020B0503020204020204" pitchFamily="34" charset="-122"/>
              </a:rPr>
              <a:t>选取；</a:t>
            </a:r>
          </a:p>
        </p:txBody>
      </p:sp>
      <p:sp>
        <p:nvSpPr>
          <p:cNvPr id="4" name="矩形 3"/>
          <p:cNvSpPr/>
          <p:nvPr/>
        </p:nvSpPr>
        <p:spPr>
          <a:xfrm>
            <a:off x="3452520" y="2022792"/>
            <a:ext cx="1941195" cy="306705"/>
          </a:xfrm>
          <a:prstGeom prst="rect">
            <a:avLst/>
          </a:prstGeom>
        </p:spPr>
        <p:txBody>
          <a:bodyPr wrap="none">
            <a:spAutoFit/>
          </a:bodyPr>
          <a:lstStyle/>
          <a:p>
            <a:r>
              <a:rPr lang="zh-CN" altLang="zh-CN" sz="1400" dirty="0">
                <a:latin typeface="微软雅黑" panose="020B0503020204020204" pitchFamily="34" charset="-122"/>
                <a:ea typeface="微软雅黑" panose="020B0503020204020204" pitchFamily="34" charset="-122"/>
              </a:rPr>
              <a:t>混凝土的砂率（</a:t>
            </a:r>
            <a:r>
              <a:rPr lang="en-US" altLang="zh-CN"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）表</a:t>
            </a:r>
            <a:endParaRPr lang="zh-CN" altLang="en-US" sz="1400" dirty="0">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565613668"/>
              </p:ext>
            </p:extLst>
          </p:nvPr>
        </p:nvGraphicFramePr>
        <p:xfrm>
          <a:off x="480084" y="2277860"/>
          <a:ext cx="7886065" cy="1537710"/>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1517650">
                  <a:extLst>
                    <a:ext uri="{9D8B030D-6E8A-4147-A177-3AD203B41FA5}">
                      <a16:colId xmlns:a16="http://schemas.microsoft.com/office/drawing/2014/main" val="20000"/>
                    </a:ext>
                  </a:extLst>
                </a:gridCol>
                <a:gridCol w="1036320">
                  <a:extLst>
                    <a:ext uri="{9D8B030D-6E8A-4147-A177-3AD203B41FA5}">
                      <a16:colId xmlns:a16="http://schemas.microsoft.com/office/drawing/2014/main" val="20001"/>
                    </a:ext>
                  </a:extLst>
                </a:gridCol>
                <a:gridCol w="1078865">
                  <a:extLst>
                    <a:ext uri="{9D8B030D-6E8A-4147-A177-3AD203B41FA5}">
                      <a16:colId xmlns:a16="http://schemas.microsoft.com/office/drawing/2014/main" val="20002"/>
                    </a:ext>
                  </a:extLst>
                </a:gridCol>
                <a:gridCol w="1043305">
                  <a:extLst>
                    <a:ext uri="{9D8B030D-6E8A-4147-A177-3AD203B41FA5}">
                      <a16:colId xmlns:a16="http://schemas.microsoft.com/office/drawing/2014/main" val="20003"/>
                    </a:ext>
                  </a:extLst>
                </a:gridCol>
                <a:gridCol w="981075">
                  <a:extLst>
                    <a:ext uri="{9D8B030D-6E8A-4147-A177-3AD203B41FA5}">
                      <a16:colId xmlns:a16="http://schemas.microsoft.com/office/drawing/2014/main" val="20004"/>
                    </a:ext>
                  </a:extLst>
                </a:gridCol>
                <a:gridCol w="1025525">
                  <a:extLst>
                    <a:ext uri="{9D8B030D-6E8A-4147-A177-3AD203B41FA5}">
                      <a16:colId xmlns:a16="http://schemas.microsoft.com/office/drawing/2014/main" val="20005"/>
                    </a:ext>
                  </a:extLst>
                </a:gridCol>
                <a:gridCol w="1203325">
                  <a:extLst>
                    <a:ext uri="{9D8B030D-6E8A-4147-A177-3AD203B41FA5}">
                      <a16:colId xmlns:a16="http://schemas.microsoft.com/office/drawing/2014/main" val="20006"/>
                    </a:ext>
                  </a:extLst>
                </a:gridCol>
              </a:tblGrid>
              <a:tr h="256361">
                <a:tc>
                  <a:txBody>
                    <a:bodyPr/>
                    <a:lstStyle/>
                    <a:p>
                      <a:pPr indent="304800" algn="ctr">
                        <a:spcAft>
                          <a:spcPts val="0"/>
                        </a:spcAft>
                      </a:pPr>
                      <a:r>
                        <a:rPr lang="zh-CN" sz="1400" kern="100">
                          <a:effectLst/>
                          <a:latin typeface="宋体" panose="02010600030101010101" pitchFamily="2" charset="-122"/>
                          <a:ea typeface="宋体" panose="02010600030101010101" pitchFamily="2" charset="-122"/>
                        </a:rPr>
                        <a:t>水胶比</a:t>
                      </a:r>
                    </a:p>
                  </a:txBody>
                  <a:tcPr marL="0" marR="0" marT="0" marB="0" anchor="ctr"/>
                </a:tc>
                <a:tc gridSpan="3">
                  <a:txBody>
                    <a:bodyPr/>
                    <a:lstStyle/>
                    <a:p>
                      <a:pPr indent="304800" algn="ctr">
                        <a:spcAft>
                          <a:spcPts val="0"/>
                        </a:spcAft>
                      </a:pPr>
                      <a:r>
                        <a:rPr lang="zh-CN" sz="1400" kern="100" dirty="0">
                          <a:effectLst/>
                          <a:latin typeface="宋体" panose="02010600030101010101" pitchFamily="2" charset="-122"/>
                          <a:ea typeface="宋体" panose="02010600030101010101" pitchFamily="2" charset="-122"/>
                        </a:rPr>
                        <a:t>卵石最大粒径（</a:t>
                      </a:r>
                      <a:r>
                        <a:rPr lang="en-US" sz="1400" kern="100" dirty="0">
                          <a:effectLst/>
                          <a:latin typeface="宋体" panose="02010600030101010101" pitchFamily="2" charset="-122"/>
                          <a:ea typeface="宋体" panose="02010600030101010101" pitchFamily="2" charset="-122"/>
                        </a:rPr>
                        <a:t>mm</a:t>
                      </a:r>
                      <a:r>
                        <a:rPr lang="zh-CN" sz="1400" kern="100" dirty="0">
                          <a:effectLst/>
                          <a:latin typeface="宋体" panose="02010600030101010101" pitchFamily="2" charset="-122"/>
                          <a:ea typeface="宋体" panose="02010600030101010101" pitchFamily="2" charset="-122"/>
                        </a:rPr>
                        <a:t>）</a:t>
                      </a:r>
                    </a:p>
                  </a:txBody>
                  <a:tcPr marL="0" marR="0" marT="0" marB="0" anchor="ctr"/>
                </a:tc>
                <a:tc hMerge="1">
                  <a:txBody>
                    <a:bodyPr/>
                    <a:lstStyle/>
                    <a:p>
                      <a:endParaRPr lang="zh-CN"/>
                    </a:p>
                  </a:txBody>
                  <a:tcPr/>
                </a:tc>
                <a:tc hMerge="1">
                  <a:txBody>
                    <a:bodyPr/>
                    <a:lstStyle/>
                    <a:p>
                      <a:endParaRPr lang="zh-CN"/>
                    </a:p>
                  </a:txBody>
                  <a:tcPr/>
                </a:tc>
                <a:tc gridSpan="3">
                  <a:txBody>
                    <a:bodyPr/>
                    <a:lstStyle/>
                    <a:p>
                      <a:pPr indent="304800" algn="ctr">
                        <a:spcAft>
                          <a:spcPts val="0"/>
                        </a:spcAft>
                      </a:pPr>
                      <a:r>
                        <a:rPr lang="zh-CN" sz="1400" kern="100">
                          <a:effectLst/>
                          <a:latin typeface="宋体" panose="02010600030101010101" pitchFamily="2" charset="-122"/>
                          <a:ea typeface="宋体" panose="02010600030101010101" pitchFamily="2" charset="-122"/>
                        </a:rPr>
                        <a:t>碎石最大粒径（</a:t>
                      </a:r>
                      <a:r>
                        <a:rPr lang="en-US" sz="1400" kern="100">
                          <a:effectLst/>
                          <a:latin typeface="宋体" panose="02010600030101010101" pitchFamily="2" charset="-122"/>
                          <a:ea typeface="宋体" panose="02010600030101010101" pitchFamily="2" charset="-122"/>
                        </a:rPr>
                        <a:t>mm</a:t>
                      </a:r>
                      <a:r>
                        <a:rPr lang="zh-CN" sz="1400" kern="100">
                          <a:effectLst/>
                          <a:latin typeface="宋体" panose="02010600030101010101" pitchFamily="2" charset="-122"/>
                          <a:ea typeface="宋体" panose="02010600030101010101" pitchFamily="2" charset="-122"/>
                        </a:rPr>
                        <a:t>）</a:t>
                      </a:r>
                    </a:p>
                  </a:txBody>
                  <a:tcPr marL="0" marR="0" marT="0" marB="0"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256361">
                <a:tc>
                  <a:txBody>
                    <a:bodyPr/>
                    <a:lstStyle/>
                    <a:p>
                      <a:pPr indent="304800" algn="ctr">
                        <a:spcAft>
                          <a:spcPts val="0"/>
                        </a:spcAft>
                      </a:pP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W</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B</a:t>
                      </a:r>
                      <a:r>
                        <a:rPr lang="zh-CN" sz="1400" kern="100">
                          <a:effectLst/>
                          <a:latin typeface="宋体" panose="02010600030101010101" pitchFamily="2" charset="-122"/>
                          <a:ea typeface="宋体" panose="02010600030101010101" pitchFamily="2" charset="-122"/>
                        </a:rPr>
                        <a:t>）</a:t>
                      </a: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10</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20</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40</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16</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20</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40</a:t>
                      </a:r>
                      <a:endParaRPr lang="zh-CN" sz="1400" kern="100">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0001"/>
                  </a:ext>
                </a:extLst>
              </a:tr>
              <a:tr h="256361">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0.40</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26</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32</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25</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3l</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24</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30</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30</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35</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29</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34</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27</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32</a:t>
                      </a:r>
                      <a:endParaRPr lang="zh-CN" sz="1400" kern="100">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0002"/>
                  </a:ext>
                </a:extLst>
              </a:tr>
              <a:tr h="256361">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0.50</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30</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35</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29</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34</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28</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33</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33</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38</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32</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37</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30</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35</a:t>
                      </a:r>
                      <a:endParaRPr lang="zh-CN" sz="1400" kern="100">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0003"/>
                  </a:ext>
                </a:extLst>
              </a:tr>
              <a:tr h="256361">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0.60</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33</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38</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32</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37</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31</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36</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36</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41</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35</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40</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33</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38</a:t>
                      </a:r>
                      <a:endParaRPr lang="zh-CN" sz="1400" kern="100">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0004"/>
                  </a:ext>
                </a:extLst>
              </a:tr>
              <a:tr h="255905">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0.70</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36</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41</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35</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40</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34</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39</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39</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44</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38</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43</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dirty="0">
                          <a:effectLst/>
                          <a:latin typeface="宋体" panose="02010600030101010101" pitchFamily="2" charset="-122"/>
                          <a:ea typeface="宋体" panose="02010600030101010101" pitchFamily="2" charset="-122"/>
                        </a:rPr>
                        <a:t>36</a:t>
                      </a:r>
                      <a:r>
                        <a:rPr lang="zh-CN" sz="1400" kern="100" dirty="0">
                          <a:effectLst/>
                          <a:latin typeface="宋体" panose="02010600030101010101" pitchFamily="2" charset="-122"/>
                          <a:ea typeface="宋体" panose="02010600030101010101" pitchFamily="2" charset="-122"/>
                        </a:rPr>
                        <a:t>～</a:t>
                      </a:r>
                      <a:r>
                        <a:rPr lang="en-US" sz="1400" kern="100" dirty="0">
                          <a:effectLst/>
                          <a:latin typeface="宋体" panose="02010600030101010101" pitchFamily="2" charset="-122"/>
                          <a:ea typeface="宋体" panose="02010600030101010101" pitchFamily="2" charset="-122"/>
                        </a:rPr>
                        <a:t>4l</a:t>
                      </a:r>
                      <a:endParaRPr lang="zh-CN" sz="1400" kern="100" dirty="0">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0005"/>
                  </a:ext>
                </a:extLst>
              </a:tr>
            </a:tbl>
          </a:graphicData>
        </a:graphic>
      </p:graphicFrame>
      <p:sp>
        <p:nvSpPr>
          <p:cNvPr id="6" name="矩形 5"/>
          <p:cNvSpPr/>
          <p:nvPr/>
        </p:nvSpPr>
        <p:spPr>
          <a:xfrm>
            <a:off x="291465" y="3815570"/>
            <a:ext cx="8279130" cy="737235"/>
          </a:xfrm>
          <a:prstGeom prst="rect">
            <a:avLst/>
          </a:prstGeom>
        </p:spPr>
        <p:txBody>
          <a:bodyPr wrap="square">
            <a:spAutoFit/>
          </a:bodyPr>
          <a:lstStyle/>
          <a:p>
            <a:pPr indent="304800" algn="just">
              <a:lnSpc>
                <a:spcPct val="150000"/>
              </a:lnSpc>
              <a:spcAft>
                <a:spcPts val="0"/>
              </a:spcAft>
            </a:pP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c.</a:t>
            </a:r>
            <a:r>
              <a:rPr lang="zh-CN" altLang="zh-CN" sz="1400" kern="100" dirty="0">
                <a:latin typeface="微软雅黑" panose="020B0503020204020204" pitchFamily="34" charset="-122"/>
                <a:ea typeface="微软雅黑" panose="020B0503020204020204" pitchFamily="34" charset="-122"/>
              </a:rPr>
              <a:t>坍落度大于</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60mm</a:t>
            </a:r>
            <a:r>
              <a:rPr lang="zh-CN" altLang="zh-CN" sz="1400" kern="100" dirty="0">
                <a:latin typeface="微软雅黑" panose="020B0503020204020204" pitchFamily="34" charset="-122"/>
                <a:ea typeface="微软雅黑" panose="020B0503020204020204" pitchFamily="34" charset="-122"/>
              </a:rPr>
              <a:t>的混凝土，其砂率可经试验确定，也可在</a:t>
            </a:r>
            <a:r>
              <a:rPr lang="zh-CN" altLang="en-US" sz="1400" kern="100" dirty="0">
                <a:latin typeface="微软雅黑" panose="020B0503020204020204" pitchFamily="34" charset="-122"/>
                <a:ea typeface="微软雅黑" panose="020B0503020204020204" pitchFamily="34" charset="-122"/>
              </a:rPr>
              <a:t>上表</a:t>
            </a:r>
            <a:r>
              <a:rPr lang="zh-CN" altLang="zh-CN" sz="1400" kern="100" dirty="0">
                <a:latin typeface="微软雅黑" panose="020B0503020204020204" pitchFamily="34" charset="-122"/>
                <a:ea typeface="微软雅黑" panose="020B0503020204020204" pitchFamily="34" charset="-122"/>
              </a:rPr>
              <a:t>的基础上，按坍落度每增大</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20mm</a:t>
            </a:r>
            <a:r>
              <a:rPr lang="zh-CN" altLang="zh-CN" sz="1400" kern="100" dirty="0">
                <a:latin typeface="微软雅黑" panose="020B0503020204020204" pitchFamily="34" charset="-122"/>
                <a:ea typeface="微软雅黑" panose="020B0503020204020204" pitchFamily="34" charset="-122"/>
              </a:rPr>
              <a:t>、砂率增大</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400" kern="100" dirty="0">
                <a:latin typeface="微软雅黑" panose="020B0503020204020204" pitchFamily="34" charset="-122"/>
                <a:ea typeface="微软雅黑" panose="020B0503020204020204" pitchFamily="34" charset="-122"/>
              </a:rPr>
              <a:t>的幅度予以调整。</a:t>
            </a:r>
          </a:p>
        </p:txBody>
      </p:sp>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7884" y="500605"/>
            <a:ext cx="4571671" cy="347345"/>
          </a:xfrm>
          <a:prstGeom prst="rect">
            <a:avLst/>
          </a:prstGeom>
        </p:spPr>
        <p:txBody>
          <a:bodyPr>
            <a:spAutoFit/>
          </a:bodyPr>
          <a:lstStyle/>
          <a:p>
            <a:pPr indent="304800" algn="just">
              <a:lnSpc>
                <a:spcPts val="2000"/>
              </a:lnSpc>
              <a:spcAft>
                <a:spcPts val="0"/>
              </a:spcAft>
            </a:pPr>
            <a:r>
              <a:rPr lang="zh-CN" altLang="en-US" sz="1400" b="1" kern="100" dirty="0">
                <a:latin typeface="微软雅黑" panose="020B0503020204020204" pitchFamily="34" charset="-122"/>
                <a:ea typeface="微软雅黑" panose="020B0503020204020204" pitchFamily="34" charset="-122"/>
              </a:rPr>
              <a:t>（</a:t>
            </a:r>
            <a:r>
              <a:rPr lang="en-US" altLang="zh-CN" sz="1400" b="1" kern="100" dirty="0">
                <a:latin typeface="微软雅黑" panose="020B0503020204020204" pitchFamily="34" charset="-122"/>
                <a:ea typeface="微软雅黑" panose="020B0503020204020204" pitchFamily="34" charset="-122"/>
              </a:rPr>
              <a:t>6</a:t>
            </a:r>
            <a:r>
              <a:rPr lang="zh-CN" altLang="en-US" sz="1400" b="1" kern="100" dirty="0">
                <a:latin typeface="微软雅黑" panose="020B0503020204020204" pitchFamily="34" charset="-122"/>
                <a:ea typeface="微软雅黑" panose="020B0503020204020204" pitchFamily="34" charset="-122"/>
              </a:rPr>
              <a:t>）</a:t>
            </a:r>
            <a:r>
              <a:rPr lang="zh-CN" altLang="zh-CN" sz="1400" b="1" kern="100" dirty="0">
                <a:latin typeface="微软雅黑" panose="020B0503020204020204" pitchFamily="34" charset="-122"/>
                <a:ea typeface="微软雅黑" panose="020B0503020204020204" pitchFamily="34" charset="-122"/>
              </a:rPr>
              <a:t>计算粗、细骨抖的用量（</a:t>
            </a:r>
            <a:r>
              <a:rPr lang="en-US" altLang="zh-CN" sz="1400" b="1" i="1" kern="100" spc="100" dirty="0" err="1">
                <a:latin typeface="微软雅黑" panose="020B0503020204020204" pitchFamily="34" charset="-122"/>
                <a:ea typeface="微软雅黑" panose="020B0503020204020204" pitchFamily="34" charset="-122"/>
              </a:rPr>
              <a:t>m</a:t>
            </a:r>
            <a:r>
              <a:rPr lang="en-US" altLang="zh-CN" sz="1400" b="1" i="1" kern="100" spc="100" baseline="-25000" dirty="0" err="1">
                <a:latin typeface="微软雅黑" panose="020B0503020204020204" pitchFamily="34" charset="-122"/>
                <a:ea typeface="微软雅黑" panose="020B0503020204020204" pitchFamily="34" charset="-122"/>
              </a:rPr>
              <a:t>go</a:t>
            </a:r>
            <a:r>
              <a:rPr lang="zh-CN" altLang="zh-CN" sz="1400" b="1" kern="100" dirty="0">
                <a:latin typeface="微软雅黑" panose="020B0503020204020204" pitchFamily="34" charset="-122"/>
                <a:ea typeface="微软雅黑" panose="020B0503020204020204" pitchFamily="34" charset="-122"/>
              </a:rPr>
              <a:t>）及（</a:t>
            </a:r>
            <a:r>
              <a:rPr lang="en-US" altLang="zh-CN" sz="1400" b="1" i="1" kern="100" spc="100" dirty="0" err="1">
                <a:latin typeface="微软雅黑" panose="020B0503020204020204" pitchFamily="34" charset="-122"/>
                <a:ea typeface="微软雅黑" panose="020B0503020204020204" pitchFamily="34" charset="-122"/>
              </a:rPr>
              <a:t>m</a:t>
            </a:r>
            <a:r>
              <a:rPr lang="en-US" altLang="zh-CN" sz="1400" b="1" i="1" kern="100" spc="100" baseline="-25000" dirty="0" err="1">
                <a:latin typeface="微软雅黑" panose="020B0503020204020204" pitchFamily="34" charset="-122"/>
                <a:ea typeface="微软雅黑" panose="020B0503020204020204" pitchFamily="34" charset="-122"/>
              </a:rPr>
              <a:t>so</a:t>
            </a:r>
            <a:r>
              <a:rPr lang="zh-CN" altLang="zh-CN" sz="1400" b="1" kern="100" dirty="0">
                <a:latin typeface="微软雅黑" panose="020B0503020204020204" pitchFamily="34" charset="-122"/>
                <a:ea typeface="微软雅黑" panose="020B0503020204020204" pitchFamily="34" charset="-122"/>
              </a:rPr>
              <a:t>）</a:t>
            </a:r>
          </a:p>
        </p:txBody>
      </p:sp>
      <p:sp>
        <p:nvSpPr>
          <p:cNvPr id="3" name="矩形 2"/>
          <p:cNvSpPr/>
          <p:nvPr/>
        </p:nvSpPr>
        <p:spPr>
          <a:xfrm>
            <a:off x="435292" y="811847"/>
            <a:ext cx="8273415" cy="1383665"/>
          </a:xfrm>
          <a:prstGeom prst="rect">
            <a:avLst/>
          </a:prstGeom>
        </p:spPr>
        <p:txBody>
          <a:bodyPr wrap="square">
            <a:spAutoFit/>
          </a:bodyPr>
          <a:lstStyle/>
          <a:p>
            <a:pPr indent="304800">
              <a:lnSpc>
                <a:spcPct val="150000"/>
              </a:lnSpc>
            </a:pPr>
            <a:r>
              <a:rPr lang="en-US" altLang="zh-CN" sz="1400" kern="100" dirty="0">
                <a:solidFill>
                  <a:srgbClr val="000000"/>
                </a:solidFill>
                <a:latin typeface="微软雅黑" panose="020B0503020204020204" pitchFamily="34" charset="-122"/>
                <a:ea typeface="微软雅黑" panose="020B0503020204020204" pitchFamily="34" charset="-122"/>
              </a:rPr>
              <a:t> </a:t>
            </a:r>
            <a:r>
              <a:rPr lang="zh-CN" altLang="zh-CN" sz="1400" kern="100" dirty="0">
                <a:solidFill>
                  <a:srgbClr val="000000"/>
                </a:solidFill>
                <a:latin typeface="微软雅黑" panose="020B0503020204020204" pitchFamily="34" charset="-122"/>
                <a:ea typeface="微软雅黑" panose="020B0503020204020204" pitchFamily="34" charset="-122"/>
              </a:rPr>
              <a:t>粗、细骨料的用量可用质量法或体积法求得。</a:t>
            </a:r>
            <a:endParaRPr lang="zh-CN" altLang="zh-CN" sz="1400" kern="100" dirty="0">
              <a:latin typeface="微软雅黑" panose="020B0503020204020204" pitchFamily="34" charset="-122"/>
              <a:ea typeface="微软雅黑" panose="020B0503020204020204" pitchFamily="34" charset="-122"/>
            </a:endParaRPr>
          </a:p>
          <a:p>
            <a:pPr indent="304800">
              <a:lnSpc>
                <a:spcPct val="150000"/>
              </a:lnSpc>
            </a:pPr>
            <a:r>
              <a:rPr lang="en-US" altLang="zh-CN" sz="1400" b="1" kern="100" dirty="0">
                <a:solidFill>
                  <a:srgbClr val="000000"/>
                </a:solidFill>
                <a:latin typeface="微软雅黑" panose="020B0503020204020204" pitchFamily="34" charset="-122"/>
                <a:ea typeface="微软雅黑" panose="020B0503020204020204" pitchFamily="34" charset="-122"/>
              </a:rPr>
              <a:t> A.</a:t>
            </a:r>
            <a:r>
              <a:rPr lang="zh-CN" altLang="zh-CN" sz="1400" b="1" kern="100" dirty="0">
                <a:solidFill>
                  <a:srgbClr val="000000"/>
                </a:solidFill>
                <a:latin typeface="微软雅黑" panose="020B0503020204020204" pitchFamily="34" charset="-122"/>
                <a:ea typeface="微软雅黑" panose="020B0503020204020204" pitchFamily="34" charset="-122"/>
              </a:rPr>
              <a:t>质量法</a:t>
            </a:r>
            <a:endParaRPr lang="zh-CN" altLang="zh-CN" sz="1400" b="1" kern="100" dirty="0">
              <a:latin typeface="微软雅黑" panose="020B0503020204020204" pitchFamily="34" charset="-122"/>
              <a:ea typeface="微软雅黑" panose="020B0503020204020204" pitchFamily="34" charset="-122"/>
            </a:endParaRPr>
          </a:p>
          <a:p>
            <a:pPr indent="304800">
              <a:lnSpc>
                <a:spcPct val="150000"/>
              </a:lnSpc>
            </a:pPr>
            <a:r>
              <a:rPr lang="zh-CN" altLang="zh-CN" sz="1400" kern="100" dirty="0">
                <a:solidFill>
                  <a:srgbClr val="000000"/>
                </a:solidFill>
                <a:latin typeface="微软雅黑" panose="020B0503020204020204" pitchFamily="34" charset="-122"/>
                <a:ea typeface="微软雅黑" panose="020B0503020204020204" pitchFamily="34" charset="-122"/>
              </a:rPr>
              <a:t> 如果原材料情况比较稳定，所配制的混凝土拌合物的表观密度将接近一个固定值，这样可以先假设一个</a:t>
            </a:r>
            <a:r>
              <a:rPr lang="en-US" altLang="zh-CN" sz="1400" kern="100" dirty="0">
                <a:solidFill>
                  <a:srgbClr val="000000"/>
                </a:solidFill>
                <a:latin typeface="微软雅黑" panose="020B0503020204020204" pitchFamily="34" charset="-122"/>
                <a:ea typeface="微软雅黑" panose="020B0503020204020204" pitchFamily="34" charset="-122"/>
              </a:rPr>
              <a:t>1m</a:t>
            </a:r>
            <a:r>
              <a:rPr lang="en-US" altLang="zh-CN" sz="1400" kern="100" baseline="30000" dirty="0">
                <a:solidFill>
                  <a:srgbClr val="000000"/>
                </a:solidFill>
                <a:latin typeface="微软雅黑" panose="020B0503020204020204" pitchFamily="34" charset="-122"/>
                <a:ea typeface="微软雅黑" panose="020B0503020204020204" pitchFamily="34" charset="-122"/>
              </a:rPr>
              <a:t>3</a:t>
            </a:r>
            <a:r>
              <a:rPr lang="zh-CN" altLang="zh-CN" sz="1400" kern="100" dirty="0">
                <a:solidFill>
                  <a:srgbClr val="000000"/>
                </a:solidFill>
                <a:latin typeface="微软雅黑" panose="020B0503020204020204" pitchFamily="34" charset="-122"/>
                <a:ea typeface="微软雅黑" panose="020B0503020204020204" pitchFamily="34" charset="-122"/>
              </a:rPr>
              <a:t>混凝土拌合物的质量值，并可列出以下两式：</a:t>
            </a:r>
            <a:endParaRPr lang="zh-CN" altLang="zh-CN" sz="1400" kern="100" dirty="0">
              <a:latin typeface="微软雅黑" panose="020B0503020204020204" pitchFamily="34" charset="-122"/>
              <a:ea typeface="微软雅黑" panose="020B0503020204020204" pitchFamily="34" charset="-122"/>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3500150753"/>
              </p:ext>
            </p:extLst>
          </p:nvPr>
        </p:nvGraphicFramePr>
        <p:xfrm>
          <a:off x="2971432" y="2226945"/>
          <a:ext cx="3201136" cy="978125"/>
        </p:xfrm>
        <a:graphic>
          <a:graphicData uri="http://schemas.openxmlformats.org/presentationml/2006/ole">
            <mc:AlternateContent xmlns:mc="http://schemas.openxmlformats.org/markup-compatibility/2006">
              <mc:Choice xmlns:v="urn:schemas-microsoft-com:vml" Requires="v">
                <p:oleObj spid="_x0000_s46086" name="公式" r:id="rId3" imgW="2400300" imgH="736600" progId="Equation.3">
                  <p:embed/>
                </p:oleObj>
              </mc:Choice>
              <mc:Fallback>
                <p:oleObj name="公式" r:id="rId3" imgW="2400300" imgH="736600" progId="Equation.3">
                  <p:embed/>
                  <p:pic>
                    <p:nvPicPr>
                      <p:cNvPr id="0" name="Object 1" descr="image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432" y="2226945"/>
                        <a:ext cx="3201136" cy="978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矩形 5"/>
          <p:cNvSpPr/>
          <p:nvPr/>
        </p:nvSpPr>
        <p:spPr>
          <a:xfrm>
            <a:off x="977583" y="3200400"/>
            <a:ext cx="7188835" cy="1383665"/>
          </a:xfrm>
          <a:prstGeom prst="rect">
            <a:avLst/>
          </a:prstGeom>
        </p:spPr>
        <p:txBody>
          <a:bodyPr wrap="square">
            <a:spAutoFit/>
          </a:bodyPr>
          <a:lstStyle/>
          <a:p>
            <a:pPr indent="304800" algn="just">
              <a:lnSpc>
                <a:spcPct val="150000"/>
              </a:lnSpc>
              <a:spcAft>
                <a:spcPts val="0"/>
              </a:spcAft>
            </a:pPr>
            <a:r>
              <a:rPr lang="en-US" altLang="zh-CN" sz="1400" kern="100" dirty="0">
                <a:latin typeface="微软雅黑" panose="020B0503020204020204" pitchFamily="34" charset="-122"/>
                <a:ea typeface="微软雅黑" panose="020B0503020204020204" pitchFamily="34" charset="-122"/>
              </a:rPr>
              <a:t>    </a:t>
            </a:r>
            <a:r>
              <a:rPr lang="zh-CN" altLang="zh-CN" sz="1400" kern="100" dirty="0">
                <a:latin typeface="微软雅黑" panose="020B0503020204020204" pitchFamily="34" charset="-122"/>
                <a:ea typeface="微软雅黑" panose="020B0503020204020204" pitchFamily="34" charset="-122"/>
              </a:rPr>
              <a:t>式中</a:t>
            </a:r>
            <a:r>
              <a:rPr lang="en-US" altLang="zh-CN" sz="1400" i="1" kern="100" spc="100" dirty="0" err="1">
                <a:latin typeface="微软雅黑" panose="020B0503020204020204" pitchFamily="34" charset="-122"/>
                <a:ea typeface="微软雅黑" panose="020B0503020204020204" pitchFamily="34" charset="-122"/>
              </a:rPr>
              <a:t>m</a:t>
            </a:r>
            <a:r>
              <a:rPr lang="en-US" altLang="zh-CN" sz="1400" i="1" kern="100" spc="100" baseline="-25000" dirty="0" err="1">
                <a:latin typeface="微软雅黑" panose="020B0503020204020204" pitchFamily="34" charset="-122"/>
                <a:ea typeface="微软雅黑" panose="020B0503020204020204" pitchFamily="34" charset="-122"/>
              </a:rPr>
              <a:t>go</a:t>
            </a:r>
            <a:r>
              <a:rPr lang="en-US" altLang="zh-CN" sz="1400" kern="100" dirty="0">
                <a:latin typeface="微软雅黑" panose="020B0503020204020204" pitchFamily="34" charset="-122"/>
                <a:ea typeface="微软雅黑" panose="020B0503020204020204" pitchFamily="34" charset="-122"/>
              </a:rPr>
              <a:t>——lm</a:t>
            </a:r>
            <a:r>
              <a:rPr lang="en-US" altLang="zh-CN" sz="1400" kern="100" baseline="30000" dirty="0">
                <a:latin typeface="微软雅黑" panose="020B0503020204020204" pitchFamily="34" charset="-122"/>
                <a:ea typeface="微软雅黑" panose="020B0503020204020204" pitchFamily="34" charset="-122"/>
              </a:rPr>
              <a:t>3</a:t>
            </a:r>
            <a:r>
              <a:rPr lang="zh-CN" altLang="zh-CN" sz="1400" kern="100" dirty="0">
                <a:latin typeface="微软雅黑" panose="020B0503020204020204" pitchFamily="34" charset="-122"/>
                <a:ea typeface="微软雅黑" panose="020B0503020204020204" pitchFamily="34" charset="-122"/>
              </a:rPr>
              <a:t>混凝土的粗骨料用量（</a:t>
            </a:r>
            <a:r>
              <a:rPr lang="en-US" altLang="zh-CN" sz="1400" kern="100" dirty="0">
                <a:latin typeface="微软雅黑" panose="020B0503020204020204" pitchFamily="34" charset="-122"/>
                <a:ea typeface="微软雅黑" panose="020B0503020204020204" pitchFamily="34" charset="-122"/>
              </a:rPr>
              <a:t>kg/m</a:t>
            </a:r>
            <a:r>
              <a:rPr lang="en-US" altLang="zh-CN" sz="1400" kern="100" baseline="30000" dirty="0">
                <a:latin typeface="微软雅黑" panose="020B0503020204020204" pitchFamily="34" charset="-122"/>
                <a:ea typeface="微软雅黑" panose="020B0503020204020204" pitchFamily="34" charset="-122"/>
              </a:rPr>
              <a:t>3</a:t>
            </a:r>
            <a:r>
              <a:rPr lang="zh-CN" altLang="zh-CN" sz="1400" kern="100" dirty="0">
                <a:latin typeface="微软雅黑" panose="020B0503020204020204" pitchFamily="34" charset="-122"/>
                <a:ea typeface="微软雅黑" panose="020B0503020204020204" pitchFamily="34" charset="-122"/>
              </a:rPr>
              <a:t>）；</a:t>
            </a:r>
          </a:p>
          <a:p>
            <a:pPr indent="304800" algn="just">
              <a:lnSpc>
                <a:spcPct val="150000"/>
              </a:lnSpc>
              <a:spcAft>
                <a:spcPts val="0"/>
              </a:spcAft>
            </a:pPr>
            <a:r>
              <a:rPr lang="en-US" altLang="zh-CN" sz="1400" kern="100" dirty="0">
                <a:latin typeface="微软雅黑" panose="020B0503020204020204" pitchFamily="34" charset="-122"/>
                <a:ea typeface="微软雅黑" panose="020B0503020204020204" pitchFamily="34" charset="-122"/>
              </a:rPr>
              <a:t>    </a:t>
            </a:r>
            <a:r>
              <a:rPr lang="en-US" altLang="zh-CN" sz="1400" i="1" kern="100" spc="100" dirty="0" err="1">
                <a:latin typeface="微软雅黑" panose="020B0503020204020204" pitchFamily="34" charset="-122"/>
                <a:ea typeface="微软雅黑" panose="020B0503020204020204" pitchFamily="34" charset="-122"/>
              </a:rPr>
              <a:t>m</a:t>
            </a:r>
            <a:r>
              <a:rPr lang="en-US" altLang="zh-CN" sz="1400" i="1" kern="100" spc="100" baseline="-25000" dirty="0" err="1">
                <a:latin typeface="微软雅黑" panose="020B0503020204020204" pitchFamily="34" charset="-122"/>
                <a:ea typeface="微软雅黑" panose="020B0503020204020204" pitchFamily="34" charset="-122"/>
              </a:rPr>
              <a:t>so</a:t>
            </a:r>
            <a:r>
              <a:rPr lang="en-US" altLang="zh-CN" sz="1400" kern="100" dirty="0">
                <a:latin typeface="微软雅黑" panose="020B0503020204020204" pitchFamily="34" charset="-122"/>
                <a:ea typeface="微软雅黑" panose="020B0503020204020204" pitchFamily="34" charset="-122"/>
              </a:rPr>
              <a:t>——lm</a:t>
            </a:r>
            <a:r>
              <a:rPr lang="en-US" altLang="zh-CN" sz="1400" kern="100" baseline="30000" dirty="0">
                <a:latin typeface="微软雅黑" panose="020B0503020204020204" pitchFamily="34" charset="-122"/>
                <a:ea typeface="微软雅黑" panose="020B0503020204020204" pitchFamily="34" charset="-122"/>
              </a:rPr>
              <a:t>3</a:t>
            </a:r>
            <a:r>
              <a:rPr lang="zh-CN" altLang="zh-CN" sz="1400" kern="100" dirty="0">
                <a:latin typeface="微软雅黑" panose="020B0503020204020204" pitchFamily="34" charset="-122"/>
                <a:ea typeface="微软雅黑" panose="020B0503020204020204" pitchFamily="34" charset="-122"/>
              </a:rPr>
              <a:t>混凝土的细骨料用量（</a:t>
            </a:r>
            <a:r>
              <a:rPr lang="en-US" altLang="zh-CN" sz="1400" kern="100" dirty="0">
                <a:latin typeface="微软雅黑" panose="020B0503020204020204" pitchFamily="34" charset="-122"/>
                <a:ea typeface="微软雅黑" panose="020B0503020204020204" pitchFamily="34" charset="-122"/>
              </a:rPr>
              <a:t>kg/m</a:t>
            </a:r>
            <a:r>
              <a:rPr lang="en-US" altLang="zh-CN" sz="1400" kern="100" baseline="30000" dirty="0">
                <a:latin typeface="微软雅黑" panose="020B0503020204020204" pitchFamily="34" charset="-122"/>
                <a:ea typeface="微软雅黑" panose="020B0503020204020204" pitchFamily="34" charset="-122"/>
              </a:rPr>
              <a:t>3</a:t>
            </a:r>
            <a:r>
              <a:rPr lang="zh-CN" altLang="zh-CN" sz="1400" kern="100" dirty="0">
                <a:latin typeface="微软雅黑" panose="020B0503020204020204" pitchFamily="34" charset="-122"/>
                <a:ea typeface="微软雅黑" panose="020B0503020204020204" pitchFamily="34" charset="-122"/>
              </a:rPr>
              <a:t>）；</a:t>
            </a:r>
          </a:p>
          <a:p>
            <a:pPr indent="304800" algn="just">
              <a:lnSpc>
                <a:spcPct val="150000"/>
              </a:lnSpc>
              <a:spcAft>
                <a:spcPts val="0"/>
              </a:spcAft>
            </a:pPr>
            <a:r>
              <a:rPr lang="en-US" altLang="zh-CN" sz="1400" kern="100" dirty="0">
                <a:latin typeface="微软雅黑" panose="020B0503020204020204" pitchFamily="34" charset="-122"/>
                <a:ea typeface="微软雅黑" panose="020B0503020204020204" pitchFamily="34" charset="-122"/>
              </a:rPr>
              <a:t>    </a:t>
            </a:r>
            <a:r>
              <a:rPr lang="en-US" altLang="zh-CN" sz="1400" i="1" kern="100" spc="100" dirty="0" err="1">
                <a:latin typeface="微软雅黑" panose="020B0503020204020204" pitchFamily="34" charset="-122"/>
                <a:ea typeface="微软雅黑" panose="020B0503020204020204" pitchFamily="34" charset="-122"/>
              </a:rPr>
              <a:t>m</a:t>
            </a:r>
            <a:r>
              <a:rPr lang="en-US" altLang="zh-CN" sz="1400" i="1" kern="100" spc="100" baseline="-25000" dirty="0" err="1">
                <a:latin typeface="微软雅黑" panose="020B0503020204020204" pitchFamily="34" charset="-122"/>
                <a:ea typeface="微软雅黑" panose="020B0503020204020204" pitchFamily="34" charset="-122"/>
              </a:rPr>
              <a:t>cp</a:t>
            </a:r>
            <a:r>
              <a:rPr lang="en-US" altLang="zh-CN" sz="1400" kern="100" dirty="0">
                <a:latin typeface="微软雅黑" panose="020B0503020204020204" pitchFamily="34" charset="-122"/>
                <a:ea typeface="微软雅黑" panose="020B0503020204020204" pitchFamily="34" charset="-122"/>
              </a:rPr>
              <a:t>——lm</a:t>
            </a:r>
            <a:r>
              <a:rPr lang="en-US" altLang="zh-CN" sz="1400" kern="100" baseline="30000" dirty="0">
                <a:latin typeface="微软雅黑" panose="020B0503020204020204" pitchFamily="34" charset="-122"/>
                <a:ea typeface="微软雅黑" panose="020B0503020204020204" pitchFamily="34" charset="-122"/>
              </a:rPr>
              <a:t>3</a:t>
            </a:r>
            <a:r>
              <a:rPr lang="zh-CN" altLang="zh-CN" sz="1400" kern="100" dirty="0">
                <a:latin typeface="微软雅黑" panose="020B0503020204020204" pitchFamily="34" charset="-122"/>
                <a:ea typeface="微软雅黑" panose="020B0503020204020204" pitchFamily="34" charset="-122"/>
              </a:rPr>
              <a:t>混凝土拌合物的假定质量（</a:t>
            </a:r>
            <a:r>
              <a:rPr lang="en-US" altLang="zh-CN" sz="1400" kern="100" dirty="0">
                <a:latin typeface="微软雅黑" panose="020B0503020204020204" pitchFamily="34" charset="-122"/>
                <a:ea typeface="微软雅黑" panose="020B0503020204020204" pitchFamily="34" charset="-122"/>
              </a:rPr>
              <a:t>kg/m</a:t>
            </a:r>
            <a:r>
              <a:rPr lang="en-US" altLang="zh-CN" sz="1400" kern="100" baseline="30000" dirty="0">
                <a:latin typeface="微软雅黑" panose="020B0503020204020204" pitchFamily="34" charset="-122"/>
                <a:ea typeface="微软雅黑" panose="020B0503020204020204" pitchFamily="34" charset="-122"/>
              </a:rPr>
              <a:t>3</a:t>
            </a:r>
            <a:r>
              <a:rPr lang="zh-CN" altLang="zh-CN" sz="1400" kern="100" dirty="0">
                <a:latin typeface="微软雅黑" panose="020B0503020204020204" pitchFamily="34" charset="-122"/>
                <a:ea typeface="微软雅黑" panose="020B0503020204020204" pitchFamily="34" charset="-122"/>
              </a:rPr>
              <a:t>），其值可取</a:t>
            </a:r>
            <a:r>
              <a:rPr lang="en-US" altLang="zh-CN" sz="1400" kern="100" dirty="0">
                <a:latin typeface="微软雅黑" panose="020B0503020204020204" pitchFamily="34" charset="-122"/>
                <a:ea typeface="微软雅黑" panose="020B0503020204020204" pitchFamily="34" charset="-122"/>
              </a:rPr>
              <a:t>2350</a:t>
            </a:r>
            <a:r>
              <a:rPr lang="zh-CN" altLang="zh-CN" sz="1400" kern="100" dirty="0">
                <a:latin typeface="微软雅黑" panose="020B0503020204020204" pitchFamily="34" charset="-122"/>
                <a:ea typeface="微软雅黑" panose="020B0503020204020204" pitchFamily="34" charset="-122"/>
              </a:rPr>
              <a:t>～</a:t>
            </a:r>
            <a:r>
              <a:rPr lang="en-US" altLang="zh-CN" sz="1400" kern="100" dirty="0">
                <a:latin typeface="微软雅黑" panose="020B0503020204020204" pitchFamily="34" charset="-122"/>
                <a:ea typeface="微软雅黑" panose="020B0503020204020204" pitchFamily="34" charset="-122"/>
              </a:rPr>
              <a:t>2450kg/m</a:t>
            </a:r>
            <a:r>
              <a:rPr lang="en-US" altLang="zh-CN" sz="1400" kern="100" baseline="30000" dirty="0">
                <a:latin typeface="微软雅黑" panose="020B0503020204020204" pitchFamily="34" charset="-122"/>
                <a:ea typeface="微软雅黑" panose="020B0503020204020204" pitchFamily="34" charset="-122"/>
              </a:rPr>
              <a:t>3</a:t>
            </a:r>
            <a:r>
              <a:rPr lang="zh-CN" altLang="zh-CN" sz="1400" kern="100" dirty="0">
                <a:latin typeface="微软雅黑" panose="020B0503020204020204" pitchFamily="34" charset="-122"/>
                <a:ea typeface="微软雅黑" panose="020B0503020204020204" pitchFamily="34" charset="-122"/>
              </a:rPr>
              <a:t>。</a:t>
            </a:r>
          </a:p>
          <a:p>
            <a:pPr indent="304800" algn="just">
              <a:lnSpc>
                <a:spcPct val="150000"/>
              </a:lnSpc>
              <a:spcAft>
                <a:spcPts val="0"/>
              </a:spcAft>
            </a:pPr>
            <a:r>
              <a:rPr lang="zh-CN" altLang="zh-CN" sz="1400" kern="100" dirty="0">
                <a:latin typeface="微软雅黑" panose="020B0503020204020204" pitchFamily="34" charset="-122"/>
                <a:ea typeface="微软雅黑" panose="020B0503020204020204" pitchFamily="34" charset="-122"/>
              </a:rPr>
              <a:t>    解联立两式，即可求出</a:t>
            </a:r>
            <a:r>
              <a:rPr lang="en-US" altLang="zh-CN" sz="1400" i="1" kern="100" spc="100" dirty="0" err="1">
                <a:latin typeface="微软雅黑" panose="020B0503020204020204" pitchFamily="34" charset="-122"/>
                <a:ea typeface="微软雅黑" panose="020B0503020204020204" pitchFamily="34" charset="-122"/>
              </a:rPr>
              <a:t>m</a:t>
            </a:r>
            <a:r>
              <a:rPr lang="en-US" altLang="zh-CN" sz="1400" i="1" kern="100" spc="100" baseline="-25000" dirty="0" err="1">
                <a:latin typeface="微软雅黑" panose="020B0503020204020204" pitchFamily="34" charset="-122"/>
                <a:ea typeface="微软雅黑" panose="020B0503020204020204" pitchFamily="34" charset="-122"/>
              </a:rPr>
              <a:t>go</a:t>
            </a:r>
            <a:r>
              <a:rPr lang="zh-CN" altLang="zh-CN" sz="1400" kern="100" spc="100" baseline="-25000" dirty="0">
                <a:latin typeface="微软雅黑" panose="020B0503020204020204" pitchFamily="34" charset="-122"/>
                <a:ea typeface="微软雅黑" panose="020B0503020204020204" pitchFamily="34" charset="-122"/>
              </a:rPr>
              <a:t>、</a:t>
            </a:r>
            <a:r>
              <a:rPr lang="en-US" altLang="zh-CN" sz="1400" i="1" kern="100" spc="100" dirty="0" err="1">
                <a:latin typeface="微软雅黑" panose="020B0503020204020204" pitchFamily="34" charset="-122"/>
                <a:ea typeface="微软雅黑" panose="020B0503020204020204" pitchFamily="34" charset="-122"/>
              </a:rPr>
              <a:t>m</a:t>
            </a:r>
            <a:r>
              <a:rPr lang="en-US" altLang="zh-CN" sz="1400" i="1" kern="100" spc="100" baseline="-25000" dirty="0" err="1">
                <a:latin typeface="微软雅黑" panose="020B0503020204020204" pitchFamily="34" charset="-122"/>
                <a:ea typeface="微软雅黑" panose="020B0503020204020204" pitchFamily="34" charset="-122"/>
              </a:rPr>
              <a:t>so</a:t>
            </a:r>
            <a:r>
              <a:rPr lang="zh-CN" altLang="zh-CN" sz="1400" kern="100" dirty="0">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3255" y="395605"/>
            <a:ext cx="7857490" cy="1060450"/>
          </a:xfrm>
          <a:prstGeom prst="rect">
            <a:avLst/>
          </a:prstGeom>
        </p:spPr>
        <p:txBody>
          <a:bodyPr wrap="square">
            <a:spAutoFit/>
          </a:bodyPr>
          <a:lstStyle/>
          <a:p>
            <a:pPr indent="304800" algn="just">
              <a:lnSpc>
                <a:spcPct val="150000"/>
              </a:lnSpc>
              <a:spcAft>
                <a:spcPts val="0"/>
              </a:spcAft>
            </a:pPr>
            <a:r>
              <a:rPr lang="en-US" altLang="zh-CN" sz="1400" b="1" kern="100" dirty="0">
                <a:solidFill>
                  <a:srgbClr val="000000"/>
                </a:solidFill>
                <a:latin typeface="微软雅黑" panose="020B0503020204020204" pitchFamily="34" charset="-122"/>
                <a:ea typeface="微软雅黑" panose="020B0503020204020204" pitchFamily="34" charset="-122"/>
              </a:rPr>
              <a:t>B.</a:t>
            </a:r>
            <a:r>
              <a:rPr lang="zh-CN" altLang="zh-CN" sz="1400" b="1" kern="100" dirty="0">
                <a:solidFill>
                  <a:srgbClr val="000000"/>
                </a:solidFill>
                <a:latin typeface="微软雅黑" panose="020B0503020204020204" pitchFamily="34" charset="-122"/>
                <a:ea typeface="微软雅黑" panose="020B0503020204020204" pitchFamily="34" charset="-122"/>
              </a:rPr>
              <a:t>体积法</a:t>
            </a:r>
            <a:r>
              <a:rPr lang="en-US" altLang="zh-CN" sz="1400" b="1" kern="100" dirty="0">
                <a:solidFill>
                  <a:srgbClr val="000000"/>
                </a:solidFill>
                <a:latin typeface="微软雅黑" panose="020B0503020204020204" pitchFamily="34" charset="-122"/>
                <a:ea typeface="微软雅黑" panose="020B0503020204020204" pitchFamily="34" charset="-122"/>
              </a:rPr>
              <a:t>   </a:t>
            </a:r>
            <a:r>
              <a:rPr lang="en-US" altLang="zh-CN" sz="1400" kern="100" dirty="0">
                <a:solidFill>
                  <a:srgbClr val="000000"/>
                </a:solidFill>
                <a:latin typeface="微软雅黑" panose="020B0503020204020204" pitchFamily="34" charset="-122"/>
                <a:ea typeface="微软雅黑" panose="020B0503020204020204" pitchFamily="34" charset="-122"/>
              </a:rPr>
              <a:t> </a:t>
            </a:r>
            <a:endParaRPr lang="zh-CN" altLang="zh-CN" sz="1400" kern="100" dirty="0">
              <a:latin typeface="微软雅黑" panose="020B0503020204020204" pitchFamily="34" charset="-122"/>
              <a:ea typeface="微软雅黑" panose="020B0503020204020204" pitchFamily="34" charset="-122"/>
            </a:endParaRPr>
          </a:p>
          <a:p>
            <a:pPr indent="304800" algn="just">
              <a:lnSpc>
                <a:spcPct val="150000"/>
              </a:lnSpc>
              <a:spcAft>
                <a:spcPts val="0"/>
              </a:spcAft>
            </a:pPr>
            <a:r>
              <a:rPr lang="zh-CN" altLang="zh-CN" sz="1400" kern="100" dirty="0">
                <a:solidFill>
                  <a:srgbClr val="000000"/>
                </a:solidFill>
                <a:latin typeface="微软雅黑" panose="020B0503020204020204" pitchFamily="34" charset="-122"/>
                <a:ea typeface="微软雅黑" panose="020B0503020204020204" pitchFamily="34" charset="-122"/>
              </a:rPr>
              <a:t>假定混凝土拌合物的体积，等于各组成材料绝对体积和混凝土拌合物中所含空气体积之总和。因此，在计算</a:t>
            </a:r>
            <a:r>
              <a:rPr lang="en-US" altLang="zh-CN" sz="1400" kern="100" dirty="0">
                <a:solidFill>
                  <a:srgbClr val="000000"/>
                </a:solidFill>
                <a:latin typeface="微软雅黑" panose="020B0503020204020204" pitchFamily="34" charset="-122"/>
                <a:ea typeface="微软雅黑" panose="020B0503020204020204" pitchFamily="34" charset="-122"/>
              </a:rPr>
              <a:t>lm</a:t>
            </a:r>
            <a:r>
              <a:rPr lang="en-US" altLang="zh-CN" sz="1400" kern="100" baseline="30000" dirty="0">
                <a:solidFill>
                  <a:srgbClr val="000000"/>
                </a:solidFill>
                <a:latin typeface="微软雅黑" panose="020B0503020204020204" pitchFamily="34" charset="-122"/>
                <a:ea typeface="微软雅黑" panose="020B0503020204020204" pitchFamily="34" charset="-122"/>
              </a:rPr>
              <a:t>3</a:t>
            </a:r>
            <a:r>
              <a:rPr lang="zh-CN" altLang="zh-CN" sz="1400" kern="100" dirty="0">
                <a:solidFill>
                  <a:srgbClr val="000000"/>
                </a:solidFill>
                <a:latin typeface="微软雅黑" panose="020B0503020204020204" pitchFamily="34" charset="-122"/>
                <a:ea typeface="微软雅黑" panose="020B0503020204020204" pitchFamily="34" charset="-122"/>
              </a:rPr>
              <a:t>混凝土拌合物的各材料用量时，可列出以下两式：</a:t>
            </a:r>
            <a:endParaRPr lang="zh-CN" altLang="zh-CN" sz="1400" kern="100" dirty="0">
              <a:latin typeface="微软雅黑" panose="020B0503020204020204" pitchFamily="34" charset="-122"/>
              <a:ea typeface="微软雅黑" panose="020B0503020204020204" pitchFamily="34" charset="-122"/>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631143700"/>
              </p:ext>
            </p:extLst>
          </p:nvPr>
        </p:nvGraphicFramePr>
        <p:xfrm>
          <a:off x="2642909" y="1456055"/>
          <a:ext cx="3858181" cy="1265183"/>
        </p:xfrm>
        <a:graphic>
          <a:graphicData uri="http://schemas.openxmlformats.org/presentationml/2006/ole">
            <mc:AlternateContent xmlns:mc="http://schemas.openxmlformats.org/markup-compatibility/2006">
              <mc:Choice xmlns:v="urn:schemas-microsoft-com:vml" Requires="v">
                <p:oleObj spid="_x0000_s48134" name="公式" r:id="rId3" imgW="2933700" imgH="965200" progId="Equation.3">
                  <p:embed/>
                </p:oleObj>
              </mc:Choice>
              <mc:Fallback>
                <p:oleObj name="公式" r:id="rId3" imgW="2933700" imgH="965200" progId="Equation.3">
                  <p:embed/>
                  <p:pic>
                    <p:nvPicPr>
                      <p:cNvPr id="0" name="Object 1" descr="image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2909" y="1456055"/>
                        <a:ext cx="3858181" cy="12651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矩形 4"/>
          <p:cNvSpPr/>
          <p:nvPr/>
        </p:nvSpPr>
        <p:spPr>
          <a:xfrm>
            <a:off x="516255" y="2704630"/>
            <a:ext cx="7984490" cy="1706880"/>
          </a:xfrm>
          <a:prstGeom prst="rect">
            <a:avLst/>
          </a:prstGeom>
        </p:spPr>
        <p:txBody>
          <a:bodyPr wrap="square">
            <a:spAutoFit/>
          </a:bodyPr>
          <a:lstStyle/>
          <a:p>
            <a:pPr indent="0" algn="just" fontAlgn="auto">
              <a:lnSpc>
                <a:spcPct val="150000"/>
              </a:lnSpc>
              <a:spcAft>
                <a:spcPts val="0"/>
              </a:spcAft>
            </a:pPr>
            <a:r>
              <a:rPr lang="en-US" altLang="zh-CN" sz="1400" kern="100" dirty="0">
                <a:latin typeface="微软雅黑" panose="020B0503020204020204" pitchFamily="34" charset="-122"/>
                <a:ea typeface="微软雅黑" panose="020B0503020204020204" pitchFamily="34" charset="-122"/>
              </a:rPr>
              <a:t>       </a:t>
            </a:r>
            <a:r>
              <a:rPr lang="zh-CN" altLang="zh-CN" sz="1400" kern="100" dirty="0">
                <a:latin typeface="微软雅黑" panose="020B0503020204020204" pitchFamily="34" charset="-122"/>
                <a:ea typeface="微软雅黑" panose="020B0503020204020204" pitchFamily="34" charset="-122"/>
              </a:rPr>
              <a:t>式中</a:t>
            </a:r>
            <a:r>
              <a:rPr lang="zh-CN" altLang="zh-CN" sz="1400" i="1" kern="100" dirty="0">
                <a:latin typeface="微软雅黑" panose="020B0503020204020204" pitchFamily="34" charset="-122"/>
                <a:ea typeface="微软雅黑" panose="020B0503020204020204" pitchFamily="34" charset="-122"/>
              </a:rPr>
              <a:t>ρ</a:t>
            </a:r>
            <a:r>
              <a:rPr lang="en-US" altLang="zh-CN" sz="1400" i="1" kern="100" baseline="-25000" dirty="0">
                <a:latin typeface="微软雅黑" panose="020B0503020204020204" pitchFamily="34" charset="-122"/>
                <a:ea typeface="微软雅黑" panose="020B0503020204020204" pitchFamily="34" charset="-122"/>
              </a:rPr>
              <a:t>c</a:t>
            </a:r>
            <a:r>
              <a:rPr lang="en-US" altLang="zh-CN" sz="1400" kern="100" dirty="0">
                <a:latin typeface="微软雅黑" panose="020B0503020204020204" pitchFamily="34" charset="-122"/>
                <a:ea typeface="微软雅黑" panose="020B0503020204020204" pitchFamily="34" charset="-122"/>
              </a:rPr>
              <a:t>—</a:t>
            </a:r>
            <a:r>
              <a:rPr lang="zh-CN" altLang="zh-CN" sz="1400" kern="100" dirty="0">
                <a:latin typeface="微软雅黑" panose="020B0503020204020204" pitchFamily="34" charset="-122"/>
                <a:ea typeface="微软雅黑" panose="020B0503020204020204" pitchFamily="34" charset="-122"/>
              </a:rPr>
              <a:t>水泥密度，可取</a:t>
            </a:r>
            <a:r>
              <a:rPr lang="en-US" altLang="zh-CN" sz="1400" kern="100" dirty="0">
                <a:latin typeface="微软雅黑" panose="020B0503020204020204" pitchFamily="34" charset="-122"/>
                <a:ea typeface="微软雅黑" panose="020B0503020204020204" pitchFamily="34" charset="-122"/>
              </a:rPr>
              <a:t>2900</a:t>
            </a:r>
            <a:r>
              <a:rPr lang="zh-CN" altLang="zh-CN" sz="1400" kern="100" dirty="0">
                <a:latin typeface="微软雅黑" panose="020B0503020204020204" pitchFamily="34" charset="-122"/>
                <a:ea typeface="微软雅黑" panose="020B0503020204020204" pitchFamily="34" charset="-122"/>
              </a:rPr>
              <a:t>～</a:t>
            </a:r>
            <a:r>
              <a:rPr lang="en-US" altLang="zh-CN" sz="1400" kern="100" dirty="0">
                <a:latin typeface="微软雅黑" panose="020B0503020204020204" pitchFamily="34" charset="-122"/>
                <a:ea typeface="微软雅黑" panose="020B0503020204020204" pitchFamily="34" charset="-122"/>
              </a:rPr>
              <a:t>3100kg/m</a:t>
            </a:r>
            <a:r>
              <a:rPr lang="en-US" altLang="zh-CN" sz="1400" kern="100" baseline="30000" dirty="0">
                <a:latin typeface="微软雅黑" panose="020B0503020204020204" pitchFamily="34" charset="-122"/>
                <a:ea typeface="微软雅黑" panose="020B0503020204020204" pitchFamily="34" charset="-122"/>
              </a:rPr>
              <a:t>3</a:t>
            </a:r>
            <a:r>
              <a:rPr lang="zh-CN" altLang="zh-CN" sz="1400" kern="100" dirty="0">
                <a:latin typeface="微软雅黑" panose="020B0503020204020204" pitchFamily="34" charset="-122"/>
                <a:ea typeface="微软雅黑" panose="020B0503020204020204" pitchFamily="34" charset="-122"/>
              </a:rPr>
              <a:t>；</a:t>
            </a:r>
            <a:r>
              <a:rPr lang="zh-CN" altLang="zh-CN" sz="1400" i="1" kern="100" dirty="0">
                <a:latin typeface="微软雅黑" panose="020B0503020204020204" pitchFamily="34" charset="-122"/>
                <a:ea typeface="微软雅黑" panose="020B0503020204020204" pitchFamily="34" charset="-122"/>
              </a:rPr>
              <a:t>ρ</a:t>
            </a:r>
            <a:r>
              <a:rPr lang="en-US" altLang="zh-CN" sz="1400" i="1" kern="100" baseline="-25000" dirty="0">
                <a:latin typeface="微软雅黑" panose="020B0503020204020204" pitchFamily="34" charset="-122"/>
                <a:ea typeface="微软雅黑" panose="020B0503020204020204" pitchFamily="34" charset="-122"/>
              </a:rPr>
              <a:t>g</a:t>
            </a:r>
            <a:r>
              <a:rPr lang="en-US" altLang="zh-CN" sz="1400" kern="100" dirty="0">
                <a:latin typeface="微软雅黑" panose="020B0503020204020204" pitchFamily="34" charset="-122"/>
                <a:ea typeface="微软雅黑" panose="020B0503020204020204" pitchFamily="34" charset="-122"/>
              </a:rPr>
              <a:t>—</a:t>
            </a:r>
            <a:r>
              <a:rPr lang="zh-CN" altLang="zh-CN" sz="1400" kern="100" dirty="0">
                <a:latin typeface="微软雅黑" panose="020B0503020204020204" pitchFamily="34" charset="-122"/>
                <a:ea typeface="微软雅黑" panose="020B0503020204020204" pitchFamily="34" charset="-122"/>
              </a:rPr>
              <a:t>粗骨料的表观密度（</a:t>
            </a:r>
            <a:r>
              <a:rPr lang="en-US" altLang="zh-CN" sz="1400" kern="100" dirty="0">
                <a:latin typeface="微软雅黑" panose="020B0503020204020204" pitchFamily="34" charset="-122"/>
                <a:ea typeface="微软雅黑" panose="020B0503020204020204" pitchFamily="34" charset="-122"/>
              </a:rPr>
              <a:t>kg/m</a:t>
            </a:r>
            <a:r>
              <a:rPr lang="en-US" altLang="zh-CN" sz="1400" kern="100" baseline="30000" dirty="0">
                <a:latin typeface="微软雅黑" panose="020B0503020204020204" pitchFamily="34" charset="-122"/>
                <a:ea typeface="微软雅黑" panose="020B0503020204020204" pitchFamily="34" charset="-122"/>
              </a:rPr>
              <a:t>3</a:t>
            </a:r>
            <a:r>
              <a:rPr lang="zh-CN" altLang="zh-CN" sz="1400" kern="100" dirty="0">
                <a:latin typeface="微软雅黑" panose="020B0503020204020204" pitchFamily="34" charset="-122"/>
                <a:ea typeface="微软雅黑" panose="020B0503020204020204" pitchFamily="34" charset="-122"/>
              </a:rPr>
              <a:t>）；</a:t>
            </a:r>
          </a:p>
          <a:p>
            <a:pPr indent="0" algn="just" fontAlgn="auto">
              <a:lnSpc>
                <a:spcPct val="150000"/>
              </a:lnSpc>
              <a:spcAft>
                <a:spcPts val="0"/>
              </a:spcAft>
            </a:pPr>
            <a:r>
              <a:rPr lang="zh-CN" altLang="zh-CN" sz="1400" i="1" kern="100" dirty="0">
                <a:latin typeface="微软雅黑" panose="020B0503020204020204" pitchFamily="34" charset="-122"/>
                <a:ea typeface="微软雅黑" panose="020B0503020204020204" pitchFamily="34" charset="-122"/>
              </a:rPr>
              <a:t>       ρ</a:t>
            </a:r>
            <a:r>
              <a:rPr lang="en-US" altLang="zh-CN" sz="1400" i="1" kern="100" baseline="-25000" dirty="0">
                <a:latin typeface="微软雅黑" panose="020B0503020204020204" pitchFamily="34" charset="-122"/>
                <a:ea typeface="微软雅黑" panose="020B0503020204020204" pitchFamily="34" charset="-122"/>
              </a:rPr>
              <a:t>s</a:t>
            </a:r>
            <a:r>
              <a:rPr lang="en-US" altLang="zh-CN" sz="1400" kern="100" dirty="0">
                <a:latin typeface="微软雅黑" panose="020B0503020204020204" pitchFamily="34" charset="-122"/>
                <a:ea typeface="微软雅黑" panose="020B0503020204020204" pitchFamily="34" charset="-122"/>
              </a:rPr>
              <a:t>—</a:t>
            </a:r>
            <a:r>
              <a:rPr lang="zh-CN" altLang="zh-CN" sz="1400" kern="100" dirty="0">
                <a:latin typeface="微软雅黑" panose="020B0503020204020204" pitchFamily="34" charset="-122"/>
                <a:ea typeface="微软雅黑" panose="020B0503020204020204" pitchFamily="34" charset="-122"/>
              </a:rPr>
              <a:t>细骨料的表观密度（</a:t>
            </a:r>
            <a:r>
              <a:rPr lang="en-US" altLang="zh-CN" sz="1400" kern="100" dirty="0">
                <a:latin typeface="微软雅黑" panose="020B0503020204020204" pitchFamily="34" charset="-122"/>
                <a:ea typeface="微软雅黑" panose="020B0503020204020204" pitchFamily="34" charset="-122"/>
              </a:rPr>
              <a:t>kg/m</a:t>
            </a:r>
            <a:r>
              <a:rPr lang="en-US" altLang="zh-CN" sz="1400" kern="100" baseline="30000" dirty="0">
                <a:latin typeface="微软雅黑" panose="020B0503020204020204" pitchFamily="34" charset="-122"/>
                <a:ea typeface="微软雅黑" panose="020B0503020204020204" pitchFamily="34" charset="-122"/>
              </a:rPr>
              <a:t>3</a:t>
            </a:r>
            <a:r>
              <a:rPr lang="zh-CN" altLang="zh-CN" sz="1400" kern="100" dirty="0">
                <a:latin typeface="微软雅黑" panose="020B0503020204020204" pitchFamily="34" charset="-122"/>
                <a:ea typeface="微软雅黑" panose="020B0503020204020204" pitchFamily="34" charset="-122"/>
              </a:rPr>
              <a:t>）；</a:t>
            </a:r>
            <a:r>
              <a:rPr lang="zh-CN" altLang="zh-CN" sz="1400" i="1" kern="100" dirty="0">
                <a:latin typeface="微软雅黑" panose="020B0503020204020204" pitchFamily="34" charset="-122"/>
                <a:ea typeface="微软雅黑" panose="020B0503020204020204" pitchFamily="34" charset="-122"/>
              </a:rPr>
              <a:t>ρ</a:t>
            </a:r>
            <a:r>
              <a:rPr lang="en-US" altLang="zh-CN" sz="1400" i="1" kern="100" baseline="-25000" dirty="0">
                <a:latin typeface="微软雅黑" panose="020B0503020204020204" pitchFamily="34" charset="-122"/>
                <a:ea typeface="微软雅黑" panose="020B0503020204020204" pitchFamily="34" charset="-122"/>
              </a:rPr>
              <a:t>f</a:t>
            </a:r>
            <a:r>
              <a:rPr lang="en-US" altLang="zh-CN" sz="1400" kern="100" dirty="0">
                <a:latin typeface="微软雅黑" panose="020B0503020204020204" pitchFamily="34" charset="-122"/>
                <a:ea typeface="微软雅黑" panose="020B0503020204020204" pitchFamily="34" charset="-122"/>
              </a:rPr>
              <a:t>—</a:t>
            </a:r>
            <a:r>
              <a:rPr lang="zh-CN" altLang="zh-CN" sz="1400" kern="100" dirty="0">
                <a:latin typeface="微软雅黑" panose="020B0503020204020204" pitchFamily="34" charset="-122"/>
                <a:ea typeface="微软雅黑" panose="020B0503020204020204" pitchFamily="34" charset="-122"/>
              </a:rPr>
              <a:t>矿物掺合料密度（</a:t>
            </a:r>
            <a:r>
              <a:rPr lang="en-US" altLang="zh-CN" sz="1400" kern="100" dirty="0">
                <a:latin typeface="微软雅黑" panose="020B0503020204020204" pitchFamily="34" charset="-122"/>
                <a:ea typeface="微软雅黑" panose="020B0503020204020204" pitchFamily="34" charset="-122"/>
              </a:rPr>
              <a:t>kg/m</a:t>
            </a:r>
            <a:r>
              <a:rPr lang="en-US" altLang="zh-CN" sz="1400" kern="100" baseline="30000" dirty="0">
                <a:latin typeface="微软雅黑" panose="020B0503020204020204" pitchFamily="34" charset="-122"/>
                <a:ea typeface="微软雅黑" panose="020B0503020204020204" pitchFamily="34" charset="-122"/>
              </a:rPr>
              <a:t>3</a:t>
            </a:r>
            <a:r>
              <a:rPr lang="zh-CN" altLang="zh-CN" sz="1400" kern="100" dirty="0">
                <a:latin typeface="微软雅黑" panose="020B0503020204020204" pitchFamily="34" charset="-122"/>
                <a:ea typeface="微软雅黑" panose="020B0503020204020204" pitchFamily="34" charset="-122"/>
              </a:rPr>
              <a:t>）；</a:t>
            </a:r>
            <a:r>
              <a:rPr lang="zh-CN" altLang="zh-CN" sz="1400" i="1" kern="100" dirty="0">
                <a:latin typeface="微软雅黑" panose="020B0503020204020204" pitchFamily="34" charset="-122"/>
                <a:ea typeface="微软雅黑" panose="020B0503020204020204" pitchFamily="34" charset="-122"/>
              </a:rPr>
              <a:t>ρ</a:t>
            </a:r>
            <a:r>
              <a:rPr lang="en-US" altLang="zh-CN" sz="1400" i="1" kern="100" baseline="-25000" dirty="0">
                <a:latin typeface="微软雅黑" panose="020B0503020204020204" pitchFamily="34" charset="-122"/>
                <a:ea typeface="微软雅黑" panose="020B0503020204020204" pitchFamily="34" charset="-122"/>
              </a:rPr>
              <a:t>w</a:t>
            </a:r>
            <a:r>
              <a:rPr lang="en-US" altLang="zh-CN" sz="1400" kern="100" dirty="0">
                <a:latin typeface="微软雅黑" panose="020B0503020204020204" pitchFamily="34" charset="-122"/>
                <a:ea typeface="微软雅黑" panose="020B0503020204020204" pitchFamily="34" charset="-122"/>
              </a:rPr>
              <a:t>—</a:t>
            </a:r>
            <a:r>
              <a:rPr lang="zh-CN" altLang="zh-CN" sz="1400" kern="100" dirty="0">
                <a:latin typeface="微软雅黑" panose="020B0503020204020204" pitchFamily="34" charset="-122"/>
                <a:ea typeface="微软雅黑" panose="020B0503020204020204" pitchFamily="34" charset="-122"/>
              </a:rPr>
              <a:t>水的密度，可取</a:t>
            </a:r>
            <a:r>
              <a:rPr lang="en-US" altLang="zh-CN" sz="1400" kern="100" dirty="0">
                <a:latin typeface="微软雅黑" panose="020B0503020204020204" pitchFamily="34" charset="-122"/>
                <a:ea typeface="微软雅黑" panose="020B0503020204020204" pitchFamily="34" charset="-122"/>
              </a:rPr>
              <a:t>1000kg/m</a:t>
            </a:r>
            <a:r>
              <a:rPr lang="en-US" altLang="zh-CN" sz="1400" kern="100" baseline="30000" dirty="0">
                <a:latin typeface="微软雅黑" panose="020B0503020204020204" pitchFamily="34" charset="-122"/>
                <a:ea typeface="微软雅黑" panose="020B0503020204020204" pitchFamily="34" charset="-122"/>
              </a:rPr>
              <a:t>3</a:t>
            </a:r>
            <a:r>
              <a:rPr lang="zh-CN" altLang="zh-CN" sz="1400" kern="100" dirty="0">
                <a:latin typeface="微软雅黑" panose="020B0503020204020204" pitchFamily="34" charset="-122"/>
                <a:ea typeface="微软雅黑" panose="020B0503020204020204" pitchFamily="34" charset="-122"/>
              </a:rPr>
              <a:t>；</a:t>
            </a:r>
            <a:r>
              <a:rPr lang="zh-CN" altLang="zh-CN" sz="1400" i="1" kern="100" dirty="0">
                <a:latin typeface="微软雅黑" panose="020B0503020204020204" pitchFamily="34" charset="-122"/>
                <a:ea typeface="微软雅黑" panose="020B0503020204020204" pitchFamily="34" charset="-122"/>
              </a:rPr>
              <a:t>α</a:t>
            </a:r>
            <a:r>
              <a:rPr lang="en-US" altLang="zh-CN" sz="1400" kern="100" dirty="0">
                <a:latin typeface="微软雅黑" panose="020B0503020204020204" pitchFamily="34" charset="-122"/>
                <a:ea typeface="微软雅黑" panose="020B0503020204020204" pitchFamily="34" charset="-122"/>
              </a:rPr>
              <a:t>——</a:t>
            </a:r>
            <a:r>
              <a:rPr lang="zh-CN" altLang="zh-CN" sz="1400" kern="100" dirty="0">
                <a:latin typeface="微软雅黑" panose="020B0503020204020204" pitchFamily="34" charset="-122"/>
                <a:ea typeface="微软雅黑" panose="020B0503020204020204" pitchFamily="34" charset="-122"/>
              </a:rPr>
              <a:t>混凝土的含气量百分数，在不使用引气型外加剂时，可取</a:t>
            </a:r>
            <a:r>
              <a:rPr lang="en-US" altLang="zh-CN" sz="1400" kern="100" dirty="0">
                <a:latin typeface="微软雅黑" panose="020B0503020204020204" pitchFamily="34" charset="-122"/>
                <a:ea typeface="微软雅黑" panose="020B0503020204020204" pitchFamily="34" charset="-122"/>
              </a:rPr>
              <a:t>1</a:t>
            </a:r>
            <a:r>
              <a:rPr lang="zh-CN" altLang="zh-CN" sz="1400" kern="100" dirty="0">
                <a:latin typeface="微软雅黑" panose="020B0503020204020204" pitchFamily="34" charset="-122"/>
                <a:ea typeface="微软雅黑" panose="020B0503020204020204" pitchFamily="34" charset="-122"/>
              </a:rPr>
              <a:t>。</a:t>
            </a:r>
          </a:p>
          <a:p>
            <a:pPr indent="0" algn="just" fontAlgn="auto">
              <a:lnSpc>
                <a:spcPct val="150000"/>
              </a:lnSpc>
              <a:spcAft>
                <a:spcPts val="0"/>
              </a:spcAft>
            </a:pPr>
            <a:r>
              <a:rPr lang="zh-CN" altLang="zh-CN" sz="1400" kern="100" dirty="0">
                <a:latin typeface="微软雅黑" panose="020B0503020204020204" pitchFamily="34" charset="-122"/>
                <a:ea typeface="微软雅黑" panose="020B0503020204020204" pitchFamily="34" charset="-122"/>
              </a:rPr>
              <a:t> 解联立两式，即可求出</a:t>
            </a:r>
            <a:r>
              <a:rPr lang="en-US" altLang="zh-CN" sz="1400" i="1" kern="100" spc="100" dirty="0" err="1">
                <a:latin typeface="微软雅黑" panose="020B0503020204020204" pitchFamily="34" charset="-122"/>
                <a:ea typeface="微软雅黑" panose="020B0503020204020204" pitchFamily="34" charset="-122"/>
              </a:rPr>
              <a:t>m</a:t>
            </a:r>
            <a:r>
              <a:rPr lang="en-US" altLang="zh-CN" sz="1400" i="1" kern="100" spc="100" baseline="-25000" dirty="0" err="1">
                <a:latin typeface="微软雅黑" panose="020B0503020204020204" pitchFamily="34" charset="-122"/>
                <a:ea typeface="微软雅黑" panose="020B0503020204020204" pitchFamily="34" charset="-122"/>
              </a:rPr>
              <a:t>go</a:t>
            </a:r>
            <a:r>
              <a:rPr lang="zh-CN" altLang="zh-CN" sz="1400" kern="100" dirty="0">
                <a:latin typeface="微软雅黑" panose="020B0503020204020204" pitchFamily="34" charset="-122"/>
                <a:ea typeface="微软雅黑" panose="020B0503020204020204" pitchFamily="34" charset="-122"/>
              </a:rPr>
              <a:t>、</a:t>
            </a:r>
            <a:r>
              <a:rPr lang="en-US" altLang="zh-CN" sz="1400" i="1" kern="100" spc="100" dirty="0" err="1">
                <a:latin typeface="微软雅黑" panose="020B0503020204020204" pitchFamily="34" charset="-122"/>
                <a:ea typeface="微软雅黑" panose="020B0503020204020204" pitchFamily="34" charset="-122"/>
              </a:rPr>
              <a:t>m</a:t>
            </a:r>
            <a:r>
              <a:rPr lang="en-US" altLang="zh-CN" sz="1400" i="1" kern="100" spc="100" baseline="-25000" dirty="0" err="1">
                <a:latin typeface="微软雅黑" panose="020B0503020204020204" pitchFamily="34" charset="-122"/>
                <a:ea typeface="微软雅黑" panose="020B0503020204020204" pitchFamily="34" charset="-122"/>
              </a:rPr>
              <a:t>so</a:t>
            </a:r>
            <a:r>
              <a:rPr lang="zh-CN" altLang="zh-CN" sz="1400" kern="100" dirty="0">
                <a:latin typeface="微软雅黑" panose="020B0503020204020204" pitchFamily="34" charset="-122"/>
                <a:ea typeface="微软雅黑" panose="020B0503020204020204" pitchFamily="34" charset="-122"/>
              </a:rPr>
              <a:t>。</a:t>
            </a:r>
          </a:p>
          <a:p>
            <a:pPr indent="0" algn="just" fontAlgn="auto">
              <a:lnSpc>
                <a:spcPct val="150000"/>
              </a:lnSpc>
              <a:spcAft>
                <a:spcPts val="0"/>
              </a:spcAft>
            </a:pPr>
            <a:r>
              <a:rPr lang="zh-CN" altLang="zh-CN" sz="1400" kern="100" dirty="0">
                <a:latin typeface="微软雅黑" panose="020B0503020204020204" pitchFamily="34" charset="-122"/>
                <a:ea typeface="微软雅黑" panose="020B0503020204020204" pitchFamily="34" charset="-122"/>
              </a:rPr>
              <a:t> 通过以上六个步骤，便可将水、水泥、砂和石子的用量全部求出，得出初步计算配合比，供试配用。</a:t>
            </a:r>
          </a:p>
        </p:txBody>
      </p:sp>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916" y="520222"/>
            <a:ext cx="2070735" cy="347345"/>
          </a:xfrm>
          <a:prstGeom prst="rect">
            <a:avLst/>
          </a:prstGeom>
        </p:spPr>
        <p:txBody>
          <a:bodyPr wrap="none">
            <a:spAutoFit/>
          </a:bodyPr>
          <a:lstStyle/>
          <a:p>
            <a:pPr indent="304800" algn="just">
              <a:lnSpc>
                <a:spcPts val="2000"/>
              </a:lnSpc>
              <a:spcAft>
                <a:spcPts val="0"/>
              </a:spcAft>
            </a:pPr>
            <a:r>
              <a:rPr lang="en-US" altLang="zh-CN" sz="1400" b="1" kern="100" dirty="0">
                <a:solidFill>
                  <a:srgbClr val="000000"/>
                </a:solidFill>
                <a:latin typeface="微软雅黑" panose="020B0503020204020204" pitchFamily="34" charset="-122"/>
                <a:ea typeface="微软雅黑" panose="020B0503020204020204" pitchFamily="34" charset="-122"/>
              </a:rPr>
              <a:t>2.</a:t>
            </a:r>
            <a:r>
              <a:rPr lang="zh-CN" altLang="zh-CN" sz="1400" b="1" kern="100" dirty="0">
                <a:solidFill>
                  <a:srgbClr val="000000"/>
                </a:solidFill>
                <a:latin typeface="微软雅黑" panose="020B0503020204020204" pitchFamily="34" charset="-122"/>
                <a:ea typeface="微软雅黑" panose="020B0503020204020204" pitchFamily="34" charset="-122"/>
              </a:rPr>
              <a:t>基准配合比的确定</a:t>
            </a:r>
            <a:endParaRPr lang="zh-CN" altLang="zh-CN" sz="1400" b="1" kern="100" dirty="0">
              <a:latin typeface="微软雅黑" panose="020B0503020204020204" pitchFamily="34" charset="-122"/>
              <a:ea typeface="微软雅黑" panose="020B0503020204020204" pitchFamily="34" charset="-122"/>
            </a:endParaRPr>
          </a:p>
        </p:txBody>
      </p:sp>
      <p:sp>
        <p:nvSpPr>
          <p:cNvPr id="3" name="矩形 2"/>
          <p:cNvSpPr/>
          <p:nvPr/>
        </p:nvSpPr>
        <p:spPr>
          <a:xfrm>
            <a:off x="769620" y="819536"/>
            <a:ext cx="7604760" cy="737235"/>
          </a:xfrm>
          <a:prstGeom prst="rect">
            <a:avLst/>
          </a:prstGeom>
        </p:spPr>
        <p:txBody>
          <a:bodyPr wrap="square">
            <a:spAutoFit/>
          </a:bodyPr>
          <a:lstStyle/>
          <a:p>
            <a:pPr indent="306070">
              <a:lnSpc>
                <a:spcPct val="150000"/>
              </a:lnSpc>
            </a:pPr>
            <a:r>
              <a:rPr lang="zh-CN" altLang="zh-CN" sz="1400"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按初步计算配合比，称取实际工程中使用的材料，进行试拌。混</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凝土的搅拌方法，应与生产时使用的方法相同。试配的最小搅拌量见</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下</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表</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400" dirty="0">
              <a:latin typeface="微软雅黑" panose="020B0503020204020204" pitchFamily="34" charset="-122"/>
              <a:ea typeface="微软雅黑" panose="020B0503020204020204" pitchFamily="34" charset="-122"/>
            </a:endParaRPr>
          </a:p>
        </p:txBody>
      </p:sp>
      <p:sp>
        <p:nvSpPr>
          <p:cNvPr id="4" name="矩形 3"/>
          <p:cNvSpPr/>
          <p:nvPr/>
        </p:nvSpPr>
        <p:spPr>
          <a:xfrm>
            <a:off x="3680460" y="1453998"/>
            <a:ext cx="1783080" cy="306705"/>
          </a:xfrm>
          <a:prstGeom prst="rect">
            <a:avLst/>
          </a:prstGeom>
        </p:spPr>
        <p:txBody>
          <a:bodyPr wrap="none">
            <a:spAutoFit/>
          </a:bodyPr>
          <a:lstStyle/>
          <a:p>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试配的最小搅拌量表</a:t>
            </a:r>
            <a:endParaRPr lang="zh-CN" altLang="en-US" sz="1400" dirty="0">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extLst>
              <p:ext uri="{D42A27DB-BD31-4B8C-83A1-F6EECF244321}">
                <p14:modId xmlns:p14="http://schemas.microsoft.com/office/powerpoint/2010/main" val="1900789865"/>
              </p:ext>
            </p:extLst>
          </p:nvPr>
        </p:nvGraphicFramePr>
        <p:xfrm>
          <a:off x="1919605" y="1714100"/>
          <a:ext cx="5304790" cy="640080"/>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3162935">
                  <a:extLst>
                    <a:ext uri="{9D8B030D-6E8A-4147-A177-3AD203B41FA5}">
                      <a16:colId xmlns:a16="http://schemas.microsoft.com/office/drawing/2014/main" val="20000"/>
                    </a:ext>
                  </a:extLst>
                </a:gridCol>
                <a:gridCol w="2141855">
                  <a:extLst>
                    <a:ext uri="{9D8B030D-6E8A-4147-A177-3AD203B41FA5}">
                      <a16:colId xmlns:a16="http://schemas.microsoft.com/office/drawing/2014/main" val="20001"/>
                    </a:ext>
                  </a:extLst>
                </a:gridCol>
              </a:tblGrid>
              <a:tr h="213360">
                <a:tc>
                  <a:txBody>
                    <a:bodyPr/>
                    <a:lstStyle/>
                    <a:p>
                      <a:pPr indent="304800" algn="ctr">
                        <a:spcAft>
                          <a:spcPts val="0"/>
                        </a:spcAft>
                      </a:pPr>
                      <a:r>
                        <a:rPr lang="zh-CN" sz="1400" kern="100" dirty="0">
                          <a:effectLst/>
                          <a:latin typeface="宋体" panose="02010600030101010101" pitchFamily="2" charset="-122"/>
                          <a:ea typeface="宋体" panose="02010600030101010101" pitchFamily="2" charset="-122"/>
                        </a:rPr>
                        <a:t>粗骨料最大公称粒径（</a:t>
                      </a:r>
                      <a:r>
                        <a:rPr lang="en-US" sz="1400" kern="100" dirty="0">
                          <a:effectLst/>
                          <a:latin typeface="宋体" panose="02010600030101010101" pitchFamily="2" charset="-122"/>
                          <a:ea typeface="宋体" panose="02010600030101010101" pitchFamily="2" charset="-122"/>
                        </a:rPr>
                        <a:t>mm</a:t>
                      </a:r>
                      <a:r>
                        <a:rPr lang="zh-CN" sz="1400" kern="100" dirty="0">
                          <a:effectLst/>
                          <a:latin typeface="宋体" panose="02010600030101010101" pitchFamily="2" charset="-122"/>
                          <a:ea typeface="宋体" panose="02010600030101010101" pitchFamily="2" charset="-122"/>
                        </a:rPr>
                        <a:t>）</a:t>
                      </a:r>
                    </a:p>
                  </a:txBody>
                  <a:tcPr marL="68575" marR="68575" marT="0" marB="0" anchor="ctr"/>
                </a:tc>
                <a:tc>
                  <a:txBody>
                    <a:bodyPr/>
                    <a:lstStyle/>
                    <a:p>
                      <a:pPr indent="304800" algn="ctr">
                        <a:spcAft>
                          <a:spcPts val="0"/>
                        </a:spcAft>
                      </a:pPr>
                      <a:r>
                        <a:rPr lang="zh-CN" sz="1400" kern="100" dirty="0">
                          <a:effectLst/>
                          <a:latin typeface="宋体" panose="02010600030101010101" pitchFamily="2" charset="-122"/>
                          <a:ea typeface="宋体" panose="02010600030101010101" pitchFamily="2" charset="-122"/>
                        </a:rPr>
                        <a:t>拌合物数量（</a:t>
                      </a:r>
                      <a:r>
                        <a:rPr lang="en-US" sz="1400" kern="100" dirty="0">
                          <a:effectLst/>
                          <a:latin typeface="宋体" panose="02010600030101010101" pitchFamily="2" charset="-122"/>
                          <a:ea typeface="宋体" panose="02010600030101010101" pitchFamily="2" charset="-122"/>
                        </a:rPr>
                        <a:t>L</a:t>
                      </a:r>
                      <a:r>
                        <a:rPr lang="zh-CN" sz="1400" kern="100" dirty="0">
                          <a:effectLst/>
                          <a:latin typeface="宋体" panose="02010600030101010101" pitchFamily="2" charset="-122"/>
                          <a:ea typeface="宋体" panose="02010600030101010101" pitchFamily="2" charset="-122"/>
                        </a:rPr>
                        <a:t>）</a:t>
                      </a:r>
                    </a:p>
                  </a:txBody>
                  <a:tcPr marL="68575" marR="68575" marT="0" marB="0" anchor="ctr"/>
                </a:tc>
                <a:extLst>
                  <a:ext uri="{0D108BD9-81ED-4DB2-BD59-A6C34878D82A}">
                    <a16:rowId xmlns:a16="http://schemas.microsoft.com/office/drawing/2014/main" val="10000"/>
                  </a:ext>
                </a:extLst>
              </a:tr>
              <a:tr h="213360">
                <a:tc>
                  <a:txBody>
                    <a:bodyPr/>
                    <a:lstStyle/>
                    <a:p>
                      <a:pPr indent="304800" algn="ctr">
                        <a:spcAft>
                          <a:spcPts val="0"/>
                        </a:spcAft>
                      </a:pP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31.5</a:t>
                      </a:r>
                      <a:endParaRPr lang="zh-CN" sz="1400" kern="100">
                        <a:effectLst/>
                        <a:latin typeface="宋体" panose="02010600030101010101" pitchFamily="2" charset="-122"/>
                        <a:ea typeface="宋体" panose="02010600030101010101" pitchFamily="2" charset="-122"/>
                      </a:endParaRPr>
                    </a:p>
                  </a:txBody>
                  <a:tcPr marL="68575" marR="68575"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20</a:t>
                      </a:r>
                      <a:endParaRPr lang="zh-CN" sz="1400" kern="100">
                        <a:effectLst/>
                        <a:latin typeface="宋体" panose="02010600030101010101" pitchFamily="2" charset="-122"/>
                        <a:ea typeface="宋体" panose="02010600030101010101" pitchFamily="2" charset="-122"/>
                      </a:endParaRPr>
                    </a:p>
                  </a:txBody>
                  <a:tcPr marL="68575" marR="68575" marT="0" marB="0" anchor="ctr"/>
                </a:tc>
                <a:extLst>
                  <a:ext uri="{0D108BD9-81ED-4DB2-BD59-A6C34878D82A}">
                    <a16:rowId xmlns:a16="http://schemas.microsoft.com/office/drawing/2014/main" val="10001"/>
                  </a:ext>
                </a:extLst>
              </a:tr>
              <a:tr h="213360">
                <a:tc>
                  <a:txBody>
                    <a:bodyPr/>
                    <a:lstStyle/>
                    <a:p>
                      <a:pPr indent="304800" algn="ctr">
                        <a:spcAft>
                          <a:spcPts val="0"/>
                        </a:spcAft>
                      </a:pPr>
                      <a:r>
                        <a:rPr lang="en-US" sz="1400" kern="100" dirty="0">
                          <a:effectLst/>
                          <a:latin typeface="宋体" panose="02010600030101010101" pitchFamily="2" charset="-122"/>
                          <a:ea typeface="宋体" panose="02010600030101010101" pitchFamily="2" charset="-122"/>
                        </a:rPr>
                        <a:t>40.0</a:t>
                      </a:r>
                      <a:endParaRPr lang="zh-CN" sz="1400" kern="100" dirty="0">
                        <a:effectLst/>
                        <a:latin typeface="宋体" panose="02010600030101010101" pitchFamily="2" charset="-122"/>
                        <a:ea typeface="宋体" panose="02010600030101010101" pitchFamily="2" charset="-122"/>
                      </a:endParaRPr>
                    </a:p>
                  </a:txBody>
                  <a:tcPr marL="68575" marR="68575" marT="0" marB="0" anchor="ctr"/>
                </a:tc>
                <a:tc>
                  <a:txBody>
                    <a:bodyPr/>
                    <a:lstStyle/>
                    <a:p>
                      <a:pPr indent="304800" algn="ctr">
                        <a:spcAft>
                          <a:spcPts val="0"/>
                        </a:spcAft>
                      </a:pPr>
                      <a:r>
                        <a:rPr lang="en-US" sz="1400" kern="100" dirty="0">
                          <a:effectLst/>
                          <a:latin typeface="宋体" panose="02010600030101010101" pitchFamily="2" charset="-122"/>
                          <a:ea typeface="宋体" panose="02010600030101010101" pitchFamily="2" charset="-122"/>
                        </a:rPr>
                        <a:t>25</a:t>
                      </a:r>
                      <a:endParaRPr lang="zh-CN" sz="1400" kern="100" dirty="0">
                        <a:effectLst/>
                        <a:latin typeface="宋体" panose="02010600030101010101" pitchFamily="2" charset="-122"/>
                        <a:ea typeface="宋体" panose="02010600030101010101" pitchFamily="2" charset="-122"/>
                      </a:endParaRPr>
                    </a:p>
                  </a:txBody>
                  <a:tcPr marL="68575" marR="68575" marT="0" marB="0" anchor="ctr"/>
                </a:tc>
                <a:extLst>
                  <a:ext uri="{0D108BD9-81ED-4DB2-BD59-A6C34878D82A}">
                    <a16:rowId xmlns:a16="http://schemas.microsoft.com/office/drawing/2014/main" val="10002"/>
                  </a:ext>
                </a:extLst>
              </a:tr>
            </a:tbl>
          </a:graphicData>
        </a:graphic>
      </p:graphicFrame>
      <p:sp>
        <p:nvSpPr>
          <p:cNvPr id="6" name="矩形 5"/>
          <p:cNvSpPr/>
          <p:nvPr/>
        </p:nvSpPr>
        <p:spPr>
          <a:xfrm>
            <a:off x="769620" y="2395165"/>
            <a:ext cx="7606030" cy="2030095"/>
          </a:xfrm>
          <a:prstGeom prst="rect">
            <a:avLst/>
          </a:prstGeom>
        </p:spPr>
        <p:txBody>
          <a:bodyPr wrap="square">
            <a:spAutoFit/>
          </a:bodyPr>
          <a:lstStyle/>
          <a:p>
            <a:pPr indent="304800" algn="just">
              <a:lnSpc>
                <a:spcPct val="150000"/>
              </a:lnSpc>
              <a:spcAft>
                <a:spcPts val="0"/>
              </a:spcAft>
            </a:pPr>
            <a:r>
              <a:rPr lang="zh-CN" altLang="zh-CN" sz="1400" kern="100" dirty="0">
                <a:latin typeface="微软雅黑" panose="020B0503020204020204" pitchFamily="34" charset="-122"/>
                <a:ea typeface="微软雅黑" panose="020B0503020204020204" pitchFamily="34" charset="-122"/>
              </a:rPr>
              <a:t>混凝土搅拌均匀后，检查拌合物的和易性，不符合要求的，必须经过试拌调整，直到符合要求为止，然后，提出供检验强度用的基准配合比。</a:t>
            </a:r>
          </a:p>
          <a:p>
            <a:pPr indent="304800" algn="just">
              <a:lnSpc>
                <a:spcPct val="150000"/>
              </a:lnSpc>
              <a:spcAft>
                <a:spcPts val="0"/>
              </a:spcAft>
            </a:pPr>
            <a:r>
              <a:rPr lang="zh-CN" altLang="zh-CN" sz="1400" kern="100" dirty="0">
                <a:latin typeface="微软雅黑" panose="020B0503020204020204" pitchFamily="34" charset="-122"/>
                <a:ea typeface="微软雅黑" panose="020B0503020204020204" pitchFamily="34" charset="-122"/>
              </a:rPr>
              <a:t>调整混凝土拌合物和易性的方法如下：</a:t>
            </a:r>
          </a:p>
          <a:p>
            <a:pPr indent="304800" algn="just">
              <a:lnSpc>
                <a:spcPct val="150000"/>
              </a:lnSpc>
              <a:spcAft>
                <a:spcPts val="0"/>
              </a:spcAft>
            </a:pPr>
            <a:r>
              <a:rPr lang="en-US" altLang="zh-CN" sz="1400" kern="100" dirty="0">
                <a:latin typeface="微软雅黑" panose="020B0503020204020204" pitchFamily="34" charset="-122"/>
                <a:ea typeface="微软雅黑" panose="020B0503020204020204" pitchFamily="34" charset="-122"/>
              </a:rPr>
              <a:t>A.</a:t>
            </a:r>
            <a:r>
              <a:rPr lang="zh-CN" altLang="zh-CN" sz="1400" kern="100" dirty="0">
                <a:latin typeface="微软雅黑" panose="020B0503020204020204" pitchFamily="34" charset="-122"/>
                <a:ea typeface="微软雅黑" panose="020B0503020204020204" pitchFamily="34" charset="-122"/>
              </a:rPr>
              <a:t>当坍落度低于设计要求时，可保持水胶比不变，适当增加水泥浆量或调整砂率。</a:t>
            </a:r>
          </a:p>
          <a:p>
            <a:pPr indent="304800" algn="just">
              <a:lnSpc>
                <a:spcPct val="150000"/>
              </a:lnSpc>
              <a:spcAft>
                <a:spcPts val="0"/>
              </a:spcAft>
            </a:pPr>
            <a:r>
              <a:rPr lang="en-US" altLang="zh-CN" sz="1400" kern="100" dirty="0">
                <a:latin typeface="微软雅黑" panose="020B0503020204020204" pitchFamily="34" charset="-122"/>
                <a:ea typeface="微软雅黑" panose="020B0503020204020204" pitchFamily="34" charset="-122"/>
              </a:rPr>
              <a:t>B.</a:t>
            </a:r>
            <a:r>
              <a:rPr lang="zh-CN" altLang="zh-CN" sz="1400" kern="100" dirty="0">
                <a:latin typeface="微软雅黑" panose="020B0503020204020204" pitchFamily="34" charset="-122"/>
                <a:ea typeface="微软雅黑" panose="020B0503020204020204" pitchFamily="34" charset="-122"/>
              </a:rPr>
              <a:t>若坍落度过大，则可在砂率不变的条件下增加砂石用量。</a:t>
            </a:r>
          </a:p>
          <a:p>
            <a:pPr indent="304800" algn="just">
              <a:lnSpc>
                <a:spcPct val="150000"/>
              </a:lnSpc>
              <a:spcAft>
                <a:spcPts val="0"/>
              </a:spcAft>
            </a:pPr>
            <a:r>
              <a:rPr lang="en-US" altLang="zh-CN" sz="1400" kern="100" dirty="0">
                <a:latin typeface="微软雅黑" panose="020B0503020204020204" pitchFamily="34" charset="-122"/>
                <a:ea typeface="微软雅黑" panose="020B0503020204020204" pitchFamily="34" charset="-122"/>
              </a:rPr>
              <a:t>C.</a:t>
            </a:r>
            <a:r>
              <a:rPr lang="zh-CN" altLang="zh-CN" sz="1400" kern="100" dirty="0">
                <a:latin typeface="微软雅黑" panose="020B0503020204020204" pitchFamily="34" charset="-122"/>
                <a:ea typeface="微软雅黑" panose="020B0503020204020204" pitchFamily="34" charset="-122"/>
              </a:rPr>
              <a:t>如出现含砂不足、粘聚性和保水性不良时，可适当增大砂率；反之，应减小砂率。</a:t>
            </a:r>
          </a:p>
        </p:txBody>
      </p:sp>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58495" y="466690"/>
            <a:ext cx="7741920" cy="737235"/>
          </a:xfrm>
          <a:prstGeom prst="rect">
            <a:avLst/>
          </a:prstGeom>
        </p:spPr>
        <p:txBody>
          <a:bodyPr wrap="square">
            <a:spAutoFit/>
          </a:bodyPr>
          <a:lstStyle/>
          <a:p>
            <a:pPr indent="304800" algn="just">
              <a:lnSpc>
                <a:spcPct val="150000"/>
              </a:lnSpc>
              <a:spcAft>
                <a:spcPts val="0"/>
              </a:spcAft>
            </a:pPr>
            <a:r>
              <a:rPr lang="zh-CN" altLang="zh-CN" sz="1400" kern="100" dirty="0">
                <a:latin typeface="微软雅黑" panose="020B0503020204020204" pitchFamily="34" charset="-122"/>
                <a:ea typeface="微软雅黑" panose="020B0503020204020204" pitchFamily="34" charset="-122"/>
              </a:rPr>
              <a:t>当试拌调整工作完成后，应测出混凝土拌合物的实际表观密度</a:t>
            </a:r>
            <a:r>
              <a:rPr lang="zh-CN" altLang="zh-CN" sz="1400" i="1" kern="100" dirty="0">
                <a:latin typeface="微软雅黑" panose="020B0503020204020204" pitchFamily="34" charset="-122"/>
                <a:ea typeface="微软雅黑" panose="020B0503020204020204" pitchFamily="34" charset="-122"/>
              </a:rPr>
              <a:t>ρ</a:t>
            </a:r>
            <a:r>
              <a:rPr lang="en-US" altLang="zh-CN" sz="1400" i="1" kern="100" baseline="-25000" dirty="0">
                <a:latin typeface="微软雅黑" panose="020B0503020204020204" pitchFamily="34" charset="-122"/>
                <a:ea typeface="微软雅黑" panose="020B0503020204020204" pitchFamily="34" charset="-122"/>
              </a:rPr>
              <a:t>c</a:t>
            </a:r>
            <a:r>
              <a:rPr lang="zh-CN" altLang="zh-CN" sz="1400" i="1" kern="100" baseline="-25000" dirty="0">
                <a:latin typeface="微软雅黑" panose="020B0503020204020204" pitchFamily="34" charset="-122"/>
                <a:ea typeface="微软雅黑" panose="020B0503020204020204" pitchFamily="34" charset="-122"/>
              </a:rPr>
              <a:t>，</a:t>
            </a:r>
            <a:r>
              <a:rPr lang="en-US" altLang="zh-CN" sz="1400" i="1" kern="100" baseline="-25000" dirty="0">
                <a:latin typeface="微软雅黑" panose="020B0503020204020204" pitchFamily="34" charset="-122"/>
                <a:ea typeface="微软雅黑" panose="020B0503020204020204" pitchFamily="34" charset="-122"/>
              </a:rPr>
              <a:t>t</a:t>
            </a:r>
            <a:r>
              <a:rPr lang="zh-CN" altLang="zh-CN" sz="1400" kern="100" dirty="0">
                <a:latin typeface="微软雅黑" panose="020B0503020204020204" pitchFamily="34" charset="-122"/>
                <a:ea typeface="微软雅黑" panose="020B0503020204020204" pitchFamily="34" charset="-122"/>
              </a:rPr>
              <a:t>，并重新计算每立方米混凝土个组成材料的用量，得出基准配合比：</a:t>
            </a:r>
          </a:p>
        </p:txBody>
      </p:sp>
      <p:sp>
        <p:nvSpPr>
          <p:cNvPr id="14" name="Rectangle 13"/>
          <p:cNvSpPr>
            <a:spLocks noChangeArrowheads="1"/>
          </p:cNvSpPr>
          <p:nvPr/>
        </p:nvSpPr>
        <p:spPr bwMode="auto">
          <a:xfrm>
            <a:off x="329" y="-152717"/>
            <a:ext cx="308610" cy="30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3" tIns="45716" rIns="91433" bIns="45716" numCol="1" anchor="ctr" anchorCtr="0" compatLnSpc="1">
            <a:spAutoFit/>
          </a:bodyPr>
          <a:lstStyle/>
          <a:p>
            <a:endParaRPr lang="zh-CN" altLang="en-US" sz="1400">
              <a:latin typeface="微软雅黑" panose="020B0503020204020204" pitchFamily="34" charset="-122"/>
              <a:ea typeface="微软雅黑" panose="020B0503020204020204" pitchFamily="34" charset="-122"/>
            </a:endParaRPr>
          </a:p>
        </p:txBody>
      </p:sp>
      <p:sp>
        <p:nvSpPr>
          <p:cNvPr id="16" name="Rectangle 14"/>
          <p:cNvSpPr>
            <a:spLocks noChangeArrowheads="1"/>
          </p:cNvSpPr>
          <p:nvPr/>
        </p:nvSpPr>
        <p:spPr bwMode="auto">
          <a:xfrm>
            <a:off x="329" y="313973"/>
            <a:ext cx="287020" cy="30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3" tIns="45716" rIns="91433" bIns="45716"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kumimoji="0" lang="en-US" altLang="zh-CN"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rPr>
              <a:t> </a:t>
            </a:r>
          </a:p>
        </p:txBody>
      </p:sp>
      <p:grpSp>
        <p:nvGrpSpPr>
          <p:cNvPr id="3" name="组合 2"/>
          <p:cNvGrpSpPr/>
          <p:nvPr/>
        </p:nvGrpSpPr>
        <p:grpSpPr>
          <a:xfrm>
            <a:off x="1963676" y="1021680"/>
            <a:ext cx="4656835" cy="3327400"/>
            <a:chOff x="3640" y="1928"/>
            <a:chExt cx="6580" cy="5240"/>
          </a:xfrm>
        </p:grpSpPr>
        <p:graphicFrame>
          <p:nvGraphicFramePr>
            <p:cNvPr id="15" name="对象 14"/>
            <p:cNvGraphicFramePr>
              <a:graphicFrameLocks noChangeAspect="1"/>
            </p:cNvGraphicFramePr>
            <p:nvPr>
              <p:extLst>
                <p:ext uri="{D42A27DB-BD31-4B8C-83A1-F6EECF244321}">
                  <p14:modId xmlns:p14="http://schemas.microsoft.com/office/powerpoint/2010/main" val="4127234635"/>
                </p:ext>
              </p:extLst>
            </p:nvPr>
          </p:nvGraphicFramePr>
          <p:xfrm>
            <a:off x="3640" y="1928"/>
            <a:ext cx="6452" cy="976"/>
          </p:xfrm>
          <a:graphic>
            <a:graphicData uri="http://schemas.openxmlformats.org/presentationml/2006/ole">
              <mc:AlternateContent xmlns:mc="http://schemas.openxmlformats.org/markup-compatibility/2006">
                <mc:Choice xmlns:v="urn:schemas-microsoft-com:vml" Requires="v">
                  <p:oleObj spid="_x0000_s49178" name="公式" r:id="rId3" imgW="3086100" imgH="469900" progId="Equation.3">
                    <p:embed/>
                  </p:oleObj>
                </mc:Choice>
                <mc:Fallback>
                  <p:oleObj name="公式" r:id="rId3" imgW="3086100" imgH="469900" progId="Equation.3">
                    <p:embed/>
                    <p:pic>
                      <p:nvPicPr>
                        <p:cNvPr id="0" name="Object 12" descr="image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0" y="1928"/>
                          <a:ext cx="6452" cy="9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对象 17"/>
            <p:cNvGraphicFramePr>
              <a:graphicFrameLocks noChangeAspect="1"/>
            </p:cNvGraphicFramePr>
            <p:nvPr>
              <p:extLst>
                <p:ext uri="{D42A27DB-BD31-4B8C-83A1-F6EECF244321}">
                  <p14:modId xmlns:p14="http://schemas.microsoft.com/office/powerpoint/2010/main" val="389020262"/>
                </p:ext>
              </p:extLst>
            </p:nvPr>
          </p:nvGraphicFramePr>
          <p:xfrm>
            <a:off x="3640" y="2842"/>
            <a:ext cx="6320" cy="976"/>
          </p:xfrm>
          <a:graphic>
            <a:graphicData uri="http://schemas.openxmlformats.org/presentationml/2006/ole">
              <mc:AlternateContent xmlns:mc="http://schemas.openxmlformats.org/markup-compatibility/2006">
                <mc:Choice xmlns:v="urn:schemas-microsoft-com:vml" Requires="v">
                  <p:oleObj spid="_x0000_s49179" name="公式" r:id="rId5" imgW="72542400" imgH="11277600" progId="Equation.3">
                    <p:embed/>
                  </p:oleObj>
                </mc:Choice>
                <mc:Fallback>
                  <p:oleObj name="公式" r:id="rId5" imgW="72542400" imgH="11277600" progId="Equation.3">
                    <p:embed/>
                    <p:pic>
                      <p:nvPicPr>
                        <p:cNvPr id="0" name="Object 15" descr="image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0" y="2842"/>
                          <a:ext cx="6320" cy="9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对象 19"/>
            <p:cNvGraphicFramePr>
              <a:graphicFrameLocks noChangeAspect="1"/>
            </p:cNvGraphicFramePr>
            <p:nvPr>
              <p:extLst>
                <p:ext uri="{D42A27DB-BD31-4B8C-83A1-F6EECF244321}">
                  <p14:modId xmlns:p14="http://schemas.microsoft.com/office/powerpoint/2010/main" val="3342530528"/>
                </p:ext>
              </p:extLst>
            </p:nvPr>
          </p:nvGraphicFramePr>
          <p:xfrm>
            <a:off x="3706" y="3766"/>
            <a:ext cx="6514" cy="1006"/>
          </p:xfrm>
          <a:graphic>
            <a:graphicData uri="http://schemas.openxmlformats.org/presentationml/2006/ole">
              <mc:AlternateContent xmlns:mc="http://schemas.openxmlformats.org/markup-compatibility/2006">
                <mc:Choice xmlns:v="urn:schemas-microsoft-com:vml" Requires="v">
                  <p:oleObj spid="_x0000_s49180" name="公式" r:id="rId7" imgW="72542400" imgH="11277600" progId="Equation.3">
                    <p:embed/>
                  </p:oleObj>
                </mc:Choice>
                <mc:Fallback>
                  <p:oleObj name="公式" r:id="rId7" imgW="72542400" imgH="11277600" progId="Equation.3">
                    <p:embed/>
                    <p:pic>
                      <p:nvPicPr>
                        <p:cNvPr id="0" name="Object 17" descr="image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6" y="3766"/>
                          <a:ext cx="6514" cy="10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对象 21"/>
            <p:cNvGraphicFramePr>
              <a:graphicFrameLocks noChangeAspect="1"/>
            </p:cNvGraphicFramePr>
            <p:nvPr>
              <p:extLst>
                <p:ext uri="{D42A27DB-BD31-4B8C-83A1-F6EECF244321}">
                  <p14:modId xmlns:p14="http://schemas.microsoft.com/office/powerpoint/2010/main" val="2932874789"/>
                </p:ext>
              </p:extLst>
            </p:nvPr>
          </p:nvGraphicFramePr>
          <p:xfrm>
            <a:off x="3706" y="4871"/>
            <a:ext cx="6320" cy="995"/>
          </p:xfrm>
          <a:graphic>
            <a:graphicData uri="http://schemas.openxmlformats.org/presentationml/2006/ole">
              <mc:AlternateContent xmlns:mc="http://schemas.openxmlformats.org/markup-compatibility/2006">
                <mc:Choice xmlns:v="urn:schemas-microsoft-com:vml" Requires="v">
                  <p:oleObj spid="_x0000_s49181" name="公式" r:id="rId9" imgW="3086100" imgH="482600" progId="Equation.3">
                    <p:embed/>
                  </p:oleObj>
                </mc:Choice>
                <mc:Fallback>
                  <p:oleObj name="公式" r:id="rId9" imgW="3086100" imgH="482600" progId="Equation.3">
                    <p:embed/>
                    <p:pic>
                      <p:nvPicPr>
                        <p:cNvPr id="0" name="Object 19" descr="image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6" y="4871"/>
                          <a:ext cx="6320" cy="9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对象 23"/>
            <p:cNvGraphicFramePr>
              <a:graphicFrameLocks noChangeAspect="1"/>
            </p:cNvGraphicFramePr>
            <p:nvPr>
              <p:extLst>
                <p:ext uri="{D42A27DB-BD31-4B8C-83A1-F6EECF244321}">
                  <p14:modId xmlns:p14="http://schemas.microsoft.com/office/powerpoint/2010/main" val="798404378"/>
                </p:ext>
              </p:extLst>
            </p:nvPr>
          </p:nvGraphicFramePr>
          <p:xfrm>
            <a:off x="3728" y="6212"/>
            <a:ext cx="6320" cy="956"/>
          </p:xfrm>
          <a:graphic>
            <a:graphicData uri="http://schemas.openxmlformats.org/presentationml/2006/ole">
              <mc:AlternateContent xmlns:mc="http://schemas.openxmlformats.org/markup-compatibility/2006">
                <mc:Choice xmlns:v="urn:schemas-microsoft-com:vml" Requires="v">
                  <p:oleObj spid="_x0000_s49182" name="公式" r:id="rId11" imgW="3086100" imgH="469900" progId="Equation.3">
                    <p:embed/>
                  </p:oleObj>
                </mc:Choice>
                <mc:Fallback>
                  <p:oleObj name="公式" r:id="rId11" imgW="3086100" imgH="469900" progId="Equation.3">
                    <p:embed/>
                    <p:pic>
                      <p:nvPicPr>
                        <p:cNvPr id="0" name="Object 21" descr="image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28" y="6212"/>
                          <a:ext cx="6320" cy="9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601" y="1048923"/>
            <a:ext cx="8292799" cy="3046095"/>
          </a:xfrm>
          <a:prstGeom prst="rect">
            <a:avLst/>
          </a:prstGeom>
        </p:spPr>
        <p:txBody>
          <a:bodyPr wrap="square">
            <a:spAutoFit/>
          </a:bodyPr>
          <a:lstStyle/>
          <a:p>
            <a:pPr indent="304800" algn="just">
              <a:lnSpc>
                <a:spcPct val="150000"/>
              </a:lnSpc>
              <a:spcAft>
                <a:spcPts val="0"/>
              </a:spcAft>
            </a:pPr>
            <a:r>
              <a:rPr lang="en-US" altLang="zh-CN" sz="1600" b="1" kern="100" dirty="0">
                <a:latin typeface="微软雅黑" panose="020B0503020204020204" pitchFamily="34" charset="-122"/>
                <a:ea typeface="微软雅黑" panose="020B0503020204020204" pitchFamily="34" charset="-122"/>
              </a:rPr>
              <a:t>  3.</a:t>
            </a:r>
            <a:r>
              <a:rPr lang="zh-CN" altLang="zh-CN" sz="1600" b="1" kern="100" dirty="0">
                <a:latin typeface="微软雅黑" panose="020B0503020204020204" pitchFamily="34" charset="-122"/>
                <a:ea typeface="微软雅黑" panose="020B0503020204020204" pitchFamily="34" charset="-122"/>
              </a:rPr>
              <a:t>试验室配合比的确定</a:t>
            </a:r>
          </a:p>
          <a:p>
            <a:pPr indent="304800" algn="just">
              <a:lnSpc>
                <a:spcPct val="150000"/>
              </a:lnSpc>
              <a:spcAft>
                <a:spcPts val="0"/>
              </a:spcAft>
            </a:pPr>
            <a:r>
              <a:rPr lang="zh-CN" altLang="zh-CN" sz="1600" kern="100" dirty="0">
                <a:latin typeface="微软雅黑" panose="020B0503020204020204" pitchFamily="34" charset="-122"/>
                <a:ea typeface="微软雅黑" panose="020B0503020204020204" pitchFamily="34" charset="-122"/>
              </a:rPr>
              <a:t>  经过和易性调整后得到的基准配合比，其水胶比选择不一定恰当，即混凝土的强度有可能不符合要求，所以应检验混凝土的强度。进行混凝土强度检验时，应至少采用三个不同的配合比。其一为基准配合比，另外两个配合比的水胶比，应较基准配合比分别增加或减少</a:t>
            </a:r>
            <a:r>
              <a:rPr lang="en-US" altLang="zh-CN" sz="1600" kern="100" dirty="0">
                <a:latin typeface="微软雅黑" panose="020B0503020204020204" pitchFamily="34" charset="-122"/>
                <a:ea typeface="微软雅黑" panose="020B0503020204020204" pitchFamily="34" charset="-122"/>
              </a:rPr>
              <a:t>0</a:t>
            </a:r>
            <a:r>
              <a:rPr lang="zh-CN" altLang="zh-CN" sz="1600" kern="100" dirty="0">
                <a:latin typeface="微软雅黑" panose="020B0503020204020204" pitchFamily="34" charset="-122"/>
                <a:ea typeface="微软雅黑" panose="020B0503020204020204" pitchFamily="34" charset="-122"/>
              </a:rPr>
              <a:t>．</a:t>
            </a:r>
            <a:r>
              <a:rPr lang="en-US" altLang="zh-CN" sz="1600" kern="100" dirty="0">
                <a:latin typeface="微软雅黑" panose="020B0503020204020204" pitchFamily="34" charset="-122"/>
                <a:ea typeface="微软雅黑" panose="020B0503020204020204" pitchFamily="34" charset="-122"/>
              </a:rPr>
              <a:t>05</a:t>
            </a:r>
            <a:r>
              <a:rPr lang="zh-CN" altLang="zh-CN" sz="1600" kern="100" dirty="0">
                <a:latin typeface="微软雅黑" panose="020B0503020204020204" pitchFamily="34" charset="-122"/>
                <a:ea typeface="微软雅黑" panose="020B0503020204020204" pitchFamily="34" charset="-122"/>
              </a:rPr>
              <a:t>。而其用水量与基准配合比相同，砂率可分别增加或减小</a:t>
            </a:r>
            <a:r>
              <a:rPr lang="en-US" altLang="zh-CN" sz="1600" kern="100" dirty="0">
                <a:latin typeface="微软雅黑" panose="020B0503020204020204" pitchFamily="34" charset="-122"/>
                <a:ea typeface="微软雅黑" panose="020B0503020204020204" pitchFamily="34" charset="-122"/>
              </a:rPr>
              <a:t>1</a:t>
            </a:r>
            <a:r>
              <a:rPr lang="zh-CN" altLang="zh-CN" sz="1600" kern="100" dirty="0">
                <a:latin typeface="微软雅黑" panose="020B0503020204020204" pitchFamily="34" charset="-122"/>
                <a:ea typeface="微软雅黑" panose="020B0503020204020204" pitchFamily="34" charset="-122"/>
              </a:rPr>
              <a:t>％。每种配合比制作一组（三块）试件，并经标准养护到</a:t>
            </a:r>
            <a:r>
              <a:rPr lang="en-US" altLang="zh-CN" sz="1600" kern="100" dirty="0">
                <a:latin typeface="微软雅黑" panose="020B0503020204020204" pitchFamily="34" charset="-122"/>
                <a:ea typeface="微软雅黑" panose="020B0503020204020204" pitchFamily="34" charset="-122"/>
              </a:rPr>
              <a:t>28d</a:t>
            </a:r>
            <a:r>
              <a:rPr lang="zh-CN" altLang="zh-CN" sz="1600" kern="100" dirty="0">
                <a:latin typeface="微软雅黑" panose="020B0503020204020204" pitchFamily="34" charset="-122"/>
                <a:ea typeface="微软雅黑" panose="020B0503020204020204" pitchFamily="34" charset="-122"/>
              </a:rPr>
              <a:t>时试压。</a:t>
            </a:r>
          </a:p>
          <a:p>
            <a:pPr indent="304800" algn="just">
              <a:lnSpc>
                <a:spcPct val="150000"/>
              </a:lnSpc>
              <a:spcAft>
                <a:spcPts val="0"/>
              </a:spcAft>
            </a:pPr>
            <a:r>
              <a:rPr lang="zh-CN" altLang="zh-CN" sz="1600" kern="100" dirty="0">
                <a:latin typeface="微软雅黑" panose="020B0503020204020204" pitchFamily="34" charset="-122"/>
                <a:ea typeface="微软雅黑" panose="020B0503020204020204" pitchFamily="34" charset="-122"/>
              </a:rPr>
              <a:t>  由试验得出的各灰水比及其对应的混凝土强度的关系，用作图法或计算法求出与混凝土配制强度相对应的灰水比，再计算出试验室配合比。</a:t>
            </a:r>
          </a:p>
        </p:txBody>
      </p:sp>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
          <p:cNvSpPr txBox="1"/>
          <p:nvPr/>
        </p:nvSpPr>
        <p:spPr>
          <a:xfrm>
            <a:off x="3689120" y="1962150"/>
            <a:ext cx="4939174" cy="646331"/>
          </a:xfrm>
          <a:prstGeom prst="rect">
            <a:avLst/>
          </a:prstGeom>
          <a:noFill/>
          <a:ln w="9525">
            <a:noFill/>
          </a:ln>
        </p:spPr>
        <p:txBody>
          <a:bodyPr wrap="none" anchor="t">
            <a:spAutoFit/>
          </a:bodyPr>
          <a:lstStyle/>
          <a:p>
            <a:pPr algn="ctr"/>
            <a:r>
              <a:rPr lang="en-US" altLang="en-US" sz="3600" b="1" dirty="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预制混凝土墙原料计算</a:t>
            </a:r>
          </a:p>
        </p:txBody>
      </p:sp>
      <p:sp>
        <p:nvSpPr>
          <p:cNvPr id="12290" name="文本框 2"/>
          <p:cNvSpPr txBox="1"/>
          <p:nvPr/>
        </p:nvSpPr>
        <p:spPr>
          <a:xfrm>
            <a:off x="579438" y="1962150"/>
            <a:ext cx="1379537" cy="644525"/>
          </a:xfrm>
          <a:prstGeom prst="rect">
            <a:avLst/>
          </a:prstGeom>
          <a:noFill/>
          <a:ln w="9525">
            <a:noFill/>
          </a:ln>
        </p:spPr>
        <p:txBody>
          <a:bodyPr wrap="none" anchor="t">
            <a:spAutoFit/>
          </a:bodyPr>
          <a:lstStyle/>
          <a:p>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任务</a:t>
            </a:r>
            <a:r>
              <a:rPr lang="en-US" altLang="en-US" sz="3600" b="1" dirty="0">
                <a:latin typeface="微软雅黑" panose="020B0503020204020204" pitchFamily="34" charset="-122"/>
                <a:ea typeface="微软雅黑" panose="020B0503020204020204" pitchFamily="34" charset="-122"/>
                <a:sym typeface="微软雅黑" panose="020B0503020204020204" pitchFamily="34" charset="-122"/>
              </a:rPr>
              <a:t>1</a:t>
            </a:r>
          </a:p>
        </p:txBody>
      </p:sp>
    </p:spTree>
  </p:cSld>
  <p:clrMapOvr>
    <a:masterClrMapping/>
  </p:clrMapOvr>
  <mc:AlternateContent xmlns:mc="http://schemas.openxmlformats.org/markup-compatibility/2006" xmlns:p14="http://schemas.microsoft.com/office/powerpoint/2010/main">
    <mc:Choice Requires="p14">
      <p:transition>
        <p:split orient="vert"/>
      </p:transition>
    </mc:Choice>
    <mc:Fallback xmlns="">
      <p:transition>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2473" y="743585"/>
            <a:ext cx="7679055" cy="1060450"/>
          </a:xfrm>
          <a:prstGeom prst="rect">
            <a:avLst/>
          </a:prstGeom>
        </p:spPr>
        <p:txBody>
          <a:bodyPr wrap="square">
            <a:spAutoFit/>
          </a:bodyPr>
          <a:lstStyle/>
          <a:p>
            <a:pPr indent="304800" algn="just">
              <a:lnSpc>
                <a:spcPct val="150000"/>
              </a:lnSpc>
              <a:spcAft>
                <a:spcPts val="0"/>
              </a:spcAft>
            </a:pPr>
            <a:r>
              <a:rPr lang="en-US" altLang="zh-CN" sz="1400" b="1" kern="100" dirty="0">
                <a:latin typeface="微软雅黑" panose="020B0503020204020204" pitchFamily="34" charset="-122"/>
                <a:ea typeface="微软雅黑" panose="020B0503020204020204" pitchFamily="34" charset="-122"/>
                <a:cs typeface="Times New Roman" panose="02020603050405020304" pitchFamily="18" charset="0"/>
              </a:rPr>
              <a:t> 4.</a:t>
            </a:r>
            <a:r>
              <a:rPr lang="zh-CN" altLang="zh-CN" sz="1400" b="1" kern="100" dirty="0">
                <a:latin typeface="微软雅黑" panose="020B0503020204020204" pitchFamily="34" charset="-122"/>
                <a:ea typeface="微软雅黑" panose="020B0503020204020204" pitchFamily="34" charset="-122"/>
                <a:cs typeface="Times New Roman" panose="02020603050405020304" pitchFamily="18" charset="0"/>
              </a:rPr>
              <a:t>施工配合比</a:t>
            </a:r>
          </a:p>
          <a:p>
            <a:pPr indent="304800" algn="just">
              <a:lnSpc>
                <a:spcPct val="150000"/>
              </a:lnSpc>
              <a:spcAft>
                <a:spcPts val="0"/>
              </a:spcAft>
            </a:pPr>
            <a:r>
              <a:rPr lang="zh-CN" altLang="zh-CN" sz="1400" kern="100" dirty="0">
                <a:latin typeface="微软雅黑" panose="020B0503020204020204" pitchFamily="34" charset="-122"/>
                <a:ea typeface="微软雅黑" panose="020B0503020204020204" pitchFamily="34" charset="-122"/>
              </a:rPr>
              <a:t> 假定工地存放砂的含水率为</a:t>
            </a:r>
            <a:r>
              <a:rPr lang="en-US" altLang="zh-CN" sz="1400" i="1" kern="100" dirty="0">
                <a:latin typeface="微软雅黑" panose="020B0503020204020204" pitchFamily="34" charset="-122"/>
                <a:ea typeface="微软雅黑" panose="020B0503020204020204" pitchFamily="34" charset="-122"/>
              </a:rPr>
              <a:t>a</a:t>
            </a:r>
            <a:r>
              <a:rPr lang="zh-CN" altLang="zh-CN" sz="1400" kern="100" dirty="0">
                <a:latin typeface="微软雅黑" panose="020B0503020204020204" pitchFamily="34" charset="-122"/>
                <a:ea typeface="微软雅黑" panose="020B0503020204020204" pitchFamily="34" charset="-122"/>
              </a:rPr>
              <a:t>（</a:t>
            </a:r>
            <a:r>
              <a:rPr lang="en-US" altLang="zh-CN" sz="1400" kern="100" dirty="0">
                <a:latin typeface="微软雅黑" panose="020B0503020204020204" pitchFamily="34" charset="-122"/>
                <a:ea typeface="微软雅黑" panose="020B0503020204020204" pitchFamily="34" charset="-122"/>
              </a:rPr>
              <a:t>%</a:t>
            </a:r>
            <a:r>
              <a:rPr lang="zh-CN" altLang="zh-CN" sz="1400" kern="100" dirty="0">
                <a:latin typeface="微软雅黑" panose="020B0503020204020204" pitchFamily="34" charset="-122"/>
                <a:ea typeface="微软雅黑" panose="020B0503020204020204" pitchFamily="34" charset="-122"/>
              </a:rPr>
              <a:t>）：石子的含水率为</a:t>
            </a:r>
            <a:r>
              <a:rPr lang="en-US" altLang="zh-CN" sz="1400" i="1" kern="100" dirty="0">
                <a:latin typeface="微软雅黑" panose="020B0503020204020204" pitchFamily="34" charset="-122"/>
                <a:ea typeface="微软雅黑" panose="020B0503020204020204" pitchFamily="34" charset="-122"/>
              </a:rPr>
              <a:t>b</a:t>
            </a:r>
            <a:r>
              <a:rPr lang="zh-CN" altLang="zh-CN" sz="1400" kern="100" dirty="0">
                <a:latin typeface="微软雅黑" panose="020B0503020204020204" pitchFamily="34" charset="-122"/>
                <a:ea typeface="微软雅黑" panose="020B0503020204020204" pitchFamily="34" charset="-122"/>
              </a:rPr>
              <a:t>（％），则将上述设计配合比换算为施工配合比，其材料称量为：</a:t>
            </a:r>
          </a:p>
        </p:txBody>
      </p:sp>
      <p:grpSp>
        <p:nvGrpSpPr>
          <p:cNvPr id="3" name="组合 2"/>
          <p:cNvGrpSpPr/>
          <p:nvPr/>
        </p:nvGrpSpPr>
        <p:grpSpPr>
          <a:xfrm>
            <a:off x="2543810" y="1990725"/>
            <a:ext cx="4056380" cy="2415540"/>
            <a:chOff x="5141" y="3018"/>
            <a:chExt cx="6780" cy="4037"/>
          </a:xfrm>
        </p:grpSpPr>
        <p:graphicFrame>
          <p:nvGraphicFramePr>
            <p:cNvPr id="4" name="对象 3"/>
            <p:cNvGraphicFramePr>
              <a:graphicFrameLocks noChangeAspect="1"/>
            </p:cNvGraphicFramePr>
            <p:nvPr/>
          </p:nvGraphicFramePr>
          <p:xfrm>
            <a:off x="5141" y="3018"/>
            <a:ext cx="2607" cy="672"/>
          </p:xfrm>
          <a:graphic>
            <a:graphicData uri="http://schemas.openxmlformats.org/presentationml/2006/ole">
              <mc:AlternateContent xmlns:mc="http://schemas.openxmlformats.org/markup-compatibility/2006">
                <mc:Choice xmlns:v="urn:schemas-microsoft-com:vml" Requires="v">
                  <p:oleObj spid="_x0000_s51226" name="公式" r:id="rId3" imgW="927100" imgH="241300" progId="Equation.3">
                    <p:embed/>
                  </p:oleObj>
                </mc:Choice>
                <mc:Fallback>
                  <p:oleObj name="公式" r:id="rId3" imgW="927100" imgH="241300" progId="Equation.3">
                    <p:embed/>
                    <p:pic>
                      <p:nvPicPr>
                        <p:cNvPr id="0" name="Object 1" descr="image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1" y="3018"/>
                          <a:ext cx="2607" cy="6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对象 5"/>
            <p:cNvGraphicFramePr>
              <a:graphicFrameLocks noChangeAspect="1"/>
            </p:cNvGraphicFramePr>
            <p:nvPr/>
          </p:nvGraphicFramePr>
          <p:xfrm>
            <a:off x="5141" y="3844"/>
            <a:ext cx="2607" cy="658"/>
          </p:xfrm>
          <a:graphic>
            <a:graphicData uri="http://schemas.openxmlformats.org/presentationml/2006/ole">
              <mc:AlternateContent xmlns:mc="http://schemas.openxmlformats.org/markup-compatibility/2006">
                <mc:Choice xmlns:v="urn:schemas-microsoft-com:vml" Requires="v">
                  <p:oleObj spid="_x0000_s51227" name="公式" r:id="rId5" imgW="939392" imgH="241195" progId="Equation.3">
                    <p:embed/>
                  </p:oleObj>
                </mc:Choice>
                <mc:Fallback>
                  <p:oleObj name="公式" r:id="rId5" imgW="939392" imgH="241195" progId="Equation.3">
                    <p:embed/>
                    <p:pic>
                      <p:nvPicPr>
                        <p:cNvPr id="0" name="Object 3" descr="image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1" y="3844"/>
                          <a:ext cx="2607" cy="6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nvGraphicFramePr>
          <p:xfrm>
            <a:off x="5167" y="4656"/>
            <a:ext cx="4243" cy="616"/>
          </p:xfrm>
          <a:graphic>
            <a:graphicData uri="http://schemas.openxmlformats.org/presentationml/2006/ole">
              <mc:AlternateContent xmlns:mc="http://schemas.openxmlformats.org/markup-compatibility/2006">
                <mc:Choice xmlns:v="urn:schemas-microsoft-com:vml" Requires="v">
                  <p:oleObj spid="_x0000_s51228" name="公式" r:id="rId7" imgW="1638300" imgH="241300" progId="Equation.3">
                    <p:embed/>
                  </p:oleObj>
                </mc:Choice>
                <mc:Fallback>
                  <p:oleObj name="公式" r:id="rId7" imgW="1638300" imgH="241300" progId="Equation.3">
                    <p:embed/>
                    <p:pic>
                      <p:nvPicPr>
                        <p:cNvPr id="0" name="Object 5" descr="image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67" y="4656"/>
                          <a:ext cx="4243" cy="6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对象 9"/>
            <p:cNvGraphicFramePr>
              <a:graphicFrameLocks noChangeAspect="1"/>
            </p:cNvGraphicFramePr>
            <p:nvPr/>
          </p:nvGraphicFramePr>
          <p:xfrm>
            <a:off x="5167" y="5426"/>
            <a:ext cx="4544" cy="713"/>
          </p:xfrm>
          <a:graphic>
            <a:graphicData uri="http://schemas.openxmlformats.org/presentationml/2006/ole">
              <mc:AlternateContent xmlns:mc="http://schemas.openxmlformats.org/markup-compatibility/2006">
                <mc:Choice xmlns:v="urn:schemas-microsoft-com:vml" Requires="v">
                  <p:oleObj spid="_x0000_s51229" name="公式" r:id="rId9" imgW="1637589" imgH="253890" progId="Equation.3">
                    <p:embed/>
                  </p:oleObj>
                </mc:Choice>
                <mc:Fallback>
                  <p:oleObj name="公式" r:id="rId9" imgW="1637589" imgH="253890" progId="Equation.3">
                    <p:embed/>
                    <p:pic>
                      <p:nvPicPr>
                        <p:cNvPr id="0" name="Object 7" descr="image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67" y="5426"/>
                          <a:ext cx="4544" cy="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对象 11"/>
            <p:cNvGraphicFramePr>
              <a:graphicFrameLocks noChangeAspect="1"/>
            </p:cNvGraphicFramePr>
            <p:nvPr/>
          </p:nvGraphicFramePr>
          <p:xfrm>
            <a:off x="5141" y="6293"/>
            <a:ext cx="6780" cy="762"/>
          </p:xfrm>
          <a:graphic>
            <a:graphicData uri="http://schemas.openxmlformats.org/presentationml/2006/ole">
              <mc:AlternateContent xmlns:mc="http://schemas.openxmlformats.org/markup-compatibility/2006">
                <mc:Choice xmlns:v="urn:schemas-microsoft-com:vml" Requires="v">
                  <p:oleObj spid="_x0000_s51230" name="公式" r:id="rId11" imgW="2286000" imgH="254000" progId="Equation.3">
                    <p:embed/>
                  </p:oleObj>
                </mc:Choice>
                <mc:Fallback>
                  <p:oleObj name="公式" r:id="rId11" imgW="2286000" imgH="254000" progId="Equation.3">
                    <p:embed/>
                    <p:pic>
                      <p:nvPicPr>
                        <p:cNvPr id="0" name="Object 9" descr="image2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1" y="6293"/>
                          <a:ext cx="6780" cy="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6757" y="535933"/>
            <a:ext cx="2646878" cy="333553"/>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just">
              <a:lnSpc>
                <a:spcPts val="2000"/>
              </a:lnSpc>
            </a:pPr>
            <a:r>
              <a:rPr lang="zh-CN" altLang="en-US" sz="1600" b="1" kern="100" dirty="0">
                <a:latin typeface="微软雅黑" panose="020B0503020204020204" pitchFamily="34" charset="-122"/>
                <a:ea typeface="微软雅黑" panose="020B0503020204020204" pitchFamily="34" charset="-122"/>
              </a:rPr>
              <a:t>二、预制混凝土工程量计算</a:t>
            </a:r>
            <a:endParaRPr lang="en-US" altLang="zh-CN" sz="1600" b="1" kern="100" dirty="0">
              <a:latin typeface="微软雅黑" panose="020B0503020204020204" pitchFamily="34" charset="-122"/>
              <a:ea typeface="微软雅黑" panose="020B0503020204020204" pitchFamily="34" charset="-122"/>
            </a:endParaRPr>
          </a:p>
        </p:txBody>
      </p:sp>
      <p:sp>
        <p:nvSpPr>
          <p:cNvPr id="5" name="矩形 4"/>
          <p:cNvSpPr/>
          <p:nvPr/>
        </p:nvSpPr>
        <p:spPr>
          <a:xfrm>
            <a:off x="502428" y="1729875"/>
            <a:ext cx="8061325" cy="2308324"/>
          </a:xfrm>
          <a:prstGeom prst="rect">
            <a:avLst/>
          </a:prstGeom>
        </p:spPr>
        <p:txBody>
          <a:bodyPr wrap="square">
            <a:spAutoFit/>
          </a:bodyPr>
          <a:lstStyle/>
          <a:p>
            <a:pPr indent="304800" algn="just">
              <a:lnSpc>
                <a:spcPct val="150000"/>
              </a:lnSpc>
              <a:spcAft>
                <a:spcPts val="0"/>
              </a:spcAft>
            </a:pPr>
            <a:r>
              <a:rPr lang="zh-CN" altLang="en-US" sz="1600" kern="100" dirty="0">
                <a:latin typeface="微软雅黑" panose="020B0503020204020204" pitchFamily="34" charset="-122"/>
                <a:ea typeface="微软雅黑" panose="020B0503020204020204" pitchFamily="34" charset="-122"/>
              </a:rPr>
              <a:t>（</a:t>
            </a:r>
            <a:r>
              <a:rPr lang="en-US" altLang="zh-CN" sz="1600" kern="100" dirty="0">
                <a:latin typeface="微软雅黑" panose="020B0503020204020204" pitchFamily="34" charset="-122"/>
                <a:ea typeface="微软雅黑" panose="020B0503020204020204" pitchFamily="34" charset="-122"/>
              </a:rPr>
              <a:t>1</a:t>
            </a:r>
            <a:r>
              <a:rPr lang="zh-CN" altLang="en-US" sz="1600" kern="100" dirty="0">
                <a:latin typeface="微软雅黑" panose="020B0503020204020204" pitchFamily="34" charset="-122"/>
                <a:ea typeface="微软雅黑" panose="020B0503020204020204" pitchFamily="34" charset="-122"/>
              </a:rPr>
              <a:t>）</a:t>
            </a:r>
            <a:r>
              <a:rPr lang="zh-CN" altLang="zh-CN" sz="1600" kern="100" dirty="0">
                <a:latin typeface="微软雅黑" panose="020B0503020204020204" pitchFamily="34" charset="-122"/>
                <a:ea typeface="微软雅黑" panose="020B0503020204020204" pitchFamily="34" charset="-122"/>
              </a:rPr>
              <a:t>预制混凝土工程量均按图示实体体积以</a:t>
            </a:r>
            <a:r>
              <a:rPr lang="en-US" altLang="zh-CN" sz="1600" kern="100" dirty="0">
                <a:latin typeface="微软雅黑" panose="020B0503020204020204" pitchFamily="34" charset="-122"/>
                <a:ea typeface="微软雅黑" panose="020B0503020204020204" pitchFamily="34" charset="-122"/>
              </a:rPr>
              <a:t>m</a:t>
            </a:r>
            <a:r>
              <a:rPr lang="en-US" altLang="zh-CN" sz="1600" kern="100" baseline="30000" dirty="0">
                <a:latin typeface="微软雅黑" panose="020B0503020204020204" pitchFamily="34" charset="-122"/>
                <a:ea typeface="微软雅黑" panose="020B0503020204020204" pitchFamily="34" charset="-122"/>
              </a:rPr>
              <a:t>3</a:t>
            </a:r>
            <a:r>
              <a:rPr lang="zh-CN" altLang="zh-CN" sz="1600" kern="100" dirty="0">
                <a:latin typeface="微软雅黑" panose="020B0503020204020204" pitchFamily="34" charset="-122"/>
                <a:ea typeface="微软雅黑" panose="020B0503020204020204" pitchFamily="34" charset="-122"/>
              </a:rPr>
              <a:t>计算，不扣除构件内钢筋，铁件及小于</a:t>
            </a:r>
            <a:r>
              <a:rPr lang="en-US" altLang="zh-CN" sz="1600" kern="100" dirty="0">
                <a:latin typeface="微软雅黑" panose="020B0503020204020204" pitchFamily="34" charset="-122"/>
                <a:ea typeface="微软雅黑" panose="020B0503020204020204" pitchFamily="34" charset="-122"/>
              </a:rPr>
              <a:t>300mm×300mm</a:t>
            </a:r>
            <a:r>
              <a:rPr lang="zh-CN" altLang="zh-CN" sz="1600" kern="100" dirty="0">
                <a:latin typeface="微软雅黑" panose="020B0503020204020204" pitchFamily="34" charset="-122"/>
                <a:ea typeface="微软雅黑" panose="020B0503020204020204" pitchFamily="34" charset="-122"/>
              </a:rPr>
              <a:t>以内孔洞面积。</a:t>
            </a:r>
          </a:p>
          <a:p>
            <a:pPr indent="304800" algn="just">
              <a:lnSpc>
                <a:spcPct val="150000"/>
              </a:lnSpc>
              <a:spcAft>
                <a:spcPts val="0"/>
              </a:spcAft>
            </a:pPr>
            <a:r>
              <a:rPr lang="zh-CN" altLang="en-US" sz="1600" kern="100" dirty="0">
                <a:latin typeface="微软雅黑" panose="020B0503020204020204" pitchFamily="34" charset="-122"/>
                <a:ea typeface="微软雅黑" panose="020B0503020204020204" pitchFamily="34" charset="-122"/>
              </a:rPr>
              <a:t>（</a:t>
            </a:r>
            <a:r>
              <a:rPr lang="en-US" altLang="zh-CN" sz="1600" kern="100" dirty="0">
                <a:latin typeface="微软雅黑" panose="020B0503020204020204" pitchFamily="34" charset="-122"/>
                <a:ea typeface="微软雅黑" panose="020B0503020204020204" pitchFamily="34" charset="-122"/>
              </a:rPr>
              <a:t>2</a:t>
            </a:r>
            <a:r>
              <a:rPr lang="zh-CN" altLang="en-US" sz="1600" kern="100" dirty="0">
                <a:latin typeface="微软雅黑" panose="020B0503020204020204" pitchFamily="34" charset="-122"/>
                <a:ea typeface="微软雅黑" panose="020B0503020204020204" pitchFamily="34" charset="-122"/>
              </a:rPr>
              <a:t>）</a:t>
            </a:r>
            <a:r>
              <a:rPr lang="en-US" altLang="zh-CN" sz="1600" kern="100" dirty="0">
                <a:latin typeface="微软雅黑" panose="020B0503020204020204" pitchFamily="34" charset="-122"/>
                <a:ea typeface="微软雅黑" panose="020B0503020204020204" pitchFamily="34" charset="-122"/>
              </a:rPr>
              <a:t> </a:t>
            </a:r>
            <a:r>
              <a:rPr lang="zh-CN" altLang="zh-CN" sz="1600" kern="100" dirty="0">
                <a:latin typeface="微软雅黑" panose="020B0503020204020204" pitchFamily="34" charset="-122"/>
                <a:ea typeface="微软雅黑" panose="020B0503020204020204" pitchFamily="34" charset="-122"/>
              </a:rPr>
              <a:t>预制桩按桩全长（包括桩尖）乘以桩断面（空心桩应扣除孔洞体积）以</a:t>
            </a:r>
            <a:r>
              <a:rPr lang="en-US" altLang="zh-CN" sz="1600" kern="100" dirty="0">
                <a:latin typeface="微软雅黑" panose="020B0503020204020204" pitchFamily="34" charset="-122"/>
                <a:ea typeface="微软雅黑" panose="020B0503020204020204" pitchFamily="34" charset="-122"/>
              </a:rPr>
              <a:t>m</a:t>
            </a:r>
            <a:r>
              <a:rPr lang="en-US" altLang="zh-CN" sz="1600" kern="100" baseline="30000" dirty="0">
                <a:latin typeface="微软雅黑" panose="020B0503020204020204" pitchFamily="34" charset="-122"/>
                <a:ea typeface="微软雅黑" panose="020B0503020204020204" pitchFamily="34" charset="-122"/>
              </a:rPr>
              <a:t>3</a:t>
            </a:r>
            <a:r>
              <a:rPr lang="zh-CN" altLang="zh-CN" sz="1600" kern="100" dirty="0">
                <a:latin typeface="微软雅黑" panose="020B0503020204020204" pitchFamily="34" charset="-122"/>
                <a:ea typeface="微软雅黑" panose="020B0503020204020204" pitchFamily="34" charset="-122"/>
              </a:rPr>
              <a:t>计算。</a:t>
            </a:r>
          </a:p>
          <a:p>
            <a:pPr indent="304800" algn="just">
              <a:lnSpc>
                <a:spcPct val="150000"/>
              </a:lnSpc>
              <a:spcAft>
                <a:spcPts val="0"/>
              </a:spcAft>
            </a:pPr>
            <a:r>
              <a:rPr lang="zh-CN" altLang="en-US" sz="1600" kern="100" dirty="0">
                <a:latin typeface="微软雅黑" panose="020B0503020204020204" pitchFamily="34" charset="-122"/>
                <a:ea typeface="微软雅黑" panose="020B0503020204020204" pitchFamily="34" charset="-122"/>
              </a:rPr>
              <a:t>（</a:t>
            </a:r>
            <a:r>
              <a:rPr lang="en-US" altLang="zh-CN" sz="1600" kern="100" dirty="0">
                <a:latin typeface="微软雅黑" panose="020B0503020204020204" pitchFamily="34" charset="-122"/>
                <a:ea typeface="微软雅黑" panose="020B0503020204020204" pitchFamily="34" charset="-122"/>
              </a:rPr>
              <a:t>3</a:t>
            </a:r>
            <a:r>
              <a:rPr lang="zh-CN" altLang="en-US" sz="1600" kern="100" dirty="0">
                <a:latin typeface="微软雅黑" panose="020B0503020204020204" pitchFamily="34" charset="-122"/>
                <a:ea typeface="微软雅黑" panose="020B0503020204020204" pitchFamily="34" charset="-122"/>
              </a:rPr>
              <a:t>）</a:t>
            </a:r>
            <a:r>
              <a:rPr lang="zh-CN" altLang="zh-CN" sz="1600" kern="100" dirty="0">
                <a:latin typeface="微软雅黑" panose="020B0503020204020204" pitchFamily="34" charset="-122"/>
                <a:ea typeface="微软雅黑" panose="020B0503020204020204" pitchFamily="34" charset="-122"/>
              </a:rPr>
              <a:t>混凝土与钢杆件组合的构件，混凝土部分按构件实体积以</a:t>
            </a:r>
            <a:r>
              <a:rPr lang="en-US" altLang="zh-CN" sz="1600" kern="100" dirty="0">
                <a:latin typeface="微软雅黑" panose="020B0503020204020204" pitchFamily="34" charset="-122"/>
                <a:ea typeface="微软雅黑" panose="020B0503020204020204" pitchFamily="34" charset="-122"/>
              </a:rPr>
              <a:t>m</a:t>
            </a:r>
            <a:r>
              <a:rPr lang="en-US" altLang="zh-CN" sz="1600" kern="100" baseline="30000" dirty="0">
                <a:latin typeface="微软雅黑" panose="020B0503020204020204" pitchFamily="34" charset="-122"/>
                <a:ea typeface="微软雅黑" panose="020B0503020204020204" pitchFamily="34" charset="-122"/>
              </a:rPr>
              <a:t>3</a:t>
            </a:r>
            <a:r>
              <a:rPr lang="zh-CN" altLang="zh-CN" sz="1600" kern="100" dirty="0">
                <a:latin typeface="微软雅黑" panose="020B0503020204020204" pitchFamily="34" charset="-122"/>
                <a:ea typeface="微软雅黑" panose="020B0503020204020204" pitchFamily="34" charset="-122"/>
              </a:rPr>
              <a:t>计算，钢构件部分按吨计算，分别套相应的定额项目。</a:t>
            </a:r>
          </a:p>
          <a:p>
            <a:pPr indent="304800" algn="just">
              <a:lnSpc>
                <a:spcPct val="150000"/>
              </a:lnSpc>
              <a:spcAft>
                <a:spcPts val="0"/>
              </a:spcAft>
            </a:pPr>
            <a:r>
              <a:rPr lang="zh-CN" altLang="zh-CN" sz="1600" kern="100" dirty="0">
                <a:latin typeface="微软雅黑" panose="020B0503020204020204" pitchFamily="34" charset="-122"/>
                <a:ea typeface="微软雅黑" panose="020B0503020204020204" pitchFamily="34" charset="-122"/>
              </a:rPr>
              <a:t> 注</a:t>
            </a:r>
            <a:r>
              <a:rPr lang="zh-CN" altLang="en-US" sz="1600" kern="100" dirty="0">
                <a:latin typeface="微软雅黑" panose="020B0503020204020204" pitchFamily="34" charset="-122"/>
                <a:ea typeface="微软雅黑" panose="020B0503020204020204" pitchFamily="34" charset="-122"/>
              </a:rPr>
              <a:t>意</a:t>
            </a:r>
            <a:r>
              <a:rPr lang="zh-CN" altLang="zh-CN" sz="1600" kern="100" dirty="0">
                <a:latin typeface="微软雅黑" panose="020B0503020204020204" pitchFamily="34" charset="-122"/>
                <a:ea typeface="微软雅黑" panose="020B0503020204020204" pitchFamily="34" charset="-122"/>
              </a:rPr>
              <a:t>：空心板的孔洞体积应扣除。</a:t>
            </a:r>
          </a:p>
        </p:txBody>
      </p:sp>
      <p:sp>
        <p:nvSpPr>
          <p:cNvPr id="7" name="矩形 6"/>
          <p:cNvSpPr/>
          <p:nvPr/>
        </p:nvSpPr>
        <p:spPr>
          <a:xfrm>
            <a:off x="775635" y="1103033"/>
            <a:ext cx="3057247" cy="338554"/>
          </a:xfrm>
          <a:prstGeom prst="rect">
            <a:avLst/>
          </a:prstGeom>
        </p:spPr>
        <p:txBody>
          <a:bodyPr wrap="none">
            <a:spAutoFit/>
          </a:bodyPr>
          <a:lstStyle/>
          <a:p>
            <a:r>
              <a:rPr lang="en-US" altLang="zh-CN" sz="1600" b="1" kern="100" dirty="0">
                <a:latin typeface="微软雅黑" panose="020B0503020204020204" pitchFamily="34" charset="-122"/>
                <a:ea typeface="微软雅黑" panose="020B0503020204020204" pitchFamily="34" charset="-122"/>
                <a:sym typeface="+mn-ea"/>
              </a:rPr>
              <a:t>1</a:t>
            </a:r>
            <a:r>
              <a:rPr lang="zh-CN" altLang="en-US" sz="1600" b="1" kern="100" dirty="0">
                <a:latin typeface="微软雅黑" panose="020B0503020204020204" pitchFamily="34" charset="-122"/>
                <a:ea typeface="微软雅黑" panose="020B0503020204020204" pitchFamily="34" charset="-122"/>
                <a:sym typeface="+mn-ea"/>
              </a:rPr>
              <a:t>、</a:t>
            </a:r>
            <a:r>
              <a:rPr lang="zh-CN" altLang="zh-CN" sz="1600" b="1" kern="100" dirty="0">
                <a:latin typeface="微软雅黑" panose="020B0503020204020204" pitchFamily="34" charset="-122"/>
                <a:ea typeface="微软雅黑" panose="020B0503020204020204" pitchFamily="34" charset="-122"/>
                <a:sym typeface="+mn-ea"/>
              </a:rPr>
              <a:t>预制混凝土工程量计算规则</a:t>
            </a:r>
            <a:endParaRPr lang="zh-CN" altLang="en-US" sz="1600" b="1" dirty="0"/>
          </a:p>
        </p:txBody>
      </p:sp>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677248" y="957013"/>
            <a:ext cx="3828415" cy="306705"/>
          </a:xfrm>
          <a:prstGeom prst="rect">
            <a:avLst/>
          </a:prstGeom>
        </p:spPr>
        <p:txBody>
          <a:bodyPr wrap="square">
            <a:spAutoFit/>
          </a:bodyPr>
          <a:lstStyle/>
          <a:p>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预制钢筋混凝土构件制作、运输、安装损耗率</a:t>
            </a:r>
          </a:p>
        </p:txBody>
      </p:sp>
      <p:graphicFrame>
        <p:nvGraphicFramePr>
          <p:cNvPr id="4" name="表格 3"/>
          <p:cNvGraphicFramePr>
            <a:graphicFrameLocks noGrp="1"/>
          </p:cNvGraphicFramePr>
          <p:nvPr/>
        </p:nvGraphicFramePr>
        <p:xfrm>
          <a:off x="868180" y="1270466"/>
          <a:ext cx="7420610" cy="745490"/>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1898015">
                  <a:extLst>
                    <a:ext uri="{9D8B030D-6E8A-4147-A177-3AD203B41FA5}">
                      <a16:colId xmlns:a16="http://schemas.microsoft.com/office/drawing/2014/main" val="20000"/>
                    </a:ext>
                  </a:extLst>
                </a:gridCol>
                <a:gridCol w="1542415">
                  <a:extLst>
                    <a:ext uri="{9D8B030D-6E8A-4147-A177-3AD203B41FA5}">
                      <a16:colId xmlns:a16="http://schemas.microsoft.com/office/drawing/2014/main" val="20001"/>
                    </a:ext>
                  </a:extLst>
                </a:gridCol>
                <a:gridCol w="1755775">
                  <a:extLst>
                    <a:ext uri="{9D8B030D-6E8A-4147-A177-3AD203B41FA5}">
                      <a16:colId xmlns:a16="http://schemas.microsoft.com/office/drawing/2014/main" val="20002"/>
                    </a:ext>
                  </a:extLst>
                </a:gridCol>
                <a:gridCol w="2224405">
                  <a:extLst>
                    <a:ext uri="{9D8B030D-6E8A-4147-A177-3AD203B41FA5}">
                      <a16:colId xmlns:a16="http://schemas.microsoft.com/office/drawing/2014/main" val="20003"/>
                    </a:ext>
                  </a:extLst>
                </a:gridCol>
              </a:tblGrid>
              <a:tr h="257810">
                <a:tc>
                  <a:txBody>
                    <a:bodyPr/>
                    <a:lstStyle/>
                    <a:p>
                      <a:pPr indent="0" algn="ctr">
                        <a:spcAft>
                          <a:spcPts val="0"/>
                        </a:spcAft>
                      </a:pPr>
                      <a:r>
                        <a:rPr lang="zh-CN" sz="1400" kern="100" dirty="0">
                          <a:effectLst/>
                          <a:latin typeface="宋体" panose="02010600030101010101" pitchFamily="2" charset="-122"/>
                          <a:ea typeface="宋体" panose="02010600030101010101" pitchFamily="2" charset="-122"/>
                        </a:rPr>
                        <a:t>名称</a:t>
                      </a:r>
                    </a:p>
                  </a:txBody>
                  <a:tcPr marL="68575" marR="68575" marT="0" marB="0"/>
                </a:tc>
                <a:tc>
                  <a:txBody>
                    <a:bodyPr/>
                    <a:lstStyle/>
                    <a:p>
                      <a:pPr indent="0" algn="ctr">
                        <a:spcAft>
                          <a:spcPts val="0"/>
                        </a:spcAft>
                      </a:pPr>
                      <a:r>
                        <a:rPr lang="zh-CN" sz="1400" kern="100" dirty="0">
                          <a:effectLst/>
                          <a:latin typeface="宋体" panose="02010600030101010101" pitchFamily="2" charset="-122"/>
                          <a:ea typeface="宋体" panose="02010600030101010101" pitchFamily="2" charset="-122"/>
                        </a:rPr>
                        <a:t>制作废品率</a:t>
                      </a:r>
                    </a:p>
                  </a:txBody>
                  <a:tcPr marL="68575" marR="68575" marT="0" marB="0"/>
                </a:tc>
                <a:tc>
                  <a:txBody>
                    <a:bodyPr/>
                    <a:lstStyle/>
                    <a:p>
                      <a:pPr indent="0" algn="ctr">
                        <a:spcAft>
                          <a:spcPts val="0"/>
                        </a:spcAft>
                      </a:pPr>
                      <a:r>
                        <a:rPr lang="zh-CN" sz="1400" kern="100" dirty="0">
                          <a:effectLst/>
                          <a:latin typeface="宋体" panose="02010600030101010101" pitchFamily="2" charset="-122"/>
                          <a:ea typeface="宋体" panose="02010600030101010101" pitchFamily="2" charset="-122"/>
                        </a:rPr>
                        <a:t>运输堆放损耗率</a:t>
                      </a:r>
                    </a:p>
                  </a:txBody>
                  <a:tcPr marL="68575" marR="68575" marT="0" marB="0"/>
                </a:tc>
                <a:tc>
                  <a:txBody>
                    <a:bodyPr/>
                    <a:lstStyle/>
                    <a:p>
                      <a:pPr indent="0" algn="ctr">
                        <a:spcAft>
                          <a:spcPts val="0"/>
                        </a:spcAft>
                      </a:pPr>
                      <a:r>
                        <a:rPr lang="zh-CN" sz="1400" kern="100" dirty="0">
                          <a:effectLst/>
                          <a:latin typeface="宋体" panose="02010600030101010101" pitchFamily="2" charset="-122"/>
                          <a:ea typeface="宋体" panose="02010600030101010101" pitchFamily="2" charset="-122"/>
                        </a:rPr>
                        <a:t>安装（打桩）损耗率</a:t>
                      </a:r>
                    </a:p>
                  </a:txBody>
                  <a:tcPr marL="68575" marR="68575" marT="0" marB="0"/>
                </a:tc>
                <a:extLst>
                  <a:ext uri="{0D108BD9-81ED-4DB2-BD59-A6C34878D82A}">
                    <a16:rowId xmlns:a16="http://schemas.microsoft.com/office/drawing/2014/main" val="10000"/>
                  </a:ext>
                </a:extLst>
              </a:tr>
              <a:tr h="243840">
                <a:tc>
                  <a:txBody>
                    <a:bodyPr/>
                    <a:lstStyle/>
                    <a:p>
                      <a:pPr indent="0" algn="ctr">
                        <a:spcAft>
                          <a:spcPts val="0"/>
                        </a:spcAft>
                      </a:pPr>
                      <a:r>
                        <a:rPr lang="zh-CN" sz="1400" kern="100" dirty="0">
                          <a:effectLst/>
                          <a:latin typeface="宋体" panose="02010600030101010101" pitchFamily="2" charset="-122"/>
                          <a:ea typeface="宋体" panose="02010600030101010101" pitchFamily="2" charset="-122"/>
                        </a:rPr>
                        <a:t>各类预制构件</a:t>
                      </a:r>
                    </a:p>
                  </a:txBody>
                  <a:tcPr marL="68575" marR="68575" marT="0" marB="0"/>
                </a:tc>
                <a:tc>
                  <a:txBody>
                    <a:bodyPr/>
                    <a:lstStyle/>
                    <a:p>
                      <a:pPr indent="0" algn="ctr">
                        <a:spcAft>
                          <a:spcPts val="0"/>
                        </a:spcAft>
                      </a:pPr>
                      <a:r>
                        <a:rPr lang="en-US" sz="1400" kern="100" dirty="0">
                          <a:effectLst/>
                        </a:rPr>
                        <a:t>0.2%</a:t>
                      </a:r>
                      <a:endParaRPr lang="en-US" sz="1400" kern="100" dirty="0">
                        <a:effectLst/>
                        <a:latin typeface="Times New Roman" panose="02020603050405020304" pitchFamily="18" charset="0"/>
                        <a:ea typeface="宋体" panose="02010600030101010101" pitchFamily="2" charset="-122"/>
                      </a:endParaRPr>
                    </a:p>
                  </a:txBody>
                  <a:tcPr marL="68575" marR="68575" marT="0" marB="0"/>
                </a:tc>
                <a:tc>
                  <a:txBody>
                    <a:bodyPr/>
                    <a:lstStyle/>
                    <a:p>
                      <a:pPr indent="0" algn="ctr">
                        <a:spcAft>
                          <a:spcPts val="0"/>
                        </a:spcAft>
                      </a:pPr>
                      <a:r>
                        <a:rPr lang="en-US" sz="1400" kern="100" dirty="0">
                          <a:effectLst/>
                        </a:rPr>
                        <a:t>0.8%</a:t>
                      </a:r>
                      <a:endParaRPr lang="en-US" sz="1400" kern="100" dirty="0">
                        <a:effectLst/>
                        <a:latin typeface="Times New Roman" panose="02020603050405020304" pitchFamily="18" charset="0"/>
                        <a:ea typeface="宋体" panose="02010600030101010101" pitchFamily="2" charset="-122"/>
                      </a:endParaRPr>
                    </a:p>
                  </a:txBody>
                  <a:tcPr marL="68575" marR="68575" marT="0" marB="0"/>
                </a:tc>
                <a:tc>
                  <a:txBody>
                    <a:bodyPr/>
                    <a:lstStyle/>
                    <a:p>
                      <a:pPr indent="0" algn="ctr">
                        <a:spcAft>
                          <a:spcPts val="0"/>
                        </a:spcAft>
                      </a:pPr>
                      <a:r>
                        <a:rPr lang="en-US" sz="1400" kern="100" dirty="0">
                          <a:effectLst/>
                        </a:rPr>
                        <a:t>0.5%</a:t>
                      </a:r>
                      <a:endParaRPr lang="en-US" sz="1400" kern="100" dirty="0">
                        <a:effectLst/>
                        <a:latin typeface="Times New Roman" panose="02020603050405020304" pitchFamily="18" charset="0"/>
                        <a:ea typeface="宋体" panose="02010600030101010101" pitchFamily="2" charset="-122"/>
                      </a:endParaRPr>
                    </a:p>
                  </a:txBody>
                  <a:tcPr marL="68575" marR="68575" marT="0" marB="0"/>
                </a:tc>
                <a:extLst>
                  <a:ext uri="{0D108BD9-81ED-4DB2-BD59-A6C34878D82A}">
                    <a16:rowId xmlns:a16="http://schemas.microsoft.com/office/drawing/2014/main" val="10001"/>
                  </a:ext>
                </a:extLst>
              </a:tr>
              <a:tr h="243840">
                <a:tc>
                  <a:txBody>
                    <a:bodyPr/>
                    <a:lstStyle/>
                    <a:p>
                      <a:pPr indent="0" algn="ctr">
                        <a:spcAft>
                          <a:spcPts val="0"/>
                        </a:spcAft>
                      </a:pPr>
                      <a:r>
                        <a:rPr lang="zh-CN" sz="1400" kern="100" dirty="0">
                          <a:effectLst/>
                          <a:latin typeface="宋体" panose="02010600030101010101" pitchFamily="2" charset="-122"/>
                          <a:ea typeface="宋体" panose="02010600030101010101" pitchFamily="2" charset="-122"/>
                        </a:rPr>
                        <a:t>预制钢筋混凝土桩</a:t>
                      </a:r>
                    </a:p>
                  </a:txBody>
                  <a:tcPr marL="68575" marR="68575" marT="0" marB="0"/>
                </a:tc>
                <a:tc>
                  <a:txBody>
                    <a:bodyPr/>
                    <a:lstStyle/>
                    <a:p>
                      <a:pPr indent="0" algn="ctr">
                        <a:spcAft>
                          <a:spcPts val="0"/>
                        </a:spcAft>
                      </a:pPr>
                      <a:r>
                        <a:rPr lang="en-US" sz="1400" kern="100">
                          <a:effectLst/>
                        </a:rPr>
                        <a:t>0.1%</a:t>
                      </a:r>
                      <a:endParaRPr lang="en-US" sz="1400" kern="100">
                        <a:effectLst/>
                        <a:latin typeface="Times New Roman" panose="02020603050405020304" pitchFamily="18" charset="0"/>
                        <a:ea typeface="宋体" panose="02010600030101010101" pitchFamily="2" charset="-122"/>
                      </a:endParaRPr>
                    </a:p>
                  </a:txBody>
                  <a:tcPr marL="68575" marR="68575" marT="0" marB="0"/>
                </a:tc>
                <a:tc>
                  <a:txBody>
                    <a:bodyPr/>
                    <a:lstStyle/>
                    <a:p>
                      <a:pPr indent="0" algn="ctr">
                        <a:spcAft>
                          <a:spcPts val="0"/>
                        </a:spcAft>
                      </a:pPr>
                      <a:r>
                        <a:rPr lang="en-US" sz="1400" kern="100" dirty="0">
                          <a:effectLst/>
                        </a:rPr>
                        <a:t>0.4%</a:t>
                      </a:r>
                      <a:endParaRPr lang="en-US" sz="1400" kern="100" dirty="0">
                        <a:effectLst/>
                        <a:latin typeface="Times New Roman" panose="02020603050405020304" pitchFamily="18" charset="0"/>
                        <a:ea typeface="宋体" panose="02010600030101010101" pitchFamily="2" charset="-122"/>
                      </a:endParaRPr>
                    </a:p>
                  </a:txBody>
                  <a:tcPr marL="68575" marR="68575" marT="0" marB="0"/>
                </a:tc>
                <a:tc>
                  <a:txBody>
                    <a:bodyPr/>
                    <a:lstStyle/>
                    <a:p>
                      <a:pPr indent="0" algn="ctr">
                        <a:spcAft>
                          <a:spcPts val="0"/>
                        </a:spcAft>
                      </a:pPr>
                      <a:r>
                        <a:rPr lang="en-US" sz="1400" kern="100" dirty="0">
                          <a:effectLst/>
                        </a:rPr>
                        <a:t>1.5%</a:t>
                      </a:r>
                      <a:endParaRPr lang="en-US" sz="1400" kern="100" dirty="0">
                        <a:effectLst/>
                        <a:latin typeface="Times New Roman" panose="02020603050405020304" pitchFamily="18" charset="0"/>
                        <a:ea typeface="宋体" panose="02010600030101010101" pitchFamily="2" charset="-122"/>
                      </a:endParaRPr>
                    </a:p>
                  </a:txBody>
                  <a:tcPr marL="68575" marR="68575" marT="0" marB="0"/>
                </a:tc>
                <a:extLst>
                  <a:ext uri="{0D108BD9-81ED-4DB2-BD59-A6C34878D82A}">
                    <a16:rowId xmlns:a16="http://schemas.microsoft.com/office/drawing/2014/main" val="10002"/>
                  </a:ext>
                </a:extLst>
              </a:tr>
            </a:tbl>
          </a:graphicData>
        </a:graphic>
      </p:graphicFrame>
      <p:sp>
        <p:nvSpPr>
          <p:cNvPr id="5" name="矩形 4"/>
          <p:cNvSpPr/>
          <p:nvPr/>
        </p:nvSpPr>
        <p:spPr>
          <a:xfrm>
            <a:off x="796844" y="2150745"/>
            <a:ext cx="7420610" cy="1198880"/>
          </a:xfrm>
          <a:prstGeom prst="rect">
            <a:avLst/>
          </a:prstGeom>
        </p:spPr>
        <p:txBody>
          <a:bodyPr wrap="square">
            <a:spAutoFit/>
          </a:bodyPr>
          <a:lstStyle/>
          <a:p>
            <a:pPr indent="304800" algn="just">
              <a:lnSpc>
                <a:spcPct val="150000"/>
              </a:lnSpc>
              <a:spcAft>
                <a:spcPts val="0"/>
              </a:spcAft>
            </a:pPr>
            <a:r>
              <a:rPr lang="en-US" altLang="zh-CN" sz="1600" dirty="0">
                <a:latin typeface="微软雅黑" panose="020B0503020204020204" pitchFamily="34" charset="-122"/>
                <a:ea typeface="微软雅黑" panose="020B0503020204020204" pitchFamily="34" charset="-122"/>
              </a:rPr>
              <a:t> </a:t>
            </a:r>
            <a:r>
              <a:rPr lang="zh-CN" altLang="en-US" sz="1600" dirty="0">
                <a:latin typeface="微软雅黑" panose="020B0503020204020204" pitchFamily="34" charset="-122"/>
                <a:ea typeface="微软雅黑" panose="020B0503020204020204" pitchFamily="34" charset="-122"/>
              </a:rPr>
              <a:t>上表</a:t>
            </a:r>
            <a:r>
              <a:rPr lang="zh-CN" altLang="zh-CN" sz="1600" dirty="0">
                <a:latin typeface="微软雅黑" panose="020B0503020204020204" pitchFamily="34" charset="-122"/>
                <a:ea typeface="微软雅黑" panose="020B0503020204020204" pitchFamily="34" charset="-122"/>
              </a:rPr>
              <a:t>列出了</a:t>
            </a:r>
            <a:r>
              <a:rPr lang="zh-CN" altLang="zh-CN" sz="1600" kern="100" dirty="0">
                <a:latin typeface="微软雅黑" panose="020B0503020204020204" pitchFamily="34" charset="-122"/>
                <a:ea typeface="微软雅黑" panose="020B0503020204020204" pitchFamily="34" charset="-122"/>
              </a:rPr>
              <a:t>预制钢筋混凝土构</a:t>
            </a:r>
            <a:endParaRPr lang="en-US" altLang="zh-CN" sz="1600" kern="100" dirty="0">
              <a:latin typeface="微软雅黑" panose="020B0503020204020204" pitchFamily="34" charset="-122"/>
              <a:ea typeface="微软雅黑" panose="020B0503020204020204" pitchFamily="34" charset="-122"/>
            </a:endParaRPr>
          </a:p>
          <a:p>
            <a:pPr indent="304800" algn="just">
              <a:lnSpc>
                <a:spcPct val="150000"/>
              </a:lnSpc>
              <a:spcAft>
                <a:spcPts val="0"/>
              </a:spcAft>
            </a:pPr>
            <a:r>
              <a:rPr lang="zh-CN" altLang="zh-CN" sz="1600" kern="100" dirty="0">
                <a:latin typeface="微软雅黑" panose="020B0503020204020204" pitchFamily="34" charset="-122"/>
                <a:ea typeface="微软雅黑" panose="020B0503020204020204" pitchFamily="34" charset="-122"/>
              </a:rPr>
              <a:t>件制作、运输、安装过程的损耗率，混凝土工程量计算如下：</a:t>
            </a:r>
          </a:p>
          <a:p>
            <a:pPr indent="304800" algn="just">
              <a:lnSpc>
                <a:spcPct val="150000"/>
              </a:lnSpc>
              <a:spcAft>
                <a:spcPts val="0"/>
              </a:spcAft>
            </a:pPr>
            <a:r>
              <a:rPr lang="zh-CN" altLang="zh-CN" sz="16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 混凝土预制构件制作工程量</a:t>
            </a:r>
            <a:r>
              <a:rPr lang="en-US" altLang="zh-CN" sz="16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zh-CN" altLang="zh-CN" sz="16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预制构件</a:t>
            </a:r>
            <a:r>
              <a:rPr lang="zh-CN" altLang="zh-CN" sz="1600" kern="0" dirty="0">
                <a:latin typeface="微软雅黑" panose="020B0503020204020204" pitchFamily="34" charset="-122"/>
                <a:ea typeface="微软雅黑" panose="020B0503020204020204" pitchFamily="34" charset="-122"/>
                <a:cs typeface="宋体" panose="02010600030101010101" pitchFamily="2" charset="-122"/>
              </a:rPr>
              <a:t>图</a:t>
            </a:r>
            <a:r>
              <a:rPr lang="zh-CN" altLang="zh-CN" sz="16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示实体积</a:t>
            </a:r>
            <a:r>
              <a:rPr lang="en-US" altLang="zh-CN" sz="16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zh-CN" altLang="zh-CN" sz="16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r>
              <a:rPr lang="en-US" altLang="zh-CN" sz="16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1+1.5%</a:t>
            </a:r>
            <a:r>
              <a:rPr lang="zh-CN" altLang="zh-CN" sz="1600" kern="0" dirty="0">
                <a:solidFill>
                  <a:srgbClr val="000000"/>
                </a:solidFill>
                <a:latin typeface="微软雅黑" panose="020B0503020204020204" pitchFamily="34" charset="-122"/>
                <a:ea typeface="微软雅黑" panose="020B0503020204020204" pitchFamily="34" charset="-122"/>
                <a:cs typeface="宋体" panose="02010600030101010101" pitchFamily="2" charset="-122"/>
              </a:rPr>
              <a:t>）</a:t>
            </a:r>
            <a:endParaRPr lang="zh-CN" altLang="zh-CN" sz="1600" kern="100" dirty="0">
              <a:latin typeface="微软雅黑" panose="020B0503020204020204" pitchFamily="34" charset="-122"/>
              <a:ea typeface="微软雅黑" panose="020B0503020204020204" pitchFamily="34" charset="-122"/>
            </a:endParaRPr>
          </a:p>
        </p:txBody>
      </p:sp>
      <p:sp>
        <p:nvSpPr>
          <p:cNvPr id="6" name="矩形 5"/>
          <p:cNvSpPr/>
          <p:nvPr/>
        </p:nvSpPr>
        <p:spPr>
          <a:xfrm>
            <a:off x="778081" y="659336"/>
            <a:ext cx="1337226" cy="333553"/>
          </a:xfrm>
          <a:prstGeom prst="rect">
            <a:avLst/>
          </a:prstGeom>
        </p:spPr>
        <p:txBody>
          <a:bodyPr wrap="none">
            <a:spAutoFit/>
          </a:bodyPr>
          <a:lstStyle/>
          <a:p>
            <a:pPr algn="just">
              <a:lnSpc>
                <a:spcPts val="2000"/>
              </a:lnSpc>
              <a:spcAft>
                <a:spcPts val="0"/>
              </a:spcAft>
            </a:pPr>
            <a:r>
              <a:rPr lang="en-US" altLang="zh-CN" sz="1600" b="1" kern="100" dirty="0">
                <a:latin typeface="微软雅黑" panose="020B0503020204020204" pitchFamily="34" charset="-122"/>
                <a:ea typeface="微软雅黑" panose="020B0503020204020204" pitchFamily="34" charset="-122"/>
              </a:rPr>
              <a:t>2</a:t>
            </a:r>
            <a:r>
              <a:rPr lang="zh-CN" altLang="en-US" sz="1600" b="1" kern="100" dirty="0">
                <a:latin typeface="微软雅黑" panose="020B0503020204020204" pitchFamily="34" charset="-122"/>
                <a:ea typeface="微软雅黑" panose="020B0503020204020204" pitchFamily="34" charset="-122"/>
              </a:rPr>
              <a:t>、</a:t>
            </a:r>
            <a:r>
              <a:rPr lang="zh-CN" altLang="zh-CN" sz="1600" b="1" kern="100" dirty="0">
                <a:latin typeface="微软雅黑" panose="020B0503020204020204" pitchFamily="34" charset="-122"/>
                <a:ea typeface="微软雅黑" panose="020B0503020204020204" pitchFamily="34" charset="-122"/>
              </a:rPr>
              <a:t>计算公式</a:t>
            </a:r>
          </a:p>
        </p:txBody>
      </p:sp>
      <p:sp>
        <p:nvSpPr>
          <p:cNvPr id="7" name="剪去单角的矩形 6"/>
          <p:cNvSpPr/>
          <p:nvPr/>
        </p:nvSpPr>
        <p:spPr>
          <a:xfrm>
            <a:off x="1247694" y="3556830"/>
            <a:ext cx="6969760" cy="1273806"/>
          </a:xfrm>
          <a:prstGeom prst="snip1Rect">
            <a:avLst/>
          </a:prstGeom>
          <a:ln w="12700" cmpd="sng">
            <a:noFill/>
            <a:prstDash val="solid"/>
          </a:ln>
        </p:spPr>
        <p:txBody>
          <a:bodyPr wrap="square">
            <a:spAutoFit/>
          </a:bodyPr>
          <a:lstStyle/>
          <a:p>
            <a:pPr indent="304800" algn="just">
              <a:lnSpc>
                <a:spcPct val="150000"/>
              </a:lnSpc>
              <a:spcAft>
                <a:spcPts val="0"/>
              </a:spcAft>
            </a:pPr>
            <a:r>
              <a:rPr lang="en-US" altLang="zh-CN" sz="1600" kern="100" dirty="0">
                <a:latin typeface="微软雅黑" panose="020B0503020204020204" pitchFamily="34" charset="-122"/>
                <a:ea typeface="微软雅黑" panose="020B0503020204020204" pitchFamily="34" charset="-122"/>
              </a:rPr>
              <a:t>  </a:t>
            </a:r>
            <a:r>
              <a:rPr lang="zh-CN" altLang="zh-CN" sz="1600" kern="100" dirty="0">
                <a:latin typeface="微软雅黑" panose="020B0503020204020204" pitchFamily="34" charset="-122"/>
                <a:ea typeface="微软雅黑" panose="020B0503020204020204" pitchFamily="34" charset="-122"/>
              </a:rPr>
              <a:t>计算时，构件数量不要遗漏，清查准确，工程量要区别有无损耗系数。工程量计算结果保留二位小数。</a:t>
            </a:r>
          </a:p>
          <a:p>
            <a:pPr indent="304800" algn="just">
              <a:lnSpc>
                <a:spcPct val="150000"/>
              </a:lnSpc>
              <a:spcAft>
                <a:spcPts val="0"/>
              </a:spcAft>
            </a:pPr>
            <a:endParaRPr lang="zh-CN" altLang="zh-CN" sz="1600" kern="100" dirty="0">
              <a:latin typeface="微软雅黑" panose="020B0503020204020204" pitchFamily="34" charset="-122"/>
              <a:ea typeface="微软雅黑" panose="020B0503020204020204" pitchFamily="34" charset="-122"/>
            </a:endParaRPr>
          </a:p>
        </p:txBody>
      </p:sp>
      <p:sp>
        <p:nvSpPr>
          <p:cNvPr id="9" name="矩形 8"/>
          <p:cNvSpPr/>
          <p:nvPr/>
        </p:nvSpPr>
        <p:spPr>
          <a:xfrm>
            <a:off x="972635" y="3457127"/>
            <a:ext cx="1337226" cy="338554"/>
          </a:xfrm>
          <a:prstGeom prst="rect">
            <a:avLst/>
          </a:prstGeom>
        </p:spPr>
        <p:txBody>
          <a:bodyPr wrap="none">
            <a:spAutoFit/>
          </a:bodyPr>
          <a:lstStyle/>
          <a:p>
            <a:r>
              <a:rPr lang="en-US" altLang="zh-CN" sz="1600" b="1" kern="100" dirty="0">
                <a:latin typeface="微软雅黑" panose="020B0503020204020204" pitchFamily="34" charset="-122"/>
                <a:ea typeface="微软雅黑" panose="020B0503020204020204" pitchFamily="34" charset="-122"/>
                <a:sym typeface="+mn-ea"/>
              </a:rPr>
              <a:t>3</a:t>
            </a:r>
            <a:r>
              <a:rPr lang="zh-CN" altLang="en-US" sz="1600" b="1" kern="100" dirty="0">
                <a:latin typeface="微软雅黑" panose="020B0503020204020204" pitchFamily="34" charset="-122"/>
                <a:ea typeface="微软雅黑" panose="020B0503020204020204" pitchFamily="34" charset="-122"/>
                <a:sym typeface="+mn-ea"/>
              </a:rPr>
              <a:t>、</a:t>
            </a:r>
            <a:r>
              <a:rPr lang="zh-CN" altLang="zh-CN" sz="1600" b="1" kern="100" dirty="0">
                <a:latin typeface="微软雅黑" panose="020B0503020204020204" pitchFamily="34" charset="-122"/>
                <a:ea typeface="微软雅黑" panose="020B0503020204020204" pitchFamily="34" charset="-122"/>
                <a:sym typeface="+mn-ea"/>
              </a:rPr>
              <a:t>注意事项</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split dir="in"/>
      </p:transition>
    </mc:Choice>
    <mc:Fallback xmlns="">
      <p:transition>
        <p:split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6757" y="446492"/>
            <a:ext cx="2236510" cy="333553"/>
          </a:xfrm>
          <a:prstGeom prst="rect">
            <a:avLst/>
          </a:prstGeom>
        </p:spPr>
        <p:style>
          <a:lnRef idx="0">
            <a:schemeClr val="accent6"/>
          </a:lnRef>
          <a:fillRef idx="3">
            <a:schemeClr val="accent6"/>
          </a:fillRef>
          <a:effectRef idx="3">
            <a:schemeClr val="accent6"/>
          </a:effectRef>
          <a:fontRef idx="minor">
            <a:schemeClr val="lt1"/>
          </a:fontRef>
        </p:style>
        <p:txBody>
          <a:bodyPr wrap="none">
            <a:spAutoFit/>
          </a:bodyPr>
          <a:lstStyle/>
          <a:p>
            <a:pPr algn="just">
              <a:lnSpc>
                <a:spcPts val="2000"/>
              </a:lnSpc>
              <a:spcAft>
                <a:spcPts val="0"/>
              </a:spcAft>
            </a:pPr>
            <a:r>
              <a:rPr lang="zh-CN" altLang="en-US" sz="1600" b="1" kern="100" dirty="0">
                <a:latin typeface="微软雅黑" panose="020B0503020204020204" pitchFamily="34" charset="-122"/>
                <a:ea typeface="微软雅黑" panose="020B0503020204020204" pitchFamily="34" charset="-122"/>
              </a:rPr>
              <a:t>一、</a:t>
            </a:r>
            <a:r>
              <a:rPr lang="zh-CN" altLang="zh-CN" sz="1600" b="1" kern="100" dirty="0">
                <a:latin typeface="微软雅黑" panose="020B0503020204020204" pitchFamily="34" charset="-122"/>
                <a:ea typeface="微软雅黑" panose="020B0503020204020204" pitchFamily="34" charset="-122"/>
              </a:rPr>
              <a:t>混凝土配合比设计</a:t>
            </a:r>
          </a:p>
        </p:txBody>
      </p:sp>
      <p:grpSp>
        <p:nvGrpSpPr>
          <p:cNvPr id="5" name="组合 4"/>
          <p:cNvGrpSpPr/>
          <p:nvPr/>
        </p:nvGrpSpPr>
        <p:grpSpPr>
          <a:xfrm>
            <a:off x="1671546" y="854836"/>
            <a:ext cx="5800908" cy="1255216"/>
            <a:chOff x="1295917" y="1446629"/>
            <a:chExt cx="5801325" cy="1255306"/>
          </a:xfrm>
          <a:effectLst>
            <a:outerShdw blurRad="25400" dist="12700" dir="5400000" algn="t" rotWithShape="0">
              <a:prstClr val="black">
                <a:alpha val="40000"/>
              </a:prstClr>
            </a:outerShdw>
          </a:effectLst>
        </p:grpSpPr>
        <p:sp>
          <p:nvSpPr>
            <p:cNvPr id="6" name="MH_SubTitle_4"/>
            <p:cNvSpPr/>
            <p:nvPr>
              <p:custDataLst>
                <p:tags r:id="rId2"/>
              </p:custDataLst>
            </p:nvPr>
          </p:nvSpPr>
          <p:spPr bwMode="ltGray">
            <a:xfrm>
              <a:off x="5881238" y="1446629"/>
              <a:ext cx="1216004" cy="1255306"/>
            </a:xfrm>
            <a:custGeom>
              <a:avLst/>
              <a:gdLst>
                <a:gd name="T0" fmla="*/ 264 w 742"/>
                <a:gd name="T1" fmla="*/ 20 h 718"/>
                <a:gd name="T2" fmla="*/ 286 w 742"/>
                <a:gd name="T3" fmla="*/ 52 h 718"/>
                <a:gd name="T4" fmla="*/ 242 w 742"/>
                <a:gd name="T5" fmla="*/ 68 h 718"/>
                <a:gd name="T6" fmla="*/ 202 w 742"/>
                <a:gd name="T7" fmla="*/ 72 h 718"/>
                <a:gd name="T8" fmla="*/ 194 w 742"/>
                <a:gd name="T9" fmla="*/ 102 h 718"/>
                <a:gd name="T10" fmla="*/ 140 w 742"/>
                <a:gd name="T11" fmla="*/ 114 h 718"/>
                <a:gd name="T12" fmla="*/ 116 w 742"/>
                <a:gd name="T13" fmla="*/ 136 h 718"/>
                <a:gd name="T14" fmla="*/ 84 w 742"/>
                <a:gd name="T15" fmla="*/ 164 h 718"/>
                <a:gd name="T16" fmla="*/ 76 w 742"/>
                <a:gd name="T17" fmla="*/ 182 h 718"/>
                <a:gd name="T18" fmla="*/ 60 w 742"/>
                <a:gd name="T19" fmla="*/ 224 h 718"/>
                <a:gd name="T20" fmla="*/ 42 w 742"/>
                <a:gd name="T21" fmla="*/ 272 h 718"/>
                <a:gd name="T22" fmla="*/ 24 w 742"/>
                <a:gd name="T23" fmla="*/ 296 h 718"/>
                <a:gd name="T24" fmla="*/ 12 w 742"/>
                <a:gd name="T25" fmla="*/ 330 h 718"/>
                <a:gd name="T26" fmla="*/ 16 w 742"/>
                <a:gd name="T27" fmla="*/ 352 h 718"/>
                <a:gd name="T28" fmla="*/ 6 w 742"/>
                <a:gd name="T29" fmla="*/ 396 h 718"/>
                <a:gd name="T30" fmla="*/ 30 w 742"/>
                <a:gd name="T31" fmla="*/ 420 h 718"/>
                <a:gd name="T32" fmla="*/ 22 w 742"/>
                <a:gd name="T33" fmla="*/ 448 h 718"/>
                <a:gd name="T34" fmla="*/ 38 w 742"/>
                <a:gd name="T35" fmla="*/ 472 h 718"/>
                <a:gd name="T36" fmla="*/ 64 w 742"/>
                <a:gd name="T37" fmla="*/ 500 h 718"/>
                <a:gd name="T38" fmla="*/ 76 w 742"/>
                <a:gd name="T39" fmla="*/ 546 h 718"/>
                <a:gd name="T40" fmla="*/ 126 w 742"/>
                <a:gd name="T41" fmla="*/ 572 h 718"/>
                <a:gd name="T42" fmla="*/ 130 w 742"/>
                <a:gd name="T43" fmla="*/ 602 h 718"/>
                <a:gd name="T44" fmla="*/ 170 w 742"/>
                <a:gd name="T45" fmla="*/ 614 h 718"/>
                <a:gd name="T46" fmla="*/ 188 w 742"/>
                <a:gd name="T47" fmla="*/ 636 h 718"/>
                <a:gd name="T48" fmla="*/ 212 w 742"/>
                <a:gd name="T49" fmla="*/ 644 h 718"/>
                <a:gd name="T50" fmla="*/ 238 w 742"/>
                <a:gd name="T51" fmla="*/ 662 h 718"/>
                <a:gd name="T52" fmla="*/ 280 w 742"/>
                <a:gd name="T53" fmla="*/ 668 h 718"/>
                <a:gd name="T54" fmla="*/ 300 w 742"/>
                <a:gd name="T55" fmla="*/ 676 h 718"/>
                <a:gd name="T56" fmla="*/ 330 w 742"/>
                <a:gd name="T57" fmla="*/ 688 h 718"/>
                <a:gd name="T58" fmla="*/ 350 w 742"/>
                <a:gd name="T59" fmla="*/ 694 h 718"/>
                <a:gd name="T60" fmla="*/ 392 w 742"/>
                <a:gd name="T61" fmla="*/ 718 h 718"/>
                <a:gd name="T62" fmla="*/ 398 w 742"/>
                <a:gd name="T63" fmla="*/ 686 h 718"/>
                <a:gd name="T64" fmla="*/ 428 w 742"/>
                <a:gd name="T65" fmla="*/ 688 h 718"/>
                <a:gd name="T66" fmla="*/ 504 w 742"/>
                <a:gd name="T67" fmla="*/ 660 h 718"/>
                <a:gd name="T68" fmla="*/ 534 w 742"/>
                <a:gd name="T69" fmla="*/ 656 h 718"/>
                <a:gd name="T70" fmla="*/ 550 w 742"/>
                <a:gd name="T71" fmla="*/ 644 h 718"/>
                <a:gd name="T72" fmla="*/ 570 w 742"/>
                <a:gd name="T73" fmla="*/ 612 h 718"/>
                <a:gd name="T74" fmla="*/ 612 w 742"/>
                <a:gd name="T75" fmla="*/ 586 h 718"/>
                <a:gd name="T76" fmla="*/ 630 w 742"/>
                <a:gd name="T77" fmla="*/ 554 h 718"/>
                <a:gd name="T78" fmla="*/ 656 w 742"/>
                <a:gd name="T79" fmla="*/ 520 h 718"/>
                <a:gd name="T80" fmla="*/ 682 w 742"/>
                <a:gd name="T81" fmla="*/ 492 h 718"/>
                <a:gd name="T82" fmla="*/ 692 w 742"/>
                <a:gd name="T83" fmla="*/ 466 h 718"/>
                <a:gd name="T84" fmla="*/ 696 w 742"/>
                <a:gd name="T85" fmla="*/ 410 h 718"/>
                <a:gd name="T86" fmla="*/ 734 w 742"/>
                <a:gd name="T87" fmla="*/ 352 h 718"/>
                <a:gd name="T88" fmla="*/ 718 w 742"/>
                <a:gd name="T89" fmla="*/ 316 h 718"/>
                <a:gd name="T90" fmla="*/ 710 w 742"/>
                <a:gd name="T91" fmla="*/ 292 h 718"/>
                <a:gd name="T92" fmla="*/ 698 w 742"/>
                <a:gd name="T93" fmla="*/ 258 h 718"/>
                <a:gd name="T94" fmla="*/ 678 w 742"/>
                <a:gd name="T95" fmla="*/ 212 h 718"/>
                <a:gd name="T96" fmla="*/ 654 w 742"/>
                <a:gd name="T97" fmla="*/ 182 h 718"/>
                <a:gd name="T98" fmla="*/ 632 w 742"/>
                <a:gd name="T99" fmla="*/ 154 h 718"/>
                <a:gd name="T100" fmla="*/ 612 w 742"/>
                <a:gd name="T101" fmla="*/ 104 h 718"/>
                <a:gd name="T102" fmla="*/ 592 w 742"/>
                <a:gd name="T103" fmla="*/ 108 h 718"/>
                <a:gd name="T104" fmla="*/ 548 w 742"/>
                <a:gd name="T105" fmla="*/ 100 h 718"/>
                <a:gd name="T106" fmla="*/ 508 w 742"/>
                <a:gd name="T107" fmla="*/ 22 h 718"/>
                <a:gd name="T108" fmla="*/ 456 w 742"/>
                <a:gd name="T109" fmla="*/ 48 h 718"/>
                <a:gd name="T110" fmla="*/ 430 w 742"/>
                <a:gd name="T111" fmla="*/ 46 h 718"/>
                <a:gd name="T112" fmla="*/ 370 w 742"/>
                <a:gd name="T113" fmla="*/ 10 h 718"/>
                <a:gd name="T114" fmla="*/ 348 w 742"/>
                <a:gd name="T115" fmla="*/ 10 h 718"/>
                <a:gd name="T116" fmla="*/ 326 w 742"/>
                <a:gd name="T117" fmla="*/ 28 h 718"/>
                <a:gd name="T118" fmla="*/ 294 w 742"/>
                <a:gd name="T119" fmla="*/ 42 h 718"/>
                <a:gd name="T120" fmla="*/ 256 w 742"/>
                <a:gd name="T121" fmla="*/ 1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normAutofit/>
            </a:bodyPr>
            <a:lstStyle/>
            <a:p>
              <a:pPr algn="ctr">
                <a:lnSpc>
                  <a:spcPct val="120000"/>
                </a:lnSpc>
                <a:defRPr/>
              </a:pPr>
              <a:r>
                <a:rPr lang="zh-CN" altLang="en-US" dirty="0">
                  <a:solidFill>
                    <a:srgbClr val="FFFFFF"/>
                  </a:solidFill>
                  <a:latin typeface="微软雅黑" panose="020B0503020204020204" pitchFamily="34" charset="-122"/>
                  <a:ea typeface="微软雅黑" panose="020B0503020204020204" pitchFamily="34" charset="-122"/>
                </a:rPr>
                <a:t>施工</a:t>
              </a:r>
              <a:endParaRPr lang="en-US" altLang="zh-CN" dirty="0">
                <a:solidFill>
                  <a:srgbClr val="FFFFFF"/>
                </a:solidFill>
                <a:latin typeface="微软雅黑" panose="020B0503020204020204" pitchFamily="34" charset="-122"/>
                <a:ea typeface="微软雅黑" panose="020B0503020204020204" pitchFamily="34" charset="-122"/>
              </a:endParaRPr>
            </a:p>
            <a:p>
              <a:pPr algn="ctr">
                <a:lnSpc>
                  <a:spcPct val="120000"/>
                </a:lnSpc>
                <a:defRPr/>
              </a:pPr>
              <a:r>
                <a:rPr lang="zh-CN" altLang="en-US" dirty="0">
                  <a:solidFill>
                    <a:srgbClr val="FFFFFF"/>
                  </a:solidFill>
                  <a:latin typeface="微软雅黑" panose="020B0503020204020204" pitchFamily="34" charset="-122"/>
                  <a:ea typeface="微软雅黑" panose="020B0503020204020204" pitchFamily="34" charset="-122"/>
                </a:rPr>
                <a:t>配合比</a:t>
              </a:r>
            </a:p>
          </p:txBody>
        </p:sp>
        <p:sp>
          <p:nvSpPr>
            <p:cNvPr id="7" name="MH_SubTitle_3"/>
            <p:cNvSpPr/>
            <p:nvPr>
              <p:custDataLst>
                <p:tags r:id="rId3"/>
              </p:custDataLst>
            </p:nvPr>
          </p:nvSpPr>
          <p:spPr bwMode="ltGray">
            <a:xfrm>
              <a:off x="4353196" y="1446629"/>
              <a:ext cx="1214812" cy="1255306"/>
            </a:xfrm>
            <a:custGeom>
              <a:avLst/>
              <a:gdLst>
                <a:gd name="T0" fmla="*/ 264 w 742"/>
                <a:gd name="T1" fmla="*/ 20 h 718"/>
                <a:gd name="T2" fmla="*/ 286 w 742"/>
                <a:gd name="T3" fmla="*/ 52 h 718"/>
                <a:gd name="T4" fmla="*/ 242 w 742"/>
                <a:gd name="T5" fmla="*/ 68 h 718"/>
                <a:gd name="T6" fmla="*/ 202 w 742"/>
                <a:gd name="T7" fmla="*/ 72 h 718"/>
                <a:gd name="T8" fmla="*/ 194 w 742"/>
                <a:gd name="T9" fmla="*/ 102 h 718"/>
                <a:gd name="T10" fmla="*/ 140 w 742"/>
                <a:gd name="T11" fmla="*/ 114 h 718"/>
                <a:gd name="T12" fmla="*/ 116 w 742"/>
                <a:gd name="T13" fmla="*/ 136 h 718"/>
                <a:gd name="T14" fmla="*/ 84 w 742"/>
                <a:gd name="T15" fmla="*/ 164 h 718"/>
                <a:gd name="T16" fmla="*/ 76 w 742"/>
                <a:gd name="T17" fmla="*/ 182 h 718"/>
                <a:gd name="T18" fmla="*/ 60 w 742"/>
                <a:gd name="T19" fmla="*/ 224 h 718"/>
                <a:gd name="T20" fmla="*/ 42 w 742"/>
                <a:gd name="T21" fmla="*/ 272 h 718"/>
                <a:gd name="T22" fmla="*/ 24 w 742"/>
                <a:gd name="T23" fmla="*/ 296 h 718"/>
                <a:gd name="T24" fmla="*/ 12 w 742"/>
                <a:gd name="T25" fmla="*/ 330 h 718"/>
                <a:gd name="T26" fmla="*/ 16 w 742"/>
                <a:gd name="T27" fmla="*/ 352 h 718"/>
                <a:gd name="T28" fmla="*/ 6 w 742"/>
                <a:gd name="T29" fmla="*/ 396 h 718"/>
                <a:gd name="T30" fmla="*/ 30 w 742"/>
                <a:gd name="T31" fmla="*/ 420 h 718"/>
                <a:gd name="T32" fmla="*/ 22 w 742"/>
                <a:gd name="T33" fmla="*/ 448 h 718"/>
                <a:gd name="T34" fmla="*/ 38 w 742"/>
                <a:gd name="T35" fmla="*/ 472 h 718"/>
                <a:gd name="T36" fmla="*/ 64 w 742"/>
                <a:gd name="T37" fmla="*/ 500 h 718"/>
                <a:gd name="T38" fmla="*/ 76 w 742"/>
                <a:gd name="T39" fmla="*/ 546 h 718"/>
                <a:gd name="T40" fmla="*/ 126 w 742"/>
                <a:gd name="T41" fmla="*/ 572 h 718"/>
                <a:gd name="T42" fmla="*/ 130 w 742"/>
                <a:gd name="T43" fmla="*/ 602 h 718"/>
                <a:gd name="T44" fmla="*/ 170 w 742"/>
                <a:gd name="T45" fmla="*/ 614 h 718"/>
                <a:gd name="T46" fmla="*/ 188 w 742"/>
                <a:gd name="T47" fmla="*/ 636 h 718"/>
                <a:gd name="T48" fmla="*/ 212 w 742"/>
                <a:gd name="T49" fmla="*/ 644 h 718"/>
                <a:gd name="T50" fmla="*/ 238 w 742"/>
                <a:gd name="T51" fmla="*/ 662 h 718"/>
                <a:gd name="T52" fmla="*/ 280 w 742"/>
                <a:gd name="T53" fmla="*/ 668 h 718"/>
                <a:gd name="T54" fmla="*/ 300 w 742"/>
                <a:gd name="T55" fmla="*/ 676 h 718"/>
                <a:gd name="T56" fmla="*/ 330 w 742"/>
                <a:gd name="T57" fmla="*/ 688 h 718"/>
                <a:gd name="T58" fmla="*/ 350 w 742"/>
                <a:gd name="T59" fmla="*/ 694 h 718"/>
                <a:gd name="T60" fmla="*/ 392 w 742"/>
                <a:gd name="T61" fmla="*/ 718 h 718"/>
                <a:gd name="T62" fmla="*/ 398 w 742"/>
                <a:gd name="T63" fmla="*/ 686 h 718"/>
                <a:gd name="T64" fmla="*/ 428 w 742"/>
                <a:gd name="T65" fmla="*/ 688 h 718"/>
                <a:gd name="T66" fmla="*/ 504 w 742"/>
                <a:gd name="T67" fmla="*/ 660 h 718"/>
                <a:gd name="T68" fmla="*/ 534 w 742"/>
                <a:gd name="T69" fmla="*/ 656 h 718"/>
                <a:gd name="T70" fmla="*/ 550 w 742"/>
                <a:gd name="T71" fmla="*/ 644 h 718"/>
                <a:gd name="T72" fmla="*/ 570 w 742"/>
                <a:gd name="T73" fmla="*/ 612 h 718"/>
                <a:gd name="T74" fmla="*/ 612 w 742"/>
                <a:gd name="T75" fmla="*/ 586 h 718"/>
                <a:gd name="T76" fmla="*/ 630 w 742"/>
                <a:gd name="T77" fmla="*/ 554 h 718"/>
                <a:gd name="T78" fmla="*/ 656 w 742"/>
                <a:gd name="T79" fmla="*/ 520 h 718"/>
                <a:gd name="T80" fmla="*/ 682 w 742"/>
                <a:gd name="T81" fmla="*/ 492 h 718"/>
                <a:gd name="T82" fmla="*/ 692 w 742"/>
                <a:gd name="T83" fmla="*/ 466 h 718"/>
                <a:gd name="T84" fmla="*/ 696 w 742"/>
                <a:gd name="T85" fmla="*/ 410 h 718"/>
                <a:gd name="T86" fmla="*/ 734 w 742"/>
                <a:gd name="T87" fmla="*/ 352 h 718"/>
                <a:gd name="T88" fmla="*/ 718 w 742"/>
                <a:gd name="T89" fmla="*/ 316 h 718"/>
                <a:gd name="T90" fmla="*/ 710 w 742"/>
                <a:gd name="T91" fmla="*/ 292 h 718"/>
                <a:gd name="T92" fmla="*/ 698 w 742"/>
                <a:gd name="T93" fmla="*/ 258 h 718"/>
                <a:gd name="T94" fmla="*/ 678 w 742"/>
                <a:gd name="T95" fmla="*/ 212 h 718"/>
                <a:gd name="T96" fmla="*/ 654 w 742"/>
                <a:gd name="T97" fmla="*/ 182 h 718"/>
                <a:gd name="T98" fmla="*/ 632 w 742"/>
                <a:gd name="T99" fmla="*/ 154 h 718"/>
                <a:gd name="T100" fmla="*/ 612 w 742"/>
                <a:gd name="T101" fmla="*/ 104 h 718"/>
                <a:gd name="T102" fmla="*/ 592 w 742"/>
                <a:gd name="T103" fmla="*/ 108 h 718"/>
                <a:gd name="T104" fmla="*/ 548 w 742"/>
                <a:gd name="T105" fmla="*/ 100 h 718"/>
                <a:gd name="T106" fmla="*/ 508 w 742"/>
                <a:gd name="T107" fmla="*/ 22 h 718"/>
                <a:gd name="T108" fmla="*/ 456 w 742"/>
                <a:gd name="T109" fmla="*/ 48 h 718"/>
                <a:gd name="T110" fmla="*/ 430 w 742"/>
                <a:gd name="T111" fmla="*/ 46 h 718"/>
                <a:gd name="T112" fmla="*/ 370 w 742"/>
                <a:gd name="T113" fmla="*/ 10 h 718"/>
                <a:gd name="T114" fmla="*/ 348 w 742"/>
                <a:gd name="T115" fmla="*/ 10 h 718"/>
                <a:gd name="T116" fmla="*/ 326 w 742"/>
                <a:gd name="T117" fmla="*/ 28 h 718"/>
                <a:gd name="T118" fmla="*/ 294 w 742"/>
                <a:gd name="T119" fmla="*/ 42 h 718"/>
                <a:gd name="T120" fmla="*/ 256 w 742"/>
                <a:gd name="T121" fmla="*/ 1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normAutofit/>
            </a:bodyPr>
            <a:lstStyle/>
            <a:p>
              <a:pPr algn="ctr">
                <a:lnSpc>
                  <a:spcPct val="120000"/>
                </a:lnSpc>
                <a:defRPr/>
              </a:pPr>
              <a:r>
                <a:rPr lang="zh-CN" altLang="en-US" dirty="0">
                  <a:solidFill>
                    <a:srgbClr val="FFFFFF"/>
                  </a:solidFill>
                  <a:latin typeface="微软雅黑" panose="020B0503020204020204" pitchFamily="34" charset="-122"/>
                  <a:ea typeface="微软雅黑" panose="020B0503020204020204" pitchFamily="34" charset="-122"/>
                </a:rPr>
                <a:t>试验室</a:t>
              </a:r>
              <a:endParaRPr lang="en-US" altLang="zh-CN" dirty="0">
                <a:solidFill>
                  <a:srgbClr val="FFFFFF"/>
                </a:solidFill>
                <a:latin typeface="微软雅黑" panose="020B0503020204020204" pitchFamily="34" charset="-122"/>
                <a:ea typeface="微软雅黑" panose="020B0503020204020204" pitchFamily="34" charset="-122"/>
              </a:endParaRPr>
            </a:p>
            <a:p>
              <a:pPr algn="ctr">
                <a:lnSpc>
                  <a:spcPct val="120000"/>
                </a:lnSpc>
                <a:defRPr/>
              </a:pPr>
              <a:r>
                <a:rPr lang="zh-CN" altLang="en-US" dirty="0">
                  <a:solidFill>
                    <a:srgbClr val="FFFFFF"/>
                  </a:solidFill>
                  <a:latin typeface="微软雅黑" panose="020B0503020204020204" pitchFamily="34" charset="-122"/>
                  <a:ea typeface="微软雅黑" panose="020B0503020204020204" pitchFamily="34" charset="-122"/>
                </a:rPr>
                <a:t>配合比</a:t>
              </a:r>
            </a:p>
          </p:txBody>
        </p:sp>
        <p:sp>
          <p:nvSpPr>
            <p:cNvPr id="8" name="MH_SubTitle_2"/>
            <p:cNvSpPr/>
            <p:nvPr>
              <p:custDataLst>
                <p:tags r:id="rId4"/>
              </p:custDataLst>
            </p:nvPr>
          </p:nvSpPr>
          <p:spPr bwMode="ltGray">
            <a:xfrm>
              <a:off x="2823961" y="1446629"/>
              <a:ext cx="1216003" cy="1255306"/>
            </a:xfrm>
            <a:custGeom>
              <a:avLst/>
              <a:gdLst>
                <a:gd name="T0" fmla="*/ 264 w 742"/>
                <a:gd name="T1" fmla="*/ 20 h 718"/>
                <a:gd name="T2" fmla="*/ 286 w 742"/>
                <a:gd name="T3" fmla="*/ 52 h 718"/>
                <a:gd name="T4" fmla="*/ 242 w 742"/>
                <a:gd name="T5" fmla="*/ 68 h 718"/>
                <a:gd name="T6" fmla="*/ 202 w 742"/>
                <a:gd name="T7" fmla="*/ 72 h 718"/>
                <a:gd name="T8" fmla="*/ 194 w 742"/>
                <a:gd name="T9" fmla="*/ 102 h 718"/>
                <a:gd name="T10" fmla="*/ 140 w 742"/>
                <a:gd name="T11" fmla="*/ 114 h 718"/>
                <a:gd name="T12" fmla="*/ 116 w 742"/>
                <a:gd name="T13" fmla="*/ 136 h 718"/>
                <a:gd name="T14" fmla="*/ 84 w 742"/>
                <a:gd name="T15" fmla="*/ 164 h 718"/>
                <a:gd name="T16" fmla="*/ 76 w 742"/>
                <a:gd name="T17" fmla="*/ 182 h 718"/>
                <a:gd name="T18" fmla="*/ 60 w 742"/>
                <a:gd name="T19" fmla="*/ 224 h 718"/>
                <a:gd name="T20" fmla="*/ 42 w 742"/>
                <a:gd name="T21" fmla="*/ 272 h 718"/>
                <a:gd name="T22" fmla="*/ 24 w 742"/>
                <a:gd name="T23" fmla="*/ 296 h 718"/>
                <a:gd name="T24" fmla="*/ 12 w 742"/>
                <a:gd name="T25" fmla="*/ 330 h 718"/>
                <a:gd name="T26" fmla="*/ 16 w 742"/>
                <a:gd name="T27" fmla="*/ 352 h 718"/>
                <a:gd name="T28" fmla="*/ 6 w 742"/>
                <a:gd name="T29" fmla="*/ 396 h 718"/>
                <a:gd name="T30" fmla="*/ 30 w 742"/>
                <a:gd name="T31" fmla="*/ 420 h 718"/>
                <a:gd name="T32" fmla="*/ 22 w 742"/>
                <a:gd name="T33" fmla="*/ 448 h 718"/>
                <a:gd name="T34" fmla="*/ 38 w 742"/>
                <a:gd name="T35" fmla="*/ 472 h 718"/>
                <a:gd name="T36" fmla="*/ 64 w 742"/>
                <a:gd name="T37" fmla="*/ 500 h 718"/>
                <a:gd name="T38" fmla="*/ 76 w 742"/>
                <a:gd name="T39" fmla="*/ 546 h 718"/>
                <a:gd name="T40" fmla="*/ 126 w 742"/>
                <a:gd name="T41" fmla="*/ 572 h 718"/>
                <a:gd name="T42" fmla="*/ 130 w 742"/>
                <a:gd name="T43" fmla="*/ 602 h 718"/>
                <a:gd name="T44" fmla="*/ 170 w 742"/>
                <a:gd name="T45" fmla="*/ 614 h 718"/>
                <a:gd name="T46" fmla="*/ 188 w 742"/>
                <a:gd name="T47" fmla="*/ 636 h 718"/>
                <a:gd name="T48" fmla="*/ 212 w 742"/>
                <a:gd name="T49" fmla="*/ 644 h 718"/>
                <a:gd name="T50" fmla="*/ 238 w 742"/>
                <a:gd name="T51" fmla="*/ 662 h 718"/>
                <a:gd name="T52" fmla="*/ 280 w 742"/>
                <a:gd name="T53" fmla="*/ 668 h 718"/>
                <a:gd name="T54" fmla="*/ 300 w 742"/>
                <a:gd name="T55" fmla="*/ 676 h 718"/>
                <a:gd name="T56" fmla="*/ 330 w 742"/>
                <a:gd name="T57" fmla="*/ 688 h 718"/>
                <a:gd name="T58" fmla="*/ 350 w 742"/>
                <a:gd name="T59" fmla="*/ 694 h 718"/>
                <a:gd name="T60" fmla="*/ 392 w 742"/>
                <a:gd name="T61" fmla="*/ 718 h 718"/>
                <a:gd name="T62" fmla="*/ 398 w 742"/>
                <a:gd name="T63" fmla="*/ 686 h 718"/>
                <a:gd name="T64" fmla="*/ 428 w 742"/>
                <a:gd name="T65" fmla="*/ 688 h 718"/>
                <a:gd name="T66" fmla="*/ 504 w 742"/>
                <a:gd name="T67" fmla="*/ 660 h 718"/>
                <a:gd name="T68" fmla="*/ 534 w 742"/>
                <a:gd name="T69" fmla="*/ 656 h 718"/>
                <a:gd name="T70" fmla="*/ 550 w 742"/>
                <a:gd name="T71" fmla="*/ 644 h 718"/>
                <a:gd name="T72" fmla="*/ 570 w 742"/>
                <a:gd name="T73" fmla="*/ 612 h 718"/>
                <a:gd name="T74" fmla="*/ 612 w 742"/>
                <a:gd name="T75" fmla="*/ 586 h 718"/>
                <a:gd name="T76" fmla="*/ 630 w 742"/>
                <a:gd name="T77" fmla="*/ 554 h 718"/>
                <a:gd name="T78" fmla="*/ 656 w 742"/>
                <a:gd name="T79" fmla="*/ 520 h 718"/>
                <a:gd name="T80" fmla="*/ 682 w 742"/>
                <a:gd name="T81" fmla="*/ 492 h 718"/>
                <a:gd name="T82" fmla="*/ 692 w 742"/>
                <a:gd name="T83" fmla="*/ 466 h 718"/>
                <a:gd name="T84" fmla="*/ 696 w 742"/>
                <a:gd name="T85" fmla="*/ 410 h 718"/>
                <a:gd name="T86" fmla="*/ 734 w 742"/>
                <a:gd name="T87" fmla="*/ 352 h 718"/>
                <a:gd name="T88" fmla="*/ 718 w 742"/>
                <a:gd name="T89" fmla="*/ 316 h 718"/>
                <a:gd name="T90" fmla="*/ 710 w 742"/>
                <a:gd name="T91" fmla="*/ 292 h 718"/>
                <a:gd name="T92" fmla="*/ 698 w 742"/>
                <a:gd name="T93" fmla="*/ 258 h 718"/>
                <a:gd name="T94" fmla="*/ 678 w 742"/>
                <a:gd name="T95" fmla="*/ 212 h 718"/>
                <a:gd name="T96" fmla="*/ 654 w 742"/>
                <a:gd name="T97" fmla="*/ 182 h 718"/>
                <a:gd name="T98" fmla="*/ 632 w 742"/>
                <a:gd name="T99" fmla="*/ 154 h 718"/>
                <a:gd name="T100" fmla="*/ 612 w 742"/>
                <a:gd name="T101" fmla="*/ 104 h 718"/>
                <a:gd name="T102" fmla="*/ 592 w 742"/>
                <a:gd name="T103" fmla="*/ 108 h 718"/>
                <a:gd name="T104" fmla="*/ 548 w 742"/>
                <a:gd name="T105" fmla="*/ 100 h 718"/>
                <a:gd name="T106" fmla="*/ 508 w 742"/>
                <a:gd name="T107" fmla="*/ 22 h 718"/>
                <a:gd name="T108" fmla="*/ 456 w 742"/>
                <a:gd name="T109" fmla="*/ 48 h 718"/>
                <a:gd name="T110" fmla="*/ 430 w 742"/>
                <a:gd name="T111" fmla="*/ 46 h 718"/>
                <a:gd name="T112" fmla="*/ 370 w 742"/>
                <a:gd name="T113" fmla="*/ 10 h 718"/>
                <a:gd name="T114" fmla="*/ 348 w 742"/>
                <a:gd name="T115" fmla="*/ 10 h 718"/>
                <a:gd name="T116" fmla="*/ 326 w 742"/>
                <a:gd name="T117" fmla="*/ 28 h 718"/>
                <a:gd name="T118" fmla="*/ 294 w 742"/>
                <a:gd name="T119" fmla="*/ 42 h 718"/>
                <a:gd name="T120" fmla="*/ 256 w 742"/>
                <a:gd name="T121" fmla="*/ 1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normAutofit/>
            </a:bodyPr>
            <a:lstStyle/>
            <a:p>
              <a:pPr algn="ctr">
                <a:lnSpc>
                  <a:spcPct val="120000"/>
                </a:lnSpc>
                <a:defRPr/>
              </a:pPr>
              <a:r>
                <a:rPr lang="zh-CN" altLang="en-US" dirty="0">
                  <a:solidFill>
                    <a:srgbClr val="FFFFFF"/>
                  </a:solidFill>
                  <a:latin typeface="微软雅黑" panose="020B0503020204020204" pitchFamily="34" charset="-122"/>
                  <a:ea typeface="微软雅黑" panose="020B0503020204020204" pitchFamily="34" charset="-122"/>
                </a:rPr>
                <a:t>基准</a:t>
              </a:r>
              <a:endParaRPr lang="en-US" altLang="zh-CN" dirty="0">
                <a:solidFill>
                  <a:srgbClr val="FFFFFF"/>
                </a:solidFill>
                <a:latin typeface="微软雅黑" panose="020B0503020204020204" pitchFamily="34" charset="-122"/>
                <a:ea typeface="微软雅黑" panose="020B0503020204020204" pitchFamily="34" charset="-122"/>
              </a:endParaRPr>
            </a:p>
            <a:p>
              <a:pPr algn="ctr">
                <a:lnSpc>
                  <a:spcPct val="120000"/>
                </a:lnSpc>
                <a:defRPr/>
              </a:pPr>
              <a:r>
                <a:rPr lang="zh-CN" altLang="en-US" dirty="0">
                  <a:solidFill>
                    <a:srgbClr val="FFFFFF"/>
                  </a:solidFill>
                  <a:latin typeface="微软雅黑" panose="020B0503020204020204" pitchFamily="34" charset="-122"/>
                  <a:ea typeface="微软雅黑" panose="020B0503020204020204" pitchFamily="34" charset="-122"/>
                </a:rPr>
                <a:t>配合比</a:t>
              </a:r>
            </a:p>
          </p:txBody>
        </p:sp>
        <p:sp>
          <p:nvSpPr>
            <p:cNvPr id="9" name="MH_SubTitle_1"/>
            <p:cNvSpPr/>
            <p:nvPr>
              <p:custDataLst>
                <p:tags r:id="rId5"/>
              </p:custDataLst>
            </p:nvPr>
          </p:nvSpPr>
          <p:spPr bwMode="ltGray">
            <a:xfrm>
              <a:off x="1295917" y="1446629"/>
              <a:ext cx="1216004" cy="1255306"/>
            </a:xfrm>
            <a:custGeom>
              <a:avLst/>
              <a:gdLst>
                <a:gd name="T0" fmla="*/ 264 w 742"/>
                <a:gd name="T1" fmla="*/ 20 h 718"/>
                <a:gd name="T2" fmla="*/ 286 w 742"/>
                <a:gd name="T3" fmla="*/ 52 h 718"/>
                <a:gd name="T4" fmla="*/ 242 w 742"/>
                <a:gd name="T5" fmla="*/ 68 h 718"/>
                <a:gd name="T6" fmla="*/ 202 w 742"/>
                <a:gd name="T7" fmla="*/ 72 h 718"/>
                <a:gd name="T8" fmla="*/ 194 w 742"/>
                <a:gd name="T9" fmla="*/ 102 h 718"/>
                <a:gd name="T10" fmla="*/ 140 w 742"/>
                <a:gd name="T11" fmla="*/ 114 h 718"/>
                <a:gd name="T12" fmla="*/ 116 w 742"/>
                <a:gd name="T13" fmla="*/ 136 h 718"/>
                <a:gd name="T14" fmla="*/ 84 w 742"/>
                <a:gd name="T15" fmla="*/ 164 h 718"/>
                <a:gd name="T16" fmla="*/ 76 w 742"/>
                <a:gd name="T17" fmla="*/ 182 h 718"/>
                <a:gd name="T18" fmla="*/ 60 w 742"/>
                <a:gd name="T19" fmla="*/ 224 h 718"/>
                <a:gd name="T20" fmla="*/ 42 w 742"/>
                <a:gd name="T21" fmla="*/ 272 h 718"/>
                <a:gd name="T22" fmla="*/ 24 w 742"/>
                <a:gd name="T23" fmla="*/ 296 h 718"/>
                <a:gd name="T24" fmla="*/ 12 w 742"/>
                <a:gd name="T25" fmla="*/ 330 h 718"/>
                <a:gd name="T26" fmla="*/ 16 w 742"/>
                <a:gd name="T27" fmla="*/ 352 h 718"/>
                <a:gd name="T28" fmla="*/ 6 w 742"/>
                <a:gd name="T29" fmla="*/ 396 h 718"/>
                <a:gd name="T30" fmla="*/ 30 w 742"/>
                <a:gd name="T31" fmla="*/ 420 h 718"/>
                <a:gd name="T32" fmla="*/ 22 w 742"/>
                <a:gd name="T33" fmla="*/ 448 h 718"/>
                <a:gd name="T34" fmla="*/ 38 w 742"/>
                <a:gd name="T35" fmla="*/ 472 h 718"/>
                <a:gd name="T36" fmla="*/ 64 w 742"/>
                <a:gd name="T37" fmla="*/ 500 h 718"/>
                <a:gd name="T38" fmla="*/ 76 w 742"/>
                <a:gd name="T39" fmla="*/ 546 h 718"/>
                <a:gd name="T40" fmla="*/ 126 w 742"/>
                <a:gd name="T41" fmla="*/ 572 h 718"/>
                <a:gd name="T42" fmla="*/ 130 w 742"/>
                <a:gd name="T43" fmla="*/ 602 h 718"/>
                <a:gd name="T44" fmla="*/ 170 w 742"/>
                <a:gd name="T45" fmla="*/ 614 h 718"/>
                <a:gd name="T46" fmla="*/ 188 w 742"/>
                <a:gd name="T47" fmla="*/ 636 h 718"/>
                <a:gd name="T48" fmla="*/ 212 w 742"/>
                <a:gd name="T49" fmla="*/ 644 h 718"/>
                <a:gd name="T50" fmla="*/ 238 w 742"/>
                <a:gd name="T51" fmla="*/ 662 h 718"/>
                <a:gd name="T52" fmla="*/ 280 w 742"/>
                <a:gd name="T53" fmla="*/ 668 h 718"/>
                <a:gd name="T54" fmla="*/ 300 w 742"/>
                <a:gd name="T55" fmla="*/ 676 h 718"/>
                <a:gd name="T56" fmla="*/ 330 w 742"/>
                <a:gd name="T57" fmla="*/ 688 h 718"/>
                <a:gd name="T58" fmla="*/ 350 w 742"/>
                <a:gd name="T59" fmla="*/ 694 h 718"/>
                <a:gd name="T60" fmla="*/ 392 w 742"/>
                <a:gd name="T61" fmla="*/ 718 h 718"/>
                <a:gd name="T62" fmla="*/ 398 w 742"/>
                <a:gd name="T63" fmla="*/ 686 h 718"/>
                <a:gd name="T64" fmla="*/ 428 w 742"/>
                <a:gd name="T65" fmla="*/ 688 h 718"/>
                <a:gd name="T66" fmla="*/ 504 w 742"/>
                <a:gd name="T67" fmla="*/ 660 h 718"/>
                <a:gd name="T68" fmla="*/ 534 w 742"/>
                <a:gd name="T69" fmla="*/ 656 h 718"/>
                <a:gd name="T70" fmla="*/ 550 w 742"/>
                <a:gd name="T71" fmla="*/ 644 h 718"/>
                <a:gd name="T72" fmla="*/ 570 w 742"/>
                <a:gd name="T73" fmla="*/ 612 h 718"/>
                <a:gd name="T74" fmla="*/ 612 w 742"/>
                <a:gd name="T75" fmla="*/ 586 h 718"/>
                <a:gd name="T76" fmla="*/ 630 w 742"/>
                <a:gd name="T77" fmla="*/ 554 h 718"/>
                <a:gd name="T78" fmla="*/ 656 w 742"/>
                <a:gd name="T79" fmla="*/ 520 h 718"/>
                <a:gd name="T80" fmla="*/ 682 w 742"/>
                <a:gd name="T81" fmla="*/ 492 h 718"/>
                <a:gd name="T82" fmla="*/ 692 w 742"/>
                <a:gd name="T83" fmla="*/ 466 h 718"/>
                <a:gd name="T84" fmla="*/ 696 w 742"/>
                <a:gd name="T85" fmla="*/ 410 h 718"/>
                <a:gd name="T86" fmla="*/ 734 w 742"/>
                <a:gd name="T87" fmla="*/ 352 h 718"/>
                <a:gd name="T88" fmla="*/ 718 w 742"/>
                <a:gd name="T89" fmla="*/ 316 h 718"/>
                <a:gd name="T90" fmla="*/ 710 w 742"/>
                <a:gd name="T91" fmla="*/ 292 h 718"/>
                <a:gd name="T92" fmla="*/ 698 w 742"/>
                <a:gd name="T93" fmla="*/ 258 h 718"/>
                <a:gd name="T94" fmla="*/ 678 w 742"/>
                <a:gd name="T95" fmla="*/ 212 h 718"/>
                <a:gd name="T96" fmla="*/ 654 w 742"/>
                <a:gd name="T97" fmla="*/ 182 h 718"/>
                <a:gd name="T98" fmla="*/ 632 w 742"/>
                <a:gd name="T99" fmla="*/ 154 h 718"/>
                <a:gd name="T100" fmla="*/ 612 w 742"/>
                <a:gd name="T101" fmla="*/ 104 h 718"/>
                <a:gd name="T102" fmla="*/ 592 w 742"/>
                <a:gd name="T103" fmla="*/ 108 h 718"/>
                <a:gd name="T104" fmla="*/ 548 w 742"/>
                <a:gd name="T105" fmla="*/ 100 h 718"/>
                <a:gd name="T106" fmla="*/ 508 w 742"/>
                <a:gd name="T107" fmla="*/ 22 h 718"/>
                <a:gd name="T108" fmla="*/ 456 w 742"/>
                <a:gd name="T109" fmla="*/ 48 h 718"/>
                <a:gd name="T110" fmla="*/ 430 w 742"/>
                <a:gd name="T111" fmla="*/ 46 h 718"/>
                <a:gd name="T112" fmla="*/ 370 w 742"/>
                <a:gd name="T113" fmla="*/ 10 h 718"/>
                <a:gd name="T114" fmla="*/ 348 w 742"/>
                <a:gd name="T115" fmla="*/ 10 h 718"/>
                <a:gd name="T116" fmla="*/ 326 w 742"/>
                <a:gd name="T117" fmla="*/ 28 h 718"/>
                <a:gd name="T118" fmla="*/ 294 w 742"/>
                <a:gd name="T119" fmla="*/ 42 h 718"/>
                <a:gd name="T120" fmla="*/ 256 w 742"/>
                <a:gd name="T121" fmla="*/ 1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42" h="718">
                  <a:moveTo>
                    <a:pt x="256" y="12"/>
                  </a:moveTo>
                  <a:lnTo>
                    <a:pt x="252" y="8"/>
                  </a:lnTo>
                  <a:lnTo>
                    <a:pt x="252" y="6"/>
                  </a:lnTo>
                  <a:lnTo>
                    <a:pt x="250" y="6"/>
                  </a:lnTo>
                  <a:lnTo>
                    <a:pt x="252" y="8"/>
                  </a:lnTo>
                  <a:lnTo>
                    <a:pt x="254" y="10"/>
                  </a:lnTo>
                  <a:lnTo>
                    <a:pt x="256" y="12"/>
                  </a:lnTo>
                  <a:lnTo>
                    <a:pt x="260" y="16"/>
                  </a:lnTo>
                  <a:lnTo>
                    <a:pt x="264" y="20"/>
                  </a:lnTo>
                  <a:lnTo>
                    <a:pt x="268" y="24"/>
                  </a:lnTo>
                  <a:lnTo>
                    <a:pt x="270" y="28"/>
                  </a:lnTo>
                  <a:lnTo>
                    <a:pt x="274" y="32"/>
                  </a:lnTo>
                  <a:lnTo>
                    <a:pt x="278" y="34"/>
                  </a:lnTo>
                  <a:lnTo>
                    <a:pt x="280" y="36"/>
                  </a:lnTo>
                  <a:lnTo>
                    <a:pt x="280" y="38"/>
                  </a:lnTo>
                  <a:lnTo>
                    <a:pt x="282" y="38"/>
                  </a:lnTo>
                  <a:lnTo>
                    <a:pt x="288" y="48"/>
                  </a:lnTo>
                  <a:lnTo>
                    <a:pt x="286" y="52"/>
                  </a:lnTo>
                  <a:lnTo>
                    <a:pt x="278" y="56"/>
                  </a:lnTo>
                  <a:lnTo>
                    <a:pt x="268" y="58"/>
                  </a:lnTo>
                  <a:lnTo>
                    <a:pt x="256" y="58"/>
                  </a:lnTo>
                  <a:lnTo>
                    <a:pt x="246" y="56"/>
                  </a:lnTo>
                  <a:lnTo>
                    <a:pt x="238" y="54"/>
                  </a:lnTo>
                  <a:lnTo>
                    <a:pt x="242" y="58"/>
                  </a:lnTo>
                  <a:lnTo>
                    <a:pt x="246" y="62"/>
                  </a:lnTo>
                  <a:lnTo>
                    <a:pt x="244" y="64"/>
                  </a:lnTo>
                  <a:lnTo>
                    <a:pt x="242" y="68"/>
                  </a:lnTo>
                  <a:lnTo>
                    <a:pt x="238" y="70"/>
                  </a:lnTo>
                  <a:lnTo>
                    <a:pt x="232" y="72"/>
                  </a:lnTo>
                  <a:lnTo>
                    <a:pt x="228" y="72"/>
                  </a:lnTo>
                  <a:lnTo>
                    <a:pt x="222" y="70"/>
                  </a:lnTo>
                  <a:lnTo>
                    <a:pt x="216" y="68"/>
                  </a:lnTo>
                  <a:lnTo>
                    <a:pt x="212" y="64"/>
                  </a:lnTo>
                  <a:lnTo>
                    <a:pt x="206" y="64"/>
                  </a:lnTo>
                  <a:lnTo>
                    <a:pt x="204" y="68"/>
                  </a:lnTo>
                  <a:lnTo>
                    <a:pt x="202" y="72"/>
                  </a:lnTo>
                  <a:lnTo>
                    <a:pt x="200" y="76"/>
                  </a:lnTo>
                  <a:lnTo>
                    <a:pt x="196" y="78"/>
                  </a:lnTo>
                  <a:lnTo>
                    <a:pt x="190" y="80"/>
                  </a:lnTo>
                  <a:lnTo>
                    <a:pt x="196" y="82"/>
                  </a:lnTo>
                  <a:lnTo>
                    <a:pt x="198" y="86"/>
                  </a:lnTo>
                  <a:lnTo>
                    <a:pt x="200" y="90"/>
                  </a:lnTo>
                  <a:lnTo>
                    <a:pt x="200" y="94"/>
                  </a:lnTo>
                  <a:lnTo>
                    <a:pt x="198" y="98"/>
                  </a:lnTo>
                  <a:lnTo>
                    <a:pt x="194" y="102"/>
                  </a:lnTo>
                  <a:lnTo>
                    <a:pt x="186" y="102"/>
                  </a:lnTo>
                  <a:lnTo>
                    <a:pt x="172" y="100"/>
                  </a:lnTo>
                  <a:lnTo>
                    <a:pt x="162" y="100"/>
                  </a:lnTo>
                  <a:lnTo>
                    <a:pt x="164" y="102"/>
                  </a:lnTo>
                  <a:lnTo>
                    <a:pt x="166" y="106"/>
                  </a:lnTo>
                  <a:lnTo>
                    <a:pt x="168" y="110"/>
                  </a:lnTo>
                  <a:lnTo>
                    <a:pt x="154" y="110"/>
                  </a:lnTo>
                  <a:lnTo>
                    <a:pt x="140" y="110"/>
                  </a:lnTo>
                  <a:lnTo>
                    <a:pt x="140" y="114"/>
                  </a:lnTo>
                  <a:lnTo>
                    <a:pt x="142" y="116"/>
                  </a:lnTo>
                  <a:lnTo>
                    <a:pt x="136" y="118"/>
                  </a:lnTo>
                  <a:lnTo>
                    <a:pt x="130" y="118"/>
                  </a:lnTo>
                  <a:lnTo>
                    <a:pt x="124" y="118"/>
                  </a:lnTo>
                  <a:lnTo>
                    <a:pt x="126" y="122"/>
                  </a:lnTo>
                  <a:lnTo>
                    <a:pt x="126" y="126"/>
                  </a:lnTo>
                  <a:lnTo>
                    <a:pt x="126" y="130"/>
                  </a:lnTo>
                  <a:lnTo>
                    <a:pt x="128" y="134"/>
                  </a:lnTo>
                  <a:lnTo>
                    <a:pt x="116" y="136"/>
                  </a:lnTo>
                  <a:lnTo>
                    <a:pt x="106" y="140"/>
                  </a:lnTo>
                  <a:lnTo>
                    <a:pt x="96" y="144"/>
                  </a:lnTo>
                  <a:lnTo>
                    <a:pt x="82" y="142"/>
                  </a:lnTo>
                  <a:lnTo>
                    <a:pt x="88" y="146"/>
                  </a:lnTo>
                  <a:lnTo>
                    <a:pt x="92" y="148"/>
                  </a:lnTo>
                  <a:lnTo>
                    <a:pt x="92" y="152"/>
                  </a:lnTo>
                  <a:lnTo>
                    <a:pt x="92" y="156"/>
                  </a:lnTo>
                  <a:lnTo>
                    <a:pt x="88" y="160"/>
                  </a:lnTo>
                  <a:lnTo>
                    <a:pt x="84" y="164"/>
                  </a:lnTo>
                  <a:lnTo>
                    <a:pt x="78" y="166"/>
                  </a:lnTo>
                  <a:lnTo>
                    <a:pt x="74" y="168"/>
                  </a:lnTo>
                  <a:lnTo>
                    <a:pt x="68" y="170"/>
                  </a:lnTo>
                  <a:lnTo>
                    <a:pt x="62" y="172"/>
                  </a:lnTo>
                  <a:lnTo>
                    <a:pt x="58" y="172"/>
                  </a:lnTo>
                  <a:lnTo>
                    <a:pt x="64" y="174"/>
                  </a:lnTo>
                  <a:lnTo>
                    <a:pt x="68" y="176"/>
                  </a:lnTo>
                  <a:lnTo>
                    <a:pt x="72" y="180"/>
                  </a:lnTo>
                  <a:lnTo>
                    <a:pt x="76" y="182"/>
                  </a:lnTo>
                  <a:lnTo>
                    <a:pt x="78" y="184"/>
                  </a:lnTo>
                  <a:lnTo>
                    <a:pt x="78" y="190"/>
                  </a:lnTo>
                  <a:lnTo>
                    <a:pt x="78" y="194"/>
                  </a:lnTo>
                  <a:lnTo>
                    <a:pt x="76" y="202"/>
                  </a:lnTo>
                  <a:lnTo>
                    <a:pt x="70" y="204"/>
                  </a:lnTo>
                  <a:lnTo>
                    <a:pt x="62" y="204"/>
                  </a:lnTo>
                  <a:lnTo>
                    <a:pt x="54" y="204"/>
                  </a:lnTo>
                  <a:lnTo>
                    <a:pt x="60" y="214"/>
                  </a:lnTo>
                  <a:lnTo>
                    <a:pt x="60" y="224"/>
                  </a:lnTo>
                  <a:lnTo>
                    <a:pt x="56" y="236"/>
                  </a:lnTo>
                  <a:lnTo>
                    <a:pt x="56" y="248"/>
                  </a:lnTo>
                  <a:lnTo>
                    <a:pt x="46" y="248"/>
                  </a:lnTo>
                  <a:lnTo>
                    <a:pt x="34" y="248"/>
                  </a:lnTo>
                  <a:lnTo>
                    <a:pt x="38" y="250"/>
                  </a:lnTo>
                  <a:lnTo>
                    <a:pt x="42" y="254"/>
                  </a:lnTo>
                  <a:lnTo>
                    <a:pt x="44" y="260"/>
                  </a:lnTo>
                  <a:lnTo>
                    <a:pt x="44" y="268"/>
                  </a:lnTo>
                  <a:lnTo>
                    <a:pt x="42" y="272"/>
                  </a:lnTo>
                  <a:lnTo>
                    <a:pt x="38" y="276"/>
                  </a:lnTo>
                  <a:lnTo>
                    <a:pt x="34" y="278"/>
                  </a:lnTo>
                  <a:lnTo>
                    <a:pt x="28" y="280"/>
                  </a:lnTo>
                  <a:lnTo>
                    <a:pt x="24" y="280"/>
                  </a:lnTo>
                  <a:lnTo>
                    <a:pt x="18" y="282"/>
                  </a:lnTo>
                  <a:lnTo>
                    <a:pt x="24" y="284"/>
                  </a:lnTo>
                  <a:lnTo>
                    <a:pt x="26" y="288"/>
                  </a:lnTo>
                  <a:lnTo>
                    <a:pt x="26" y="292"/>
                  </a:lnTo>
                  <a:lnTo>
                    <a:pt x="24" y="296"/>
                  </a:lnTo>
                  <a:lnTo>
                    <a:pt x="18" y="300"/>
                  </a:lnTo>
                  <a:lnTo>
                    <a:pt x="28" y="302"/>
                  </a:lnTo>
                  <a:lnTo>
                    <a:pt x="38" y="306"/>
                  </a:lnTo>
                  <a:lnTo>
                    <a:pt x="38" y="312"/>
                  </a:lnTo>
                  <a:lnTo>
                    <a:pt x="34" y="316"/>
                  </a:lnTo>
                  <a:lnTo>
                    <a:pt x="28" y="320"/>
                  </a:lnTo>
                  <a:lnTo>
                    <a:pt x="24" y="322"/>
                  </a:lnTo>
                  <a:lnTo>
                    <a:pt x="18" y="326"/>
                  </a:lnTo>
                  <a:lnTo>
                    <a:pt x="12" y="330"/>
                  </a:lnTo>
                  <a:lnTo>
                    <a:pt x="8" y="334"/>
                  </a:lnTo>
                  <a:lnTo>
                    <a:pt x="12" y="336"/>
                  </a:lnTo>
                  <a:lnTo>
                    <a:pt x="18" y="338"/>
                  </a:lnTo>
                  <a:lnTo>
                    <a:pt x="22" y="338"/>
                  </a:lnTo>
                  <a:lnTo>
                    <a:pt x="20" y="342"/>
                  </a:lnTo>
                  <a:lnTo>
                    <a:pt x="18" y="344"/>
                  </a:lnTo>
                  <a:lnTo>
                    <a:pt x="14" y="348"/>
                  </a:lnTo>
                  <a:lnTo>
                    <a:pt x="12" y="350"/>
                  </a:lnTo>
                  <a:lnTo>
                    <a:pt x="16" y="352"/>
                  </a:lnTo>
                  <a:lnTo>
                    <a:pt x="22" y="354"/>
                  </a:lnTo>
                  <a:lnTo>
                    <a:pt x="26" y="356"/>
                  </a:lnTo>
                  <a:lnTo>
                    <a:pt x="24" y="358"/>
                  </a:lnTo>
                  <a:lnTo>
                    <a:pt x="22" y="362"/>
                  </a:lnTo>
                  <a:lnTo>
                    <a:pt x="32" y="364"/>
                  </a:lnTo>
                  <a:lnTo>
                    <a:pt x="44" y="368"/>
                  </a:lnTo>
                  <a:lnTo>
                    <a:pt x="22" y="382"/>
                  </a:lnTo>
                  <a:lnTo>
                    <a:pt x="0" y="394"/>
                  </a:lnTo>
                  <a:lnTo>
                    <a:pt x="6" y="396"/>
                  </a:lnTo>
                  <a:lnTo>
                    <a:pt x="14" y="398"/>
                  </a:lnTo>
                  <a:lnTo>
                    <a:pt x="20" y="402"/>
                  </a:lnTo>
                  <a:lnTo>
                    <a:pt x="24" y="406"/>
                  </a:lnTo>
                  <a:lnTo>
                    <a:pt x="22" y="408"/>
                  </a:lnTo>
                  <a:lnTo>
                    <a:pt x="20" y="410"/>
                  </a:lnTo>
                  <a:lnTo>
                    <a:pt x="16" y="412"/>
                  </a:lnTo>
                  <a:lnTo>
                    <a:pt x="22" y="414"/>
                  </a:lnTo>
                  <a:lnTo>
                    <a:pt x="28" y="416"/>
                  </a:lnTo>
                  <a:lnTo>
                    <a:pt x="30" y="420"/>
                  </a:lnTo>
                  <a:lnTo>
                    <a:pt x="32" y="424"/>
                  </a:lnTo>
                  <a:lnTo>
                    <a:pt x="32" y="428"/>
                  </a:lnTo>
                  <a:lnTo>
                    <a:pt x="28" y="434"/>
                  </a:lnTo>
                  <a:lnTo>
                    <a:pt x="32" y="434"/>
                  </a:lnTo>
                  <a:lnTo>
                    <a:pt x="34" y="434"/>
                  </a:lnTo>
                  <a:lnTo>
                    <a:pt x="34" y="440"/>
                  </a:lnTo>
                  <a:lnTo>
                    <a:pt x="30" y="442"/>
                  </a:lnTo>
                  <a:lnTo>
                    <a:pt x="26" y="446"/>
                  </a:lnTo>
                  <a:lnTo>
                    <a:pt x="22" y="448"/>
                  </a:lnTo>
                  <a:lnTo>
                    <a:pt x="20" y="452"/>
                  </a:lnTo>
                  <a:lnTo>
                    <a:pt x="16" y="456"/>
                  </a:lnTo>
                  <a:lnTo>
                    <a:pt x="22" y="454"/>
                  </a:lnTo>
                  <a:lnTo>
                    <a:pt x="28" y="456"/>
                  </a:lnTo>
                  <a:lnTo>
                    <a:pt x="34" y="458"/>
                  </a:lnTo>
                  <a:lnTo>
                    <a:pt x="40" y="460"/>
                  </a:lnTo>
                  <a:lnTo>
                    <a:pt x="44" y="464"/>
                  </a:lnTo>
                  <a:lnTo>
                    <a:pt x="40" y="468"/>
                  </a:lnTo>
                  <a:lnTo>
                    <a:pt x="38" y="472"/>
                  </a:lnTo>
                  <a:lnTo>
                    <a:pt x="34" y="476"/>
                  </a:lnTo>
                  <a:lnTo>
                    <a:pt x="40" y="478"/>
                  </a:lnTo>
                  <a:lnTo>
                    <a:pt x="44" y="482"/>
                  </a:lnTo>
                  <a:lnTo>
                    <a:pt x="48" y="486"/>
                  </a:lnTo>
                  <a:lnTo>
                    <a:pt x="48" y="490"/>
                  </a:lnTo>
                  <a:lnTo>
                    <a:pt x="48" y="496"/>
                  </a:lnTo>
                  <a:lnTo>
                    <a:pt x="54" y="496"/>
                  </a:lnTo>
                  <a:lnTo>
                    <a:pt x="60" y="498"/>
                  </a:lnTo>
                  <a:lnTo>
                    <a:pt x="64" y="500"/>
                  </a:lnTo>
                  <a:lnTo>
                    <a:pt x="66" y="504"/>
                  </a:lnTo>
                  <a:lnTo>
                    <a:pt x="66" y="508"/>
                  </a:lnTo>
                  <a:lnTo>
                    <a:pt x="66" y="514"/>
                  </a:lnTo>
                  <a:lnTo>
                    <a:pt x="62" y="520"/>
                  </a:lnTo>
                  <a:lnTo>
                    <a:pt x="68" y="524"/>
                  </a:lnTo>
                  <a:lnTo>
                    <a:pt x="72" y="528"/>
                  </a:lnTo>
                  <a:lnTo>
                    <a:pt x="74" y="534"/>
                  </a:lnTo>
                  <a:lnTo>
                    <a:pt x="76" y="540"/>
                  </a:lnTo>
                  <a:lnTo>
                    <a:pt x="76" y="546"/>
                  </a:lnTo>
                  <a:lnTo>
                    <a:pt x="96" y="546"/>
                  </a:lnTo>
                  <a:lnTo>
                    <a:pt x="118" y="544"/>
                  </a:lnTo>
                  <a:lnTo>
                    <a:pt x="114" y="552"/>
                  </a:lnTo>
                  <a:lnTo>
                    <a:pt x="112" y="558"/>
                  </a:lnTo>
                  <a:lnTo>
                    <a:pt x="110" y="566"/>
                  </a:lnTo>
                  <a:lnTo>
                    <a:pt x="108" y="572"/>
                  </a:lnTo>
                  <a:lnTo>
                    <a:pt x="114" y="572"/>
                  </a:lnTo>
                  <a:lnTo>
                    <a:pt x="120" y="572"/>
                  </a:lnTo>
                  <a:lnTo>
                    <a:pt x="126" y="572"/>
                  </a:lnTo>
                  <a:lnTo>
                    <a:pt x="122" y="578"/>
                  </a:lnTo>
                  <a:lnTo>
                    <a:pt x="118" y="584"/>
                  </a:lnTo>
                  <a:lnTo>
                    <a:pt x="116" y="592"/>
                  </a:lnTo>
                  <a:lnTo>
                    <a:pt x="122" y="592"/>
                  </a:lnTo>
                  <a:lnTo>
                    <a:pt x="128" y="592"/>
                  </a:lnTo>
                  <a:lnTo>
                    <a:pt x="136" y="592"/>
                  </a:lnTo>
                  <a:lnTo>
                    <a:pt x="134" y="594"/>
                  </a:lnTo>
                  <a:lnTo>
                    <a:pt x="132" y="598"/>
                  </a:lnTo>
                  <a:lnTo>
                    <a:pt x="130" y="602"/>
                  </a:lnTo>
                  <a:lnTo>
                    <a:pt x="128" y="604"/>
                  </a:lnTo>
                  <a:lnTo>
                    <a:pt x="144" y="606"/>
                  </a:lnTo>
                  <a:lnTo>
                    <a:pt x="156" y="610"/>
                  </a:lnTo>
                  <a:lnTo>
                    <a:pt x="164" y="622"/>
                  </a:lnTo>
                  <a:lnTo>
                    <a:pt x="162" y="620"/>
                  </a:lnTo>
                  <a:lnTo>
                    <a:pt x="160" y="618"/>
                  </a:lnTo>
                  <a:lnTo>
                    <a:pt x="164" y="614"/>
                  </a:lnTo>
                  <a:lnTo>
                    <a:pt x="168" y="614"/>
                  </a:lnTo>
                  <a:lnTo>
                    <a:pt x="170" y="614"/>
                  </a:lnTo>
                  <a:lnTo>
                    <a:pt x="172" y="614"/>
                  </a:lnTo>
                  <a:lnTo>
                    <a:pt x="174" y="618"/>
                  </a:lnTo>
                  <a:lnTo>
                    <a:pt x="174" y="620"/>
                  </a:lnTo>
                  <a:lnTo>
                    <a:pt x="176" y="624"/>
                  </a:lnTo>
                  <a:lnTo>
                    <a:pt x="178" y="628"/>
                  </a:lnTo>
                  <a:lnTo>
                    <a:pt x="178" y="630"/>
                  </a:lnTo>
                  <a:lnTo>
                    <a:pt x="180" y="632"/>
                  </a:lnTo>
                  <a:lnTo>
                    <a:pt x="184" y="634"/>
                  </a:lnTo>
                  <a:lnTo>
                    <a:pt x="188" y="636"/>
                  </a:lnTo>
                  <a:lnTo>
                    <a:pt x="190" y="636"/>
                  </a:lnTo>
                  <a:lnTo>
                    <a:pt x="194" y="638"/>
                  </a:lnTo>
                  <a:lnTo>
                    <a:pt x="198" y="638"/>
                  </a:lnTo>
                  <a:lnTo>
                    <a:pt x="200" y="640"/>
                  </a:lnTo>
                  <a:lnTo>
                    <a:pt x="202" y="644"/>
                  </a:lnTo>
                  <a:lnTo>
                    <a:pt x="204" y="648"/>
                  </a:lnTo>
                  <a:lnTo>
                    <a:pt x="206" y="646"/>
                  </a:lnTo>
                  <a:lnTo>
                    <a:pt x="210" y="646"/>
                  </a:lnTo>
                  <a:lnTo>
                    <a:pt x="212" y="644"/>
                  </a:lnTo>
                  <a:lnTo>
                    <a:pt x="216" y="648"/>
                  </a:lnTo>
                  <a:lnTo>
                    <a:pt x="220" y="654"/>
                  </a:lnTo>
                  <a:lnTo>
                    <a:pt x="222" y="658"/>
                  </a:lnTo>
                  <a:lnTo>
                    <a:pt x="224" y="654"/>
                  </a:lnTo>
                  <a:lnTo>
                    <a:pt x="228" y="650"/>
                  </a:lnTo>
                  <a:lnTo>
                    <a:pt x="232" y="652"/>
                  </a:lnTo>
                  <a:lnTo>
                    <a:pt x="234" y="654"/>
                  </a:lnTo>
                  <a:lnTo>
                    <a:pt x="238" y="656"/>
                  </a:lnTo>
                  <a:lnTo>
                    <a:pt x="238" y="662"/>
                  </a:lnTo>
                  <a:lnTo>
                    <a:pt x="240" y="666"/>
                  </a:lnTo>
                  <a:lnTo>
                    <a:pt x="252" y="662"/>
                  </a:lnTo>
                  <a:lnTo>
                    <a:pt x="262" y="666"/>
                  </a:lnTo>
                  <a:lnTo>
                    <a:pt x="270" y="674"/>
                  </a:lnTo>
                  <a:lnTo>
                    <a:pt x="276" y="686"/>
                  </a:lnTo>
                  <a:lnTo>
                    <a:pt x="274" y="678"/>
                  </a:lnTo>
                  <a:lnTo>
                    <a:pt x="276" y="674"/>
                  </a:lnTo>
                  <a:lnTo>
                    <a:pt x="278" y="670"/>
                  </a:lnTo>
                  <a:lnTo>
                    <a:pt x="280" y="668"/>
                  </a:lnTo>
                  <a:lnTo>
                    <a:pt x="284" y="666"/>
                  </a:lnTo>
                  <a:lnTo>
                    <a:pt x="288" y="668"/>
                  </a:lnTo>
                  <a:lnTo>
                    <a:pt x="292" y="672"/>
                  </a:lnTo>
                  <a:lnTo>
                    <a:pt x="296" y="678"/>
                  </a:lnTo>
                  <a:lnTo>
                    <a:pt x="294" y="674"/>
                  </a:lnTo>
                  <a:lnTo>
                    <a:pt x="294" y="674"/>
                  </a:lnTo>
                  <a:lnTo>
                    <a:pt x="296" y="674"/>
                  </a:lnTo>
                  <a:lnTo>
                    <a:pt x="298" y="674"/>
                  </a:lnTo>
                  <a:lnTo>
                    <a:pt x="300" y="676"/>
                  </a:lnTo>
                  <a:lnTo>
                    <a:pt x="302" y="680"/>
                  </a:lnTo>
                  <a:lnTo>
                    <a:pt x="304" y="682"/>
                  </a:lnTo>
                  <a:lnTo>
                    <a:pt x="304" y="686"/>
                  </a:lnTo>
                  <a:lnTo>
                    <a:pt x="310" y="682"/>
                  </a:lnTo>
                  <a:lnTo>
                    <a:pt x="318" y="680"/>
                  </a:lnTo>
                  <a:lnTo>
                    <a:pt x="324" y="678"/>
                  </a:lnTo>
                  <a:lnTo>
                    <a:pt x="326" y="682"/>
                  </a:lnTo>
                  <a:lnTo>
                    <a:pt x="328" y="684"/>
                  </a:lnTo>
                  <a:lnTo>
                    <a:pt x="330" y="688"/>
                  </a:lnTo>
                  <a:lnTo>
                    <a:pt x="330" y="692"/>
                  </a:lnTo>
                  <a:lnTo>
                    <a:pt x="332" y="686"/>
                  </a:lnTo>
                  <a:lnTo>
                    <a:pt x="332" y="684"/>
                  </a:lnTo>
                  <a:lnTo>
                    <a:pt x="334" y="682"/>
                  </a:lnTo>
                  <a:lnTo>
                    <a:pt x="338" y="684"/>
                  </a:lnTo>
                  <a:lnTo>
                    <a:pt x="340" y="684"/>
                  </a:lnTo>
                  <a:lnTo>
                    <a:pt x="344" y="688"/>
                  </a:lnTo>
                  <a:lnTo>
                    <a:pt x="346" y="690"/>
                  </a:lnTo>
                  <a:lnTo>
                    <a:pt x="350" y="694"/>
                  </a:lnTo>
                  <a:lnTo>
                    <a:pt x="352" y="698"/>
                  </a:lnTo>
                  <a:lnTo>
                    <a:pt x="356" y="702"/>
                  </a:lnTo>
                  <a:lnTo>
                    <a:pt x="358" y="706"/>
                  </a:lnTo>
                  <a:lnTo>
                    <a:pt x="360" y="708"/>
                  </a:lnTo>
                  <a:lnTo>
                    <a:pt x="364" y="700"/>
                  </a:lnTo>
                  <a:lnTo>
                    <a:pt x="370" y="700"/>
                  </a:lnTo>
                  <a:lnTo>
                    <a:pt x="378" y="704"/>
                  </a:lnTo>
                  <a:lnTo>
                    <a:pt x="386" y="712"/>
                  </a:lnTo>
                  <a:lnTo>
                    <a:pt x="392" y="718"/>
                  </a:lnTo>
                  <a:lnTo>
                    <a:pt x="386" y="714"/>
                  </a:lnTo>
                  <a:lnTo>
                    <a:pt x="384" y="710"/>
                  </a:lnTo>
                  <a:lnTo>
                    <a:pt x="382" y="706"/>
                  </a:lnTo>
                  <a:lnTo>
                    <a:pt x="382" y="702"/>
                  </a:lnTo>
                  <a:lnTo>
                    <a:pt x="384" y="696"/>
                  </a:lnTo>
                  <a:lnTo>
                    <a:pt x="386" y="692"/>
                  </a:lnTo>
                  <a:lnTo>
                    <a:pt x="390" y="690"/>
                  </a:lnTo>
                  <a:lnTo>
                    <a:pt x="394" y="686"/>
                  </a:lnTo>
                  <a:lnTo>
                    <a:pt x="398" y="686"/>
                  </a:lnTo>
                  <a:lnTo>
                    <a:pt x="404" y="688"/>
                  </a:lnTo>
                  <a:lnTo>
                    <a:pt x="408" y="690"/>
                  </a:lnTo>
                  <a:lnTo>
                    <a:pt x="412" y="696"/>
                  </a:lnTo>
                  <a:lnTo>
                    <a:pt x="414" y="692"/>
                  </a:lnTo>
                  <a:lnTo>
                    <a:pt x="414" y="690"/>
                  </a:lnTo>
                  <a:lnTo>
                    <a:pt x="418" y="688"/>
                  </a:lnTo>
                  <a:lnTo>
                    <a:pt x="420" y="686"/>
                  </a:lnTo>
                  <a:lnTo>
                    <a:pt x="424" y="686"/>
                  </a:lnTo>
                  <a:lnTo>
                    <a:pt x="428" y="688"/>
                  </a:lnTo>
                  <a:lnTo>
                    <a:pt x="432" y="690"/>
                  </a:lnTo>
                  <a:lnTo>
                    <a:pt x="434" y="694"/>
                  </a:lnTo>
                  <a:lnTo>
                    <a:pt x="438" y="682"/>
                  </a:lnTo>
                  <a:lnTo>
                    <a:pt x="450" y="676"/>
                  </a:lnTo>
                  <a:lnTo>
                    <a:pt x="462" y="674"/>
                  </a:lnTo>
                  <a:lnTo>
                    <a:pt x="472" y="680"/>
                  </a:lnTo>
                  <a:lnTo>
                    <a:pt x="482" y="672"/>
                  </a:lnTo>
                  <a:lnTo>
                    <a:pt x="494" y="666"/>
                  </a:lnTo>
                  <a:lnTo>
                    <a:pt x="504" y="660"/>
                  </a:lnTo>
                  <a:lnTo>
                    <a:pt x="506" y="658"/>
                  </a:lnTo>
                  <a:lnTo>
                    <a:pt x="508" y="656"/>
                  </a:lnTo>
                  <a:lnTo>
                    <a:pt x="508" y="654"/>
                  </a:lnTo>
                  <a:lnTo>
                    <a:pt x="510" y="654"/>
                  </a:lnTo>
                  <a:lnTo>
                    <a:pt x="514" y="652"/>
                  </a:lnTo>
                  <a:lnTo>
                    <a:pt x="520" y="652"/>
                  </a:lnTo>
                  <a:lnTo>
                    <a:pt x="524" y="652"/>
                  </a:lnTo>
                  <a:lnTo>
                    <a:pt x="528" y="654"/>
                  </a:lnTo>
                  <a:lnTo>
                    <a:pt x="534" y="656"/>
                  </a:lnTo>
                  <a:lnTo>
                    <a:pt x="540" y="658"/>
                  </a:lnTo>
                  <a:lnTo>
                    <a:pt x="538" y="654"/>
                  </a:lnTo>
                  <a:lnTo>
                    <a:pt x="538" y="652"/>
                  </a:lnTo>
                  <a:lnTo>
                    <a:pt x="538" y="648"/>
                  </a:lnTo>
                  <a:lnTo>
                    <a:pt x="550" y="648"/>
                  </a:lnTo>
                  <a:lnTo>
                    <a:pt x="562" y="650"/>
                  </a:lnTo>
                  <a:lnTo>
                    <a:pt x="558" y="648"/>
                  </a:lnTo>
                  <a:lnTo>
                    <a:pt x="552" y="646"/>
                  </a:lnTo>
                  <a:lnTo>
                    <a:pt x="550" y="644"/>
                  </a:lnTo>
                  <a:lnTo>
                    <a:pt x="546" y="640"/>
                  </a:lnTo>
                  <a:lnTo>
                    <a:pt x="544" y="634"/>
                  </a:lnTo>
                  <a:lnTo>
                    <a:pt x="544" y="628"/>
                  </a:lnTo>
                  <a:lnTo>
                    <a:pt x="546" y="622"/>
                  </a:lnTo>
                  <a:lnTo>
                    <a:pt x="548" y="616"/>
                  </a:lnTo>
                  <a:lnTo>
                    <a:pt x="552" y="614"/>
                  </a:lnTo>
                  <a:lnTo>
                    <a:pt x="558" y="612"/>
                  </a:lnTo>
                  <a:lnTo>
                    <a:pt x="564" y="612"/>
                  </a:lnTo>
                  <a:lnTo>
                    <a:pt x="570" y="612"/>
                  </a:lnTo>
                  <a:lnTo>
                    <a:pt x="576" y="612"/>
                  </a:lnTo>
                  <a:lnTo>
                    <a:pt x="572" y="608"/>
                  </a:lnTo>
                  <a:lnTo>
                    <a:pt x="572" y="606"/>
                  </a:lnTo>
                  <a:lnTo>
                    <a:pt x="570" y="602"/>
                  </a:lnTo>
                  <a:lnTo>
                    <a:pt x="570" y="598"/>
                  </a:lnTo>
                  <a:lnTo>
                    <a:pt x="584" y="600"/>
                  </a:lnTo>
                  <a:lnTo>
                    <a:pt x="592" y="598"/>
                  </a:lnTo>
                  <a:lnTo>
                    <a:pt x="600" y="594"/>
                  </a:lnTo>
                  <a:lnTo>
                    <a:pt x="612" y="586"/>
                  </a:lnTo>
                  <a:lnTo>
                    <a:pt x="614" y="582"/>
                  </a:lnTo>
                  <a:lnTo>
                    <a:pt x="620" y="580"/>
                  </a:lnTo>
                  <a:lnTo>
                    <a:pt x="624" y="580"/>
                  </a:lnTo>
                  <a:lnTo>
                    <a:pt x="626" y="576"/>
                  </a:lnTo>
                  <a:lnTo>
                    <a:pt x="628" y="572"/>
                  </a:lnTo>
                  <a:lnTo>
                    <a:pt x="628" y="568"/>
                  </a:lnTo>
                  <a:lnTo>
                    <a:pt x="628" y="562"/>
                  </a:lnTo>
                  <a:lnTo>
                    <a:pt x="628" y="558"/>
                  </a:lnTo>
                  <a:lnTo>
                    <a:pt x="630" y="554"/>
                  </a:lnTo>
                  <a:lnTo>
                    <a:pt x="626" y="552"/>
                  </a:lnTo>
                  <a:lnTo>
                    <a:pt x="622" y="548"/>
                  </a:lnTo>
                  <a:lnTo>
                    <a:pt x="620" y="548"/>
                  </a:lnTo>
                  <a:lnTo>
                    <a:pt x="630" y="536"/>
                  </a:lnTo>
                  <a:lnTo>
                    <a:pt x="642" y="532"/>
                  </a:lnTo>
                  <a:lnTo>
                    <a:pt x="656" y="534"/>
                  </a:lnTo>
                  <a:lnTo>
                    <a:pt x="656" y="530"/>
                  </a:lnTo>
                  <a:lnTo>
                    <a:pt x="656" y="524"/>
                  </a:lnTo>
                  <a:lnTo>
                    <a:pt x="656" y="520"/>
                  </a:lnTo>
                  <a:lnTo>
                    <a:pt x="658" y="516"/>
                  </a:lnTo>
                  <a:lnTo>
                    <a:pt x="658" y="512"/>
                  </a:lnTo>
                  <a:lnTo>
                    <a:pt x="662" y="510"/>
                  </a:lnTo>
                  <a:lnTo>
                    <a:pt x="666" y="508"/>
                  </a:lnTo>
                  <a:lnTo>
                    <a:pt x="672" y="508"/>
                  </a:lnTo>
                  <a:lnTo>
                    <a:pt x="674" y="502"/>
                  </a:lnTo>
                  <a:lnTo>
                    <a:pt x="676" y="498"/>
                  </a:lnTo>
                  <a:lnTo>
                    <a:pt x="678" y="494"/>
                  </a:lnTo>
                  <a:lnTo>
                    <a:pt x="682" y="492"/>
                  </a:lnTo>
                  <a:lnTo>
                    <a:pt x="684" y="490"/>
                  </a:lnTo>
                  <a:lnTo>
                    <a:pt x="688" y="490"/>
                  </a:lnTo>
                  <a:lnTo>
                    <a:pt x="692" y="488"/>
                  </a:lnTo>
                  <a:lnTo>
                    <a:pt x="696" y="484"/>
                  </a:lnTo>
                  <a:lnTo>
                    <a:pt x="698" y="482"/>
                  </a:lnTo>
                  <a:lnTo>
                    <a:pt x="694" y="478"/>
                  </a:lnTo>
                  <a:lnTo>
                    <a:pt x="690" y="476"/>
                  </a:lnTo>
                  <a:lnTo>
                    <a:pt x="688" y="472"/>
                  </a:lnTo>
                  <a:lnTo>
                    <a:pt x="692" y="466"/>
                  </a:lnTo>
                  <a:lnTo>
                    <a:pt x="700" y="462"/>
                  </a:lnTo>
                  <a:lnTo>
                    <a:pt x="708" y="458"/>
                  </a:lnTo>
                  <a:lnTo>
                    <a:pt x="714" y="452"/>
                  </a:lnTo>
                  <a:lnTo>
                    <a:pt x="704" y="446"/>
                  </a:lnTo>
                  <a:lnTo>
                    <a:pt x="700" y="436"/>
                  </a:lnTo>
                  <a:lnTo>
                    <a:pt x="700" y="424"/>
                  </a:lnTo>
                  <a:lnTo>
                    <a:pt x="708" y="414"/>
                  </a:lnTo>
                  <a:lnTo>
                    <a:pt x="702" y="412"/>
                  </a:lnTo>
                  <a:lnTo>
                    <a:pt x="696" y="410"/>
                  </a:lnTo>
                  <a:lnTo>
                    <a:pt x="692" y="408"/>
                  </a:lnTo>
                  <a:lnTo>
                    <a:pt x="706" y="402"/>
                  </a:lnTo>
                  <a:lnTo>
                    <a:pt x="712" y="398"/>
                  </a:lnTo>
                  <a:lnTo>
                    <a:pt x="714" y="392"/>
                  </a:lnTo>
                  <a:lnTo>
                    <a:pt x="716" y="382"/>
                  </a:lnTo>
                  <a:lnTo>
                    <a:pt x="718" y="370"/>
                  </a:lnTo>
                  <a:lnTo>
                    <a:pt x="724" y="362"/>
                  </a:lnTo>
                  <a:lnTo>
                    <a:pt x="728" y="356"/>
                  </a:lnTo>
                  <a:lnTo>
                    <a:pt x="734" y="352"/>
                  </a:lnTo>
                  <a:lnTo>
                    <a:pt x="736" y="348"/>
                  </a:lnTo>
                  <a:lnTo>
                    <a:pt x="736" y="342"/>
                  </a:lnTo>
                  <a:lnTo>
                    <a:pt x="732" y="332"/>
                  </a:lnTo>
                  <a:lnTo>
                    <a:pt x="736" y="330"/>
                  </a:lnTo>
                  <a:lnTo>
                    <a:pt x="742" y="328"/>
                  </a:lnTo>
                  <a:lnTo>
                    <a:pt x="736" y="326"/>
                  </a:lnTo>
                  <a:lnTo>
                    <a:pt x="730" y="322"/>
                  </a:lnTo>
                  <a:lnTo>
                    <a:pt x="722" y="320"/>
                  </a:lnTo>
                  <a:lnTo>
                    <a:pt x="718" y="316"/>
                  </a:lnTo>
                  <a:lnTo>
                    <a:pt x="714" y="312"/>
                  </a:lnTo>
                  <a:lnTo>
                    <a:pt x="710" y="306"/>
                  </a:lnTo>
                  <a:lnTo>
                    <a:pt x="716" y="306"/>
                  </a:lnTo>
                  <a:lnTo>
                    <a:pt x="720" y="302"/>
                  </a:lnTo>
                  <a:lnTo>
                    <a:pt x="726" y="302"/>
                  </a:lnTo>
                  <a:lnTo>
                    <a:pt x="722" y="298"/>
                  </a:lnTo>
                  <a:lnTo>
                    <a:pt x="718" y="296"/>
                  </a:lnTo>
                  <a:lnTo>
                    <a:pt x="714" y="294"/>
                  </a:lnTo>
                  <a:lnTo>
                    <a:pt x="710" y="292"/>
                  </a:lnTo>
                  <a:lnTo>
                    <a:pt x="706" y="290"/>
                  </a:lnTo>
                  <a:lnTo>
                    <a:pt x="702" y="286"/>
                  </a:lnTo>
                  <a:lnTo>
                    <a:pt x="706" y="284"/>
                  </a:lnTo>
                  <a:lnTo>
                    <a:pt x="708" y="282"/>
                  </a:lnTo>
                  <a:lnTo>
                    <a:pt x="708" y="276"/>
                  </a:lnTo>
                  <a:lnTo>
                    <a:pt x="704" y="272"/>
                  </a:lnTo>
                  <a:lnTo>
                    <a:pt x="700" y="268"/>
                  </a:lnTo>
                  <a:lnTo>
                    <a:pt x="694" y="268"/>
                  </a:lnTo>
                  <a:lnTo>
                    <a:pt x="698" y="258"/>
                  </a:lnTo>
                  <a:lnTo>
                    <a:pt x="704" y="248"/>
                  </a:lnTo>
                  <a:lnTo>
                    <a:pt x="710" y="238"/>
                  </a:lnTo>
                  <a:lnTo>
                    <a:pt x="700" y="250"/>
                  </a:lnTo>
                  <a:lnTo>
                    <a:pt x="694" y="252"/>
                  </a:lnTo>
                  <a:lnTo>
                    <a:pt x="690" y="250"/>
                  </a:lnTo>
                  <a:lnTo>
                    <a:pt x="682" y="244"/>
                  </a:lnTo>
                  <a:lnTo>
                    <a:pt x="672" y="234"/>
                  </a:lnTo>
                  <a:lnTo>
                    <a:pt x="680" y="222"/>
                  </a:lnTo>
                  <a:lnTo>
                    <a:pt x="678" y="212"/>
                  </a:lnTo>
                  <a:lnTo>
                    <a:pt x="672" y="206"/>
                  </a:lnTo>
                  <a:lnTo>
                    <a:pt x="662" y="202"/>
                  </a:lnTo>
                  <a:lnTo>
                    <a:pt x="650" y="202"/>
                  </a:lnTo>
                  <a:lnTo>
                    <a:pt x="654" y="198"/>
                  </a:lnTo>
                  <a:lnTo>
                    <a:pt x="658" y="196"/>
                  </a:lnTo>
                  <a:lnTo>
                    <a:pt x="662" y="192"/>
                  </a:lnTo>
                  <a:lnTo>
                    <a:pt x="664" y="188"/>
                  </a:lnTo>
                  <a:lnTo>
                    <a:pt x="660" y="184"/>
                  </a:lnTo>
                  <a:lnTo>
                    <a:pt x="654" y="182"/>
                  </a:lnTo>
                  <a:lnTo>
                    <a:pt x="650" y="180"/>
                  </a:lnTo>
                  <a:lnTo>
                    <a:pt x="648" y="184"/>
                  </a:lnTo>
                  <a:lnTo>
                    <a:pt x="646" y="190"/>
                  </a:lnTo>
                  <a:lnTo>
                    <a:pt x="644" y="192"/>
                  </a:lnTo>
                  <a:lnTo>
                    <a:pt x="640" y="196"/>
                  </a:lnTo>
                  <a:lnTo>
                    <a:pt x="640" y="184"/>
                  </a:lnTo>
                  <a:lnTo>
                    <a:pt x="640" y="172"/>
                  </a:lnTo>
                  <a:lnTo>
                    <a:pt x="638" y="162"/>
                  </a:lnTo>
                  <a:lnTo>
                    <a:pt x="632" y="154"/>
                  </a:lnTo>
                  <a:lnTo>
                    <a:pt x="622" y="152"/>
                  </a:lnTo>
                  <a:lnTo>
                    <a:pt x="622" y="146"/>
                  </a:lnTo>
                  <a:lnTo>
                    <a:pt x="622" y="140"/>
                  </a:lnTo>
                  <a:lnTo>
                    <a:pt x="622" y="134"/>
                  </a:lnTo>
                  <a:lnTo>
                    <a:pt x="622" y="128"/>
                  </a:lnTo>
                  <a:lnTo>
                    <a:pt x="618" y="110"/>
                  </a:lnTo>
                  <a:lnTo>
                    <a:pt x="614" y="94"/>
                  </a:lnTo>
                  <a:lnTo>
                    <a:pt x="612" y="98"/>
                  </a:lnTo>
                  <a:lnTo>
                    <a:pt x="612" y="104"/>
                  </a:lnTo>
                  <a:lnTo>
                    <a:pt x="610" y="108"/>
                  </a:lnTo>
                  <a:lnTo>
                    <a:pt x="608" y="114"/>
                  </a:lnTo>
                  <a:lnTo>
                    <a:pt x="606" y="118"/>
                  </a:lnTo>
                  <a:lnTo>
                    <a:pt x="602" y="120"/>
                  </a:lnTo>
                  <a:lnTo>
                    <a:pt x="598" y="122"/>
                  </a:lnTo>
                  <a:lnTo>
                    <a:pt x="592" y="122"/>
                  </a:lnTo>
                  <a:lnTo>
                    <a:pt x="592" y="118"/>
                  </a:lnTo>
                  <a:lnTo>
                    <a:pt x="592" y="114"/>
                  </a:lnTo>
                  <a:lnTo>
                    <a:pt x="592" y="108"/>
                  </a:lnTo>
                  <a:lnTo>
                    <a:pt x="590" y="112"/>
                  </a:lnTo>
                  <a:lnTo>
                    <a:pt x="586" y="114"/>
                  </a:lnTo>
                  <a:lnTo>
                    <a:pt x="582" y="116"/>
                  </a:lnTo>
                  <a:lnTo>
                    <a:pt x="574" y="100"/>
                  </a:lnTo>
                  <a:lnTo>
                    <a:pt x="568" y="80"/>
                  </a:lnTo>
                  <a:lnTo>
                    <a:pt x="564" y="90"/>
                  </a:lnTo>
                  <a:lnTo>
                    <a:pt x="558" y="96"/>
                  </a:lnTo>
                  <a:lnTo>
                    <a:pt x="552" y="104"/>
                  </a:lnTo>
                  <a:lnTo>
                    <a:pt x="548" y="100"/>
                  </a:lnTo>
                  <a:lnTo>
                    <a:pt x="544" y="94"/>
                  </a:lnTo>
                  <a:lnTo>
                    <a:pt x="542" y="90"/>
                  </a:lnTo>
                  <a:lnTo>
                    <a:pt x="540" y="82"/>
                  </a:lnTo>
                  <a:lnTo>
                    <a:pt x="540" y="76"/>
                  </a:lnTo>
                  <a:lnTo>
                    <a:pt x="536" y="80"/>
                  </a:lnTo>
                  <a:lnTo>
                    <a:pt x="534" y="82"/>
                  </a:lnTo>
                  <a:lnTo>
                    <a:pt x="530" y="84"/>
                  </a:lnTo>
                  <a:lnTo>
                    <a:pt x="520" y="52"/>
                  </a:lnTo>
                  <a:lnTo>
                    <a:pt x="508" y="22"/>
                  </a:lnTo>
                  <a:lnTo>
                    <a:pt x="504" y="30"/>
                  </a:lnTo>
                  <a:lnTo>
                    <a:pt x="498" y="40"/>
                  </a:lnTo>
                  <a:lnTo>
                    <a:pt x="490" y="48"/>
                  </a:lnTo>
                  <a:lnTo>
                    <a:pt x="482" y="52"/>
                  </a:lnTo>
                  <a:lnTo>
                    <a:pt x="472" y="50"/>
                  </a:lnTo>
                  <a:lnTo>
                    <a:pt x="468" y="52"/>
                  </a:lnTo>
                  <a:lnTo>
                    <a:pt x="464" y="54"/>
                  </a:lnTo>
                  <a:lnTo>
                    <a:pt x="460" y="58"/>
                  </a:lnTo>
                  <a:lnTo>
                    <a:pt x="456" y="48"/>
                  </a:lnTo>
                  <a:lnTo>
                    <a:pt x="450" y="38"/>
                  </a:lnTo>
                  <a:lnTo>
                    <a:pt x="448" y="30"/>
                  </a:lnTo>
                  <a:lnTo>
                    <a:pt x="444" y="28"/>
                  </a:lnTo>
                  <a:lnTo>
                    <a:pt x="440" y="28"/>
                  </a:lnTo>
                  <a:lnTo>
                    <a:pt x="440" y="36"/>
                  </a:lnTo>
                  <a:lnTo>
                    <a:pt x="438" y="40"/>
                  </a:lnTo>
                  <a:lnTo>
                    <a:pt x="436" y="44"/>
                  </a:lnTo>
                  <a:lnTo>
                    <a:pt x="432" y="46"/>
                  </a:lnTo>
                  <a:lnTo>
                    <a:pt x="430" y="46"/>
                  </a:lnTo>
                  <a:lnTo>
                    <a:pt x="424" y="44"/>
                  </a:lnTo>
                  <a:lnTo>
                    <a:pt x="420" y="40"/>
                  </a:lnTo>
                  <a:lnTo>
                    <a:pt x="416" y="34"/>
                  </a:lnTo>
                  <a:lnTo>
                    <a:pt x="412" y="38"/>
                  </a:lnTo>
                  <a:lnTo>
                    <a:pt x="408" y="40"/>
                  </a:lnTo>
                  <a:lnTo>
                    <a:pt x="404" y="44"/>
                  </a:lnTo>
                  <a:lnTo>
                    <a:pt x="386" y="22"/>
                  </a:lnTo>
                  <a:lnTo>
                    <a:pt x="368" y="0"/>
                  </a:lnTo>
                  <a:lnTo>
                    <a:pt x="370" y="10"/>
                  </a:lnTo>
                  <a:lnTo>
                    <a:pt x="372" y="18"/>
                  </a:lnTo>
                  <a:lnTo>
                    <a:pt x="372" y="28"/>
                  </a:lnTo>
                  <a:lnTo>
                    <a:pt x="364" y="26"/>
                  </a:lnTo>
                  <a:lnTo>
                    <a:pt x="360" y="22"/>
                  </a:lnTo>
                  <a:lnTo>
                    <a:pt x="354" y="16"/>
                  </a:lnTo>
                  <a:lnTo>
                    <a:pt x="352" y="10"/>
                  </a:lnTo>
                  <a:lnTo>
                    <a:pt x="350" y="2"/>
                  </a:lnTo>
                  <a:lnTo>
                    <a:pt x="350" y="6"/>
                  </a:lnTo>
                  <a:lnTo>
                    <a:pt x="348" y="10"/>
                  </a:lnTo>
                  <a:lnTo>
                    <a:pt x="348" y="14"/>
                  </a:lnTo>
                  <a:lnTo>
                    <a:pt x="346" y="20"/>
                  </a:lnTo>
                  <a:lnTo>
                    <a:pt x="344" y="24"/>
                  </a:lnTo>
                  <a:lnTo>
                    <a:pt x="342" y="28"/>
                  </a:lnTo>
                  <a:lnTo>
                    <a:pt x="340" y="32"/>
                  </a:lnTo>
                  <a:lnTo>
                    <a:pt x="338" y="34"/>
                  </a:lnTo>
                  <a:lnTo>
                    <a:pt x="334" y="34"/>
                  </a:lnTo>
                  <a:lnTo>
                    <a:pt x="330" y="32"/>
                  </a:lnTo>
                  <a:lnTo>
                    <a:pt x="326" y="28"/>
                  </a:lnTo>
                  <a:lnTo>
                    <a:pt x="326" y="32"/>
                  </a:lnTo>
                  <a:lnTo>
                    <a:pt x="328" y="38"/>
                  </a:lnTo>
                  <a:lnTo>
                    <a:pt x="324" y="36"/>
                  </a:lnTo>
                  <a:lnTo>
                    <a:pt x="320" y="34"/>
                  </a:lnTo>
                  <a:lnTo>
                    <a:pt x="316" y="32"/>
                  </a:lnTo>
                  <a:lnTo>
                    <a:pt x="314" y="36"/>
                  </a:lnTo>
                  <a:lnTo>
                    <a:pt x="314" y="40"/>
                  </a:lnTo>
                  <a:lnTo>
                    <a:pt x="312" y="44"/>
                  </a:lnTo>
                  <a:lnTo>
                    <a:pt x="294" y="42"/>
                  </a:lnTo>
                  <a:lnTo>
                    <a:pt x="278" y="32"/>
                  </a:lnTo>
                  <a:lnTo>
                    <a:pt x="264" y="18"/>
                  </a:lnTo>
                  <a:lnTo>
                    <a:pt x="250" y="4"/>
                  </a:lnTo>
                  <a:lnTo>
                    <a:pt x="260" y="6"/>
                  </a:lnTo>
                  <a:lnTo>
                    <a:pt x="266" y="14"/>
                  </a:lnTo>
                  <a:lnTo>
                    <a:pt x="270" y="24"/>
                  </a:lnTo>
                  <a:lnTo>
                    <a:pt x="274" y="34"/>
                  </a:lnTo>
                  <a:lnTo>
                    <a:pt x="282" y="40"/>
                  </a:lnTo>
                  <a:lnTo>
                    <a:pt x="256" y="12"/>
                  </a:ln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normAutofit/>
            </a:bodyPr>
            <a:lstStyle/>
            <a:p>
              <a:pPr algn="ctr">
                <a:lnSpc>
                  <a:spcPct val="120000"/>
                </a:lnSpc>
                <a:defRPr/>
              </a:pPr>
              <a:r>
                <a:rPr lang="zh-CN" altLang="en-US" dirty="0">
                  <a:solidFill>
                    <a:srgbClr val="FFFFFF"/>
                  </a:solidFill>
                  <a:latin typeface="微软雅黑" panose="020B0503020204020204" pitchFamily="34" charset="-122"/>
                  <a:ea typeface="微软雅黑" panose="020B0503020204020204" pitchFamily="34" charset="-122"/>
                </a:rPr>
                <a:t>初步</a:t>
              </a:r>
              <a:endParaRPr lang="en-US" altLang="zh-CN" dirty="0">
                <a:solidFill>
                  <a:srgbClr val="FFFFFF"/>
                </a:solidFill>
                <a:latin typeface="微软雅黑" panose="020B0503020204020204" pitchFamily="34" charset="-122"/>
                <a:ea typeface="微软雅黑" panose="020B0503020204020204" pitchFamily="34" charset="-122"/>
              </a:endParaRPr>
            </a:p>
            <a:p>
              <a:pPr algn="ctr">
                <a:lnSpc>
                  <a:spcPct val="120000"/>
                </a:lnSpc>
                <a:defRPr/>
              </a:pPr>
              <a:r>
                <a:rPr lang="zh-CN" altLang="en-US" dirty="0">
                  <a:solidFill>
                    <a:srgbClr val="FFFFFF"/>
                  </a:solidFill>
                  <a:latin typeface="微软雅黑" panose="020B0503020204020204" pitchFamily="34" charset="-122"/>
                  <a:ea typeface="微软雅黑" panose="020B0503020204020204" pitchFamily="34" charset="-122"/>
                </a:rPr>
                <a:t>配合比</a:t>
              </a:r>
            </a:p>
          </p:txBody>
        </p:sp>
        <p:sp>
          <p:nvSpPr>
            <p:cNvPr id="10" name="MH_Other_1"/>
            <p:cNvSpPr/>
            <p:nvPr>
              <p:custDataLst>
                <p:tags r:id="rId6"/>
              </p:custDataLst>
            </p:nvPr>
          </p:nvSpPr>
          <p:spPr>
            <a:xfrm rot="5400000">
              <a:off x="2514303" y="1981385"/>
              <a:ext cx="307276" cy="185795"/>
            </a:xfrm>
            <a:custGeom>
              <a:avLst/>
              <a:gdLst>
                <a:gd name="connsiteX0" fmla="*/ 0 w 885371"/>
                <a:gd name="connsiteY0" fmla="*/ 763251 h 763251"/>
                <a:gd name="connsiteX1" fmla="*/ 442686 w 885371"/>
                <a:gd name="connsiteY1" fmla="*/ 0 h 763251"/>
                <a:gd name="connsiteX2" fmla="*/ 885371 w 885371"/>
                <a:gd name="connsiteY2" fmla="*/ 763251 h 763251"/>
                <a:gd name="connsiteX3" fmla="*/ 0 w 885371"/>
                <a:gd name="connsiteY3" fmla="*/ 763251 h 763251"/>
                <a:gd name="connsiteX0-1" fmla="*/ 0 w 885371"/>
                <a:gd name="connsiteY0-2" fmla="*/ 763251 h 763251"/>
                <a:gd name="connsiteX1-3" fmla="*/ 442686 w 885371"/>
                <a:gd name="connsiteY1-4" fmla="*/ 0 h 763251"/>
                <a:gd name="connsiteX2-5" fmla="*/ 885371 w 885371"/>
                <a:gd name="connsiteY2-6" fmla="*/ 763251 h 763251"/>
                <a:gd name="connsiteX3-7" fmla="*/ 395796 w 885371"/>
                <a:gd name="connsiteY3-8" fmla="*/ 548540 h 763251"/>
                <a:gd name="connsiteX4" fmla="*/ 0 w 885371"/>
                <a:gd name="connsiteY4" fmla="*/ 763251 h 763251"/>
                <a:gd name="connsiteX0-9" fmla="*/ 0 w 885371"/>
                <a:gd name="connsiteY0-10" fmla="*/ 763251 h 763252"/>
                <a:gd name="connsiteX1-11" fmla="*/ 442686 w 885371"/>
                <a:gd name="connsiteY1-12" fmla="*/ 0 h 763252"/>
                <a:gd name="connsiteX2-13" fmla="*/ 885371 w 885371"/>
                <a:gd name="connsiteY2-14" fmla="*/ 763251 h 763252"/>
                <a:gd name="connsiteX3-15" fmla="*/ 395796 w 885371"/>
                <a:gd name="connsiteY3-16" fmla="*/ 548540 h 763252"/>
                <a:gd name="connsiteX4-17" fmla="*/ 0 w 885371"/>
                <a:gd name="connsiteY4-18" fmla="*/ 763251 h 763252"/>
                <a:gd name="connsiteX0-19" fmla="*/ 0 w 885371"/>
                <a:gd name="connsiteY0-20" fmla="*/ 763251 h 763251"/>
                <a:gd name="connsiteX1-21" fmla="*/ 442686 w 885371"/>
                <a:gd name="connsiteY1-22" fmla="*/ 0 h 763251"/>
                <a:gd name="connsiteX2-23" fmla="*/ 885371 w 885371"/>
                <a:gd name="connsiteY2-24" fmla="*/ 763251 h 763251"/>
                <a:gd name="connsiteX3-25" fmla="*/ 421199 w 885371"/>
                <a:gd name="connsiteY3-26" fmla="*/ 510440 h 763251"/>
                <a:gd name="connsiteX4-27" fmla="*/ 0 w 885371"/>
                <a:gd name="connsiteY4-28" fmla="*/ 763251 h 763251"/>
                <a:gd name="connsiteX0-29" fmla="*/ 0 w 885371"/>
                <a:gd name="connsiteY0-30" fmla="*/ 763251 h 763252"/>
                <a:gd name="connsiteX1-31" fmla="*/ 442686 w 885371"/>
                <a:gd name="connsiteY1-32" fmla="*/ 0 h 763252"/>
                <a:gd name="connsiteX2-33" fmla="*/ 885371 w 885371"/>
                <a:gd name="connsiteY2-34" fmla="*/ 763251 h 763252"/>
                <a:gd name="connsiteX3-35" fmla="*/ 421199 w 885371"/>
                <a:gd name="connsiteY3-36" fmla="*/ 510440 h 763252"/>
                <a:gd name="connsiteX4-37" fmla="*/ 0 w 885371"/>
                <a:gd name="connsiteY4-38" fmla="*/ 763251 h 763252"/>
                <a:gd name="connsiteX0-39" fmla="*/ 0 w 885371"/>
                <a:gd name="connsiteY0-40" fmla="*/ 763251 h 763251"/>
                <a:gd name="connsiteX1-41" fmla="*/ 442686 w 885371"/>
                <a:gd name="connsiteY1-42" fmla="*/ 0 h 763251"/>
                <a:gd name="connsiteX2-43" fmla="*/ 885371 w 885371"/>
                <a:gd name="connsiteY2-44" fmla="*/ 763251 h 763251"/>
                <a:gd name="connsiteX3-45" fmla="*/ 421199 w 885371"/>
                <a:gd name="connsiteY3-46" fmla="*/ 510440 h 763251"/>
                <a:gd name="connsiteX4-47" fmla="*/ 0 w 885371"/>
                <a:gd name="connsiteY4-48" fmla="*/ 763251 h 763251"/>
                <a:gd name="connsiteX0-49" fmla="*/ 0 w 885371"/>
                <a:gd name="connsiteY0-50" fmla="*/ 763251 h 763251"/>
                <a:gd name="connsiteX1-51" fmla="*/ 442686 w 885371"/>
                <a:gd name="connsiteY1-52" fmla="*/ 0 h 763251"/>
                <a:gd name="connsiteX2-53" fmla="*/ 885371 w 885371"/>
                <a:gd name="connsiteY2-54" fmla="*/ 763251 h 763251"/>
                <a:gd name="connsiteX3-55" fmla="*/ 421199 w 885371"/>
                <a:gd name="connsiteY3-56" fmla="*/ 510440 h 763251"/>
                <a:gd name="connsiteX4-57" fmla="*/ 0 w 885371"/>
                <a:gd name="connsiteY4-58" fmla="*/ 763251 h 763251"/>
                <a:gd name="connsiteX0-59" fmla="*/ 0 w 885371"/>
                <a:gd name="connsiteY0-60" fmla="*/ 763251 h 763251"/>
                <a:gd name="connsiteX1-61" fmla="*/ 442686 w 885371"/>
                <a:gd name="connsiteY1-62" fmla="*/ 0 h 763251"/>
                <a:gd name="connsiteX2-63" fmla="*/ 885371 w 885371"/>
                <a:gd name="connsiteY2-64" fmla="*/ 763251 h 763251"/>
                <a:gd name="connsiteX3-65" fmla="*/ 440249 w 885371"/>
                <a:gd name="connsiteY3-66" fmla="*/ 510440 h 763251"/>
                <a:gd name="connsiteX4-67" fmla="*/ 0 w 885371"/>
                <a:gd name="connsiteY4-68" fmla="*/ 763251 h 763251"/>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85371" h="763251">
                  <a:moveTo>
                    <a:pt x="0" y="763251"/>
                  </a:moveTo>
                  <a:lnTo>
                    <a:pt x="442686" y="0"/>
                  </a:lnTo>
                  <a:lnTo>
                    <a:pt x="885371" y="763251"/>
                  </a:lnTo>
                  <a:lnTo>
                    <a:pt x="440249" y="510440"/>
                  </a:lnTo>
                  <a:lnTo>
                    <a:pt x="0" y="763251"/>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sp>
          <p:nvSpPr>
            <p:cNvPr id="11" name="MH_Other_2"/>
            <p:cNvSpPr/>
            <p:nvPr>
              <p:custDataLst>
                <p:tags r:id="rId7"/>
              </p:custDataLst>
            </p:nvPr>
          </p:nvSpPr>
          <p:spPr>
            <a:xfrm rot="5400000">
              <a:off x="4042942" y="1981980"/>
              <a:ext cx="307276" cy="184604"/>
            </a:xfrm>
            <a:custGeom>
              <a:avLst/>
              <a:gdLst>
                <a:gd name="connsiteX0" fmla="*/ 0 w 885371"/>
                <a:gd name="connsiteY0" fmla="*/ 763251 h 763251"/>
                <a:gd name="connsiteX1" fmla="*/ 442686 w 885371"/>
                <a:gd name="connsiteY1" fmla="*/ 0 h 763251"/>
                <a:gd name="connsiteX2" fmla="*/ 885371 w 885371"/>
                <a:gd name="connsiteY2" fmla="*/ 763251 h 763251"/>
                <a:gd name="connsiteX3" fmla="*/ 0 w 885371"/>
                <a:gd name="connsiteY3" fmla="*/ 763251 h 763251"/>
                <a:gd name="connsiteX0-1" fmla="*/ 0 w 885371"/>
                <a:gd name="connsiteY0-2" fmla="*/ 763251 h 763251"/>
                <a:gd name="connsiteX1-3" fmla="*/ 442686 w 885371"/>
                <a:gd name="connsiteY1-4" fmla="*/ 0 h 763251"/>
                <a:gd name="connsiteX2-5" fmla="*/ 885371 w 885371"/>
                <a:gd name="connsiteY2-6" fmla="*/ 763251 h 763251"/>
                <a:gd name="connsiteX3-7" fmla="*/ 395796 w 885371"/>
                <a:gd name="connsiteY3-8" fmla="*/ 548540 h 763251"/>
                <a:gd name="connsiteX4" fmla="*/ 0 w 885371"/>
                <a:gd name="connsiteY4" fmla="*/ 763251 h 763251"/>
                <a:gd name="connsiteX0-9" fmla="*/ 0 w 885371"/>
                <a:gd name="connsiteY0-10" fmla="*/ 763251 h 763252"/>
                <a:gd name="connsiteX1-11" fmla="*/ 442686 w 885371"/>
                <a:gd name="connsiteY1-12" fmla="*/ 0 h 763252"/>
                <a:gd name="connsiteX2-13" fmla="*/ 885371 w 885371"/>
                <a:gd name="connsiteY2-14" fmla="*/ 763251 h 763252"/>
                <a:gd name="connsiteX3-15" fmla="*/ 395796 w 885371"/>
                <a:gd name="connsiteY3-16" fmla="*/ 548540 h 763252"/>
                <a:gd name="connsiteX4-17" fmla="*/ 0 w 885371"/>
                <a:gd name="connsiteY4-18" fmla="*/ 763251 h 763252"/>
                <a:gd name="connsiteX0-19" fmla="*/ 0 w 885371"/>
                <a:gd name="connsiteY0-20" fmla="*/ 763251 h 763251"/>
                <a:gd name="connsiteX1-21" fmla="*/ 442686 w 885371"/>
                <a:gd name="connsiteY1-22" fmla="*/ 0 h 763251"/>
                <a:gd name="connsiteX2-23" fmla="*/ 885371 w 885371"/>
                <a:gd name="connsiteY2-24" fmla="*/ 763251 h 763251"/>
                <a:gd name="connsiteX3-25" fmla="*/ 421199 w 885371"/>
                <a:gd name="connsiteY3-26" fmla="*/ 510440 h 763251"/>
                <a:gd name="connsiteX4-27" fmla="*/ 0 w 885371"/>
                <a:gd name="connsiteY4-28" fmla="*/ 763251 h 763251"/>
                <a:gd name="connsiteX0-29" fmla="*/ 0 w 885371"/>
                <a:gd name="connsiteY0-30" fmla="*/ 763251 h 763252"/>
                <a:gd name="connsiteX1-31" fmla="*/ 442686 w 885371"/>
                <a:gd name="connsiteY1-32" fmla="*/ 0 h 763252"/>
                <a:gd name="connsiteX2-33" fmla="*/ 885371 w 885371"/>
                <a:gd name="connsiteY2-34" fmla="*/ 763251 h 763252"/>
                <a:gd name="connsiteX3-35" fmla="*/ 421199 w 885371"/>
                <a:gd name="connsiteY3-36" fmla="*/ 510440 h 763252"/>
                <a:gd name="connsiteX4-37" fmla="*/ 0 w 885371"/>
                <a:gd name="connsiteY4-38" fmla="*/ 763251 h 763252"/>
                <a:gd name="connsiteX0-39" fmla="*/ 0 w 885371"/>
                <a:gd name="connsiteY0-40" fmla="*/ 763251 h 763251"/>
                <a:gd name="connsiteX1-41" fmla="*/ 442686 w 885371"/>
                <a:gd name="connsiteY1-42" fmla="*/ 0 h 763251"/>
                <a:gd name="connsiteX2-43" fmla="*/ 885371 w 885371"/>
                <a:gd name="connsiteY2-44" fmla="*/ 763251 h 763251"/>
                <a:gd name="connsiteX3-45" fmla="*/ 421199 w 885371"/>
                <a:gd name="connsiteY3-46" fmla="*/ 510440 h 763251"/>
                <a:gd name="connsiteX4-47" fmla="*/ 0 w 885371"/>
                <a:gd name="connsiteY4-48" fmla="*/ 763251 h 763251"/>
                <a:gd name="connsiteX0-49" fmla="*/ 0 w 885371"/>
                <a:gd name="connsiteY0-50" fmla="*/ 763251 h 763251"/>
                <a:gd name="connsiteX1-51" fmla="*/ 442686 w 885371"/>
                <a:gd name="connsiteY1-52" fmla="*/ 0 h 763251"/>
                <a:gd name="connsiteX2-53" fmla="*/ 885371 w 885371"/>
                <a:gd name="connsiteY2-54" fmla="*/ 763251 h 763251"/>
                <a:gd name="connsiteX3-55" fmla="*/ 421199 w 885371"/>
                <a:gd name="connsiteY3-56" fmla="*/ 510440 h 763251"/>
                <a:gd name="connsiteX4-57" fmla="*/ 0 w 885371"/>
                <a:gd name="connsiteY4-58" fmla="*/ 763251 h 763251"/>
                <a:gd name="connsiteX0-59" fmla="*/ 0 w 885371"/>
                <a:gd name="connsiteY0-60" fmla="*/ 763251 h 763251"/>
                <a:gd name="connsiteX1-61" fmla="*/ 442686 w 885371"/>
                <a:gd name="connsiteY1-62" fmla="*/ 0 h 763251"/>
                <a:gd name="connsiteX2-63" fmla="*/ 885371 w 885371"/>
                <a:gd name="connsiteY2-64" fmla="*/ 763251 h 763251"/>
                <a:gd name="connsiteX3-65" fmla="*/ 440249 w 885371"/>
                <a:gd name="connsiteY3-66" fmla="*/ 510440 h 763251"/>
                <a:gd name="connsiteX4-67" fmla="*/ 0 w 885371"/>
                <a:gd name="connsiteY4-68" fmla="*/ 763251 h 763251"/>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85371" h="763251">
                  <a:moveTo>
                    <a:pt x="0" y="763251"/>
                  </a:moveTo>
                  <a:lnTo>
                    <a:pt x="442686" y="0"/>
                  </a:lnTo>
                  <a:lnTo>
                    <a:pt x="885371" y="763251"/>
                  </a:lnTo>
                  <a:lnTo>
                    <a:pt x="440249" y="510440"/>
                  </a:lnTo>
                  <a:lnTo>
                    <a:pt x="0" y="763251"/>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sp>
          <p:nvSpPr>
            <p:cNvPr id="12" name="MH_Other_3"/>
            <p:cNvSpPr/>
            <p:nvPr>
              <p:custDataLst>
                <p:tags r:id="rId8"/>
              </p:custDataLst>
            </p:nvPr>
          </p:nvSpPr>
          <p:spPr>
            <a:xfrm rot="5400000">
              <a:off x="5570985" y="1981981"/>
              <a:ext cx="307276" cy="184603"/>
            </a:xfrm>
            <a:custGeom>
              <a:avLst/>
              <a:gdLst>
                <a:gd name="connsiteX0" fmla="*/ 0 w 885371"/>
                <a:gd name="connsiteY0" fmla="*/ 763251 h 763251"/>
                <a:gd name="connsiteX1" fmla="*/ 442686 w 885371"/>
                <a:gd name="connsiteY1" fmla="*/ 0 h 763251"/>
                <a:gd name="connsiteX2" fmla="*/ 885371 w 885371"/>
                <a:gd name="connsiteY2" fmla="*/ 763251 h 763251"/>
                <a:gd name="connsiteX3" fmla="*/ 0 w 885371"/>
                <a:gd name="connsiteY3" fmla="*/ 763251 h 763251"/>
                <a:gd name="connsiteX0-1" fmla="*/ 0 w 885371"/>
                <a:gd name="connsiteY0-2" fmla="*/ 763251 h 763251"/>
                <a:gd name="connsiteX1-3" fmla="*/ 442686 w 885371"/>
                <a:gd name="connsiteY1-4" fmla="*/ 0 h 763251"/>
                <a:gd name="connsiteX2-5" fmla="*/ 885371 w 885371"/>
                <a:gd name="connsiteY2-6" fmla="*/ 763251 h 763251"/>
                <a:gd name="connsiteX3-7" fmla="*/ 395796 w 885371"/>
                <a:gd name="connsiteY3-8" fmla="*/ 548540 h 763251"/>
                <a:gd name="connsiteX4" fmla="*/ 0 w 885371"/>
                <a:gd name="connsiteY4" fmla="*/ 763251 h 763251"/>
                <a:gd name="connsiteX0-9" fmla="*/ 0 w 885371"/>
                <a:gd name="connsiteY0-10" fmla="*/ 763251 h 763252"/>
                <a:gd name="connsiteX1-11" fmla="*/ 442686 w 885371"/>
                <a:gd name="connsiteY1-12" fmla="*/ 0 h 763252"/>
                <a:gd name="connsiteX2-13" fmla="*/ 885371 w 885371"/>
                <a:gd name="connsiteY2-14" fmla="*/ 763251 h 763252"/>
                <a:gd name="connsiteX3-15" fmla="*/ 395796 w 885371"/>
                <a:gd name="connsiteY3-16" fmla="*/ 548540 h 763252"/>
                <a:gd name="connsiteX4-17" fmla="*/ 0 w 885371"/>
                <a:gd name="connsiteY4-18" fmla="*/ 763251 h 763252"/>
                <a:gd name="connsiteX0-19" fmla="*/ 0 w 885371"/>
                <a:gd name="connsiteY0-20" fmla="*/ 763251 h 763251"/>
                <a:gd name="connsiteX1-21" fmla="*/ 442686 w 885371"/>
                <a:gd name="connsiteY1-22" fmla="*/ 0 h 763251"/>
                <a:gd name="connsiteX2-23" fmla="*/ 885371 w 885371"/>
                <a:gd name="connsiteY2-24" fmla="*/ 763251 h 763251"/>
                <a:gd name="connsiteX3-25" fmla="*/ 421199 w 885371"/>
                <a:gd name="connsiteY3-26" fmla="*/ 510440 h 763251"/>
                <a:gd name="connsiteX4-27" fmla="*/ 0 w 885371"/>
                <a:gd name="connsiteY4-28" fmla="*/ 763251 h 763251"/>
                <a:gd name="connsiteX0-29" fmla="*/ 0 w 885371"/>
                <a:gd name="connsiteY0-30" fmla="*/ 763251 h 763252"/>
                <a:gd name="connsiteX1-31" fmla="*/ 442686 w 885371"/>
                <a:gd name="connsiteY1-32" fmla="*/ 0 h 763252"/>
                <a:gd name="connsiteX2-33" fmla="*/ 885371 w 885371"/>
                <a:gd name="connsiteY2-34" fmla="*/ 763251 h 763252"/>
                <a:gd name="connsiteX3-35" fmla="*/ 421199 w 885371"/>
                <a:gd name="connsiteY3-36" fmla="*/ 510440 h 763252"/>
                <a:gd name="connsiteX4-37" fmla="*/ 0 w 885371"/>
                <a:gd name="connsiteY4-38" fmla="*/ 763251 h 763252"/>
                <a:gd name="connsiteX0-39" fmla="*/ 0 w 885371"/>
                <a:gd name="connsiteY0-40" fmla="*/ 763251 h 763251"/>
                <a:gd name="connsiteX1-41" fmla="*/ 442686 w 885371"/>
                <a:gd name="connsiteY1-42" fmla="*/ 0 h 763251"/>
                <a:gd name="connsiteX2-43" fmla="*/ 885371 w 885371"/>
                <a:gd name="connsiteY2-44" fmla="*/ 763251 h 763251"/>
                <a:gd name="connsiteX3-45" fmla="*/ 421199 w 885371"/>
                <a:gd name="connsiteY3-46" fmla="*/ 510440 h 763251"/>
                <a:gd name="connsiteX4-47" fmla="*/ 0 w 885371"/>
                <a:gd name="connsiteY4-48" fmla="*/ 763251 h 763251"/>
                <a:gd name="connsiteX0-49" fmla="*/ 0 w 885371"/>
                <a:gd name="connsiteY0-50" fmla="*/ 763251 h 763251"/>
                <a:gd name="connsiteX1-51" fmla="*/ 442686 w 885371"/>
                <a:gd name="connsiteY1-52" fmla="*/ 0 h 763251"/>
                <a:gd name="connsiteX2-53" fmla="*/ 885371 w 885371"/>
                <a:gd name="connsiteY2-54" fmla="*/ 763251 h 763251"/>
                <a:gd name="connsiteX3-55" fmla="*/ 421199 w 885371"/>
                <a:gd name="connsiteY3-56" fmla="*/ 510440 h 763251"/>
                <a:gd name="connsiteX4-57" fmla="*/ 0 w 885371"/>
                <a:gd name="connsiteY4-58" fmla="*/ 763251 h 763251"/>
                <a:gd name="connsiteX0-59" fmla="*/ 0 w 885371"/>
                <a:gd name="connsiteY0-60" fmla="*/ 763251 h 763251"/>
                <a:gd name="connsiteX1-61" fmla="*/ 442686 w 885371"/>
                <a:gd name="connsiteY1-62" fmla="*/ 0 h 763251"/>
                <a:gd name="connsiteX2-63" fmla="*/ 885371 w 885371"/>
                <a:gd name="connsiteY2-64" fmla="*/ 763251 h 763251"/>
                <a:gd name="connsiteX3-65" fmla="*/ 440249 w 885371"/>
                <a:gd name="connsiteY3-66" fmla="*/ 510440 h 763251"/>
                <a:gd name="connsiteX4-67" fmla="*/ 0 w 885371"/>
                <a:gd name="connsiteY4-68" fmla="*/ 763251 h 763251"/>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885371" h="763251">
                  <a:moveTo>
                    <a:pt x="0" y="763251"/>
                  </a:moveTo>
                  <a:lnTo>
                    <a:pt x="442686" y="0"/>
                  </a:lnTo>
                  <a:lnTo>
                    <a:pt x="885371" y="763251"/>
                  </a:lnTo>
                  <a:lnTo>
                    <a:pt x="440249" y="510440"/>
                  </a:lnTo>
                  <a:lnTo>
                    <a:pt x="0" y="763251"/>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微软雅黑" panose="020B0503020204020204" pitchFamily="34" charset="-122"/>
                <a:ea typeface="微软雅黑" panose="020B0503020204020204" pitchFamily="34" charset="-122"/>
              </a:endParaRPr>
            </a:p>
          </p:txBody>
        </p:sp>
      </p:grpSp>
      <p:sp>
        <p:nvSpPr>
          <p:cNvPr id="13" name="矩形 12"/>
          <p:cNvSpPr/>
          <p:nvPr/>
        </p:nvSpPr>
        <p:spPr>
          <a:xfrm>
            <a:off x="330594" y="2071450"/>
            <a:ext cx="2426335" cy="347345"/>
          </a:xfrm>
          <a:prstGeom prst="rect">
            <a:avLst/>
          </a:prstGeom>
        </p:spPr>
        <p:txBody>
          <a:bodyPr wrap="none">
            <a:spAutoFit/>
          </a:bodyPr>
          <a:lstStyle/>
          <a:p>
            <a:pPr indent="304800" algn="just">
              <a:lnSpc>
                <a:spcPts val="2000"/>
              </a:lnSpc>
              <a:spcAft>
                <a:spcPts val="0"/>
              </a:spcAft>
            </a:pPr>
            <a:r>
              <a:rPr lang="en-US" altLang="zh-CN" sz="1400" b="1"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400" b="1" kern="100" dirty="0">
                <a:latin typeface="微软雅黑" panose="020B0503020204020204" pitchFamily="34" charset="-122"/>
                <a:ea typeface="微软雅黑" panose="020B0503020204020204" pitchFamily="34" charset="-122"/>
                <a:cs typeface="Times New Roman" panose="02020603050405020304" pitchFamily="18" charset="0"/>
              </a:rPr>
              <a:t>初步计算配合比的确定</a:t>
            </a:r>
          </a:p>
        </p:txBody>
      </p:sp>
      <p:sp>
        <p:nvSpPr>
          <p:cNvPr id="14" name="矩形 13"/>
          <p:cNvSpPr/>
          <p:nvPr/>
        </p:nvSpPr>
        <p:spPr>
          <a:xfrm>
            <a:off x="457438" y="2345455"/>
            <a:ext cx="2951480" cy="347345"/>
          </a:xfrm>
          <a:prstGeom prst="rect">
            <a:avLst/>
          </a:prstGeom>
        </p:spPr>
        <p:txBody>
          <a:bodyPr wrap="none">
            <a:spAutoFit/>
          </a:bodyPr>
          <a:lstStyle/>
          <a:p>
            <a:pPr indent="304800" algn="just">
              <a:lnSpc>
                <a:spcPts val="2000"/>
              </a:lnSpc>
              <a:spcAft>
                <a:spcPts val="0"/>
              </a:spcAft>
            </a:pPr>
            <a:r>
              <a:rPr lang="zh-CN" altLang="en-US" sz="1400" b="1" kern="100" dirty="0">
                <a:solidFill>
                  <a:srgbClr val="000000"/>
                </a:solidFill>
                <a:latin typeface="微软雅黑" panose="020B0503020204020204" pitchFamily="34" charset="-122"/>
                <a:ea typeface="微软雅黑" panose="020B0503020204020204" pitchFamily="34" charset="-122"/>
              </a:rPr>
              <a:t>（</a:t>
            </a:r>
            <a:r>
              <a:rPr lang="en-US" altLang="zh-CN" sz="1400" b="1" kern="100" dirty="0">
                <a:solidFill>
                  <a:srgbClr val="000000"/>
                </a:solidFill>
                <a:latin typeface="微软雅黑" panose="020B0503020204020204" pitchFamily="34" charset="-122"/>
                <a:ea typeface="微软雅黑" panose="020B0503020204020204" pitchFamily="34" charset="-122"/>
              </a:rPr>
              <a:t>1</a:t>
            </a:r>
            <a:r>
              <a:rPr lang="zh-CN" altLang="en-US" sz="1400" b="1" kern="100" dirty="0">
                <a:solidFill>
                  <a:srgbClr val="000000"/>
                </a:solidFill>
                <a:latin typeface="微软雅黑" panose="020B0503020204020204" pitchFamily="34" charset="-122"/>
                <a:ea typeface="微软雅黑" panose="020B0503020204020204" pitchFamily="34" charset="-122"/>
              </a:rPr>
              <a:t>）</a:t>
            </a:r>
            <a:r>
              <a:rPr lang="zh-CN" altLang="zh-CN" sz="1400" b="1" kern="100" dirty="0">
                <a:solidFill>
                  <a:srgbClr val="000000"/>
                </a:solidFill>
                <a:latin typeface="微软雅黑" panose="020B0503020204020204" pitchFamily="34" charset="-122"/>
                <a:ea typeface="微软雅黑" panose="020B0503020204020204" pitchFamily="34" charset="-122"/>
              </a:rPr>
              <a:t>配制强度（</a:t>
            </a:r>
            <a:r>
              <a:rPr lang="en-US" altLang="zh-CN" sz="1400" b="1" i="1" kern="100" dirty="0" err="1">
                <a:solidFill>
                  <a:srgbClr val="000000"/>
                </a:solidFill>
                <a:latin typeface="微软雅黑" panose="020B0503020204020204" pitchFamily="34" charset="-122"/>
                <a:ea typeface="微软雅黑" panose="020B0503020204020204" pitchFamily="34" charset="-122"/>
              </a:rPr>
              <a:t>f</a:t>
            </a:r>
            <a:r>
              <a:rPr lang="en-US" altLang="zh-CN" sz="1400" b="1" i="1" kern="100" baseline="-25000" dirty="0" err="1">
                <a:solidFill>
                  <a:srgbClr val="000000"/>
                </a:solidFill>
                <a:latin typeface="微软雅黑" panose="020B0503020204020204" pitchFamily="34" charset="-122"/>
                <a:ea typeface="微软雅黑" panose="020B0503020204020204" pitchFamily="34" charset="-122"/>
              </a:rPr>
              <a:t>cu</a:t>
            </a:r>
            <a:r>
              <a:rPr lang="zh-CN" altLang="zh-CN" sz="1400" b="1" i="1" kern="100" baseline="-25000" dirty="0">
                <a:solidFill>
                  <a:srgbClr val="000000"/>
                </a:solidFill>
                <a:latin typeface="微软雅黑" panose="020B0503020204020204" pitchFamily="34" charset="-122"/>
                <a:ea typeface="微软雅黑" panose="020B0503020204020204" pitchFamily="34" charset="-122"/>
              </a:rPr>
              <a:t>，</a:t>
            </a:r>
            <a:r>
              <a:rPr lang="en-US" altLang="zh-CN" sz="1400" b="1" i="1" kern="100" baseline="-25000" dirty="0">
                <a:solidFill>
                  <a:srgbClr val="000000"/>
                </a:solidFill>
                <a:latin typeface="微软雅黑" panose="020B0503020204020204" pitchFamily="34" charset="-122"/>
                <a:ea typeface="微软雅黑" panose="020B0503020204020204" pitchFamily="34" charset="-122"/>
              </a:rPr>
              <a:t>o</a:t>
            </a:r>
            <a:r>
              <a:rPr lang="zh-CN" altLang="zh-CN" sz="1400" b="1" kern="100" dirty="0">
                <a:solidFill>
                  <a:srgbClr val="000000"/>
                </a:solidFill>
                <a:latin typeface="微软雅黑" panose="020B0503020204020204" pitchFamily="34" charset="-122"/>
                <a:ea typeface="微软雅黑" panose="020B0503020204020204" pitchFamily="34" charset="-122"/>
              </a:rPr>
              <a:t>）的确定</a:t>
            </a:r>
            <a:endParaRPr lang="zh-CN" altLang="zh-CN" sz="1400" b="1" kern="100" dirty="0">
              <a:latin typeface="微软雅黑" panose="020B0503020204020204" pitchFamily="34" charset="-122"/>
              <a:ea typeface="微软雅黑" panose="020B0503020204020204" pitchFamily="34" charset="-122"/>
            </a:endParaRPr>
          </a:p>
        </p:txBody>
      </p:sp>
      <p:sp>
        <p:nvSpPr>
          <p:cNvPr id="15" name="Rectangle 2"/>
          <p:cNvSpPr>
            <a:spLocks noChangeArrowheads="1"/>
          </p:cNvSpPr>
          <p:nvPr/>
        </p:nvSpPr>
        <p:spPr bwMode="auto">
          <a:xfrm>
            <a:off x="626637" y="2650234"/>
            <a:ext cx="6995720" cy="305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3" tIns="45716" rIns="91433" bIns="45716" numCol="1" anchor="ctr" anchorCtr="0" compatLnSpc="1">
            <a:spAutoFit/>
          </a:bodyPr>
          <a:lstStyle/>
          <a:p>
            <a:pPr marL="0" marR="0" lvl="0" indent="304800" algn="l" defTabSz="914400" rtl="0" eaLnBrk="0" fontAlgn="base" latinLnBrk="0" hangingPunct="0">
              <a:lnSpc>
                <a:spcPct val="100000"/>
              </a:lnSpc>
              <a:spcBef>
                <a:spcPct val="0"/>
              </a:spcBef>
              <a:spcAft>
                <a:spcPct val="0"/>
              </a:spcAft>
              <a:buClrTx/>
              <a:buSzTx/>
              <a:buFontTx/>
              <a:buNone/>
            </a:pPr>
            <a:r>
              <a:rPr kumimoji="0" lang="en-US"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A</a:t>
            </a: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．当混凝土的设计强度等级小于</a:t>
            </a:r>
            <a:r>
              <a:rPr kumimoji="0" lang="en-US" altLang="zh-CN"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C60</a:t>
            </a:r>
            <a:r>
              <a:rPr kumimoji="0" lang="zh-CN" altLang="en-US" sz="1400" b="0" i="0" u="none" strike="noStrike" cap="none" normalizeH="0" baseline="0" dirty="0">
                <a:ln>
                  <a:noFill/>
                </a:ln>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时，配制强度应按下式确定：  </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      </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p:txBody>
      </p:sp>
      <p:graphicFrame>
        <p:nvGraphicFramePr>
          <p:cNvPr id="16" name="对象 15"/>
          <p:cNvGraphicFramePr>
            <a:graphicFrameLocks noChangeAspect="1"/>
          </p:cNvGraphicFramePr>
          <p:nvPr>
            <p:extLst>
              <p:ext uri="{D42A27DB-BD31-4B8C-83A1-F6EECF244321}">
                <p14:modId xmlns:p14="http://schemas.microsoft.com/office/powerpoint/2010/main" val="1336466983"/>
              </p:ext>
            </p:extLst>
          </p:nvPr>
        </p:nvGraphicFramePr>
        <p:xfrm>
          <a:off x="3483645" y="2987159"/>
          <a:ext cx="2175440" cy="399897"/>
        </p:xfrm>
        <a:graphic>
          <a:graphicData uri="http://schemas.openxmlformats.org/presentationml/2006/ole">
            <mc:AlternateContent xmlns:mc="http://schemas.openxmlformats.org/markup-compatibility/2006">
              <mc:Choice xmlns:v="urn:schemas-microsoft-com:vml" Requires="v">
                <p:oleObj spid="_x0000_s3078" r:id="rId10" imgW="1295400" imgH="241300" progId="">
                  <p:embed/>
                </p:oleObj>
              </mc:Choice>
              <mc:Fallback>
                <p:oleObj r:id="rId10" imgW="1295400" imgH="241300" progId="">
                  <p:embed/>
                  <p:pic>
                    <p:nvPicPr>
                      <p:cNvPr id="0" name="Object 1" descr="image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83645" y="2987159"/>
                        <a:ext cx="2175440" cy="3998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矩形 16"/>
          <p:cNvSpPr/>
          <p:nvPr/>
        </p:nvSpPr>
        <p:spPr>
          <a:xfrm>
            <a:off x="2318702" y="3387056"/>
            <a:ext cx="4505325" cy="1060450"/>
          </a:xfrm>
          <a:prstGeom prst="rect">
            <a:avLst/>
          </a:prstGeom>
        </p:spPr>
        <p:txBody>
          <a:bodyPr wrap="square">
            <a:spAutoFit/>
          </a:bodyPr>
          <a:lstStyle/>
          <a:p>
            <a:pPr indent="0" algn="just" fontAlgn="auto">
              <a:lnSpc>
                <a:spcPct val="150000"/>
              </a:lnSpc>
              <a:spcAft>
                <a:spcPts val="0"/>
              </a:spcAft>
            </a:pPr>
            <a:r>
              <a:rPr lang="zh-CN" altLang="zh-CN" sz="1400" kern="100" dirty="0">
                <a:latin typeface="微软雅黑" panose="020B0503020204020204" pitchFamily="34" charset="-122"/>
                <a:ea typeface="微软雅黑" panose="020B0503020204020204" pitchFamily="34" charset="-122"/>
              </a:rPr>
              <a:t>式中</a:t>
            </a:r>
            <a:r>
              <a:rPr lang="en-US" altLang="zh-CN" sz="1400" i="1" kern="100" dirty="0" err="1">
                <a:latin typeface="微软雅黑" panose="020B0503020204020204" pitchFamily="34" charset="-122"/>
                <a:ea typeface="微软雅黑" panose="020B0503020204020204" pitchFamily="34" charset="-122"/>
              </a:rPr>
              <a:t>f</a:t>
            </a:r>
            <a:r>
              <a:rPr lang="en-US" altLang="zh-CN" sz="1400" i="1" kern="100" baseline="-25000" dirty="0" err="1">
                <a:latin typeface="微软雅黑" panose="020B0503020204020204" pitchFamily="34" charset="-122"/>
                <a:ea typeface="微软雅黑" panose="020B0503020204020204" pitchFamily="34" charset="-122"/>
              </a:rPr>
              <a:t>cu</a:t>
            </a:r>
            <a:r>
              <a:rPr lang="zh-CN" altLang="zh-CN" sz="1400" i="1" kern="100" baseline="-25000" dirty="0">
                <a:latin typeface="微软雅黑" panose="020B0503020204020204" pitchFamily="34" charset="-122"/>
                <a:ea typeface="微软雅黑" panose="020B0503020204020204" pitchFamily="34" charset="-122"/>
              </a:rPr>
              <a:t>，</a:t>
            </a:r>
            <a:r>
              <a:rPr lang="en-US" altLang="zh-CN" sz="1400" i="1" kern="100" baseline="-25000" dirty="0">
                <a:latin typeface="微软雅黑" panose="020B0503020204020204" pitchFamily="34" charset="-122"/>
                <a:ea typeface="微软雅黑" panose="020B0503020204020204" pitchFamily="34" charset="-122"/>
              </a:rPr>
              <a:t>o</a:t>
            </a:r>
            <a:r>
              <a:rPr lang="en-US" altLang="zh-CN" sz="1400" kern="100" dirty="0">
                <a:latin typeface="微软雅黑" panose="020B0503020204020204" pitchFamily="34" charset="-122"/>
                <a:ea typeface="微软雅黑" panose="020B0503020204020204" pitchFamily="34" charset="-122"/>
              </a:rPr>
              <a:t>——</a:t>
            </a:r>
            <a:r>
              <a:rPr lang="zh-CN" altLang="zh-CN" sz="1400" kern="100" dirty="0">
                <a:latin typeface="微软雅黑" panose="020B0503020204020204" pitchFamily="34" charset="-122"/>
                <a:ea typeface="微软雅黑" panose="020B0503020204020204" pitchFamily="34" charset="-122"/>
              </a:rPr>
              <a:t>混凝土配制强度（</a:t>
            </a:r>
            <a:r>
              <a:rPr lang="en-US" altLang="zh-CN" sz="1400" kern="100" dirty="0" err="1">
                <a:latin typeface="微软雅黑" panose="020B0503020204020204" pitchFamily="34" charset="-122"/>
                <a:ea typeface="微软雅黑" panose="020B0503020204020204" pitchFamily="34" charset="-122"/>
              </a:rPr>
              <a:t>MPa</a:t>
            </a:r>
            <a:r>
              <a:rPr lang="zh-CN" altLang="zh-CN" sz="1400" kern="100" dirty="0">
                <a:latin typeface="微软雅黑" panose="020B0503020204020204" pitchFamily="34" charset="-122"/>
                <a:ea typeface="微软雅黑" panose="020B0503020204020204" pitchFamily="34" charset="-122"/>
              </a:rPr>
              <a:t>）；</a:t>
            </a:r>
          </a:p>
          <a:p>
            <a:pPr indent="0" algn="just" fontAlgn="auto">
              <a:lnSpc>
                <a:spcPct val="150000"/>
              </a:lnSpc>
              <a:spcAft>
                <a:spcPts val="0"/>
              </a:spcAft>
            </a:pPr>
            <a:r>
              <a:rPr lang="en-US" altLang="zh-CN" sz="1400" i="1" kern="100" dirty="0" err="1">
                <a:latin typeface="微软雅黑" panose="020B0503020204020204" pitchFamily="34" charset="-122"/>
                <a:ea typeface="微软雅黑" panose="020B0503020204020204" pitchFamily="34" charset="-122"/>
              </a:rPr>
              <a:t>f</a:t>
            </a:r>
            <a:r>
              <a:rPr lang="en-US" altLang="zh-CN" sz="1400" i="1" kern="100" baseline="-25000" dirty="0" err="1">
                <a:latin typeface="微软雅黑" panose="020B0503020204020204" pitchFamily="34" charset="-122"/>
                <a:ea typeface="微软雅黑" panose="020B0503020204020204" pitchFamily="34" charset="-122"/>
              </a:rPr>
              <a:t>cu</a:t>
            </a:r>
            <a:r>
              <a:rPr lang="zh-CN" altLang="zh-CN" sz="1400" i="1" kern="100" baseline="-25000" dirty="0">
                <a:latin typeface="微软雅黑" panose="020B0503020204020204" pitchFamily="34" charset="-122"/>
                <a:ea typeface="微软雅黑" panose="020B0503020204020204" pitchFamily="34" charset="-122"/>
              </a:rPr>
              <a:t>，</a:t>
            </a:r>
            <a:r>
              <a:rPr lang="en-US" altLang="zh-CN" sz="1400" i="1" kern="100" baseline="-25000" dirty="0">
                <a:latin typeface="微软雅黑" panose="020B0503020204020204" pitchFamily="34" charset="-122"/>
                <a:ea typeface="微软雅黑" panose="020B0503020204020204" pitchFamily="34" charset="-122"/>
              </a:rPr>
              <a:t>k</a:t>
            </a:r>
            <a:r>
              <a:rPr lang="en-US" altLang="zh-CN" sz="1400" kern="100" dirty="0">
                <a:latin typeface="微软雅黑" panose="020B0503020204020204" pitchFamily="34" charset="-122"/>
                <a:ea typeface="微软雅黑" panose="020B0503020204020204" pitchFamily="34" charset="-122"/>
              </a:rPr>
              <a:t>——</a:t>
            </a:r>
            <a:r>
              <a:rPr lang="zh-CN" altLang="zh-CN" sz="1400" kern="100" dirty="0">
                <a:latin typeface="微软雅黑" panose="020B0503020204020204" pitchFamily="34" charset="-122"/>
                <a:ea typeface="微软雅黑" panose="020B0503020204020204" pitchFamily="34" charset="-122"/>
              </a:rPr>
              <a:t>混凝土立方体抗压强度标准值（</a:t>
            </a:r>
            <a:r>
              <a:rPr lang="en-US" altLang="zh-CN" sz="1400" kern="100" dirty="0" err="1">
                <a:latin typeface="微软雅黑" panose="020B0503020204020204" pitchFamily="34" charset="-122"/>
                <a:ea typeface="微软雅黑" panose="020B0503020204020204" pitchFamily="34" charset="-122"/>
              </a:rPr>
              <a:t>MPa</a:t>
            </a:r>
            <a:r>
              <a:rPr lang="zh-CN" altLang="zh-CN" sz="1400" kern="100" dirty="0">
                <a:latin typeface="微软雅黑" panose="020B0503020204020204" pitchFamily="34" charset="-122"/>
                <a:ea typeface="微软雅黑" panose="020B0503020204020204" pitchFamily="34" charset="-122"/>
              </a:rPr>
              <a:t>）；</a:t>
            </a:r>
          </a:p>
          <a:p>
            <a:pPr indent="0" algn="just" fontAlgn="auto">
              <a:lnSpc>
                <a:spcPct val="150000"/>
              </a:lnSpc>
              <a:spcAft>
                <a:spcPts val="0"/>
              </a:spcAft>
            </a:pPr>
            <a:r>
              <a:rPr lang="zh-CN" altLang="zh-CN" sz="1400" i="1" kern="100" dirty="0">
                <a:latin typeface="微软雅黑" panose="020B0503020204020204" pitchFamily="34" charset="-122"/>
                <a:ea typeface="微软雅黑" panose="020B0503020204020204" pitchFamily="34" charset="-122"/>
              </a:rPr>
              <a:t>σ</a:t>
            </a:r>
            <a:r>
              <a:rPr lang="en-US" altLang="zh-CN" sz="1400" kern="100" dirty="0">
                <a:latin typeface="微软雅黑" panose="020B0503020204020204" pitchFamily="34" charset="-122"/>
                <a:ea typeface="微软雅黑" panose="020B0503020204020204" pitchFamily="34" charset="-122"/>
              </a:rPr>
              <a:t>——</a:t>
            </a:r>
            <a:r>
              <a:rPr lang="zh-CN" altLang="zh-CN" sz="1400" kern="100" dirty="0">
                <a:latin typeface="微软雅黑" panose="020B0503020204020204" pitchFamily="34" charset="-122"/>
                <a:ea typeface="微软雅黑" panose="020B0503020204020204" pitchFamily="34" charset="-122"/>
              </a:rPr>
              <a:t>混凝土强度标准差（</a:t>
            </a:r>
            <a:r>
              <a:rPr lang="en-US" altLang="zh-CN" sz="1400" kern="100" dirty="0" err="1">
                <a:latin typeface="微软雅黑" panose="020B0503020204020204" pitchFamily="34" charset="-122"/>
                <a:ea typeface="微软雅黑" panose="020B0503020204020204" pitchFamily="34" charset="-122"/>
              </a:rPr>
              <a:t>MPa</a:t>
            </a:r>
            <a:r>
              <a:rPr lang="zh-CN" altLang="zh-CN" sz="1400" kern="100" dirty="0">
                <a:latin typeface="微软雅黑" panose="020B0503020204020204" pitchFamily="34" charset="-122"/>
                <a:ea typeface="微软雅黑" panose="020B0503020204020204" pitchFamily="34" charset="-122"/>
              </a:rPr>
              <a:t>）。其确定方法如下：</a:t>
            </a:r>
          </a:p>
        </p:txBody>
      </p:sp>
      <p:sp>
        <p:nvSpPr>
          <p:cNvPr id="18" name="TextBox 28"/>
          <p:cNvSpPr/>
          <p:nvPr/>
        </p:nvSpPr>
        <p:spPr>
          <a:xfrm>
            <a:off x="2451372" y="0"/>
            <a:ext cx="3975370" cy="369332"/>
          </a:xfrm>
          <a:custGeom>
            <a:avLst/>
            <a:gdLst>
              <a:gd name="txL" fmla="*/ 0 w 4911725"/>
              <a:gd name="txT" fmla="*/ 0 h 435584"/>
              <a:gd name="txR" fmla="*/ 4911725 w 4911725"/>
              <a:gd name="txB" fmla="*/ 435584 h 435584"/>
            </a:gdLst>
            <a:ahLst/>
            <a:cxnLst>
              <a:cxn ang="0">
                <a:pos x="4911725" y="217792"/>
              </a:cxn>
              <a:cxn ang="5400000">
                <a:pos x="2455862" y="435584"/>
              </a:cxn>
              <a:cxn ang="10800000">
                <a:pos x="0" y="217792"/>
              </a:cxn>
              <a:cxn ang="16200000">
                <a:pos x="2455862" y="0"/>
              </a:cxn>
            </a:cxnLst>
            <a:rect l="txL" t="txT" r="txR" b="txB"/>
            <a:pathLst>
              <a:path w="4911725" h="435584">
                <a:moveTo>
                  <a:pt x="0" y="0"/>
                </a:moveTo>
                <a:lnTo>
                  <a:pt x="4839126" y="0"/>
                </a:lnTo>
                <a:lnTo>
                  <a:pt x="4911725" y="72598"/>
                </a:lnTo>
                <a:lnTo>
                  <a:pt x="4911725" y="435584"/>
                </a:lnTo>
                <a:lnTo>
                  <a:pt x="4911725" y="435584"/>
                </a:lnTo>
                <a:lnTo>
                  <a:pt x="72598" y="435584"/>
                </a:lnTo>
                <a:lnTo>
                  <a:pt x="0" y="362985"/>
                </a:lnTo>
                <a:lnTo>
                  <a:pt x="0" y="0"/>
                </a:lnTo>
                <a:close/>
              </a:path>
            </a:pathLst>
          </a:custGeom>
          <a:solidFill>
            <a:srgbClr val="F0BF29"/>
          </a:solidFill>
          <a:ln w="9525">
            <a:noFill/>
          </a:ln>
          <a:effectLst>
            <a:outerShdw dist="25400" dir="5400000" algn="t" rotWithShape="0">
              <a:srgbClr val="000000">
                <a:alpha val="39999"/>
              </a:srgbClr>
            </a:outerShdw>
          </a:effectLst>
        </p:spPr>
        <p:txBody>
          <a:bodyPr wrap="square" anchor="t">
            <a:spAutoFit/>
          </a:bodyPr>
          <a:lstStyle/>
          <a:p>
            <a:pPr algn="ctr" defTabSz="685800">
              <a:defRPr/>
            </a:pPr>
            <a:r>
              <a:rPr lang="zh-CN" altLang="en-US"/>
              <a:t>混凝土</a:t>
            </a:r>
            <a:r>
              <a:rPr lang="zh-CN" altLang="en-US" dirty="0"/>
              <a:t>组成材料用量计算</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5335" y="641350"/>
            <a:ext cx="7593330" cy="414020"/>
          </a:xfrm>
          <a:prstGeom prst="rect">
            <a:avLst/>
          </a:prstGeom>
        </p:spPr>
        <p:txBody>
          <a:bodyPr wrap="square">
            <a:spAutoFit/>
          </a:bodyPr>
          <a:lstStyle/>
          <a:p>
            <a:pPr indent="304800" algn="just">
              <a:lnSpc>
                <a:spcPct val="150000"/>
              </a:lnSpc>
              <a:spcAft>
                <a:spcPts val="0"/>
              </a:spcAft>
            </a:pPr>
            <a:r>
              <a:rPr lang="en-US" altLang="zh-CN" sz="1400" kern="100" dirty="0">
                <a:latin typeface="微软雅黑" panose="020B0503020204020204" pitchFamily="34" charset="-122"/>
                <a:ea typeface="微软雅黑" panose="020B0503020204020204" pitchFamily="34" charset="-122"/>
              </a:rPr>
              <a:t>a</a:t>
            </a:r>
            <a:r>
              <a:rPr lang="zh-CN" altLang="zh-CN" sz="1400" kern="100" dirty="0">
                <a:latin typeface="微软雅黑" panose="020B0503020204020204" pitchFamily="34" charset="-122"/>
                <a:ea typeface="微软雅黑" panose="020B0503020204020204" pitchFamily="34" charset="-122"/>
              </a:rPr>
              <a:t>．当施工单位具有近期的同一品种混凝土强度资料时，其混凝土强度标准差按下式计算：</a:t>
            </a:r>
          </a:p>
        </p:txBody>
      </p:sp>
      <p:graphicFrame>
        <p:nvGraphicFramePr>
          <p:cNvPr id="4" name="对象 3"/>
          <p:cNvGraphicFramePr>
            <a:graphicFrameLocks noChangeAspect="1"/>
          </p:cNvGraphicFramePr>
          <p:nvPr/>
        </p:nvGraphicFramePr>
        <p:xfrm>
          <a:off x="3769043" y="1102995"/>
          <a:ext cx="1605915" cy="814705"/>
        </p:xfrm>
        <a:graphic>
          <a:graphicData uri="http://schemas.openxmlformats.org/presentationml/2006/ole">
            <mc:AlternateContent xmlns:mc="http://schemas.openxmlformats.org/markup-compatibility/2006">
              <mc:Choice xmlns:v="urn:schemas-microsoft-com:vml" Requires="v">
                <p:oleObj spid="_x0000_s35846" r:id="rId3" imgW="1295400" imgH="660400" progId="">
                  <p:embed/>
                </p:oleObj>
              </mc:Choice>
              <mc:Fallback>
                <p:oleObj r:id="rId3" imgW="1295400" imgH="660400" progId="">
                  <p:embed/>
                  <p:pic>
                    <p:nvPicPr>
                      <p:cNvPr id="0" name="Object 1" descr="image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9043" y="1102995"/>
                        <a:ext cx="1605915" cy="8147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矩形 4"/>
          <p:cNvSpPr/>
          <p:nvPr/>
        </p:nvSpPr>
        <p:spPr>
          <a:xfrm>
            <a:off x="1090295" y="1897380"/>
            <a:ext cx="4351655" cy="414020"/>
          </a:xfrm>
          <a:prstGeom prst="rect">
            <a:avLst/>
          </a:prstGeom>
        </p:spPr>
        <p:txBody>
          <a:bodyPr wrap="square">
            <a:spAutoFit/>
          </a:bodyPr>
          <a:lstStyle/>
          <a:p>
            <a:pPr>
              <a:lnSpc>
                <a:spcPct val="150000"/>
              </a:lnSpc>
            </a:pPr>
            <a:r>
              <a:rPr lang="en-US" altLang="zh-CN" sz="1400" kern="100" dirty="0">
                <a:latin typeface="微软雅黑" panose="020B0503020204020204" pitchFamily="34" charset="-122"/>
                <a:ea typeface="微软雅黑" panose="020B0503020204020204" pitchFamily="34" charset="-122"/>
              </a:rPr>
              <a:t>b</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．当施工单位无历史统计资料时，</a:t>
            </a:r>
            <a:r>
              <a:rPr lang="zh-CN" altLang="zh-CN" sz="1400" i="1" kern="100" dirty="0">
                <a:latin typeface="微软雅黑" panose="020B0503020204020204" pitchFamily="34" charset="-122"/>
                <a:ea typeface="微软雅黑" panose="020B0503020204020204" pitchFamily="34" charset="-122"/>
                <a:cs typeface="Times New Roman" panose="02020603050405020304" pitchFamily="18" charset="0"/>
              </a:rPr>
              <a:t>σ</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可按</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下表</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取用</a:t>
            </a:r>
            <a:endParaRPr lang="zh-CN" altLang="en-US" sz="1400" dirty="0">
              <a:latin typeface="微软雅黑" panose="020B0503020204020204" pitchFamily="34" charset="-122"/>
              <a:ea typeface="微软雅黑" panose="020B0503020204020204" pitchFamily="34" charset="-122"/>
            </a:endParaRPr>
          </a:p>
        </p:txBody>
      </p:sp>
      <p:sp>
        <p:nvSpPr>
          <p:cNvPr id="6" name="矩形 5"/>
          <p:cNvSpPr/>
          <p:nvPr/>
        </p:nvSpPr>
        <p:spPr>
          <a:xfrm>
            <a:off x="3865245" y="2460305"/>
            <a:ext cx="1413510" cy="306705"/>
          </a:xfrm>
          <a:prstGeom prst="rect">
            <a:avLst/>
          </a:prstGeom>
        </p:spPr>
        <p:txBody>
          <a:bodyPr wrap="none">
            <a:spAutoFit/>
          </a:bodyPr>
          <a:lstStyle/>
          <a:p>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混凝土σ取值表</a:t>
            </a:r>
            <a:r>
              <a:rPr lang="zh-CN" altLang="zh-CN" sz="1400" kern="100" dirty="0">
                <a:latin typeface="微软雅黑" panose="020B0503020204020204" pitchFamily="34" charset="-122"/>
                <a:ea typeface="微软雅黑" panose="020B0503020204020204" pitchFamily="34" charset="-122"/>
              </a:rPr>
              <a:t> </a:t>
            </a:r>
            <a:endParaRPr lang="zh-CN" altLang="en-US" sz="1400" dirty="0">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1348105" y="2766962"/>
          <a:ext cx="6447790" cy="778608"/>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1611630">
                  <a:extLst>
                    <a:ext uri="{9D8B030D-6E8A-4147-A177-3AD203B41FA5}">
                      <a16:colId xmlns:a16="http://schemas.microsoft.com/office/drawing/2014/main" val="20000"/>
                    </a:ext>
                  </a:extLst>
                </a:gridCol>
                <a:gridCol w="1370965">
                  <a:extLst>
                    <a:ext uri="{9D8B030D-6E8A-4147-A177-3AD203B41FA5}">
                      <a16:colId xmlns:a16="http://schemas.microsoft.com/office/drawing/2014/main" val="20001"/>
                    </a:ext>
                  </a:extLst>
                </a:gridCol>
                <a:gridCol w="1370330">
                  <a:extLst>
                    <a:ext uri="{9D8B030D-6E8A-4147-A177-3AD203B41FA5}">
                      <a16:colId xmlns:a16="http://schemas.microsoft.com/office/drawing/2014/main" val="20002"/>
                    </a:ext>
                  </a:extLst>
                </a:gridCol>
                <a:gridCol w="2094865">
                  <a:extLst>
                    <a:ext uri="{9D8B030D-6E8A-4147-A177-3AD203B41FA5}">
                      <a16:colId xmlns:a16="http://schemas.microsoft.com/office/drawing/2014/main" val="20003"/>
                    </a:ext>
                  </a:extLst>
                </a:gridCol>
              </a:tblGrid>
              <a:tr h="400148">
                <a:tc>
                  <a:txBody>
                    <a:bodyPr/>
                    <a:lstStyle/>
                    <a:p>
                      <a:pPr indent="0" algn="ctr">
                        <a:lnSpc>
                          <a:spcPct val="150000"/>
                        </a:lnSpc>
                        <a:spcAft>
                          <a:spcPts val="0"/>
                        </a:spcAft>
                      </a:pPr>
                      <a:r>
                        <a:rPr lang="zh-CN" sz="1400" kern="100">
                          <a:effectLst/>
                          <a:latin typeface="微软雅黑" panose="020B0503020204020204" pitchFamily="34" charset="-122"/>
                          <a:ea typeface="微软雅黑" panose="020B0503020204020204" pitchFamily="34" charset="-122"/>
                        </a:rPr>
                        <a:t>混凝土强度等级</a:t>
                      </a:r>
                    </a:p>
                  </a:txBody>
                  <a:tcPr marL="0" marR="0" marT="0" marB="0" anchor="ctr"/>
                </a:tc>
                <a:tc>
                  <a:txBody>
                    <a:bodyPr/>
                    <a:lstStyle/>
                    <a:p>
                      <a:pPr indent="0" algn="ctr">
                        <a:lnSpc>
                          <a:spcPct val="150000"/>
                        </a:lnSpc>
                        <a:spcAft>
                          <a:spcPts val="0"/>
                        </a:spcAft>
                      </a:pPr>
                      <a:r>
                        <a:rPr lang="zh-CN" sz="1400" kern="100">
                          <a:effectLst/>
                          <a:latin typeface="微软雅黑" panose="020B0503020204020204" pitchFamily="34" charset="-122"/>
                          <a:ea typeface="微软雅黑" panose="020B0503020204020204" pitchFamily="34" charset="-122"/>
                        </a:rPr>
                        <a:t>≤</a:t>
                      </a:r>
                      <a:r>
                        <a:rPr lang="en-US" sz="1400" kern="100">
                          <a:effectLst/>
                          <a:latin typeface="微软雅黑" panose="020B0503020204020204" pitchFamily="34" charset="-122"/>
                          <a:ea typeface="微软雅黑" panose="020B0503020204020204" pitchFamily="34" charset="-122"/>
                        </a:rPr>
                        <a:t>C20</a:t>
                      </a:r>
                      <a:endParaRPr lang="zh-CN" sz="14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indent="0" algn="ctr">
                        <a:lnSpc>
                          <a:spcPct val="150000"/>
                        </a:lnSpc>
                        <a:spcAft>
                          <a:spcPts val="0"/>
                        </a:spcAft>
                      </a:pPr>
                      <a:r>
                        <a:rPr lang="en-US" sz="1400" kern="100">
                          <a:effectLst/>
                          <a:latin typeface="微软雅黑" panose="020B0503020204020204" pitchFamily="34" charset="-122"/>
                          <a:ea typeface="微软雅黑" panose="020B0503020204020204" pitchFamily="34" charset="-122"/>
                        </a:rPr>
                        <a:t>C25</a:t>
                      </a:r>
                      <a:r>
                        <a:rPr lang="zh-CN" sz="1400" kern="100">
                          <a:effectLst/>
                          <a:latin typeface="微软雅黑" panose="020B0503020204020204" pitchFamily="34" charset="-122"/>
                          <a:ea typeface="微软雅黑" panose="020B0503020204020204" pitchFamily="34" charset="-122"/>
                        </a:rPr>
                        <a:t>～</a:t>
                      </a:r>
                      <a:r>
                        <a:rPr lang="en-US" sz="1400" kern="100">
                          <a:effectLst/>
                          <a:latin typeface="微软雅黑" panose="020B0503020204020204" pitchFamily="34" charset="-122"/>
                          <a:ea typeface="微软雅黑" panose="020B0503020204020204" pitchFamily="34" charset="-122"/>
                        </a:rPr>
                        <a:t>C45</a:t>
                      </a:r>
                      <a:endParaRPr lang="zh-CN" sz="14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indent="0" algn="ctr">
                        <a:lnSpc>
                          <a:spcPct val="150000"/>
                        </a:lnSpc>
                        <a:spcAft>
                          <a:spcPts val="0"/>
                        </a:spcAft>
                      </a:pPr>
                      <a:r>
                        <a:rPr lang="en-US" sz="1400" kern="100">
                          <a:effectLst/>
                          <a:latin typeface="微软雅黑" panose="020B0503020204020204" pitchFamily="34" charset="-122"/>
                          <a:ea typeface="微软雅黑" panose="020B0503020204020204" pitchFamily="34" charset="-122"/>
                        </a:rPr>
                        <a:t>C50</a:t>
                      </a:r>
                      <a:r>
                        <a:rPr lang="zh-CN" sz="1400" kern="100">
                          <a:effectLst/>
                          <a:latin typeface="微软雅黑" panose="020B0503020204020204" pitchFamily="34" charset="-122"/>
                          <a:ea typeface="微软雅黑" panose="020B0503020204020204" pitchFamily="34" charset="-122"/>
                        </a:rPr>
                        <a:t>～</a:t>
                      </a:r>
                      <a:r>
                        <a:rPr lang="en-US" sz="1400" kern="100">
                          <a:effectLst/>
                          <a:latin typeface="微软雅黑" panose="020B0503020204020204" pitchFamily="34" charset="-122"/>
                          <a:ea typeface="微软雅黑" panose="020B0503020204020204" pitchFamily="34" charset="-122"/>
                        </a:rPr>
                        <a:t>C55</a:t>
                      </a:r>
                      <a:endParaRPr lang="zh-CN" sz="1400" kern="100">
                        <a:effectLst/>
                        <a:latin typeface="微软雅黑" panose="020B0503020204020204" pitchFamily="34" charset="-122"/>
                        <a:ea typeface="微软雅黑" panose="020B0503020204020204" pitchFamily="34" charset="-122"/>
                      </a:endParaRPr>
                    </a:p>
                  </a:txBody>
                  <a:tcPr marL="0" marR="0" marT="0" marB="0" anchor="ctr"/>
                </a:tc>
                <a:extLst>
                  <a:ext uri="{0D108BD9-81ED-4DB2-BD59-A6C34878D82A}">
                    <a16:rowId xmlns:a16="http://schemas.microsoft.com/office/drawing/2014/main" val="10000"/>
                  </a:ext>
                </a:extLst>
              </a:tr>
              <a:tr h="378460">
                <a:tc>
                  <a:txBody>
                    <a:bodyPr/>
                    <a:lstStyle/>
                    <a:p>
                      <a:pPr indent="0" algn="ctr">
                        <a:lnSpc>
                          <a:spcPct val="150000"/>
                        </a:lnSpc>
                        <a:spcAft>
                          <a:spcPts val="0"/>
                        </a:spcAft>
                      </a:pPr>
                      <a:r>
                        <a:rPr lang="zh-CN" sz="1400" kern="100">
                          <a:effectLst/>
                          <a:latin typeface="微软雅黑" panose="020B0503020204020204" pitchFamily="34" charset="-122"/>
                          <a:ea typeface="微软雅黑" panose="020B0503020204020204" pitchFamily="34" charset="-122"/>
                        </a:rPr>
                        <a:t>σ（</a:t>
                      </a:r>
                      <a:r>
                        <a:rPr lang="en-US" sz="1400" kern="100">
                          <a:effectLst/>
                          <a:latin typeface="微软雅黑" panose="020B0503020204020204" pitchFamily="34" charset="-122"/>
                          <a:ea typeface="微软雅黑" panose="020B0503020204020204" pitchFamily="34" charset="-122"/>
                        </a:rPr>
                        <a:t>MPa</a:t>
                      </a:r>
                      <a:r>
                        <a:rPr lang="zh-CN" sz="1400" kern="100">
                          <a:effectLst/>
                          <a:latin typeface="微软雅黑" panose="020B0503020204020204" pitchFamily="34" charset="-122"/>
                          <a:ea typeface="微软雅黑" panose="020B0503020204020204" pitchFamily="34" charset="-122"/>
                        </a:rPr>
                        <a:t>）</a:t>
                      </a:r>
                    </a:p>
                  </a:txBody>
                  <a:tcPr marL="0" marR="0" marT="0" marB="0" anchor="ctr"/>
                </a:tc>
                <a:tc>
                  <a:txBody>
                    <a:bodyPr/>
                    <a:lstStyle/>
                    <a:p>
                      <a:pPr indent="0" algn="ctr">
                        <a:lnSpc>
                          <a:spcPct val="150000"/>
                        </a:lnSpc>
                        <a:spcAft>
                          <a:spcPts val="0"/>
                        </a:spcAft>
                      </a:pPr>
                      <a:r>
                        <a:rPr lang="en-US" sz="1400" kern="100">
                          <a:effectLst/>
                          <a:latin typeface="微软雅黑" panose="020B0503020204020204" pitchFamily="34" charset="-122"/>
                          <a:ea typeface="微软雅黑" panose="020B0503020204020204" pitchFamily="34" charset="-122"/>
                        </a:rPr>
                        <a:t>4.0</a:t>
                      </a:r>
                    </a:p>
                  </a:txBody>
                  <a:tcPr marL="0" marR="0" marT="0" marB="0" anchor="ctr"/>
                </a:tc>
                <a:tc>
                  <a:txBody>
                    <a:bodyPr/>
                    <a:lstStyle/>
                    <a:p>
                      <a:pPr indent="0" algn="ctr">
                        <a:lnSpc>
                          <a:spcPct val="150000"/>
                        </a:lnSpc>
                        <a:spcAft>
                          <a:spcPts val="0"/>
                        </a:spcAft>
                      </a:pPr>
                      <a:r>
                        <a:rPr lang="en-US" sz="1400" kern="100">
                          <a:effectLst/>
                          <a:latin typeface="微软雅黑" panose="020B0503020204020204" pitchFamily="34" charset="-122"/>
                          <a:ea typeface="微软雅黑" panose="020B0503020204020204" pitchFamily="34" charset="-122"/>
                        </a:rPr>
                        <a:t>5.0</a:t>
                      </a:r>
                    </a:p>
                  </a:txBody>
                  <a:tcPr marL="0" marR="0" marT="0" marB="0" anchor="ctr"/>
                </a:tc>
                <a:tc>
                  <a:txBody>
                    <a:bodyPr/>
                    <a:lstStyle/>
                    <a:p>
                      <a:pPr indent="0" algn="ctr">
                        <a:lnSpc>
                          <a:spcPct val="150000"/>
                        </a:lnSpc>
                        <a:spcAft>
                          <a:spcPts val="0"/>
                        </a:spcAft>
                      </a:pPr>
                      <a:r>
                        <a:rPr lang="en-US" sz="1400" kern="100" dirty="0">
                          <a:effectLst/>
                          <a:latin typeface="微软雅黑" panose="020B0503020204020204" pitchFamily="34" charset="-122"/>
                          <a:ea typeface="微软雅黑" panose="020B0503020204020204" pitchFamily="34" charset="-122"/>
                        </a:rPr>
                        <a:t>6.0</a:t>
                      </a:r>
                    </a:p>
                  </a:txBody>
                  <a:tcPr marL="0" marR="0" marT="0" marB="0" anchor="ctr"/>
                </a:tc>
                <a:extLst>
                  <a:ext uri="{0D108BD9-81ED-4DB2-BD59-A6C34878D82A}">
                    <a16:rowId xmlns:a16="http://schemas.microsoft.com/office/drawing/2014/main" val="10001"/>
                  </a:ext>
                </a:extLst>
              </a:tr>
            </a:tbl>
          </a:graphicData>
        </a:graphic>
      </p:graphicFrame>
      <p:sp>
        <p:nvSpPr>
          <p:cNvPr id="8" name="矩形 7"/>
          <p:cNvSpPr/>
          <p:nvPr/>
        </p:nvSpPr>
        <p:spPr>
          <a:xfrm>
            <a:off x="775335" y="3651723"/>
            <a:ext cx="7782473" cy="414020"/>
          </a:xfrm>
          <a:prstGeom prst="rect">
            <a:avLst/>
          </a:prstGeom>
        </p:spPr>
        <p:txBody>
          <a:bodyPr wrap="square">
            <a:spAutoFit/>
          </a:bodyPr>
          <a:lstStyle/>
          <a:p>
            <a:pPr indent="304800" algn="just">
              <a:lnSpc>
                <a:spcPct val="150000"/>
              </a:lnSpc>
            </a:pPr>
            <a:r>
              <a:rPr lang="en-US" altLang="zh-CN" sz="1400" kern="100" dirty="0">
                <a:latin typeface="微软雅黑" panose="020B0503020204020204" pitchFamily="34" charset="-122"/>
                <a:ea typeface="微软雅黑" panose="020B0503020204020204" pitchFamily="34" charset="-122"/>
              </a:rPr>
              <a:t>B</a:t>
            </a:r>
            <a:r>
              <a:rPr lang="zh-CN" altLang="zh-CN" sz="1400" kern="100" dirty="0">
                <a:latin typeface="微软雅黑" panose="020B0503020204020204" pitchFamily="34" charset="-122"/>
                <a:ea typeface="微软雅黑" panose="020B0503020204020204" pitchFamily="34" charset="-122"/>
              </a:rPr>
              <a:t>．当混凝土的设计强度等级不小于</a:t>
            </a:r>
            <a:r>
              <a:rPr lang="en-US" altLang="zh-CN" sz="1400" kern="100" dirty="0">
                <a:latin typeface="微软雅黑" panose="020B0503020204020204" pitchFamily="34" charset="-122"/>
                <a:ea typeface="微软雅黑" panose="020B0503020204020204" pitchFamily="34" charset="-122"/>
              </a:rPr>
              <a:t>C60</a:t>
            </a:r>
            <a:r>
              <a:rPr lang="zh-CN" altLang="zh-CN" sz="1400" kern="100" dirty="0">
                <a:latin typeface="微软雅黑" panose="020B0503020204020204" pitchFamily="34" charset="-122"/>
                <a:ea typeface="微软雅黑" panose="020B0503020204020204" pitchFamily="34" charset="-122"/>
              </a:rPr>
              <a:t>时，配制强度应按下式确定：</a:t>
            </a:r>
          </a:p>
        </p:txBody>
      </p:sp>
      <p:sp>
        <p:nvSpPr>
          <p:cNvPr id="9" name="矩形 8"/>
          <p:cNvSpPr/>
          <p:nvPr/>
        </p:nvSpPr>
        <p:spPr>
          <a:xfrm>
            <a:off x="3865245" y="4171897"/>
            <a:ext cx="1452880" cy="306705"/>
          </a:xfrm>
          <a:prstGeom prst="rect">
            <a:avLst/>
          </a:prstGeom>
        </p:spPr>
        <p:txBody>
          <a:bodyPr wrap="none">
            <a:spAutoFit/>
          </a:bodyPr>
          <a:lstStyle/>
          <a:p>
            <a:r>
              <a:rPr lang="en-US" altLang="zh-CN" sz="1400" i="1" kern="100" dirty="0" err="1">
                <a:solidFill>
                  <a:srgbClr val="000000"/>
                </a:solidFill>
                <a:latin typeface="微软雅黑" panose="020B0503020204020204" pitchFamily="34" charset="-122"/>
                <a:ea typeface="微软雅黑" panose="020B0503020204020204" pitchFamily="34" charset="-122"/>
              </a:rPr>
              <a:t>f</a:t>
            </a:r>
            <a:r>
              <a:rPr lang="en-US" altLang="zh-CN" sz="1400" i="1" kern="100" baseline="-25000" dirty="0" err="1">
                <a:solidFill>
                  <a:srgbClr val="000000"/>
                </a:solidFill>
                <a:latin typeface="微软雅黑" panose="020B0503020204020204" pitchFamily="34" charset="-122"/>
                <a:ea typeface="微软雅黑" panose="020B0503020204020204" pitchFamily="34" charset="-122"/>
              </a:rPr>
              <a:t>cu</a:t>
            </a:r>
            <a:r>
              <a:rPr lang="zh-CN" altLang="zh-CN" sz="1400" i="1" kern="100" baseline="-25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i="1" kern="100" baseline="-25000" dirty="0">
                <a:solidFill>
                  <a:srgbClr val="000000"/>
                </a:solidFill>
                <a:latin typeface="微软雅黑" panose="020B0503020204020204" pitchFamily="34" charset="-122"/>
                <a:ea typeface="微软雅黑" panose="020B0503020204020204" pitchFamily="34" charset="-122"/>
              </a:rPr>
              <a:t>o</a:t>
            </a:r>
            <a:r>
              <a:rPr lang="en-US" altLang="zh-CN" sz="1400" kern="100" dirty="0">
                <a:solidFill>
                  <a:srgbClr val="000000"/>
                </a:solidFill>
                <a:latin typeface="微软雅黑" panose="020B0503020204020204" pitchFamily="34" charset="-122"/>
                <a:ea typeface="微软雅黑" panose="020B0503020204020204" pitchFamily="34" charset="-122"/>
              </a:rPr>
              <a:t>=1.15</a:t>
            </a:r>
            <a:r>
              <a:rPr lang="en-US" altLang="zh-CN" sz="1400" i="1" kern="100" dirty="0">
                <a:solidFill>
                  <a:srgbClr val="000000"/>
                </a:solidFill>
                <a:latin typeface="微软雅黑" panose="020B0503020204020204" pitchFamily="34" charset="-122"/>
                <a:ea typeface="微软雅黑" panose="020B0503020204020204" pitchFamily="34" charset="-122"/>
              </a:rPr>
              <a:t>f</a:t>
            </a:r>
            <a:r>
              <a:rPr lang="en-US" altLang="zh-CN" sz="1400" i="1" kern="100" baseline="-25000" dirty="0">
                <a:solidFill>
                  <a:srgbClr val="000000"/>
                </a:solidFill>
                <a:latin typeface="微软雅黑" panose="020B0503020204020204" pitchFamily="34" charset="-122"/>
                <a:ea typeface="微软雅黑" panose="020B0503020204020204" pitchFamily="34" charset="-122"/>
              </a:rPr>
              <a:t>cu</a:t>
            </a:r>
            <a:r>
              <a:rPr lang="zh-CN" altLang="zh-CN" sz="1400" i="1" kern="100" baseline="-25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i="1" kern="100" baseline="-25000" dirty="0">
                <a:solidFill>
                  <a:srgbClr val="000000"/>
                </a:solidFill>
                <a:latin typeface="微软雅黑" panose="020B0503020204020204" pitchFamily="34" charset="-122"/>
                <a:ea typeface="微软雅黑" panose="020B0503020204020204" pitchFamily="34" charset="-122"/>
              </a:rPr>
              <a:t>k </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08635" y="568960"/>
            <a:ext cx="3221355" cy="414020"/>
          </a:xfrm>
          <a:prstGeom prst="rect">
            <a:avLst/>
          </a:prstGeom>
        </p:spPr>
        <p:txBody>
          <a:bodyPr wrap="square">
            <a:spAutoFit/>
          </a:bodyPr>
          <a:lstStyle/>
          <a:p>
            <a:pPr indent="304800" algn="just">
              <a:lnSpc>
                <a:spcPct val="150000"/>
              </a:lnSpc>
              <a:spcAft>
                <a:spcPts val="0"/>
              </a:spcAft>
            </a:pPr>
            <a:r>
              <a:rPr lang="zh-CN" altLang="en-US" sz="1400" b="1" kern="100" dirty="0">
                <a:latin typeface="微软雅黑" panose="020B0503020204020204" pitchFamily="34" charset="-122"/>
                <a:ea typeface="微软雅黑" panose="020B0503020204020204" pitchFamily="34" charset="-122"/>
              </a:rPr>
              <a:t>（</a:t>
            </a:r>
            <a:r>
              <a:rPr lang="en-US" altLang="zh-CN" sz="1400" b="1" kern="100" dirty="0">
                <a:latin typeface="微软雅黑" panose="020B0503020204020204" pitchFamily="34" charset="-122"/>
                <a:ea typeface="微软雅黑" panose="020B0503020204020204" pitchFamily="34" charset="-122"/>
              </a:rPr>
              <a:t>2</a:t>
            </a:r>
            <a:r>
              <a:rPr lang="zh-CN" altLang="en-US" sz="1400" b="1" kern="100" dirty="0">
                <a:latin typeface="微软雅黑" panose="020B0503020204020204" pitchFamily="34" charset="-122"/>
                <a:ea typeface="微软雅黑" panose="020B0503020204020204" pitchFamily="34" charset="-122"/>
              </a:rPr>
              <a:t>）</a:t>
            </a:r>
            <a:r>
              <a:rPr lang="zh-CN" altLang="zh-CN" sz="1400" b="1" kern="100" dirty="0">
                <a:latin typeface="微软雅黑" panose="020B0503020204020204" pitchFamily="34" charset="-122"/>
                <a:ea typeface="微软雅黑" panose="020B0503020204020204" pitchFamily="34" charset="-122"/>
              </a:rPr>
              <a:t>初步确定水胶比（</a:t>
            </a:r>
            <a:r>
              <a:rPr lang="en-US" altLang="zh-CN" sz="1400" b="1" i="1" kern="100" dirty="0">
                <a:latin typeface="微软雅黑" panose="020B0503020204020204" pitchFamily="34" charset="-122"/>
                <a:ea typeface="微软雅黑" panose="020B0503020204020204" pitchFamily="34" charset="-122"/>
              </a:rPr>
              <a:t>W/B</a:t>
            </a:r>
            <a:r>
              <a:rPr lang="zh-CN" altLang="zh-CN" sz="1400" b="1" kern="100" dirty="0">
                <a:latin typeface="微软雅黑" panose="020B0503020204020204" pitchFamily="34" charset="-122"/>
                <a:ea typeface="微软雅黑" panose="020B0503020204020204" pitchFamily="34" charset="-122"/>
              </a:rPr>
              <a:t>）</a:t>
            </a:r>
            <a:endParaRPr lang="zh-CN" altLang="zh-CN" sz="1400" kern="100" dirty="0">
              <a:latin typeface="微软雅黑" panose="020B0503020204020204" pitchFamily="34" charset="-122"/>
              <a:ea typeface="微软雅黑" panose="020B0503020204020204" pitchFamily="34" charset="-122"/>
            </a:endParaRPr>
          </a:p>
        </p:txBody>
      </p:sp>
      <p:graphicFrame>
        <p:nvGraphicFramePr>
          <p:cNvPr id="4" name="对象 3"/>
          <p:cNvGraphicFramePr>
            <a:graphicFrameLocks noChangeAspect="1"/>
          </p:cNvGraphicFramePr>
          <p:nvPr/>
        </p:nvGraphicFramePr>
        <p:xfrm>
          <a:off x="3729990" y="1715135"/>
          <a:ext cx="1769745" cy="563245"/>
        </p:xfrm>
        <a:graphic>
          <a:graphicData uri="http://schemas.openxmlformats.org/presentationml/2006/ole">
            <mc:AlternateContent xmlns:mc="http://schemas.openxmlformats.org/markup-compatibility/2006">
              <mc:Choice xmlns:v="urn:schemas-microsoft-com:vml" Requires="v">
                <p:oleObj spid="_x0000_s36870" name="公式" r:id="rId3" imgW="1459866" imgH="469696" progId="Equation.3">
                  <p:embed/>
                </p:oleObj>
              </mc:Choice>
              <mc:Fallback>
                <p:oleObj name="公式" r:id="rId3" imgW="1459866" imgH="469696" progId="Equation.3">
                  <p:embed/>
                  <p:pic>
                    <p:nvPicPr>
                      <p:cNvPr id="0" name="Object 1" descr="image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990" y="1715135"/>
                        <a:ext cx="1769745" cy="5632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矩形 4"/>
          <p:cNvSpPr/>
          <p:nvPr/>
        </p:nvSpPr>
        <p:spPr>
          <a:xfrm>
            <a:off x="1398270" y="2595880"/>
            <a:ext cx="6347460" cy="414020"/>
          </a:xfrm>
          <a:prstGeom prst="rect">
            <a:avLst/>
          </a:prstGeom>
        </p:spPr>
        <p:txBody>
          <a:bodyPr wrap="square">
            <a:spAutoFit/>
          </a:bodyPr>
          <a:lstStyle/>
          <a:p>
            <a:pPr indent="0" algn="just" fontAlgn="auto">
              <a:lnSpc>
                <a:spcPct val="150000"/>
              </a:lnSpc>
            </a:pPr>
            <a:r>
              <a:rPr lang="zh-CN" altLang="zh-CN" sz="1400" kern="100" dirty="0">
                <a:latin typeface="微软雅黑" panose="020B0503020204020204" pitchFamily="34" charset="-122"/>
                <a:ea typeface="微软雅黑" panose="020B0503020204020204" pitchFamily="34" charset="-122"/>
              </a:rPr>
              <a:t>式中α</a:t>
            </a:r>
            <a:r>
              <a:rPr lang="en-US" altLang="zh-CN" sz="1400" kern="100" baseline="-25000" dirty="0">
                <a:latin typeface="微软雅黑" panose="020B0503020204020204" pitchFamily="34" charset="-122"/>
                <a:ea typeface="微软雅黑" panose="020B0503020204020204" pitchFamily="34" charset="-122"/>
              </a:rPr>
              <a:t>a</a:t>
            </a:r>
            <a:r>
              <a:rPr lang="zh-CN" altLang="zh-CN" sz="1400" kern="100" dirty="0">
                <a:latin typeface="微软雅黑" panose="020B0503020204020204" pitchFamily="34" charset="-122"/>
                <a:ea typeface="微软雅黑" panose="020B0503020204020204" pitchFamily="34" charset="-122"/>
              </a:rPr>
              <a:t>、α</a:t>
            </a:r>
            <a:r>
              <a:rPr lang="en-US" altLang="zh-CN" sz="1400" kern="100" baseline="-25000" dirty="0">
                <a:latin typeface="微软雅黑" panose="020B0503020204020204" pitchFamily="34" charset="-122"/>
                <a:ea typeface="微软雅黑" panose="020B0503020204020204" pitchFamily="34" charset="-122"/>
              </a:rPr>
              <a:t>b</a:t>
            </a:r>
            <a:r>
              <a:rPr lang="en-US" altLang="zh-CN" sz="1400" kern="100" dirty="0">
                <a:latin typeface="微软雅黑" panose="020B0503020204020204" pitchFamily="34" charset="-122"/>
                <a:ea typeface="微软雅黑" panose="020B0503020204020204" pitchFamily="34" charset="-122"/>
              </a:rPr>
              <a:t>——</a:t>
            </a:r>
            <a:r>
              <a:rPr lang="zh-CN" altLang="zh-CN" sz="1400" kern="100" dirty="0">
                <a:latin typeface="微软雅黑" panose="020B0503020204020204" pitchFamily="34" charset="-122"/>
                <a:ea typeface="微软雅黑" panose="020B0503020204020204" pitchFamily="34" charset="-122"/>
              </a:rPr>
              <a:t>骨料回归系数；</a:t>
            </a:r>
            <a:r>
              <a:rPr lang="en-US" altLang="zh-CN" sz="1400" kern="100" dirty="0">
                <a:latin typeface="微软雅黑" panose="020B0503020204020204" pitchFamily="34" charset="-122"/>
                <a:ea typeface="微软雅黑" panose="020B0503020204020204" pitchFamily="34" charset="-122"/>
              </a:rPr>
              <a:t>f</a:t>
            </a:r>
            <a:r>
              <a:rPr lang="en-US" altLang="zh-CN" sz="1400" kern="100" baseline="-25000" dirty="0">
                <a:latin typeface="微软雅黑" panose="020B0503020204020204" pitchFamily="34" charset="-122"/>
                <a:ea typeface="微软雅黑" panose="020B0503020204020204" pitchFamily="34" charset="-122"/>
              </a:rPr>
              <a:t>b</a:t>
            </a:r>
            <a:r>
              <a:rPr lang="en-US" altLang="zh-CN" sz="1400" kern="100" dirty="0">
                <a:latin typeface="微软雅黑" panose="020B0503020204020204" pitchFamily="34" charset="-122"/>
                <a:ea typeface="微软雅黑" panose="020B0503020204020204" pitchFamily="34" charset="-122"/>
              </a:rPr>
              <a:t>——</a:t>
            </a:r>
            <a:r>
              <a:rPr lang="zh-CN" altLang="zh-CN" sz="1400" kern="100" dirty="0">
                <a:latin typeface="微软雅黑" panose="020B0503020204020204" pitchFamily="34" charset="-122"/>
                <a:ea typeface="微软雅黑" panose="020B0503020204020204" pitchFamily="34" charset="-122"/>
              </a:rPr>
              <a:t>胶凝材料</a:t>
            </a:r>
            <a:r>
              <a:rPr lang="en-US" altLang="zh-CN" sz="1400" kern="100" dirty="0">
                <a:latin typeface="微软雅黑" panose="020B0503020204020204" pitchFamily="34" charset="-122"/>
                <a:ea typeface="微软雅黑" panose="020B0503020204020204" pitchFamily="34" charset="-122"/>
              </a:rPr>
              <a:t>28d</a:t>
            </a:r>
            <a:r>
              <a:rPr lang="zh-CN" altLang="zh-CN" sz="1400" kern="100" dirty="0">
                <a:latin typeface="微软雅黑" panose="020B0503020204020204" pitchFamily="34" charset="-122"/>
                <a:ea typeface="微软雅黑" panose="020B0503020204020204" pitchFamily="34" charset="-122"/>
              </a:rPr>
              <a:t>抗压强度实测值（</a:t>
            </a:r>
            <a:r>
              <a:rPr lang="en-US" altLang="zh-CN" sz="1400" kern="100" dirty="0" err="1">
                <a:latin typeface="微软雅黑" panose="020B0503020204020204" pitchFamily="34" charset="-122"/>
                <a:ea typeface="微软雅黑" panose="020B0503020204020204" pitchFamily="34" charset="-122"/>
              </a:rPr>
              <a:t>MPa</a:t>
            </a:r>
            <a:r>
              <a:rPr lang="zh-CN" altLang="zh-CN" sz="1400" kern="100" dirty="0">
                <a:latin typeface="微软雅黑" panose="020B0503020204020204" pitchFamily="34" charset="-122"/>
                <a:ea typeface="微软雅黑" panose="020B0503020204020204" pitchFamily="34" charset="-122"/>
              </a:rPr>
              <a:t>）。</a:t>
            </a:r>
          </a:p>
        </p:txBody>
      </p:sp>
      <p:grpSp>
        <p:nvGrpSpPr>
          <p:cNvPr id="11" name="组合 10"/>
          <p:cNvGrpSpPr/>
          <p:nvPr/>
        </p:nvGrpSpPr>
        <p:grpSpPr>
          <a:xfrm>
            <a:off x="1277196" y="3381375"/>
            <a:ext cx="6589609" cy="414020"/>
            <a:chOff x="737" y="5074"/>
            <a:chExt cx="10377" cy="652"/>
          </a:xfrm>
        </p:grpSpPr>
        <p:sp>
          <p:nvSpPr>
            <p:cNvPr id="6" name="矩形 5"/>
            <p:cNvSpPr/>
            <p:nvPr/>
          </p:nvSpPr>
          <p:spPr>
            <a:xfrm>
              <a:off x="737" y="5074"/>
              <a:ext cx="10377" cy="652"/>
            </a:xfrm>
            <a:prstGeom prst="rect">
              <a:avLst/>
            </a:prstGeom>
          </p:spPr>
          <p:txBody>
            <a:bodyPr wrap="square">
              <a:spAutoFit/>
            </a:bodyPr>
            <a:lstStyle/>
            <a:p>
              <a:pPr indent="0" algn="just" fontAlgn="auto">
                <a:lnSpc>
                  <a:spcPct val="150000"/>
                </a:lnSpc>
              </a:pPr>
              <a:r>
                <a:rPr lang="en-US" altLang="zh-CN" sz="1400" b="1" kern="100" dirty="0">
                  <a:latin typeface="微软雅黑" panose="020B0503020204020204" pitchFamily="34" charset="-122"/>
                  <a:ea typeface="微软雅黑" panose="020B0503020204020204" pitchFamily="34" charset="-122"/>
                </a:rPr>
                <a:t>A.</a:t>
              </a:r>
              <a:r>
                <a:rPr lang="zh-CN" altLang="zh-CN" sz="1400" kern="100" dirty="0">
                  <a:latin typeface="微软雅黑" panose="020B0503020204020204" pitchFamily="34" charset="-122"/>
                  <a:ea typeface="微软雅黑" panose="020B0503020204020204" pitchFamily="34" charset="-122"/>
                </a:rPr>
                <a:t>当无胶凝材料</a:t>
              </a:r>
              <a:r>
                <a:rPr lang="en-US" altLang="zh-CN" sz="1400" kern="100" dirty="0">
                  <a:latin typeface="微软雅黑" panose="020B0503020204020204" pitchFamily="34" charset="-122"/>
                  <a:ea typeface="微软雅黑" panose="020B0503020204020204" pitchFamily="34" charset="-122"/>
                </a:rPr>
                <a:t>28d</a:t>
              </a:r>
              <a:r>
                <a:rPr lang="zh-CN" altLang="zh-CN" sz="1400" kern="100" dirty="0">
                  <a:latin typeface="微软雅黑" panose="020B0503020204020204" pitchFamily="34" charset="-122"/>
                  <a:ea typeface="微软雅黑" panose="020B0503020204020204" pitchFamily="34" charset="-122"/>
                </a:rPr>
                <a:t>抗压强度实测值时，式中的</a:t>
              </a:r>
              <a:r>
                <a:rPr lang="en-US" altLang="zh-CN" sz="1400" kern="100" dirty="0">
                  <a:latin typeface="微软雅黑" panose="020B0503020204020204" pitchFamily="34" charset="-122"/>
                  <a:ea typeface="微软雅黑" panose="020B0503020204020204" pitchFamily="34" charset="-122"/>
                </a:rPr>
                <a:t>f</a:t>
              </a:r>
              <a:r>
                <a:rPr lang="en-US" altLang="zh-CN" sz="1400" kern="100" baseline="-25000" dirty="0">
                  <a:latin typeface="微软雅黑" panose="020B0503020204020204" pitchFamily="34" charset="-122"/>
                  <a:ea typeface="微软雅黑" panose="020B0503020204020204" pitchFamily="34" charset="-122"/>
                </a:rPr>
                <a:t>b</a:t>
              </a:r>
              <a:r>
                <a:rPr lang="zh-CN" altLang="zh-CN" sz="1400" kern="100" dirty="0">
                  <a:latin typeface="微软雅黑" panose="020B0503020204020204" pitchFamily="34" charset="-122"/>
                  <a:ea typeface="微软雅黑" panose="020B0503020204020204" pitchFamily="34" charset="-122"/>
                </a:rPr>
                <a:t>值可按下式确定：</a:t>
              </a:r>
            </a:p>
          </p:txBody>
        </p:sp>
        <p:sp>
          <p:nvSpPr>
            <p:cNvPr id="7" name="矩形 6"/>
            <p:cNvSpPr/>
            <p:nvPr/>
          </p:nvSpPr>
          <p:spPr>
            <a:xfrm>
              <a:off x="9252" y="5110"/>
              <a:ext cx="1862" cy="580"/>
            </a:xfrm>
            <a:prstGeom prst="rect">
              <a:avLst/>
            </a:prstGeom>
          </p:spPr>
          <p:txBody>
            <a:bodyPr wrap="square">
              <a:spAutoFit/>
            </a:bodyPr>
            <a:lstStyle/>
            <a:p>
              <a:r>
                <a:rPr lang="en-US" altLang="zh-CN" i="1" kern="100" dirty="0">
                  <a:solidFill>
                    <a:srgbClr val="000000"/>
                  </a:solidFill>
                  <a:latin typeface="微软雅黑" panose="020B0503020204020204" pitchFamily="34" charset="-122"/>
                  <a:ea typeface="微软雅黑" panose="020B0503020204020204" pitchFamily="34" charset="-122"/>
                </a:rPr>
                <a:t>f</a:t>
              </a:r>
              <a:r>
                <a:rPr lang="en-US" altLang="zh-CN" i="1" kern="100" baseline="-25000" dirty="0">
                  <a:solidFill>
                    <a:srgbClr val="000000"/>
                  </a:solidFill>
                  <a:latin typeface="微软雅黑" panose="020B0503020204020204" pitchFamily="34" charset="-122"/>
                  <a:ea typeface="微软雅黑" panose="020B0503020204020204" pitchFamily="34" charset="-122"/>
                </a:rPr>
                <a:t>b</a:t>
              </a:r>
              <a:r>
                <a:rPr lang="en-US" altLang="zh-CN" i="1" kern="100" dirty="0">
                  <a:solidFill>
                    <a:srgbClr val="000000"/>
                  </a:solidFill>
                  <a:latin typeface="微软雅黑" panose="020B0503020204020204" pitchFamily="34" charset="-122"/>
                  <a:ea typeface="微软雅黑" panose="020B0503020204020204" pitchFamily="34" charset="-122"/>
                </a:rPr>
                <a:t>=</a:t>
              </a:r>
              <a:r>
                <a:rPr lang="zh-CN" altLang="zh-CN" i="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γ</a:t>
              </a:r>
              <a:r>
                <a:rPr lang="en-US" altLang="zh-CN" i="1" kern="100" baseline="-250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f</a:t>
              </a:r>
              <a:r>
                <a:rPr lang="zh-CN" altLang="zh-CN" i="1" kern="10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γ</a:t>
              </a:r>
              <a:r>
                <a:rPr lang="en-US" altLang="zh-CN" i="1" kern="100" baseline="-25000" dirty="0" err="1">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s</a:t>
              </a:r>
              <a:r>
                <a:rPr lang="en-US" altLang="zh-CN" i="1" kern="100" dirty="0" err="1">
                  <a:solidFill>
                    <a:srgbClr val="000000"/>
                  </a:solidFill>
                  <a:latin typeface="微软雅黑" panose="020B0503020204020204" pitchFamily="34" charset="-122"/>
                  <a:ea typeface="微软雅黑" panose="020B0503020204020204" pitchFamily="34" charset="-122"/>
                </a:rPr>
                <a:t>f</a:t>
              </a:r>
              <a:r>
                <a:rPr lang="en-US" altLang="zh-CN" i="1" kern="100" baseline="-25000" dirty="0" err="1">
                  <a:solidFill>
                    <a:srgbClr val="000000"/>
                  </a:solidFill>
                  <a:latin typeface="微软雅黑" panose="020B0503020204020204" pitchFamily="34" charset="-122"/>
                  <a:ea typeface="微软雅黑" panose="020B0503020204020204" pitchFamily="34" charset="-122"/>
                </a:rPr>
                <a:t>ce</a:t>
              </a:r>
              <a:endParaRPr lang="zh-CN" altLang="en-US" dirty="0">
                <a:latin typeface="微软雅黑" panose="020B0503020204020204" pitchFamily="34" charset="-122"/>
                <a:ea typeface="微软雅黑" panose="020B0503020204020204" pitchFamily="34" charset="-122"/>
              </a:endParaRPr>
            </a:p>
          </p:txBody>
        </p:sp>
      </p:grpSp>
      <p:cxnSp>
        <p:nvCxnSpPr>
          <p:cNvPr id="10" name="直接连接符 9"/>
          <p:cNvCxnSpPr/>
          <p:nvPr/>
        </p:nvCxnSpPr>
        <p:spPr>
          <a:xfrm>
            <a:off x="508421" y="3010211"/>
            <a:ext cx="2809027" cy="443433"/>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3" name="文本框 2"/>
          <p:cNvSpPr txBox="1"/>
          <p:nvPr/>
        </p:nvSpPr>
        <p:spPr>
          <a:xfrm>
            <a:off x="965835" y="1078865"/>
            <a:ext cx="5259705" cy="414020"/>
          </a:xfrm>
          <a:prstGeom prst="rect">
            <a:avLst/>
          </a:prstGeom>
          <a:noFill/>
        </p:spPr>
        <p:txBody>
          <a:bodyPr wrap="none" rtlCol="0" anchor="t">
            <a:spAutoFit/>
          </a:bodyPr>
          <a:lstStyle/>
          <a:p>
            <a:pPr indent="304800" algn="just">
              <a:lnSpc>
                <a:spcPct val="150000"/>
              </a:lnSpc>
              <a:spcAft>
                <a:spcPts val="0"/>
              </a:spcAft>
            </a:pPr>
            <a:r>
              <a:rPr lang="zh-CN" altLang="zh-CN" sz="1400" kern="100" dirty="0">
                <a:latin typeface="微软雅黑" panose="020B0503020204020204" pitchFamily="34" charset="-122"/>
                <a:ea typeface="微软雅黑" panose="020B0503020204020204" pitchFamily="34" charset="-122"/>
                <a:sym typeface="+mn-ea"/>
              </a:rPr>
              <a:t>混凝土强度等级小于</a:t>
            </a:r>
            <a:r>
              <a:rPr lang="en-US" altLang="zh-CN" sz="1400" kern="100" dirty="0">
                <a:latin typeface="微软雅黑" panose="020B0503020204020204" pitchFamily="34" charset="-122"/>
                <a:ea typeface="微软雅黑" panose="020B0503020204020204" pitchFamily="34" charset="-122"/>
                <a:sym typeface="+mn-ea"/>
              </a:rPr>
              <a:t>C60</a:t>
            </a:r>
            <a:r>
              <a:rPr lang="zh-CN" altLang="zh-CN" sz="1400" kern="100" dirty="0">
                <a:latin typeface="微软雅黑" panose="020B0503020204020204" pitchFamily="34" charset="-122"/>
                <a:ea typeface="微软雅黑" panose="020B0503020204020204" pitchFamily="34" charset="-122"/>
                <a:sym typeface="+mn-ea"/>
              </a:rPr>
              <a:t>级时，混凝土水胶比宜按下式计算：</a:t>
            </a:r>
            <a:endParaRPr lang="zh-CN" altLang="en-US" sz="1400"/>
          </a:p>
        </p:txBody>
      </p:sp>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677670" y="684530"/>
            <a:ext cx="5788660" cy="414020"/>
          </a:xfrm>
          <a:prstGeom prst="rect">
            <a:avLst/>
          </a:prstGeom>
        </p:spPr>
        <p:txBody>
          <a:bodyPr wrap="square">
            <a:spAutoFit/>
          </a:bodyPr>
          <a:lstStyle/>
          <a:p>
            <a:pPr indent="0" algn="just" fontAlgn="auto">
              <a:lnSpc>
                <a:spcPct val="150000"/>
              </a:lnSpc>
            </a:pPr>
            <a:r>
              <a:rPr lang="zh-CN" altLang="zh-CN" sz="1400" kern="100" dirty="0">
                <a:latin typeface="微软雅黑" panose="020B0503020204020204" pitchFamily="34" charset="-122"/>
                <a:ea typeface="微软雅黑" panose="020B0503020204020204" pitchFamily="34" charset="-122"/>
              </a:rPr>
              <a:t>γ</a:t>
            </a:r>
            <a:r>
              <a:rPr lang="en-US" altLang="zh-CN" sz="1400" kern="100" baseline="-25000" dirty="0">
                <a:latin typeface="微软雅黑" panose="020B0503020204020204" pitchFamily="34" charset="-122"/>
                <a:ea typeface="微软雅黑" panose="020B0503020204020204" pitchFamily="34" charset="-122"/>
              </a:rPr>
              <a:t>f</a:t>
            </a:r>
            <a:r>
              <a:rPr lang="zh-CN" altLang="zh-CN" sz="1400" kern="100" dirty="0">
                <a:latin typeface="微软雅黑" panose="020B0503020204020204" pitchFamily="34" charset="-122"/>
                <a:ea typeface="微软雅黑" panose="020B0503020204020204" pitchFamily="34" charset="-122"/>
              </a:rPr>
              <a:t>·γ</a:t>
            </a:r>
            <a:r>
              <a:rPr lang="en-US" altLang="zh-CN" sz="1400" kern="100" baseline="-25000" dirty="0">
                <a:latin typeface="微软雅黑" panose="020B0503020204020204" pitchFamily="34" charset="-122"/>
                <a:ea typeface="微软雅黑" panose="020B0503020204020204" pitchFamily="34" charset="-122"/>
              </a:rPr>
              <a:t>s</a:t>
            </a:r>
            <a:r>
              <a:rPr lang="en-US" altLang="zh-CN" sz="1400" kern="100" dirty="0">
                <a:latin typeface="微软雅黑" panose="020B0503020204020204" pitchFamily="34" charset="-122"/>
                <a:ea typeface="微软雅黑" panose="020B0503020204020204" pitchFamily="34" charset="-122"/>
              </a:rPr>
              <a:t>——</a:t>
            </a:r>
            <a:r>
              <a:rPr lang="zh-CN" altLang="zh-CN" sz="1400" kern="100" dirty="0">
                <a:latin typeface="微软雅黑" panose="020B0503020204020204" pitchFamily="34" charset="-122"/>
                <a:ea typeface="微软雅黑" panose="020B0503020204020204" pitchFamily="34" charset="-122"/>
              </a:rPr>
              <a:t>粉煤灰影响系数和粒化高炉矿渣粉影响系数，可按</a:t>
            </a:r>
            <a:r>
              <a:rPr lang="zh-CN" altLang="en-US" sz="1400" kern="100" dirty="0">
                <a:latin typeface="微软雅黑" panose="020B0503020204020204" pitchFamily="34" charset="-122"/>
                <a:ea typeface="微软雅黑" panose="020B0503020204020204" pitchFamily="34" charset="-122"/>
              </a:rPr>
              <a:t>下表</a:t>
            </a:r>
            <a:r>
              <a:rPr lang="zh-CN" altLang="zh-CN" sz="1400" kern="100" dirty="0">
                <a:latin typeface="微软雅黑" panose="020B0503020204020204" pitchFamily="34" charset="-122"/>
                <a:ea typeface="微软雅黑" panose="020B0503020204020204" pitchFamily="34" charset="-122"/>
              </a:rPr>
              <a:t>确定；</a:t>
            </a:r>
          </a:p>
        </p:txBody>
      </p:sp>
      <p:graphicFrame>
        <p:nvGraphicFramePr>
          <p:cNvPr id="9" name="表格 8"/>
          <p:cNvGraphicFramePr>
            <a:graphicFrameLocks noGrp="1"/>
          </p:cNvGraphicFramePr>
          <p:nvPr/>
        </p:nvGraphicFramePr>
        <p:xfrm>
          <a:off x="822960" y="1098550"/>
          <a:ext cx="7498080" cy="1871980"/>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2626995">
                  <a:extLst>
                    <a:ext uri="{9D8B030D-6E8A-4147-A177-3AD203B41FA5}">
                      <a16:colId xmlns:a16="http://schemas.microsoft.com/office/drawing/2014/main" val="20000"/>
                    </a:ext>
                  </a:extLst>
                </a:gridCol>
                <a:gridCol w="2471420">
                  <a:extLst>
                    <a:ext uri="{9D8B030D-6E8A-4147-A177-3AD203B41FA5}">
                      <a16:colId xmlns:a16="http://schemas.microsoft.com/office/drawing/2014/main" val="20001"/>
                    </a:ext>
                  </a:extLst>
                </a:gridCol>
                <a:gridCol w="2399665">
                  <a:extLst>
                    <a:ext uri="{9D8B030D-6E8A-4147-A177-3AD203B41FA5}">
                      <a16:colId xmlns:a16="http://schemas.microsoft.com/office/drawing/2014/main" val="20002"/>
                    </a:ext>
                  </a:extLst>
                </a:gridCol>
              </a:tblGrid>
              <a:tr h="468630">
                <a:tc>
                  <a:txBody>
                    <a:bodyPr/>
                    <a:lstStyle/>
                    <a:p>
                      <a:pPr indent="133350" algn="l">
                        <a:spcAft>
                          <a:spcPts val="0"/>
                        </a:spcAft>
                      </a:pPr>
                      <a:r>
                        <a:rPr lang="zh-CN" altLang="en-US" sz="1400" dirty="0">
                          <a:effectLst/>
                          <a:latin typeface="宋体" panose="02010600030101010101" pitchFamily="2" charset="-122"/>
                          <a:ea typeface="宋体" panose="02010600030101010101" pitchFamily="2" charset="-122"/>
                        </a:rPr>
                        <a:t>种类</a:t>
                      </a:r>
                      <a:r>
                        <a:rPr lang="zh-CN" sz="1400" kern="100" dirty="0">
                          <a:effectLst/>
                          <a:latin typeface="宋体" panose="02010600030101010101" pitchFamily="2" charset="-122"/>
                          <a:ea typeface="宋体" panose="02010600030101010101" pitchFamily="2" charset="-122"/>
                        </a:rPr>
                        <a:t>掺量（％）</a:t>
                      </a:r>
                      <a:r>
                        <a:rPr lang="zh-CN" altLang="en-US" sz="1400" kern="100" dirty="0">
                          <a:effectLst/>
                          <a:latin typeface="宋体" panose="02010600030101010101" pitchFamily="2" charset="-122"/>
                          <a:ea typeface="宋体" panose="02010600030101010101" pitchFamily="2" charset="-122"/>
                        </a:rPr>
                        <a:t>改</a:t>
                      </a:r>
                      <a:endParaRPr lang="zh-CN" sz="1400" kern="100" dirty="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zh-CN" sz="1400" kern="100">
                          <a:effectLst/>
                          <a:latin typeface="宋体" panose="02010600030101010101" pitchFamily="2" charset="-122"/>
                          <a:ea typeface="宋体" panose="02010600030101010101" pitchFamily="2" charset="-122"/>
                        </a:rPr>
                        <a:t>粉煤灰影响系数γ</a:t>
                      </a:r>
                      <a:r>
                        <a:rPr lang="en-US" sz="1400" kern="100" baseline="-25000">
                          <a:effectLst/>
                          <a:latin typeface="宋体" panose="02010600030101010101" pitchFamily="2" charset="-122"/>
                          <a:ea typeface="宋体" panose="02010600030101010101" pitchFamily="2" charset="-122"/>
                        </a:rPr>
                        <a:t>f</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zh-CN" sz="1400" kern="100" dirty="0">
                          <a:effectLst/>
                          <a:latin typeface="宋体" panose="02010600030101010101" pitchFamily="2" charset="-122"/>
                          <a:ea typeface="宋体" panose="02010600030101010101" pitchFamily="2" charset="-122"/>
                        </a:rPr>
                        <a:t>粒化髙炉矿渣粉影响系数γ</a:t>
                      </a:r>
                      <a:r>
                        <a:rPr lang="en-US" sz="1400" kern="100" baseline="-25000" dirty="0">
                          <a:effectLst/>
                          <a:latin typeface="宋体" panose="02010600030101010101" pitchFamily="2" charset="-122"/>
                          <a:ea typeface="宋体" panose="02010600030101010101" pitchFamily="2" charset="-122"/>
                        </a:rPr>
                        <a:t>s</a:t>
                      </a:r>
                      <a:endParaRPr lang="zh-CN" sz="1400" kern="100" dirty="0">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0000"/>
                  </a:ext>
                </a:extLst>
              </a:tr>
              <a:tr h="234950">
                <a:tc>
                  <a:txBody>
                    <a:bodyPr/>
                    <a:lstStyle/>
                    <a:p>
                      <a:pPr indent="304800" algn="ctr">
                        <a:spcAft>
                          <a:spcPts val="0"/>
                        </a:spcAft>
                      </a:pPr>
                      <a:r>
                        <a:rPr lang="en-US" sz="1400" kern="100" dirty="0">
                          <a:effectLst/>
                          <a:latin typeface="宋体" panose="02010600030101010101" pitchFamily="2" charset="-122"/>
                          <a:ea typeface="宋体" panose="02010600030101010101" pitchFamily="2" charset="-122"/>
                        </a:rPr>
                        <a:t>0</a:t>
                      </a: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1.00</a:t>
                      </a: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1.00</a:t>
                      </a:r>
                    </a:p>
                  </a:txBody>
                  <a:tcPr marL="0" marR="0" marT="0" marB="0" anchor="ctr"/>
                </a:tc>
                <a:extLst>
                  <a:ext uri="{0D108BD9-81ED-4DB2-BD59-A6C34878D82A}">
                    <a16:rowId xmlns:a16="http://schemas.microsoft.com/office/drawing/2014/main" val="10001"/>
                  </a:ext>
                </a:extLst>
              </a:tr>
              <a:tr h="231140">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10</a:t>
                      </a: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0.85—0.95</a:t>
                      </a: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1.00</a:t>
                      </a:r>
                    </a:p>
                  </a:txBody>
                  <a:tcPr marL="0" marR="0" marT="0" marB="0" anchor="ctr"/>
                </a:tc>
                <a:extLst>
                  <a:ext uri="{0D108BD9-81ED-4DB2-BD59-A6C34878D82A}">
                    <a16:rowId xmlns:a16="http://schemas.microsoft.com/office/drawing/2014/main" val="10002"/>
                  </a:ext>
                </a:extLst>
              </a:tr>
              <a:tr h="233680">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20</a:t>
                      </a: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0.75</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0.85</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0.95</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1.00</a:t>
                      </a:r>
                      <a:endParaRPr lang="zh-CN" sz="1400" kern="100">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0003"/>
                  </a:ext>
                </a:extLst>
              </a:tr>
              <a:tr h="234950">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30</a:t>
                      </a: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0.65</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0.75</a:t>
                      </a:r>
                      <a:endParaRPr lang="zh-CN" sz="1400" kern="100">
                        <a:effectLst/>
                        <a:latin typeface="宋体" panose="02010600030101010101" pitchFamily="2" charset="-122"/>
                        <a:ea typeface="宋体" panose="02010600030101010101" pitchFamily="2" charset="-122"/>
                      </a:endParaRP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0.90—1.00</a:t>
                      </a:r>
                    </a:p>
                  </a:txBody>
                  <a:tcPr marL="0" marR="0" marT="0" marB="0" anchor="ctr"/>
                </a:tc>
                <a:extLst>
                  <a:ext uri="{0D108BD9-81ED-4DB2-BD59-A6C34878D82A}">
                    <a16:rowId xmlns:a16="http://schemas.microsoft.com/office/drawing/2014/main" val="10004"/>
                  </a:ext>
                </a:extLst>
              </a:tr>
              <a:tr h="233680">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40</a:t>
                      </a: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0.55—0.65</a:t>
                      </a:r>
                    </a:p>
                  </a:txBody>
                  <a:tcPr marL="0" marR="0" marT="0" marB="0" anchor="ctr"/>
                </a:tc>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0.80</a:t>
                      </a:r>
                      <a:r>
                        <a:rPr lang="zh-CN" sz="1400" kern="100">
                          <a:effectLst/>
                          <a:latin typeface="宋体" panose="02010600030101010101" pitchFamily="2" charset="-122"/>
                          <a:ea typeface="宋体" panose="02010600030101010101" pitchFamily="2" charset="-122"/>
                        </a:rPr>
                        <a:t>〜</a:t>
                      </a:r>
                      <a:r>
                        <a:rPr lang="en-US" sz="1400" kern="100">
                          <a:effectLst/>
                          <a:latin typeface="宋体" panose="02010600030101010101" pitchFamily="2" charset="-122"/>
                          <a:ea typeface="宋体" panose="02010600030101010101" pitchFamily="2" charset="-122"/>
                        </a:rPr>
                        <a:t>0.90</a:t>
                      </a:r>
                      <a:endParaRPr lang="zh-CN" sz="1400" kern="100">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0005"/>
                  </a:ext>
                </a:extLst>
              </a:tr>
              <a:tr h="234950">
                <a:tc>
                  <a:txBody>
                    <a:bodyPr/>
                    <a:lstStyle/>
                    <a:p>
                      <a:pPr indent="304800" algn="ctr">
                        <a:spcAft>
                          <a:spcPts val="0"/>
                        </a:spcAft>
                      </a:pPr>
                      <a:r>
                        <a:rPr lang="en-US" sz="1400" kern="100">
                          <a:effectLst/>
                          <a:latin typeface="宋体" panose="02010600030101010101" pitchFamily="2" charset="-122"/>
                          <a:ea typeface="宋体" panose="02010600030101010101" pitchFamily="2" charset="-122"/>
                        </a:rPr>
                        <a:t>50</a:t>
                      </a:r>
                    </a:p>
                  </a:txBody>
                  <a:tcPr marL="0" marR="0" marT="0" marB="0" anchor="ctr"/>
                </a:tc>
                <a:tc>
                  <a:txBody>
                    <a:bodyPr/>
                    <a:lstStyle/>
                    <a:p>
                      <a:pPr indent="304800" algn="ctr">
                        <a:spcAft>
                          <a:spcPts val="0"/>
                        </a:spcAft>
                      </a:pPr>
                      <a:r>
                        <a:rPr lang="zh-CN" sz="1400" kern="100">
                          <a:effectLst/>
                          <a:latin typeface="宋体" panose="02010600030101010101" pitchFamily="2" charset="-122"/>
                          <a:ea typeface="宋体" panose="02010600030101010101" pitchFamily="2" charset="-122"/>
                        </a:rPr>
                        <a:t>—</a:t>
                      </a:r>
                    </a:p>
                  </a:txBody>
                  <a:tcPr marL="0" marR="0" marT="0" marB="0" anchor="ctr"/>
                </a:tc>
                <a:tc>
                  <a:txBody>
                    <a:bodyPr/>
                    <a:lstStyle/>
                    <a:p>
                      <a:pPr indent="304800" algn="ctr">
                        <a:spcAft>
                          <a:spcPts val="0"/>
                        </a:spcAft>
                      </a:pPr>
                      <a:r>
                        <a:rPr lang="en-US" sz="1400" kern="100" dirty="0">
                          <a:effectLst/>
                          <a:latin typeface="宋体" panose="02010600030101010101" pitchFamily="2" charset="-122"/>
                          <a:ea typeface="宋体" panose="02010600030101010101" pitchFamily="2" charset="-122"/>
                        </a:rPr>
                        <a:t>0.70</a:t>
                      </a:r>
                      <a:r>
                        <a:rPr lang="zh-CN" sz="1400" kern="100" dirty="0">
                          <a:effectLst/>
                          <a:latin typeface="宋体" panose="02010600030101010101" pitchFamily="2" charset="-122"/>
                          <a:ea typeface="宋体" panose="02010600030101010101" pitchFamily="2" charset="-122"/>
                        </a:rPr>
                        <a:t>〜</a:t>
                      </a:r>
                      <a:r>
                        <a:rPr lang="en-US" sz="1400" kern="100" dirty="0">
                          <a:effectLst/>
                          <a:latin typeface="宋体" panose="02010600030101010101" pitchFamily="2" charset="-122"/>
                          <a:ea typeface="宋体" panose="02010600030101010101" pitchFamily="2" charset="-122"/>
                        </a:rPr>
                        <a:t>0.85</a:t>
                      </a:r>
                      <a:endParaRPr lang="zh-CN" sz="1400" kern="100" dirty="0">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0006"/>
                  </a:ext>
                </a:extLst>
              </a:tr>
            </a:tbl>
          </a:graphicData>
        </a:graphic>
      </p:graphicFrame>
      <p:cxnSp>
        <p:nvCxnSpPr>
          <p:cNvPr id="10" name="直接连接符 9"/>
          <p:cNvCxnSpPr/>
          <p:nvPr/>
        </p:nvCxnSpPr>
        <p:spPr>
          <a:xfrm>
            <a:off x="508421" y="3010211"/>
            <a:ext cx="2809027" cy="443433"/>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矩形 10"/>
          <p:cNvSpPr/>
          <p:nvPr/>
        </p:nvSpPr>
        <p:spPr>
          <a:xfrm>
            <a:off x="1322070" y="3064192"/>
            <a:ext cx="6499860" cy="737235"/>
          </a:xfrm>
          <a:prstGeom prst="rect">
            <a:avLst/>
          </a:prstGeom>
        </p:spPr>
        <p:txBody>
          <a:bodyPr wrap="square">
            <a:spAutoFit/>
          </a:bodyPr>
          <a:lstStyle/>
          <a:p>
            <a:pPr indent="0" algn="just" fontAlgn="auto">
              <a:lnSpc>
                <a:spcPct val="150000"/>
              </a:lnSpc>
            </a:pPr>
            <a:r>
              <a:rPr lang="en-US" altLang="zh-CN" sz="1400" kern="100" dirty="0" err="1">
                <a:latin typeface="微软雅黑" panose="020B0503020204020204" pitchFamily="34" charset="-122"/>
                <a:ea typeface="微软雅黑" panose="020B0503020204020204" pitchFamily="34" charset="-122"/>
              </a:rPr>
              <a:t>f</a:t>
            </a:r>
            <a:r>
              <a:rPr lang="en-US" altLang="zh-CN" sz="1400" kern="100" baseline="-25000" dirty="0" err="1">
                <a:latin typeface="微软雅黑" panose="020B0503020204020204" pitchFamily="34" charset="-122"/>
                <a:ea typeface="微软雅黑" panose="020B0503020204020204" pitchFamily="34" charset="-122"/>
              </a:rPr>
              <a:t>ce</a:t>
            </a:r>
            <a:r>
              <a:rPr lang="en-US" altLang="zh-CN" sz="1400" kern="100" dirty="0">
                <a:latin typeface="微软雅黑" panose="020B0503020204020204" pitchFamily="34" charset="-122"/>
                <a:ea typeface="微软雅黑" panose="020B0503020204020204" pitchFamily="34" charset="-122"/>
              </a:rPr>
              <a:t>——</a:t>
            </a:r>
            <a:r>
              <a:rPr lang="zh-CN" altLang="zh-CN" sz="1400" kern="100" dirty="0">
                <a:latin typeface="微软雅黑" panose="020B0503020204020204" pitchFamily="34" charset="-122"/>
                <a:ea typeface="微软雅黑" panose="020B0503020204020204" pitchFamily="34" charset="-122"/>
              </a:rPr>
              <a:t>水泥</a:t>
            </a:r>
            <a:r>
              <a:rPr lang="en-US" altLang="zh-CN" sz="1400" kern="100" dirty="0">
                <a:latin typeface="微软雅黑" panose="020B0503020204020204" pitchFamily="34" charset="-122"/>
                <a:ea typeface="微软雅黑" panose="020B0503020204020204" pitchFamily="34" charset="-122"/>
              </a:rPr>
              <a:t>28d</a:t>
            </a:r>
            <a:r>
              <a:rPr lang="zh-CN" altLang="zh-CN" sz="1400" kern="100" dirty="0">
                <a:latin typeface="微软雅黑" panose="020B0503020204020204" pitchFamily="34" charset="-122"/>
                <a:ea typeface="微软雅黑" panose="020B0503020204020204" pitchFamily="34" charset="-122"/>
              </a:rPr>
              <a:t>胶砂压强度（</a:t>
            </a:r>
            <a:r>
              <a:rPr lang="en-US" altLang="zh-CN" sz="1400" kern="100" dirty="0" err="1">
                <a:latin typeface="微软雅黑" panose="020B0503020204020204" pitchFamily="34" charset="-122"/>
                <a:ea typeface="微软雅黑" panose="020B0503020204020204" pitchFamily="34" charset="-122"/>
              </a:rPr>
              <a:t>MPa</a:t>
            </a:r>
            <a:r>
              <a:rPr lang="zh-CN" altLang="zh-CN" sz="1400" kern="100" dirty="0">
                <a:latin typeface="微软雅黑" panose="020B0503020204020204" pitchFamily="34" charset="-122"/>
                <a:ea typeface="微软雅黑" panose="020B0503020204020204" pitchFamily="34" charset="-122"/>
              </a:rPr>
              <a:t>）实测值。若无实测值，</a:t>
            </a:r>
            <a:r>
              <a:rPr lang="en-US" altLang="zh-CN" sz="1400" kern="100" dirty="0" err="1">
                <a:latin typeface="微软雅黑" panose="020B0503020204020204" pitchFamily="34" charset="-122"/>
                <a:ea typeface="微软雅黑" panose="020B0503020204020204" pitchFamily="34" charset="-122"/>
              </a:rPr>
              <a:t>f</a:t>
            </a:r>
            <a:r>
              <a:rPr lang="en-US" altLang="zh-CN" sz="1400" kern="100" baseline="-25000" dirty="0" err="1">
                <a:latin typeface="微软雅黑" panose="020B0503020204020204" pitchFamily="34" charset="-122"/>
                <a:ea typeface="微软雅黑" panose="020B0503020204020204" pitchFamily="34" charset="-122"/>
              </a:rPr>
              <a:t>ce</a:t>
            </a:r>
            <a:r>
              <a:rPr lang="en-US" altLang="zh-CN" sz="1400" kern="100" dirty="0">
                <a:latin typeface="微软雅黑" panose="020B0503020204020204" pitchFamily="34" charset="-122"/>
                <a:ea typeface="微软雅黑" panose="020B0503020204020204" pitchFamily="34" charset="-122"/>
              </a:rPr>
              <a:t>=</a:t>
            </a:r>
            <a:r>
              <a:rPr lang="zh-CN" altLang="zh-CN" sz="1400" kern="100" dirty="0">
                <a:latin typeface="微软雅黑" panose="020B0503020204020204" pitchFamily="34" charset="-122"/>
                <a:ea typeface="微软雅黑" panose="020B0503020204020204" pitchFamily="34" charset="-122"/>
              </a:rPr>
              <a:t>γ</a:t>
            </a:r>
            <a:r>
              <a:rPr lang="en-US" altLang="zh-CN" sz="1400" kern="100" baseline="-25000" dirty="0">
                <a:latin typeface="微软雅黑" panose="020B0503020204020204" pitchFamily="34" charset="-122"/>
                <a:ea typeface="微软雅黑" panose="020B0503020204020204" pitchFamily="34" charset="-122"/>
              </a:rPr>
              <a:t>c</a:t>
            </a:r>
            <a:r>
              <a:rPr lang="zh-CN" altLang="zh-CN" sz="1400" kern="100" dirty="0">
                <a:latin typeface="微软雅黑" panose="020B0503020204020204" pitchFamily="34" charset="-122"/>
                <a:ea typeface="微软雅黑" panose="020B0503020204020204" pitchFamily="34" charset="-122"/>
              </a:rPr>
              <a:t>·</a:t>
            </a:r>
            <a:r>
              <a:rPr lang="en-US" altLang="zh-CN" sz="1400" kern="100" dirty="0" err="1">
                <a:latin typeface="微软雅黑" panose="020B0503020204020204" pitchFamily="34" charset="-122"/>
                <a:ea typeface="微软雅黑" panose="020B0503020204020204" pitchFamily="34" charset="-122"/>
              </a:rPr>
              <a:t>f</a:t>
            </a:r>
            <a:r>
              <a:rPr lang="en-US" altLang="zh-CN" sz="1400" kern="100" baseline="-25000" dirty="0" err="1">
                <a:latin typeface="微软雅黑" panose="020B0503020204020204" pitchFamily="34" charset="-122"/>
                <a:ea typeface="微软雅黑" panose="020B0503020204020204" pitchFamily="34" charset="-122"/>
              </a:rPr>
              <a:t>ce</a:t>
            </a:r>
            <a:r>
              <a:rPr lang="zh-CN" altLang="zh-CN" sz="1400" kern="100" baseline="-25000" dirty="0">
                <a:latin typeface="微软雅黑" panose="020B0503020204020204" pitchFamily="34" charset="-122"/>
                <a:ea typeface="微软雅黑" panose="020B0503020204020204" pitchFamily="34" charset="-122"/>
              </a:rPr>
              <a:t>，</a:t>
            </a:r>
            <a:r>
              <a:rPr lang="en-US" altLang="zh-CN" sz="1400" kern="100" baseline="-25000" dirty="0">
                <a:latin typeface="微软雅黑" panose="020B0503020204020204" pitchFamily="34" charset="-122"/>
                <a:ea typeface="微软雅黑" panose="020B0503020204020204" pitchFamily="34" charset="-122"/>
              </a:rPr>
              <a:t>g</a:t>
            </a:r>
            <a:r>
              <a:rPr lang="zh-CN" altLang="zh-CN" sz="1400" kern="100" dirty="0">
                <a:latin typeface="微软雅黑" panose="020B0503020204020204" pitchFamily="34" charset="-122"/>
                <a:ea typeface="微软雅黑" panose="020B0503020204020204" pitchFamily="34" charset="-122"/>
              </a:rPr>
              <a:t>，</a:t>
            </a:r>
          </a:p>
          <a:p>
            <a:pPr indent="0" algn="just" fontAlgn="auto">
              <a:lnSpc>
                <a:spcPct val="150000"/>
              </a:lnSpc>
            </a:pPr>
            <a:r>
              <a:rPr lang="zh-CN" altLang="zh-CN" sz="1400" kern="100" dirty="0">
                <a:latin typeface="微软雅黑" panose="020B0503020204020204" pitchFamily="34" charset="-122"/>
                <a:ea typeface="微软雅黑" panose="020B0503020204020204" pitchFamily="34" charset="-122"/>
              </a:rPr>
              <a:t>（γ</a:t>
            </a:r>
            <a:r>
              <a:rPr lang="en-US" altLang="zh-CN" sz="1400" kern="100" baseline="-25000" dirty="0">
                <a:latin typeface="微软雅黑" panose="020B0503020204020204" pitchFamily="34" charset="-122"/>
                <a:ea typeface="微软雅黑" panose="020B0503020204020204" pitchFamily="34" charset="-122"/>
              </a:rPr>
              <a:t>c</a:t>
            </a:r>
            <a:r>
              <a:rPr lang="zh-CN" altLang="zh-CN" sz="1400" kern="100" dirty="0">
                <a:latin typeface="微软雅黑" panose="020B0503020204020204" pitchFamily="34" charset="-122"/>
                <a:ea typeface="微软雅黑" panose="020B0503020204020204" pitchFamily="34" charset="-122"/>
              </a:rPr>
              <a:t>为水泥强度等级值的富余系数，可按</a:t>
            </a:r>
            <a:r>
              <a:rPr lang="zh-CN" altLang="en-US" sz="1400" kern="100" dirty="0">
                <a:latin typeface="微软雅黑" panose="020B0503020204020204" pitchFamily="34" charset="-122"/>
                <a:ea typeface="微软雅黑" panose="020B0503020204020204" pitchFamily="34" charset="-122"/>
              </a:rPr>
              <a:t>下表</a:t>
            </a:r>
            <a:r>
              <a:rPr lang="zh-CN" altLang="zh-CN" sz="1400" kern="100" dirty="0">
                <a:latin typeface="微软雅黑" panose="020B0503020204020204" pitchFamily="34" charset="-122"/>
                <a:ea typeface="微软雅黑" panose="020B0503020204020204" pitchFamily="34" charset="-122"/>
              </a:rPr>
              <a:t>确定；</a:t>
            </a:r>
            <a:r>
              <a:rPr lang="en-US" altLang="zh-CN" sz="1400" kern="100" dirty="0">
                <a:latin typeface="微软雅黑" panose="020B0503020204020204" pitchFamily="34" charset="-122"/>
                <a:ea typeface="微软雅黑" panose="020B0503020204020204" pitchFamily="34" charset="-122"/>
              </a:rPr>
              <a:t> </a:t>
            </a:r>
            <a:r>
              <a:rPr lang="en-US" altLang="zh-CN" sz="1400" kern="100" dirty="0" err="1">
                <a:latin typeface="微软雅黑" panose="020B0503020204020204" pitchFamily="34" charset="-122"/>
                <a:ea typeface="微软雅黑" panose="020B0503020204020204" pitchFamily="34" charset="-122"/>
              </a:rPr>
              <a:t>f</a:t>
            </a:r>
            <a:r>
              <a:rPr lang="en-US" altLang="zh-CN" sz="1400" kern="100" baseline="-25000" dirty="0" err="1">
                <a:latin typeface="微软雅黑" panose="020B0503020204020204" pitchFamily="34" charset="-122"/>
                <a:ea typeface="微软雅黑" panose="020B0503020204020204" pitchFamily="34" charset="-122"/>
              </a:rPr>
              <a:t>ce</a:t>
            </a:r>
            <a:r>
              <a:rPr lang="zh-CN" altLang="zh-CN" sz="1400" kern="100" baseline="-25000" dirty="0">
                <a:latin typeface="微软雅黑" panose="020B0503020204020204" pitchFamily="34" charset="-122"/>
                <a:ea typeface="微软雅黑" panose="020B0503020204020204" pitchFamily="34" charset="-122"/>
              </a:rPr>
              <a:t>，</a:t>
            </a:r>
            <a:r>
              <a:rPr lang="en-US" altLang="zh-CN" sz="1400" kern="100" baseline="-25000" dirty="0">
                <a:latin typeface="微软雅黑" panose="020B0503020204020204" pitchFamily="34" charset="-122"/>
                <a:ea typeface="微软雅黑" panose="020B0503020204020204" pitchFamily="34" charset="-122"/>
              </a:rPr>
              <a:t>g</a:t>
            </a:r>
            <a:r>
              <a:rPr lang="zh-CN" altLang="zh-CN" sz="1400" kern="100" dirty="0">
                <a:latin typeface="微软雅黑" panose="020B0503020204020204" pitchFamily="34" charset="-122"/>
                <a:ea typeface="微软雅黑" panose="020B0503020204020204" pitchFamily="34" charset="-122"/>
              </a:rPr>
              <a:t>为水泥强度等级值）。</a:t>
            </a:r>
          </a:p>
        </p:txBody>
      </p:sp>
      <p:graphicFrame>
        <p:nvGraphicFramePr>
          <p:cNvPr id="12" name="表格 11"/>
          <p:cNvGraphicFramePr>
            <a:graphicFrameLocks noGrp="1"/>
          </p:cNvGraphicFramePr>
          <p:nvPr>
            <p:extLst>
              <p:ext uri="{D42A27DB-BD31-4B8C-83A1-F6EECF244321}">
                <p14:modId xmlns:p14="http://schemas.microsoft.com/office/powerpoint/2010/main" val="454181323"/>
              </p:ext>
            </p:extLst>
          </p:nvPr>
        </p:nvGraphicFramePr>
        <p:xfrm>
          <a:off x="1919605" y="3895090"/>
          <a:ext cx="5304790" cy="605790"/>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1598930">
                  <a:extLst>
                    <a:ext uri="{9D8B030D-6E8A-4147-A177-3AD203B41FA5}">
                      <a16:colId xmlns:a16="http://schemas.microsoft.com/office/drawing/2014/main" val="20000"/>
                    </a:ext>
                  </a:extLst>
                </a:gridCol>
                <a:gridCol w="101346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549400">
                  <a:extLst>
                    <a:ext uri="{9D8B030D-6E8A-4147-A177-3AD203B41FA5}">
                      <a16:colId xmlns:a16="http://schemas.microsoft.com/office/drawing/2014/main" val="20003"/>
                    </a:ext>
                  </a:extLst>
                </a:gridCol>
              </a:tblGrid>
              <a:tr h="302895">
                <a:tc>
                  <a:txBody>
                    <a:bodyPr/>
                    <a:lstStyle/>
                    <a:p>
                      <a:pPr indent="0" algn="ctr">
                        <a:spcAft>
                          <a:spcPts val="0"/>
                        </a:spcAft>
                      </a:pPr>
                      <a:r>
                        <a:rPr lang="zh-CN" sz="1400" kern="100" dirty="0">
                          <a:effectLst/>
                          <a:latin typeface="宋体" panose="02010600030101010101" pitchFamily="2" charset="-122"/>
                          <a:ea typeface="宋体" panose="02010600030101010101" pitchFamily="2" charset="-122"/>
                        </a:rPr>
                        <a:t>水泥强度等级</a:t>
                      </a:r>
                    </a:p>
                  </a:txBody>
                  <a:tcPr marL="0" marR="0" marT="0" marB="0" anchor="ctr"/>
                </a:tc>
                <a:tc>
                  <a:txBody>
                    <a:bodyPr/>
                    <a:lstStyle/>
                    <a:p>
                      <a:pPr indent="0" algn="ctr">
                        <a:spcAft>
                          <a:spcPts val="0"/>
                        </a:spcAft>
                      </a:pPr>
                      <a:r>
                        <a:rPr lang="en-US" sz="1400" kern="100">
                          <a:effectLst/>
                          <a:latin typeface="宋体" panose="02010600030101010101" pitchFamily="2" charset="-122"/>
                          <a:ea typeface="宋体" panose="02010600030101010101" pitchFamily="2" charset="-122"/>
                        </a:rPr>
                        <a:t>32.5</a:t>
                      </a:r>
                    </a:p>
                  </a:txBody>
                  <a:tcPr marL="0" marR="0" marT="0" marB="0" anchor="ctr"/>
                </a:tc>
                <a:tc>
                  <a:txBody>
                    <a:bodyPr/>
                    <a:lstStyle/>
                    <a:p>
                      <a:pPr indent="0" algn="ctr">
                        <a:spcAft>
                          <a:spcPts val="0"/>
                        </a:spcAft>
                      </a:pPr>
                      <a:r>
                        <a:rPr lang="en-US" sz="1400" kern="100">
                          <a:effectLst/>
                          <a:latin typeface="宋体" panose="02010600030101010101" pitchFamily="2" charset="-122"/>
                          <a:ea typeface="宋体" panose="02010600030101010101" pitchFamily="2" charset="-122"/>
                        </a:rPr>
                        <a:t>42.5</a:t>
                      </a:r>
                    </a:p>
                  </a:txBody>
                  <a:tcPr marL="0" marR="0" marT="0" marB="0" anchor="ctr"/>
                </a:tc>
                <a:tc>
                  <a:txBody>
                    <a:bodyPr/>
                    <a:lstStyle/>
                    <a:p>
                      <a:pPr indent="0" algn="ctr">
                        <a:spcAft>
                          <a:spcPts val="0"/>
                        </a:spcAft>
                      </a:pPr>
                      <a:r>
                        <a:rPr lang="en-US" sz="1400" kern="100">
                          <a:effectLst/>
                          <a:latin typeface="宋体" panose="02010600030101010101" pitchFamily="2" charset="-122"/>
                          <a:ea typeface="宋体" panose="02010600030101010101" pitchFamily="2" charset="-122"/>
                        </a:rPr>
                        <a:t>52.5</a:t>
                      </a:r>
                    </a:p>
                  </a:txBody>
                  <a:tcPr marL="0" marR="0" marT="0" marB="0" anchor="ctr"/>
                </a:tc>
                <a:extLst>
                  <a:ext uri="{0D108BD9-81ED-4DB2-BD59-A6C34878D82A}">
                    <a16:rowId xmlns:a16="http://schemas.microsoft.com/office/drawing/2014/main" val="10000"/>
                  </a:ext>
                </a:extLst>
              </a:tr>
              <a:tr h="302895">
                <a:tc>
                  <a:txBody>
                    <a:bodyPr/>
                    <a:lstStyle/>
                    <a:p>
                      <a:pPr indent="0" algn="ctr">
                        <a:spcAft>
                          <a:spcPts val="0"/>
                        </a:spcAft>
                      </a:pPr>
                      <a:r>
                        <a:rPr lang="zh-CN" sz="1400" kern="100">
                          <a:effectLst/>
                          <a:latin typeface="宋体" panose="02010600030101010101" pitchFamily="2" charset="-122"/>
                          <a:ea typeface="宋体" panose="02010600030101010101" pitchFamily="2" charset="-122"/>
                        </a:rPr>
                        <a:t>富余系数</a:t>
                      </a:r>
                    </a:p>
                  </a:txBody>
                  <a:tcPr marL="0" marR="0" marT="0" marB="0" anchor="ctr"/>
                </a:tc>
                <a:tc>
                  <a:txBody>
                    <a:bodyPr/>
                    <a:lstStyle/>
                    <a:p>
                      <a:pPr indent="0" algn="ctr">
                        <a:spcAft>
                          <a:spcPts val="0"/>
                        </a:spcAft>
                      </a:pPr>
                      <a:r>
                        <a:rPr lang="en-US" sz="1400" kern="100">
                          <a:effectLst/>
                          <a:latin typeface="宋体" panose="02010600030101010101" pitchFamily="2" charset="-122"/>
                          <a:ea typeface="宋体" panose="02010600030101010101" pitchFamily="2" charset="-122"/>
                        </a:rPr>
                        <a:t>1.12</a:t>
                      </a:r>
                    </a:p>
                  </a:txBody>
                  <a:tcPr marL="0" marR="0" marT="0" marB="0" anchor="ctr"/>
                </a:tc>
                <a:tc>
                  <a:txBody>
                    <a:bodyPr/>
                    <a:lstStyle/>
                    <a:p>
                      <a:pPr indent="0" algn="ctr">
                        <a:spcAft>
                          <a:spcPts val="0"/>
                        </a:spcAft>
                      </a:pPr>
                      <a:r>
                        <a:rPr lang="en-US" sz="1400" kern="100">
                          <a:effectLst/>
                          <a:latin typeface="宋体" panose="02010600030101010101" pitchFamily="2" charset="-122"/>
                          <a:ea typeface="宋体" panose="02010600030101010101" pitchFamily="2" charset="-122"/>
                        </a:rPr>
                        <a:t>1.16</a:t>
                      </a:r>
                    </a:p>
                  </a:txBody>
                  <a:tcPr marL="0" marR="0" marT="0" marB="0" anchor="ctr"/>
                </a:tc>
                <a:tc>
                  <a:txBody>
                    <a:bodyPr/>
                    <a:lstStyle/>
                    <a:p>
                      <a:pPr indent="0" algn="ctr">
                        <a:spcAft>
                          <a:spcPts val="0"/>
                        </a:spcAft>
                      </a:pPr>
                      <a:r>
                        <a:rPr lang="en-US" sz="1400" kern="100" dirty="0">
                          <a:effectLst/>
                          <a:latin typeface="宋体" panose="02010600030101010101" pitchFamily="2" charset="-122"/>
                          <a:ea typeface="宋体" panose="02010600030101010101" pitchFamily="2" charset="-122"/>
                        </a:rPr>
                        <a:t>1.10</a:t>
                      </a:r>
                    </a:p>
                  </a:txBody>
                  <a:tcPr marL="0" marR="0" marT="0" marB="0" anchor="ct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59500" y="810863"/>
            <a:ext cx="7825000" cy="1383665"/>
          </a:xfrm>
          <a:prstGeom prst="rect">
            <a:avLst/>
          </a:prstGeom>
        </p:spPr>
        <p:txBody>
          <a:bodyPr wrap="square">
            <a:spAutoFit/>
          </a:bodyPr>
          <a:lstStyle/>
          <a:p>
            <a:pPr indent="304800" algn="just">
              <a:lnSpc>
                <a:spcPct val="150000"/>
              </a:lnSpc>
            </a:pPr>
            <a:r>
              <a:rPr lang="en-US" altLang="zh-CN" sz="1400" b="1" kern="100" dirty="0">
                <a:latin typeface="微软雅黑" panose="020B0503020204020204" pitchFamily="34" charset="-122"/>
                <a:ea typeface="微软雅黑" panose="020B0503020204020204" pitchFamily="34" charset="-122"/>
              </a:rPr>
              <a:t>B.</a:t>
            </a:r>
            <a:r>
              <a:rPr lang="zh-CN" altLang="zh-CN" sz="1400" kern="100" dirty="0">
                <a:latin typeface="微软雅黑" panose="020B0503020204020204" pitchFamily="34" charset="-122"/>
                <a:ea typeface="微软雅黑" panose="020B0503020204020204" pitchFamily="34" charset="-122"/>
              </a:rPr>
              <a:t>回归系宜按下列规定确定：</a:t>
            </a:r>
            <a:r>
              <a:rPr lang="en-US" altLang="zh-CN" sz="1400" kern="100" dirty="0">
                <a:latin typeface="微软雅黑" panose="020B0503020204020204" pitchFamily="34" charset="-122"/>
                <a:ea typeface="微软雅黑" panose="020B0503020204020204" pitchFamily="34" charset="-122"/>
              </a:rPr>
              <a:t>    </a:t>
            </a:r>
            <a:endParaRPr lang="zh-CN" altLang="zh-CN" sz="1400" kern="100" dirty="0">
              <a:latin typeface="微软雅黑" panose="020B0503020204020204" pitchFamily="34" charset="-122"/>
              <a:ea typeface="微软雅黑" panose="020B0503020204020204" pitchFamily="34" charset="-122"/>
            </a:endParaRPr>
          </a:p>
          <a:p>
            <a:pPr indent="304800" algn="just">
              <a:lnSpc>
                <a:spcPct val="150000"/>
              </a:lnSpc>
            </a:pPr>
            <a:r>
              <a:rPr lang="en-US" altLang="zh-CN" sz="1400" kern="100" dirty="0">
                <a:latin typeface="微软雅黑" panose="020B0503020204020204" pitchFamily="34" charset="-122"/>
                <a:ea typeface="微软雅黑" panose="020B0503020204020204" pitchFamily="34" charset="-122"/>
              </a:rPr>
              <a:t>    a.</a:t>
            </a:r>
            <a:r>
              <a:rPr lang="zh-CN" altLang="zh-CN" sz="1400" kern="100" dirty="0">
                <a:latin typeface="微软雅黑" panose="020B0503020204020204" pitchFamily="34" charset="-122"/>
                <a:ea typeface="微软雅黑" panose="020B0503020204020204" pitchFamily="34" charset="-122"/>
              </a:rPr>
              <a:t>回归系数α</a:t>
            </a:r>
            <a:r>
              <a:rPr lang="en-US" altLang="zh-CN" sz="1400" kern="100" baseline="-25000" dirty="0">
                <a:latin typeface="微软雅黑" panose="020B0503020204020204" pitchFamily="34" charset="-122"/>
                <a:ea typeface="微软雅黑" panose="020B0503020204020204" pitchFamily="34" charset="-122"/>
              </a:rPr>
              <a:t>a</a:t>
            </a:r>
            <a:r>
              <a:rPr lang="zh-CN" altLang="zh-CN" sz="1400" kern="100" dirty="0">
                <a:latin typeface="微软雅黑" panose="020B0503020204020204" pitchFamily="34" charset="-122"/>
                <a:ea typeface="微软雅黑" panose="020B0503020204020204" pitchFamily="34" charset="-122"/>
              </a:rPr>
              <a:t>和α</a:t>
            </a:r>
            <a:r>
              <a:rPr lang="en-US" altLang="zh-CN" sz="1400" kern="100" baseline="-25000" dirty="0">
                <a:latin typeface="微软雅黑" panose="020B0503020204020204" pitchFamily="34" charset="-122"/>
                <a:ea typeface="微软雅黑" panose="020B0503020204020204" pitchFamily="34" charset="-122"/>
              </a:rPr>
              <a:t>b</a:t>
            </a:r>
            <a:r>
              <a:rPr lang="zh-CN" altLang="zh-CN" sz="1400" kern="100" dirty="0">
                <a:latin typeface="微软雅黑" panose="020B0503020204020204" pitchFamily="34" charset="-122"/>
                <a:ea typeface="微软雅黑" panose="020B0503020204020204" pitchFamily="34" charset="-122"/>
              </a:rPr>
              <a:t>应根据工程所使用的水泥、骨料，通过试验由建立的水胶比与混凝土强度关系式确定。</a:t>
            </a:r>
            <a:r>
              <a:rPr lang="en-US" altLang="zh-CN" sz="1400" kern="100" dirty="0">
                <a:latin typeface="微软雅黑" panose="020B0503020204020204" pitchFamily="34" charset="-122"/>
                <a:ea typeface="微软雅黑" panose="020B0503020204020204" pitchFamily="34" charset="-122"/>
              </a:rPr>
              <a:t>    </a:t>
            </a:r>
            <a:endParaRPr lang="zh-CN" altLang="zh-CN" sz="1400" kern="100" dirty="0">
              <a:latin typeface="微软雅黑" panose="020B0503020204020204" pitchFamily="34" charset="-122"/>
              <a:ea typeface="微软雅黑" panose="020B0503020204020204" pitchFamily="34" charset="-122"/>
            </a:endParaRPr>
          </a:p>
          <a:p>
            <a:pPr indent="304800" algn="just">
              <a:lnSpc>
                <a:spcPct val="150000"/>
              </a:lnSpc>
            </a:pPr>
            <a:r>
              <a:rPr lang="en-US" altLang="zh-CN" sz="1400" kern="100" dirty="0">
                <a:latin typeface="微软雅黑" panose="020B0503020204020204" pitchFamily="34" charset="-122"/>
                <a:ea typeface="微软雅黑" panose="020B0503020204020204" pitchFamily="34" charset="-122"/>
              </a:rPr>
              <a:t>    b.</a:t>
            </a:r>
            <a:r>
              <a:rPr lang="zh-CN" altLang="zh-CN" sz="1400" kern="100" dirty="0">
                <a:latin typeface="微软雅黑" panose="020B0503020204020204" pitchFamily="34" charset="-122"/>
                <a:ea typeface="微软雅黑" panose="020B0503020204020204" pitchFamily="34" charset="-122"/>
              </a:rPr>
              <a:t>当不具备上述试验统计资料时，其回归系数可按</a:t>
            </a:r>
            <a:r>
              <a:rPr lang="zh-CN" altLang="en-US" sz="1400" kern="100" dirty="0">
                <a:latin typeface="微软雅黑" panose="020B0503020204020204" pitchFamily="34" charset="-122"/>
                <a:ea typeface="微软雅黑" panose="020B0503020204020204" pitchFamily="34" charset="-122"/>
              </a:rPr>
              <a:t>下表</a:t>
            </a:r>
            <a:r>
              <a:rPr lang="zh-CN" altLang="zh-CN" sz="1400" kern="100" dirty="0">
                <a:latin typeface="微软雅黑" panose="020B0503020204020204" pitchFamily="34" charset="-122"/>
                <a:ea typeface="微软雅黑" panose="020B0503020204020204" pitchFamily="34" charset="-122"/>
              </a:rPr>
              <a:t>采用。</a:t>
            </a:r>
          </a:p>
        </p:txBody>
      </p:sp>
      <p:sp>
        <p:nvSpPr>
          <p:cNvPr id="5" name="矩形 4"/>
          <p:cNvSpPr/>
          <p:nvPr/>
        </p:nvSpPr>
        <p:spPr>
          <a:xfrm>
            <a:off x="2984321" y="2418650"/>
            <a:ext cx="3174365" cy="306705"/>
          </a:xfrm>
          <a:prstGeom prst="rect">
            <a:avLst/>
          </a:prstGeom>
        </p:spPr>
        <p:txBody>
          <a:bodyPr wrap="none">
            <a:spAutoFit/>
          </a:bodyPr>
          <a:lstStyle/>
          <a:p>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回归系数</a:t>
            </a:r>
            <a:r>
              <a:rPr lang="zh-CN" altLang="zh-CN" sz="1400" i="1" kern="100" dirty="0">
                <a:latin typeface="微软雅黑" panose="020B0503020204020204" pitchFamily="34" charset="-122"/>
                <a:ea typeface="微软雅黑" panose="020B0503020204020204" pitchFamily="34" charset="-122"/>
                <a:cs typeface="Times New Roman" panose="02020603050405020304" pitchFamily="18" charset="0"/>
              </a:rPr>
              <a:t>α</a:t>
            </a:r>
            <a:r>
              <a:rPr lang="en-US" altLang="zh-CN" sz="1400" i="1" kern="100" baseline="-25000" dirty="0">
                <a:latin typeface="微软雅黑" panose="020B0503020204020204" pitchFamily="34" charset="-122"/>
                <a:ea typeface="微软雅黑" panose="020B0503020204020204" pitchFamily="34" charset="-122"/>
              </a:rPr>
              <a:t>a</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和</a:t>
            </a:r>
            <a:r>
              <a:rPr lang="zh-CN" altLang="zh-CN" sz="1400" i="1" kern="100" dirty="0">
                <a:latin typeface="微软雅黑" panose="020B0503020204020204" pitchFamily="34" charset="-122"/>
                <a:ea typeface="微软雅黑" panose="020B0503020204020204" pitchFamily="34" charset="-122"/>
                <a:cs typeface="Times New Roman" panose="02020603050405020304" pitchFamily="18" charset="0"/>
              </a:rPr>
              <a:t>α</a:t>
            </a:r>
            <a:r>
              <a:rPr lang="en-US" altLang="zh-CN" sz="1400" i="1" kern="100" baseline="-25000" dirty="0">
                <a:latin typeface="微软雅黑" panose="020B0503020204020204" pitchFamily="34" charset="-122"/>
                <a:ea typeface="微软雅黑" panose="020B0503020204020204" pitchFamily="34" charset="-122"/>
              </a:rPr>
              <a:t>b</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选用表（</a:t>
            </a:r>
            <a:r>
              <a:rPr lang="en-US" altLang="zh-CN" sz="1400" kern="100" dirty="0">
                <a:latin typeface="微软雅黑" panose="020B0503020204020204" pitchFamily="34" charset="-122"/>
                <a:ea typeface="微软雅黑" panose="020B0503020204020204" pitchFamily="34" charset="-122"/>
              </a:rPr>
              <a:t>JGJ55--2011</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400" dirty="0">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622300" y="2998325"/>
          <a:ext cx="7899400" cy="1115060"/>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2437130">
                  <a:extLst>
                    <a:ext uri="{9D8B030D-6E8A-4147-A177-3AD203B41FA5}">
                      <a16:colId xmlns:a16="http://schemas.microsoft.com/office/drawing/2014/main" val="20000"/>
                    </a:ext>
                  </a:extLst>
                </a:gridCol>
                <a:gridCol w="2296160">
                  <a:extLst>
                    <a:ext uri="{9D8B030D-6E8A-4147-A177-3AD203B41FA5}">
                      <a16:colId xmlns:a16="http://schemas.microsoft.com/office/drawing/2014/main" val="20001"/>
                    </a:ext>
                  </a:extLst>
                </a:gridCol>
                <a:gridCol w="3166110">
                  <a:extLst>
                    <a:ext uri="{9D8B030D-6E8A-4147-A177-3AD203B41FA5}">
                      <a16:colId xmlns:a16="http://schemas.microsoft.com/office/drawing/2014/main" val="20002"/>
                    </a:ext>
                  </a:extLst>
                </a:gridCol>
              </a:tblGrid>
              <a:tr h="508000">
                <a:tc>
                  <a:txBody>
                    <a:bodyPr/>
                    <a:lstStyle/>
                    <a:p>
                      <a:pPr indent="228600" algn="ctr">
                        <a:lnSpc>
                          <a:spcPts val="2000"/>
                        </a:lnSpc>
                        <a:spcAft>
                          <a:spcPts val="0"/>
                        </a:spcAft>
                      </a:pPr>
                      <a:r>
                        <a:rPr lang="zh-CN" altLang="en-US" sz="1400" kern="100" dirty="0">
                          <a:effectLst/>
                          <a:latin typeface="微软雅黑" panose="020B0503020204020204" pitchFamily="34" charset="-122"/>
                          <a:ea typeface="微软雅黑" panose="020B0503020204020204" pitchFamily="34" charset="-122"/>
                        </a:rPr>
                        <a:t>石子品种系数</a:t>
                      </a:r>
                      <a:r>
                        <a:rPr lang="en-US" altLang="zh-CN" sz="1400" kern="100" dirty="0">
                          <a:effectLst/>
                          <a:latin typeface="微软雅黑" panose="020B0503020204020204" pitchFamily="34" charset="-122"/>
                          <a:ea typeface="微软雅黑" panose="020B0503020204020204" pitchFamily="34" charset="-122"/>
                        </a:rPr>
                        <a:t>                                                </a:t>
                      </a:r>
                      <a:endParaRPr lang="en-US" altLang="zh-CN" sz="24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indent="304800" algn="ctr">
                        <a:spcAft>
                          <a:spcPts val="0"/>
                        </a:spcAft>
                      </a:pPr>
                      <a:r>
                        <a:rPr lang="zh-CN" sz="1400" kern="100" dirty="0">
                          <a:effectLst/>
                          <a:latin typeface="微软雅黑" panose="020B0503020204020204" pitchFamily="34" charset="-122"/>
                          <a:ea typeface="微软雅黑" panose="020B0503020204020204" pitchFamily="34" charset="-122"/>
                        </a:rPr>
                        <a:t>碎石</a:t>
                      </a:r>
                    </a:p>
                  </a:txBody>
                  <a:tcPr marL="0" marR="0" marT="0" marB="0" anchor="ctr"/>
                </a:tc>
                <a:tc>
                  <a:txBody>
                    <a:bodyPr/>
                    <a:lstStyle/>
                    <a:p>
                      <a:pPr indent="304800" algn="ctr">
                        <a:spcAft>
                          <a:spcPts val="0"/>
                        </a:spcAft>
                      </a:pPr>
                      <a:r>
                        <a:rPr lang="zh-CN" sz="1400" kern="100" dirty="0">
                          <a:effectLst/>
                          <a:latin typeface="微软雅黑" panose="020B0503020204020204" pitchFamily="34" charset="-122"/>
                          <a:ea typeface="微软雅黑" panose="020B0503020204020204" pitchFamily="34" charset="-122"/>
                        </a:rPr>
                        <a:t>卵石</a:t>
                      </a:r>
                    </a:p>
                  </a:txBody>
                  <a:tcPr marL="0" marR="0" marT="0" marB="0" anchor="ctr"/>
                </a:tc>
                <a:extLst>
                  <a:ext uri="{0D108BD9-81ED-4DB2-BD59-A6C34878D82A}">
                    <a16:rowId xmlns:a16="http://schemas.microsoft.com/office/drawing/2014/main" val="10000"/>
                  </a:ext>
                </a:extLst>
              </a:tr>
              <a:tr h="360045">
                <a:tc>
                  <a:txBody>
                    <a:bodyPr/>
                    <a:lstStyle/>
                    <a:p>
                      <a:pPr indent="304800" algn="ctr">
                        <a:spcAft>
                          <a:spcPts val="0"/>
                        </a:spcAft>
                      </a:pPr>
                      <a:r>
                        <a:rPr lang="zh-CN" sz="1400" kern="100" dirty="0">
                          <a:effectLst/>
                          <a:latin typeface="微软雅黑" panose="020B0503020204020204" pitchFamily="34" charset="-122"/>
                          <a:ea typeface="微软雅黑" panose="020B0503020204020204" pitchFamily="34" charset="-122"/>
                        </a:rPr>
                        <a:t>α</a:t>
                      </a:r>
                      <a:r>
                        <a:rPr lang="en-US" sz="1400" kern="100" baseline="-25000" dirty="0">
                          <a:effectLst/>
                          <a:latin typeface="微软雅黑" panose="020B0503020204020204" pitchFamily="34" charset="-122"/>
                          <a:ea typeface="微软雅黑" panose="020B0503020204020204" pitchFamily="34" charset="-122"/>
                        </a:rPr>
                        <a:t>a</a:t>
                      </a:r>
                      <a:endParaRPr lang="zh-CN" sz="14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indent="304800" algn="ctr">
                        <a:spcAft>
                          <a:spcPts val="0"/>
                        </a:spcAft>
                      </a:pPr>
                      <a:r>
                        <a:rPr lang="en-US" sz="1400" kern="100" dirty="0">
                          <a:effectLst/>
                          <a:latin typeface="微软雅黑" panose="020B0503020204020204" pitchFamily="34" charset="-122"/>
                          <a:ea typeface="微软雅黑" panose="020B0503020204020204" pitchFamily="34" charset="-122"/>
                        </a:rPr>
                        <a:t>0.53</a:t>
                      </a:r>
                    </a:p>
                  </a:txBody>
                  <a:tcPr marL="0" marR="0" marT="0" marB="0" anchor="ctr"/>
                </a:tc>
                <a:tc>
                  <a:txBody>
                    <a:bodyPr/>
                    <a:lstStyle/>
                    <a:p>
                      <a:pPr indent="304800" algn="ctr">
                        <a:spcAft>
                          <a:spcPts val="0"/>
                        </a:spcAft>
                      </a:pPr>
                      <a:r>
                        <a:rPr lang="en-US" sz="1400" kern="100" dirty="0">
                          <a:effectLst/>
                          <a:latin typeface="微软雅黑" panose="020B0503020204020204" pitchFamily="34" charset="-122"/>
                          <a:ea typeface="微软雅黑" panose="020B0503020204020204" pitchFamily="34" charset="-122"/>
                        </a:rPr>
                        <a:t>0.49</a:t>
                      </a:r>
                    </a:p>
                  </a:txBody>
                  <a:tcPr marL="0" marR="0" marT="0" marB="0" anchor="ctr"/>
                </a:tc>
                <a:extLst>
                  <a:ext uri="{0D108BD9-81ED-4DB2-BD59-A6C34878D82A}">
                    <a16:rowId xmlns:a16="http://schemas.microsoft.com/office/drawing/2014/main" val="10001"/>
                  </a:ext>
                </a:extLst>
              </a:tr>
              <a:tr h="247015">
                <a:tc>
                  <a:txBody>
                    <a:bodyPr/>
                    <a:lstStyle/>
                    <a:p>
                      <a:pPr indent="304800" algn="ctr">
                        <a:spcAft>
                          <a:spcPts val="0"/>
                        </a:spcAft>
                      </a:pPr>
                      <a:r>
                        <a:rPr lang="zh-CN" sz="1400" kern="100" dirty="0">
                          <a:effectLst/>
                          <a:latin typeface="微软雅黑" panose="020B0503020204020204" pitchFamily="34" charset="-122"/>
                          <a:ea typeface="微软雅黑" panose="020B0503020204020204" pitchFamily="34" charset="-122"/>
                        </a:rPr>
                        <a:t>α</a:t>
                      </a:r>
                      <a:r>
                        <a:rPr lang="en-US" sz="1400" kern="100" baseline="-25000" dirty="0">
                          <a:effectLst/>
                          <a:latin typeface="微软雅黑" panose="020B0503020204020204" pitchFamily="34" charset="-122"/>
                          <a:ea typeface="微软雅黑" panose="020B0503020204020204" pitchFamily="34" charset="-122"/>
                        </a:rPr>
                        <a:t>b</a:t>
                      </a:r>
                      <a:endParaRPr lang="zh-CN" sz="1400" kern="100" dirty="0">
                        <a:effectLst/>
                        <a:latin typeface="微软雅黑" panose="020B0503020204020204" pitchFamily="34" charset="-122"/>
                        <a:ea typeface="微软雅黑" panose="020B0503020204020204" pitchFamily="34" charset="-122"/>
                      </a:endParaRPr>
                    </a:p>
                  </a:txBody>
                  <a:tcPr marL="0" marR="0" marT="0" marB="0" anchor="ctr"/>
                </a:tc>
                <a:tc>
                  <a:txBody>
                    <a:bodyPr/>
                    <a:lstStyle/>
                    <a:p>
                      <a:pPr indent="304800" algn="ctr">
                        <a:spcAft>
                          <a:spcPts val="0"/>
                        </a:spcAft>
                      </a:pPr>
                      <a:r>
                        <a:rPr lang="en-US" sz="1400" kern="100" dirty="0">
                          <a:effectLst/>
                          <a:latin typeface="微软雅黑" panose="020B0503020204020204" pitchFamily="34" charset="-122"/>
                          <a:ea typeface="微软雅黑" panose="020B0503020204020204" pitchFamily="34" charset="-122"/>
                        </a:rPr>
                        <a:t>0.20</a:t>
                      </a:r>
                    </a:p>
                  </a:txBody>
                  <a:tcPr marL="0" marR="0" marT="0" marB="0" anchor="ctr"/>
                </a:tc>
                <a:tc>
                  <a:txBody>
                    <a:bodyPr/>
                    <a:lstStyle/>
                    <a:p>
                      <a:pPr indent="304800" algn="ctr">
                        <a:spcAft>
                          <a:spcPts val="0"/>
                        </a:spcAft>
                      </a:pPr>
                      <a:r>
                        <a:rPr lang="en-US" sz="1400" kern="100" dirty="0">
                          <a:effectLst/>
                          <a:latin typeface="微软雅黑" panose="020B0503020204020204" pitchFamily="34" charset="-122"/>
                          <a:ea typeface="微软雅黑" panose="020B0503020204020204" pitchFamily="34" charset="-122"/>
                        </a:rPr>
                        <a:t>0.13</a:t>
                      </a:r>
                    </a:p>
                  </a:txBody>
                  <a:tcPr marL="0" marR="0" marT="0" marB="0" anchor="ct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2090" y="793480"/>
            <a:ext cx="1784350" cy="3322955"/>
          </a:xfrm>
          <a:prstGeom prst="rect">
            <a:avLst/>
          </a:prstGeom>
        </p:spPr>
        <p:txBody>
          <a:bodyPr wrap="square">
            <a:spAutoFit/>
          </a:bodyPr>
          <a:lstStyle/>
          <a:p>
            <a:pPr indent="304800" algn="just">
              <a:lnSpc>
                <a:spcPct val="150000"/>
              </a:lnSpc>
            </a:pPr>
            <a:r>
              <a:rPr lang="zh-CN" altLang="zh-CN" sz="1400" kern="100" dirty="0">
                <a:latin typeface="微软雅黑" panose="020B0503020204020204" pitchFamily="34" charset="-122"/>
                <a:ea typeface="微软雅黑" panose="020B0503020204020204" pitchFamily="34" charset="-122"/>
              </a:rPr>
              <a:t>为了保证混凝土的耐久性，水胶比还不得大于</a:t>
            </a:r>
            <a:r>
              <a:rPr lang="zh-CN" altLang="en-US" sz="1400" kern="100" dirty="0">
                <a:latin typeface="微软雅黑" panose="020B0503020204020204" pitchFamily="34" charset="-122"/>
                <a:ea typeface="微软雅黑" panose="020B0503020204020204" pitchFamily="34" charset="-122"/>
              </a:rPr>
              <a:t>下表</a:t>
            </a:r>
            <a:r>
              <a:rPr lang="zh-CN" altLang="zh-CN" sz="1400" kern="100" dirty="0">
                <a:latin typeface="微软雅黑" panose="020B0503020204020204" pitchFamily="34" charset="-122"/>
                <a:ea typeface="微软雅黑" panose="020B0503020204020204" pitchFamily="34" charset="-122"/>
              </a:rPr>
              <a:t>中《混凝土结构设计规范》（</a:t>
            </a:r>
            <a:r>
              <a:rPr lang="en-US" altLang="zh-CN" sz="1400" kern="100" dirty="0">
                <a:latin typeface="微软雅黑" panose="020B0503020204020204" pitchFamily="34" charset="-122"/>
                <a:ea typeface="微软雅黑" panose="020B0503020204020204" pitchFamily="34" charset="-122"/>
              </a:rPr>
              <a:t>GB50010</a:t>
            </a:r>
            <a:r>
              <a:rPr lang="zh-CN" altLang="zh-CN" sz="1400" kern="100" dirty="0">
                <a:latin typeface="微软雅黑" panose="020B0503020204020204" pitchFamily="34" charset="-122"/>
                <a:ea typeface="微软雅黑" panose="020B0503020204020204" pitchFamily="34" charset="-122"/>
              </a:rPr>
              <a:t>—</a:t>
            </a:r>
            <a:r>
              <a:rPr lang="en-US" altLang="zh-CN" sz="1400" kern="100" dirty="0">
                <a:latin typeface="微软雅黑" panose="020B0503020204020204" pitchFamily="34" charset="-122"/>
                <a:ea typeface="微软雅黑" panose="020B0503020204020204" pitchFamily="34" charset="-122"/>
              </a:rPr>
              <a:t>2010</a:t>
            </a:r>
            <a:r>
              <a:rPr lang="zh-CN" altLang="zh-CN" sz="1400" kern="100" dirty="0">
                <a:latin typeface="微软雅黑" panose="020B0503020204020204" pitchFamily="34" charset="-122"/>
                <a:ea typeface="微软雅黑" panose="020B0503020204020204" pitchFamily="34" charset="-122"/>
              </a:rPr>
              <a:t>）规定的最大水胶比值，如计算所得的水胶比大于规定的最大水胶比值时，应取规定的最大水胶比值。</a:t>
            </a:r>
          </a:p>
        </p:txBody>
      </p:sp>
      <p:sp>
        <p:nvSpPr>
          <p:cNvPr id="3" name="矩形 2"/>
          <p:cNvSpPr/>
          <p:nvPr/>
        </p:nvSpPr>
        <p:spPr>
          <a:xfrm>
            <a:off x="4095432" y="517890"/>
            <a:ext cx="2773680" cy="275590"/>
          </a:xfrm>
          <a:prstGeom prst="rect">
            <a:avLst/>
          </a:prstGeom>
        </p:spPr>
        <p:txBody>
          <a:bodyPr wrap="none">
            <a:spAutoFit/>
          </a:bodyPr>
          <a:lstStyle/>
          <a:p>
            <a:r>
              <a:rPr lang="zh-CN" altLang="zh-CN" sz="1200" kern="100" dirty="0">
                <a:latin typeface="微软雅黑" panose="020B0503020204020204" pitchFamily="34" charset="-122"/>
                <a:ea typeface="微软雅黑" panose="020B0503020204020204" pitchFamily="34" charset="-122"/>
                <a:cs typeface="Times New Roman" panose="02020603050405020304" pitchFamily="18" charset="0"/>
              </a:rPr>
              <a:t>混凝土的最大水胶比与最小水泥用量表</a:t>
            </a:r>
            <a:endParaRPr lang="zh-CN" altLang="en-US" sz="1200" dirty="0">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1001675575"/>
              </p:ext>
            </p:extLst>
          </p:nvPr>
        </p:nvGraphicFramePr>
        <p:xfrm>
          <a:off x="2032635" y="793480"/>
          <a:ext cx="6899275" cy="3990975"/>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405765">
                  <a:extLst>
                    <a:ext uri="{9D8B030D-6E8A-4147-A177-3AD203B41FA5}">
                      <a16:colId xmlns:a16="http://schemas.microsoft.com/office/drawing/2014/main" val="20000"/>
                    </a:ext>
                  </a:extLst>
                </a:gridCol>
                <a:gridCol w="304165">
                  <a:extLst>
                    <a:ext uri="{9D8B030D-6E8A-4147-A177-3AD203B41FA5}">
                      <a16:colId xmlns:a16="http://schemas.microsoft.com/office/drawing/2014/main" val="20001"/>
                    </a:ext>
                  </a:extLst>
                </a:gridCol>
                <a:gridCol w="3278505">
                  <a:extLst>
                    <a:ext uri="{9D8B030D-6E8A-4147-A177-3AD203B41FA5}">
                      <a16:colId xmlns:a16="http://schemas.microsoft.com/office/drawing/2014/main" val="20002"/>
                    </a:ext>
                  </a:extLst>
                </a:gridCol>
                <a:gridCol w="741680">
                  <a:extLst>
                    <a:ext uri="{9D8B030D-6E8A-4147-A177-3AD203B41FA5}">
                      <a16:colId xmlns:a16="http://schemas.microsoft.com/office/drawing/2014/main" val="20003"/>
                    </a:ext>
                  </a:extLst>
                </a:gridCol>
                <a:gridCol w="666115">
                  <a:extLst>
                    <a:ext uri="{9D8B030D-6E8A-4147-A177-3AD203B41FA5}">
                      <a16:colId xmlns:a16="http://schemas.microsoft.com/office/drawing/2014/main" val="20004"/>
                    </a:ext>
                  </a:extLst>
                </a:gridCol>
                <a:gridCol w="734695">
                  <a:extLst>
                    <a:ext uri="{9D8B030D-6E8A-4147-A177-3AD203B41FA5}">
                      <a16:colId xmlns:a16="http://schemas.microsoft.com/office/drawing/2014/main" val="20005"/>
                    </a:ext>
                  </a:extLst>
                </a:gridCol>
                <a:gridCol w="768350">
                  <a:extLst>
                    <a:ext uri="{9D8B030D-6E8A-4147-A177-3AD203B41FA5}">
                      <a16:colId xmlns:a16="http://schemas.microsoft.com/office/drawing/2014/main" val="20006"/>
                    </a:ext>
                  </a:extLst>
                </a:gridCol>
              </a:tblGrid>
              <a:tr h="226060">
                <a:tc rowSpan="2" gridSpan="2">
                  <a:txBody>
                    <a:bodyPr/>
                    <a:lstStyle/>
                    <a:p>
                      <a:pPr indent="0" algn="ctr">
                        <a:spcAft>
                          <a:spcPts val="0"/>
                        </a:spcAft>
                      </a:pPr>
                      <a:r>
                        <a:rPr lang="zh-CN" sz="1400" kern="100" dirty="0">
                          <a:effectLst/>
                          <a:latin typeface="宋体" panose="02010600030101010101" pitchFamily="2" charset="-122"/>
                          <a:ea typeface="宋体" panose="02010600030101010101" pitchFamily="2" charset="-122"/>
                        </a:rPr>
                        <a:t>环境类别</a:t>
                      </a:r>
                    </a:p>
                  </a:txBody>
                  <a:tcPr marL="0" marR="0" marT="0" marB="0" anchor="ctr"/>
                </a:tc>
                <a:tc rowSpan="2" hMerge="1">
                  <a:txBody>
                    <a:bodyPr/>
                    <a:lstStyle/>
                    <a:p>
                      <a:endParaRPr lang="zh-CN"/>
                    </a:p>
                  </a:txBody>
                  <a:tcPr/>
                </a:tc>
                <a:tc rowSpan="2">
                  <a:txBody>
                    <a:bodyPr/>
                    <a:lstStyle/>
                    <a:p>
                      <a:pPr indent="0" algn="ctr">
                        <a:spcAft>
                          <a:spcPts val="0"/>
                        </a:spcAft>
                      </a:pPr>
                      <a:r>
                        <a:rPr lang="zh-CN" sz="1400" kern="100" dirty="0">
                          <a:effectLst/>
                          <a:latin typeface="宋体" panose="02010600030101010101" pitchFamily="2" charset="-122"/>
                          <a:ea typeface="宋体" panose="02010600030101010101" pitchFamily="2" charset="-122"/>
                        </a:rPr>
                        <a:t>条件</a:t>
                      </a:r>
                    </a:p>
                  </a:txBody>
                  <a:tcPr marL="0" marR="0" marT="0" marB="0" anchor="ctr"/>
                </a:tc>
                <a:tc rowSpan="2">
                  <a:txBody>
                    <a:bodyPr/>
                    <a:lstStyle/>
                    <a:p>
                      <a:pPr indent="0" algn="ctr">
                        <a:spcAft>
                          <a:spcPts val="0"/>
                        </a:spcAft>
                      </a:pPr>
                      <a:r>
                        <a:rPr lang="zh-CN" sz="1400" kern="100" dirty="0">
                          <a:effectLst/>
                          <a:latin typeface="宋体" panose="02010600030101010101" pitchFamily="2" charset="-122"/>
                          <a:ea typeface="宋体" panose="02010600030101010101" pitchFamily="2" charset="-122"/>
                        </a:rPr>
                        <a:t>最大</a:t>
                      </a:r>
                    </a:p>
                    <a:p>
                      <a:pPr indent="0" algn="ctr">
                        <a:spcAft>
                          <a:spcPts val="0"/>
                        </a:spcAft>
                      </a:pPr>
                      <a:r>
                        <a:rPr lang="zh-CN" sz="1400" kern="100" dirty="0">
                          <a:effectLst/>
                          <a:latin typeface="宋体" panose="02010600030101010101" pitchFamily="2" charset="-122"/>
                          <a:ea typeface="宋体" panose="02010600030101010101" pitchFamily="2" charset="-122"/>
                        </a:rPr>
                        <a:t>水胶比</a:t>
                      </a:r>
                    </a:p>
                  </a:txBody>
                  <a:tcPr marL="0" marR="0" marT="0" marB="0" anchor="ctr"/>
                </a:tc>
                <a:tc gridSpan="3">
                  <a:txBody>
                    <a:bodyPr/>
                    <a:lstStyle/>
                    <a:p>
                      <a:pPr indent="0" algn="ctr">
                        <a:spcAft>
                          <a:spcPts val="0"/>
                        </a:spcAft>
                      </a:pPr>
                      <a:r>
                        <a:rPr lang="zh-CN" sz="1400" kern="100" dirty="0">
                          <a:effectLst/>
                          <a:latin typeface="宋体" panose="02010600030101010101" pitchFamily="2" charset="-122"/>
                          <a:ea typeface="宋体" panose="02010600030101010101" pitchFamily="2" charset="-122"/>
                        </a:rPr>
                        <a:t>最小胶凝材料用量（</a:t>
                      </a:r>
                      <a:r>
                        <a:rPr lang="en-US" sz="1400" kern="100" dirty="0">
                          <a:effectLst/>
                          <a:latin typeface="宋体" panose="02010600030101010101" pitchFamily="2" charset="-122"/>
                          <a:ea typeface="宋体" panose="02010600030101010101" pitchFamily="2" charset="-122"/>
                        </a:rPr>
                        <a:t>kg/m</a:t>
                      </a:r>
                      <a:r>
                        <a:rPr lang="en-US" sz="1400" kern="100" baseline="30000" dirty="0">
                          <a:effectLst/>
                          <a:latin typeface="宋体" panose="02010600030101010101" pitchFamily="2" charset="-122"/>
                          <a:ea typeface="宋体" panose="02010600030101010101" pitchFamily="2" charset="-122"/>
                        </a:rPr>
                        <a:t>3</a:t>
                      </a:r>
                      <a:r>
                        <a:rPr lang="zh-CN" sz="1400" kern="100" dirty="0">
                          <a:effectLst/>
                          <a:latin typeface="宋体" panose="02010600030101010101" pitchFamily="2" charset="-122"/>
                          <a:ea typeface="宋体" panose="02010600030101010101" pitchFamily="2" charset="-122"/>
                        </a:rPr>
                        <a:t>）</a:t>
                      </a:r>
                    </a:p>
                  </a:txBody>
                  <a:tcPr marL="0" marR="0" marT="0" marB="0"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387985">
                <a:tc gridSpan="2" vMerge="1">
                  <a:txBody>
                    <a:bodyPr/>
                    <a:lstStyle/>
                    <a:p>
                      <a:endParaRPr lang="zh-CN"/>
                    </a:p>
                  </a:txBody>
                  <a:tcPr/>
                </a:tc>
                <a:tc hMerge="1" vMerge="1">
                  <a:txBody>
                    <a:bodyPr/>
                    <a:lstStyle/>
                    <a:p>
                      <a:endParaRPr lang="zh-CN"/>
                    </a:p>
                  </a:txBody>
                  <a:tcPr/>
                </a:tc>
                <a:tc vMerge="1">
                  <a:txBody>
                    <a:bodyPr/>
                    <a:lstStyle/>
                    <a:p>
                      <a:endParaRPr lang="zh-CN"/>
                    </a:p>
                  </a:txBody>
                  <a:tcPr/>
                </a:tc>
                <a:tc vMerge="1">
                  <a:txBody>
                    <a:bodyPr/>
                    <a:lstStyle/>
                    <a:p>
                      <a:endParaRPr lang="zh-CN"/>
                    </a:p>
                  </a:txBody>
                  <a:tcPr/>
                </a:tc>
                <a:tc>
                  <a:txBody>
                    <a:bodyPr/>
                    <a:lstStyle/>
                    <a:p>
                      <a:pPr indent="0" algn="ctr">
                        <a:spcAft>
                          <a:spcPts val="0"/>
                        </a:spcAft>
                      </a:pPr>
                      <a:r>
                        <a:rPr lang="zh-CN" sz="1200" kern="100" dirty="0">
                          <a:effectLst/>
                          <a:latin typeface="宋体" panose="02010600030101010101" pitchFamily="2" charset="-122"/>
                          <a:ea typeface="宋体" panose="02010600030101010101" pitchFamily="2" charset="-122"/>
                        </a:rPr>
                        <a:t>素混凝土</a:t>
                      </a:r>
                    </a:p>
                  </a:txBody>
                  <a:tcPr marL="0" marR="0" marT="0" marB="0" anchor="ctr"/>
                </a:tc>
                <a:tc>
                  <a:txBody>
                    <a:bodyPr/>
                    <a:lstStyle/>
                    <a:p>
                      <a:pPr indent="0" algn="ctr">
                        <a:spcAft>
                          <a:spcPts val="0"/>
                        </a:spcAft>
                      </a:pPr>
                      <a:r>
                        <a:rPr lang="zh-CN" sz="1200" kern="100" dirty="0">
                          <a:effectLst/>
                          <a:latin typeface="宋体" panose="02010600030101010101" pitchFamily="2" charset="-122"/>
                          <a:ea typeface="宋体" panose="02010600030101010101" pitchFamily="2" charset="-122"/>
                        </a:rPr>
                        <a:t>钢筋混凝土</a:t>
                      </a:r>
                    </a:p>
                  </a:txBody>
                  <a:tcPr marL="0" marR="0" marT="0" marB="0" anchor="ctr"/>
                </a:tc>
                <a:tc>
                  <a:txBody>
                    <a:bodyPr/>
                    <a:lstStyle/>
                    <a:p>
                      <a:pPr indent="0" algn="ctr">
                        <a:spcAft>
                          <a:spcPts val="0"/>
                        </a:spcAft>
                      </a:pPr>
                      <a:r>
                        <a:rPr lang="zh-CN" sz="1200" kern="100" dirty="0">
                          <a:effectLst/>
                          <a:latin typeface="宋体" panose="02010600030101010101" pitchFamily="2" charset="-122"/>
                          <a:ea typeface="宋体" panose="02010600030101010101" pitchFamily="2" charset="-122"/>
                        </a:rPr>
                        <a:t>预应力混凝土</a:t>
                      </a:r>
                    </a:p>
                  </a:txBody>
                  <a:tcPr marL="0" marR="0" marT="0" marB="0" anchor="ctr"/>
                </a:tc>
                <a:extLst>
                  <a:ext uri="{0D108BD9-81ED-4DB2-BD59-A6C34878D82A}">
                    <a16:rowId xmlns:a16="http://schemas.microsoft.com/office/drawing/2014/main" val="10001"/>
                  </a:ext>
                </a:extLst>
              </a:tr>
              <a:tr h="356235">
                <a:tc gridSpan="2">
                  <a:txBody>
                    <a:bodyPr/>
                    <a:lstStyle/>
                    <a:p>
                      <a:pPr indent="0" algn="ctr">
                        <a:spcAft>
                          <a:spcPts val="0"/>
                        </a:spcAft>
                      </a:pPr>
                      <a:r>
                        <a:rPr lang="zh-CN" sz="1100" kern="100" dirty="0">
                          <a:effectLst/>
                          <a:latin typeface="宋体" panose="02010600030101010101" pitchFamily="2" charset="-122"/>
                          <a:ea typeface="宋体" panose="02010600030101010101" pitchFamily="2" charset="-122"/>
                        </a:rPr>
                        <a:t>一</a:t>
                      </a:r>
                    </a:p>
                  </a:txBody>
                  <a:tcPr marL="0" marR="0" marT="0" marB="0" anchor="ctr"/>
                </a:tc>
                <a:tc hMerge="1">
                  <a:txBody>
                    <a:bodyPr/>
                    <a:lstStyle/>
                    <a:p>
                      <a:endParaRPr lang="zh-CN"/>
                    </a:p>
                  </a:txBody>
                  <a:tcPr/>
                </a:tc>
                <a:tc>
                  <a:txBody>
                    <a:bodyPr/>
                    <a:lstStyle/>
                    <a:p>
                      <a:pPr indent="0" algn="ctr">
                        <a:spcAft>
                          <a:spcPts val="0"/>
                        </a:spcAft>
                      </a:pPr>
                      <a:r>
                        <a:rPr lang="zh-CN" sz="1100" kern="100">
                          <a:effectLst/>
                          <a:latin typeface="宋体" panose="02010600030101010101" pitchFamily="2" charset="-122"/>
                          <a:ea typeface="宋体" panose="02010600030101010101" pitchFamily="2" charset="-122"/>
                        </a:rPr>
                        <a:t>室内干燥环境；</a:t>
                      </a:r>
                    </a:p>
                    <a:p>
                      <a:pPr indent="0" algn="ctr">
                        <a:spcAft>
                          <a:spcPts val="0"/>
                        </a:spcAft>
                      </a:pPr>
                      <a:r>
                        <a:rPr lang="zh-CN" sz="1100" kern="100">
                          <a:effectLst/>
                          <a:latin typeface="宋体" panose="02010600030101010101" pitchFamily="2" charset="-122"/>
                          <a:ea typeface="宋体" panose="02010600030101010101" pitchFamily="2" charset="-122"/>
                        </a:rPr>
                        <a:t>无侵蚀性静水浸没环境</a:t>
                      </a:r>
                    </a:p>
                  </a:txBody>
                  <a:tcPr marL="0" marR="0" marT="0" marB="0" anchor="ctr"/>
                </a:tc>
                <a:tc>
                  <a:txBody>
                    <a:bodyPr/>
                    <a:lstStyle/>
                    <a:p>
                      <a:pPr indent="0" algn="ctr">
                        <a:spcAft>
                          <a:spcPts val="0"/>
                        </a:spcAft>
                      </a:pPr>
                      <a:r>
                        <a:rPr lang="en-US" sz="1100" kern="100">
                          <a:effectLst/>
                          <a:latin typeface="宋体" panose="02010600030101010101" pitchFamily="2" charset="-122"/>
                          <a:ea typeface="宋体" panose="02010600030101010101" pitchFamily="2" charset="-122"/>
                        </a:rPr>
                        <a:t>0.60</a:t>
                      </a:r>
                      <a:endParaRPr lang="zh-CN" sz="1100" kern="100">
                        <a:effectLst/>
                        <a:latin typeface="宋体" panose="02010600030101010101" pitchFamily="2" charset="-122"/>
                        <a:ea typeface="宋体" panose="02010600030101010101" pitchFamily="2" charset="-122"/>
                      </a:endParaRPr>
                    </a:p>
                  </a:txBody>
                  <a:tcPr marL="0" marR="0" marT="0" marB="0" anchor="ctr"/>
                </a:tc>
                <a:tc>
                  <a:txBody>
                    <a:bodyPr/>
                    <a:lstStyle/>
                    <a:p>
                      <a:pPr indent="0" algn="ctr">
                        <a:spcAft>
                          <a:spcPts val="0"/>
                        </a:spcAft>
                      </a:pPr>
                      <a:r>
                        <a:rPr lang="en-US" sz="1100" kern="100">
                          <a:effectLst/>
                          <a:latin typeface="宋体" panose="02010600030101010101" pitchFamily="2" charset="-122"/>
                          <a:ea typeface="宋体" panose="02010600030101010101" pitchFamily="2" charset="-122"/>
                        </a:rPr>
                        <a:t>250</a:t>
                      </a:r>
                      <a:endParaRPr lang="zh-CN" sz="1100" kern="100">
                        <a:effectLst/>
                        <a:latin typeface="宋体" panose="02010600030101010101" pitchFamily="2" charset="-122"/>
                        <a:ea typeface="宋体" panose="02010600030101010101" pitchFamily="2" charset="-122"/>
                      </a:endParaRPr>
                    </a:p>
                  </a:txBody>
                  <a:tcPr marL="0" marR="0" marT="0" marB="0" anchor="ctr"/>
                </a:tc>
                <a:tc>
                  <a:txBody>
                    <a:bodyPr/>
                    <a:lstStyle/>
                    <a:p>
                      <a:pPr indent="0" algn="ctr">
                        <a:spcAft>
                          <a:spcPts val="0"/>
                        </a:spcAft>
                      </a:pPr>
                      <a:r>
                        <a:rPr lang="en-US" sz="1100" kern="100" dirty="0">
                          <a:effectLst/>
                          <a:latin typeface="宋体" panose="02010600030101010101" pitchFamily="2" charset="-122"/>
                          <a:ea typeface="宋体" panose="02010600030101010101" pitchFamily="2" charset="-122"/>
                        </a:rPr>
                        <a:t>280</a:t>
                      </a:r>
                      <a:endParaRPr lang="zh-CN" sz="1100" kern="100" dirty="0">
                        <a:effectLst/>
                        <a:latin typeface="宋体" panose="02010600030101010101" pitchFamily="2" charset="-122"/>
                        <a:ea typeface="宋体" panose="02010600030101010101" pitchFamily="2" charset="-122"/>
                      </a:endParaRPr>
                    </a:p>
                  </a:txBody>
                  <a:tcPr marL="0" marR="0" marT="0" marB="0" anchor="ctr"/>
                </a:tc>
                <a:tc>
                  <a:txBody>
                    <a:bodyPr/>
                    <a:lstStyle/>
                    <a:p>
                      <a:pPr indent="0" algn="ctr">
                        <a:spcAft>
                          <a:spcPts val="0"/>
                        </a:spcAft>
                      </a:pPr>
                      <a:r>
                        <a:rPr lang="en-US" sz="1100" kern="100">
                          <a:effectLst/>
                          <a:latin typeface="宋体" panose="02010600030101010101" pitchFamily="2" charset="-122"/>
                          <a:ea typeface="宋体" panose="02010600030101010101" pitchFamily="2" charset="-122"/>
                        </a:rPr>
                        <a:t>300</a:t>
                      </a:r>
                      <a:endParaRPr lang="zh-CN" sz="1100" kern="100">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0002"/>
                  </a:ext>
                </a:extLst>
              </a:tr>
              <a:tr h="1065530">
                <a:tc rowSpan="2">
                  <a:txBody>
                    <a:bodyPr/>
                    <a:lstStyle/>
                    <a:p>
                      <a:pPr indent="0" algn="ctr">
                        <a:spcAft>
                          <a:spcPts val="0"/>
                        </a:spcAft>
                      </a:pPr>
                      <a:r>
                        <a:rPr lang="zh-CN" sz="1100" kern="100">
                          <a:effectLst/>
                          <a:latin typeface="宋体" panose="02010600030101010101" pitchFamily="2" charset="-122"/>
                          <a:ea typeface="宋体" panose="02010600030101010101" pitchFamily="2" charset="-122"/>
                        </a:rPr>
                        <a:t>二</a:t>
                      </a:r>
                    </a:p>
                  </a:txBody>
                  <a:tcPr marL="0" marR="0" marT="0" marB="0" anchor="ctr"/>
                </a:tc>
                <a:tc>
                  <a:txBody>
                    <a:bodyPr/>
                    <a:lstStyle/>
                    <a:p>
                      <a:pPr indent="0" algn="ctr">
                        <a:spcAft>
                          <a:spcPts val="0"/>
                        </a:spcAft>
                      </a:pPr>
                      <a:r>
                        <a:rPr lang="en-US" sz="1100" kern="100" dirty="0">
                          <a:effectLst/>
                          <a:latin typeface="宋体" panose="02010600030101010101" pitchFamily="2" charset="-122"/>
                          <a:ea typeface="宋体" panose="02010600030101010101" pitchFamily="2" charset="-122"/>
                        </a:rPr>
                        <a:t>a</a:t>
                      </a:r>
                      <a:endParaRPr lang="zh-CN" sz="1100" kern="100" dirty="0">
                        <a:effectLst/>
                        <a:latin typeface="宋体" panose="02010600030101010101" pitchFamily="2" charset="-122"/>
                        <a:ea typeface="宋体" panose="02010600030101010101" pitchFamily="2" charset="-122"/>
                      </a:endParaRPr>
                    </a:p>
                  </a:txBody>
                  <a:tcPr marL="0" marR="0" marT="0" marB="0" anchor="ctr"/>
                </a:tc>
                <a:tc>
                  <a:txBody>
                    <a:bodyPr/>
                    <a:lstStyle/>
                    <a:p>
                      <a:pPr indent="0" algn="ctr">
                        <a:spcAft>
                          <a:spcPts val="0"/>
                        </a:spcAft>
                      </a:pPr>
                      <a:r>
                        <a:rPr lang="zh-CN" sz="1100" kern="100" dirty="0">
                          <a:effectLst/>
                          <a:latin typeface="宋体" panose="02010600030101010101" pitchFamily="2" charset="-122"/>
                          <a:ea typeface="宋体" panose="02010600030101010101" pitchFamily="2" charset="-122"/>
                        </a:rPr>
                        <a:t>室内潮湿环境；</a:t>
                      </a:r>
                    </a:p>
                    <a:p>
                      <a:pPr indent="0" algn="ctr">
                        <a:spcAft>
                          <a:spcPts val="0"/>
                        </a:spcAft>
                      </a:pPr>
                      <a:r>
                        <a:rPr lang="zh-CN" sz="1100" kern="100" dirty="0">
                          <a:effectLst/>
                          <a:latin typeface="宋体" panose="02010600030101010101" pitchFamily="2" charset="-122"/>
                          <a:ea typeface="宋体" panose="02010600030101010101" pitchFamily="2" charset="-122"/>
                        </a:rPr>
                        <a:t>非严寒和非寒冷地区的露天环境；</a:t>
                      </a:r>
                    </a:p>
                    <a:p>
                      <a:pPr indent="0" algn="ctr">
                        <a:spcAft>
                          <a:spcPts val="0"/>
                        </a:spcAft>
                      </a:pPr>
                      <a:r>
                        <a:rPr lang="zh-CN" sz="1100" kern="100" dirty="0">
                          <a:effectLst/>
                          <a:latin typeface="宋体" panose="02010600030101010101" pitchFamily="2" charset="-122"/>
                          <a:ea typeface="宋体" panose="02010600030101010101" pitchFamily="2" charset="-122"/>
                        </a:rPr>
                        <a:t>非严寒和非寒冷地区与无侵蚀性的水或土壤直接接触的环境；</a:t>
                      </a:r>
                    </a:p>
                    <a:p>
                      <a:pPr indent="0" algn="ctr">
                        <a:spcAft>
                          <a:spcPts val="0"/>
                        </a:spcAft>
                      </a:pPr>
                      <a:r>
                        <a:rPr lang="zh-CN" sz="1100" kern="100" dirty="0">
                          <a:effectLst/>
                          <a:latin typeface="宋体" panose="02010600030101010101" pitchFamily="2" charset="-122"/>
                          <a:ea typeface="宋体" panose="02010600030101010101" pitchFamily="2" charset="-122"/>
                        </a:rPr>
                        <a:t>严寒和寒冷地区的冰冻线以下与无侵蚀性的水或土壤直接接触的环境</a:t>
                      </a:r>
                    </a:p>
                  </a:txBody>
                  <a:tcPr marL="0" marR="0" marT="0" marB="0" anchor="ctr"/>
                </a:tc>
                <a:tc>
                  <a:txBody>
                    <a:bodyPr/>
                    <a:lstStyle/>
                    <a:p>
                      <a:pPr indent="0" algn="ctr">
                        <a:spcAft>
                          <a:spcPts val="0"/>
                        </a:spcAft>
                      </a:pPr>
                      <a:r>
                        <a:rPr lang="en-US" sz="1100" kern="100">
                          <a:effectLst/>
                          <a:latin typeface="宋体" panose="02010600030101010101" pitchFamily="2" charset="-122"/>
                          <a:ea typeface="宋体" panose="02010600030101010101" pitchFamily="2" charset="-122"/>
                        </a:rPr>
                        <a:t>0.55</a:t>
                      </a:r>
                      <a:endParaRPr lang="zh-CN" sz="1100" kern="100">
                        <a:effectLst/>
                        <a:latin typeface="宋体" panose="02010600030101010101" pitchFamily="2" charset="-122"/>
                        <a:ea typeface="宋体" panose="02010600030101010101" pitchFamily="2" charset="-122"/>
                      </a:endParaRPr>
                    </a:p>
                  </a:txBody>
                  <a:tcPr marL="0" marR="0" marT="0" marB="0" anchor="ctr"/>
                </a:tc>
                <a:tc>
                  <a:txBody>
                    <a:bodyPr/>
                    <a:lstStyle/>
                    <a:p>
                      <a:pPr indent="0" algn="ctr">
                        <a:spcAft>
                          <a:spcPts val="0"/>
                        </a:spcAft>
                      </a:pPr>
                      <a:r>
                        <a:rPr lang="en-US" sz="1100" kern="100">
                          <a:effectLst/>
                          <a:latin typeface="宋体" panose="02010600030101010101" pitchFamily="2" charset="-122"/>
                          <a:ea typeface="宋体" panose="02010600030101010101" pitchFamily="2" charset="-122"/>
                        </a:rPr>
                        <a:t>280</a:t>
                      </a:r>
                      <a:endParaRPr lang="zh-CN" sz="1100" kern="100">
                        <a:effectLst/>
                        <a:latin typeface="宋体" panose="02010600030101010101" pitchFamily="2" charset="-122"/>
                        <a:ea typeface="宋体" panose="02010600030101010101" pitchFamily="2" charset="-122"/>
                      </a:endParaRPr>
                    </a:p>
                  </a:txBody>
                  <a:tcPr marL="0" marR="0" marT="0" marB="0" anchor="ctr"/>
                </a:tc>
                <a:tc>
                  <a:txBody>
                    <a:bodyPr/>
                    <a:lstStyle/>
                    <a:p>
                      <a:pPr indent="0" algn="ctr">
                        <a:spcAft>
                          <a:spcPts val="0"/>
                        </a:spcAft>
                      </a:pPr>
                      <a:r>
                        <a:rPr lang="en-US" sz="1100" kern="100">
                          <a:effectLst/>
                          <a:latin typeface="宋体" panose="02010600030101010101" pitchFamily="2" charset="-122"/>
                          <a:ea typeface="宋体" panose="02010600030101010101" pitchFamily="2" charset="-122"/>
                        </a:rPr>
                        <a:t>300</a:t>
                      </a:r>
                      <a:endParaRPr lang="zh-CN" sz="1100" kern="100">
                        <a:effectLst/>
                        <a:latin typeface="宋体" panose="02010600030101010101" pitchFamily="2" charset="-122"/>
                        <a:ea typeface="宋体" panose="02010600030101010101" pitchFamily="2" charset="-122"/>
                      </a:endParaRPr>
                    </a:p>
                  </a:txBody>
                  <a:tcPr marL="0" marR="0" marT="0" marB="0" anchor="ctr"/>
                </a:tc>
                <a:tc>
                  <a:txBody>
                    <a:bodyPr/>
                    <a:lstStyle/>
                    <a:p>
                      <a:pPr indent="0" algn="ctr">
                        <a:spcAft>
                          <a:spcPts val="0"/>
                        </a:spcAft>
                      </a:pPr>
                      <a:r>
                        <a:rPr lang="en-US" sz="1100" kern="100" dirty="0">
                          <a:effectLst/>
                          <a:latin typeface="宋体" panose="02010600030101010101" pitchFamily="2" charset="-122"/>
                          <a:ea typeface="宋体" panose="02010600030101010101" pitchFamily="2" charset="-122"/>
                        </a:rPr>
                        <a:t>300</a:t>
                      </a:r>
                      <a:endParaRPr lang="zh-CN" sz="1100" kern="100" dirty="0">
                        <a:effectLst/>
                        <a:latin typeface="宋体" panose="02010600030101010101" pitchFamily="2" charset="-122"/>
                        <a:ea typeface="宋体" panose="02010600030101010101" pitchFamily="2" charset="-122"/>
                      </a:endParaRPr>
                    </a:p>
                  </a:txBody>
                  <a:tcPr marL="0" marR="0" marT="0" marB="0" anchor="ctr"/>
                </a:tc>
                <a:extLst>
                  <a:ext uri="{0D108BD9-81ED-4DB2-BD59-A6C34878D82A}">
                    <a16:rowId xmlns:a16="http://schemas.microsoft.com/office/drawing/2014/main" val="10003"/>
                  </a:ext>
                </a:extLst>
              </a:tr>
              <a:tr h="889000">
                <a:tc vMerge="1">
                  <a:txBody>
                    <a:bodyPr/>
                    <a:lstStyle/>
                    <a:p>
                      <a:endParaRPr lang="zh-CN"/>
                    </a:p>
                  </a:txBody>
                  <a:tcPr/>
                </a:tc>
                <a:tc>
                  <a:txBody>
                    <a:bodyPr/>
                    <a:lstStyle/>
                    <a:p>
                      <a:pPr indent="0" algn="ctr">
                        <a:spcAft>
                          <a:spcPts val="0"/>
                        </a:spcAft>
                      </a:pPr>
                      <a:r>
                        <a:rPr lang="en-US" sz="1100" kern="100">
                          <a:effectLst/>
                          <a:latin typeface="宋体" panose="02010600030101010101" pitchFamily="2" charset="-122"/>
                          <a:ea typeface="宋体" panose="02010600030101010101" pitchFamily="2" charset="-122"/>
                        </a:rPr>
                        <a:t>b</a:t>
                      </a:r>
                      <a:endParaRPr lang="zh-CN" sz="1100" kern="100">
                        <a:effectLst/>
                        <a:latin typeface="宋体" panose="02010600030101010101" pitchFamily="2" charset="-122"/>
                        <a:ea typeface="宋体" panose="02010600030101010101" pitchFamily="2" charset="-122"/>
                      </a:endParaRPr>
                    </a:p>
                  </a:txBody>
                  <a:tcPr marL="0" marR="0" marT="0" marB="0" anchor="ctr"/>
                </a:tc>
                <a:tc>
                  <a:txBody>
                    <a:bodyPr/>
                    <a:lstStyle/>
                    <a:p>
                      <a:pPr indent="0" algn="ctr">
                        <a:spcAft>
                          <a:spcPts val="0"/>
                        </a:spcAft>
                      </a:pPr>
                      <a:r>
                        <a:rPr lang="zh-CN" sz="1100" kern="100" dirty="0">
                          <a:effectLst/>
                          <a:latin typeface="宋体" panose="02010600030101010101" pitchFamily="2" charset="-122"/>
                          <a:ea typeface="宋体" panose="02010600030101010101" pitchFamily="2" charset="-122"/>
                        </a:rPr>
                        <a:t>干湿交替环境；</a:t>
                      </a:r>
                    </a:p>
                    <a:p>
                      <a:pPr indent="0" algn="ctr">
                        <a:spcAft>
                          <a:spcPts val="0"/>
                        </a:spcAft>
                      </a:pPr>
                      <a:r>
                        <a:rPr lang="zh-CN" sz="1100" kern="100" dirty="0">
                          <a:effectLst/>
                          <a:latin typeface="宋体" panose="02010600030101010101" pitchFamily="2" charset="-122"/>
                          <a:ea typeface="宋体" panose="02010600030101010101" pitchFamily="2" charset="-122"/>
                        </a:rPr>
                        <a:t>水位频繁变动环境；</a:t>
                      </a:r>
                    </a:p>
                    <a:p>
                      <a:pPr indent="0" algn="ctr">
                        <a:spcAft>
                          <a:spcPts val="0"/>
                        </a:spcAft>
                      </a:pPr>
                      <a:r>
                        <a:rPr lang="zh-CN" sz="1100" kern="100" dirty="0">
                          <a:effectLst/>
                          <a:latin typeface="宋体" panose="02010600030101010101" pitchFamily="2" charset="-122"/>
                          <a:ea typeface="宋体" panose="02010600030101010101" pitchFamily="2" charset="-122"/>
                        </a:rPr>
                        <a:t>严寒和寒冷地区的露天环境；</a:t>
                      </a:r>
                    </a:p>
                    <a:p>
                      <a:pPr indent="0" algn="ctr">
                        <a:spcAft>
                          <a:spcPts val="0"/>
                        </a:spcAft>
                      </a:pPr>
                      <a:r>
                        <a:rPr lang="zh-CN" sz="1100" kern="100" dirty="0">
                          <a:effectLst/>
                          <a:latin typeface="宋体" panose="02010600030101010101" pitchFamily="2" charset="-122"/>
                          <a:ea typeface="宋体" panose="02010600030101010101" pitchFamily="2" charset="-122"/>
                        </a:rPr>
                        <a:t>严寒和寒冷地区冰冻线以上与无侵蚀性的水或土壤直接接触的环境</a:t>
                      </a:r>
                    </a:p>
                  </a:txBody>
                  <a:tcPr marL="0" marR="0" marT="0" marB="0" anchor="ctr"/>
                </a:tc>
                <a:tc>
                  <a:txBody>
                    <a:bodyPr/>
                    <a:lstStyle/>
                    <a:p>
                      <a:pPr indent="0" algn="ctr">
                        <a:spcAft>
                          <a:spcPts val="0"/>
                        </a:spcAft>
                      </a:pPr>
                      <a:r>
                        <a:rPr lang="en-US" sz="1100" kern="100" dirty="0">
                          <a:effectLst/>
                          <a:latin typeface="宋体" panose="02010600030101010101" pitchFamily="2" charset="-122"/>
                          <a:ea typeface="宋体" panose="02010600030101010101" pitchFamily="2" charset="-122"/>
                        </a:rPr>
                        <a:t>0.5</a:t>
                      </a:r>
                      <a:endParaRPr lang="zh-CN" sz="1100" kern="100" dirty="0">
                        <a:effectLst/>
                        <a:latin typeface="宋体" panose="02010600030101010101" pitchFamily="2" charset="-122"/>
                        <a:ea typeface="宋体" panose="02010600030101010101" pitchFamily="2" charset="-122"/>
                      </a:endParaRPr>
                    </a:p>
                    <a:p>
                      <a:pPr indent="0" algn="ctr">
                        <a:spcAft>
                          <a:spcPts val="0"/>
                        </a:spcAft>
                      </a:pPr>
                      <a:r>
                        <a:rPr lang="zh-CN" sz="1100" kern="100" dirty="0">
                          <a:effectLst/>
                          <a:latin typeface="宋体" panose="02010600030101010101" pitchFamily="2" charset="-122"/>
                          <a:ea typeface="宋体" panose="02010600030101010101" pitchFamily="2" charset="-122"/>
                        </a:rPr>
                        <a:t>（</a:t>
                      </a:r>
                      <a:r>
                        <a:rPr lang="en-US" sz="1100" kern="100" dirty="0">
                          <a:effectLst/>
                          <a:latin typeface="宋体" panose="02010600030101010101" pitchFamily="2" charset="-122"/>
                          <a:ea typeface="宋体" panose="02010600030101010101" pitchFamily="2" charset="-122"/>
                        </a:rPr>
                        <a:t>0.55</a:t>
                      </a:r>
                      <a:r>
                        <a:rPr lang="zh-CN" sz="1100" kern="100" dirty="0">
                          <a:effectLst/>
                          <a:latin typeface="宋体" panose="02010600030101010101" pitchFamily="2" charset="-122"/>
                          <a:ea typeface="宋体" panose="02010600030101010101" pitchFamily="2" charset="-122"/>
                        </a:rPr>
                        <a:t>）</a:t>
                      </a:r>
                    </a:p>
                  </a:txBody>
                  <a:tcPr marL="0" marR="0" marT="0" marB="0" anchor="ctr"/>
                </a:tc>
                <a:tc gridSpan="3">
                  <a:txBody>
                    <a:bodyPr/>
                    <a:lstStyle/>
                    <a:p>
                      <a:pPr indent="0" algn="ctr">
                        <a:spcAft>
                          <a:spcPts val="0"/>
                        </a:spcAft>
                      </a:pPr>
                      <a:r>
                        <a:rPr lang="en-US" sz="1100" kern="100">
                          <a:effectLst/>
                          <a:latin typeface="宋体" panose="02010600030101010101" pitchFamily="2" charset="-122"/>
                          <a:ea typeface="宋体" panose="02010600030101010101" pitchFamily="2" charset="-122"/>
                        </a:rPr>
                        <a:t>320</a:t>
                      </a:r>
                      <a:endParaRPr lang="zh-CN" sz="1100" kern="100">
                        <a:effectLst/>
                        <a:latin typeface="宋体" panose="02010600030101010101" pitchFamily="2" charset="-122"/>
                        <a:ea typeface="宋体" panose="02010600030101010101" pitchFamily="2" charset="-122"/>
                      </a:endParaRPr>
                    </a:p>
                  </a:txBody>
                  <a:tcPr marL="0" marR="0" marT="0" marB="0"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4"/>
                  </a:ext>
                </a:extLst>
              </a:tr>
              <a:tr h="532765">
                <a:tc rowSpan="2">
                  <a:txBody>
                    <a:bodyPr/>
                    <a:lstStyle/>
                    <a:p>
                      <a:pPr indent="0" algn="ctr">
                        <a:spcAft>
                          <a:spcPts val="0"/>
                        </a:spcAft>
                      </a:pPr>
                      <a:r>
                        <a:rPr lang="zh-CN" sz="1100" kern="100">
                          <a:effectLst/>
                          <a:latin typeface="宋体" panose="02010600030101010101" pitchFamily="2" charset="-122"/>
                          <a:ea typeface="宋体" panose="02010600030101010101" pitchFamily="2" charset="-122"/>
                        </a:rPr>
                        <a:t>三</a:t>
                      </a:r>
                    </a:p>
                  </a:txBody>
                  <a:tcPr marL="0" marR="0" marT="0" marB="0" anchor="ctr"/>
                </a:tc>
                <a:tc>
                  <a:txBody>
                    <a:bodyPr/>
                    <a:lstStyle/>
                    <a:p>
                      <a:pPr indent="0" algn="ctr">
                        <a:spcAft>
                          <a:spcPts val="0"/>
                        </a:spcAft>
                      </a:pPr>
                      <a:r>
                        <a:rPr lang="en-US" sz="1100" kern="100">
                          <a:effectLst/>
                          <a:latin typeface="宋体" panose="02010600030101010101" pitchFamily="2" charset="-122"/>
                          <a:ea typeface="宋体" panose="02010600030101010101" pitchFamily="2" charset="-122"/>
                        </a:rPr>
                        <a:t>a</a:t>
                      </a:r>
                      <a:endParaRPr lang="zh-CN" sz="1100" kern="100">
                        <a:effectLst/>
                        <a:latin typeface="宋体" panose="02010600030101010101" pitchFamily="2" charset="-122"/>
                        <a:ea typeface="宋体" panose="02010600030101010101" pitchFamily="2" charset="-122"/>
                      </a:endParaRPr>
                    </a:p>
                  </a:txBody>
                  <a:tcPr marL="0" marR="0" marT="0" marB="0" anchor="ctr"/>
                </a:tc>
                <a:tc>
                  <a:txBody>
                    <a:bodyPr/>
                    <a:lstStyle/>
                    <a:p>
                      <a:pPr indent="0" algn="ctr">
                        <a:spcAft>
                          <a:spcPts val="0"/>
                        </a:spcAft>
                      </a:pPr>
                      <a:r>
                        <a:rPr lang="zh-CN" sz="1100" kern="100">
                          <a:effectLst/>
                          <a:latin typeface="宋体" panose="02010600030101010101" pitchFamily="2" charset="-122"/>
                          <a:ea typeface="宋体" panose="02010600030101010101" pitchFamily="2" charset="-122"/>
                        </a:rPr>
                        <a:t>严寒和寒冷地区冬季水位变动区环境；</a:t>
                      </a:r>
                    </a:p>
                    <a:p>
                      <a:pPr indent="0" algn="ctr">
                        <a:spcAft>
                          <a:spcPts val="0"/>
                        </a:spcAft>
                      </a:pPr>
                      <a:r>
                        <a:rPr lang="zh-CN" sz="1100" kern="100">
                          <a:effectLst/>
                          <a:latin typeface="宋体" panose="02010600030101010101" pitchFamily="2" charset="-122"/>
                          <a:ea typeface="宋体" panose="02010600030101010101" pitchFamily="2" charset="-122"/>
                        </a:rPr>
                        <a:t>受除冰盐影响环境；</a:t>
                      </a:r>
                    </a:p>
                    <a:p>
                      <a:pPr indent="0" algn="ctr">
                        <a:spcAft>
                          <a:spcPts val="0"/>
                        </a:spcAft>
                      </a:pPr>
                      <a:r>
                        <a:rPr lang="zh-CN" sz="1100" kern="100">
                          <a:effectLst/>
                          <a:latin typeface="宋体" panose="02010600030101010101" pitchFamily="2" charset="-122"/>
                          <a:ea typeface="宋体" panose="02010600030101010101" pitchFamily="2" charset="-122"/>
                        </a:rPr>
                        <a:t>海风环境</a:t>
                      </a:r>
                    </a:p>
                  </a:txBody>
                  <a:tcPr marL="0" marR="0" marT="0" marB="0" anchor="ctr"/>
                </a:tc>
                <a:tc>
                  <a:txBody>
                    <a:bodyPr/>
                    <a:lstStyle/>
                    <a:p>
                      <a:pPr indent="0" algn="ctr">
                        <a:spcAft>
                          <a:spcPts val="0"/>
                        </a:spcAft>
                      </a:pPr>
                      <a:r>
                        <a:rPr lang="en-US" sz="1100" kern="100" dirty="0">
                          <a:effectLst/>
                          <a:latin typeface="宋体" panose="02010600030101010101" pitchFamily="2" charset="-122"/>
                          <a:ea typeface="宋体" panose="02010600030101010101" pitchFamily="2" charset="-122"/>
                        </a:rPr>
                        <a:t>0.45</a:t>
                      </a:r>
                      <a:endParaRPr lang="zh-CN" sz="1100" kern="100" dirty="0">
                        <a:effectLst/>
                        <a:latin typeface="宋体" panose="02010600030101010101" pitchFamily="2" charset="-122"/>
                        <a:ea typeface="宋体" panose="02010600030101010101" pitchFamily="2" charset="-122"/>
                      </a:endParaRPr>
                    </a:p>
                    <a:p>
                      <a:pPr indent="0" algn="ctr">
                        <a:spcAft>
                          <a:spcPts val="0"/>
                        </a:spcAft>
                      </a:pPr>
                      <a:r>
                        <a:rPr lang="zh-CN" sz="1100" kern="100" dirty="0">
                          <a:effectLst/>
                          <a:latin typeface="宋体" panose="02010600030101010101" pitchFamily="2" charset="-122"/>
                          <a:ea typeface="宋体" panose="02010600030101010101" pitchFamily="2" charset="-122"/>
                        </a:rPr>
                        <a:t>（</a:t>
                      </a:r>
                      <a:r>
                        <a:rPr lang="en-US" sz="1100" kern="100" dirty="0">
                          <a:effectLst/>
                          <a:latin typeface="宋体" panose="02010600030101010101" pitchFamily="2" charset="-122"/>
                          <a:ea typeface="宋体" panose="02010600030101010101" pitchFamily="2" charset="-122"/>
                        </a:rPr>
                        <a:t>0.5</a:t>
                      </a:r>
                      <a:r>
                        <a:rPr lang="zh-CN" sz="1100" kern="100" dirty="0">
                          <a:effectLst/>
                          <a:latin typeface="宋体" panose="02010600030101010101" pitchFamily="2" charset="-122"/>
                          <a:ea typeface="宋体" panose="02010600030101010101" pitchFamily="2" charset="-122"/>
                        </a:rPr>
                        <a:t>）</a:t>
                      </a:r>
                    </a:p>
                  </a:txBody>
                  <a:tcPr marL="0" marR="0" marT="0" marB="0" anchor="ctr"/>
                </a:tc>
                <a:tc gridSpan="3">
                  <a:txBody>
                    <a:bodyPr/>
                    <a:lstStyle/>
                    <a:p>
                      <a:pPr indent="0" algn="ctr">
                        <a:spcAft>
                          <a:spcPts val="0"/>
                        </a:spcAft>
                      </a:pPr>
                      <a:r>
                        <a:rPr lang="en-US" sz="1100" kern="100" dirty="0">
                          <a:effectLst/>
                          <a:latin typeface="宋体" panose="02010600030101010101" pitchFamily="2" charset="-122"/>
                          <a:ea typeface="宋体" panose="02010600030101010101" pitchFamily="2" charset="-122"/>
                        </a:rPr>
                        <a:t>330</a:t>
                      </a:r>
                      <a:endParaRPr lang="zh-CN" sz="1100" kern="100" dirty="0">
                        <a:effectLst/>
                        <a:latin typeface="宋体" panose="02010600030101010101" pitchFamily="2" charset="-122"/>
                        <a:ea typeface="宋体" panose="02010600030101010101" pitchFamily="2" charset="-122"/>
                      </a:endParaRPr>
                    </a:p>
                  </a:txBody>
                  <a:tcPr marL="0" marR="0" marT="0" marB="0"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5"/>
                  </a:ext>
                </a:extLst>
              </a:tr>
              <a:tr h="533400">
                <a:tc vMerge="1">
                  <a:txBody>
                    <a:bodyPr/>
                    <a:lstStyle/>
                    <a:p>
                      <a:endParaRPr lang="zh-CN"/>
                    </a:p>
                  </a:txBody>
                  <a:tcPr/>
                </a:tc>
                <a:tc>
                  <a:txBody>
                    <a:bodyPr/>
                    <a:lstStyle/>
                    <a:p>
                      <a:pPr indent="0" algn="ctr">
                        <a:spcAft>
                          <a:spcPts val="0"/>
                        </a:spcAft>
                      </a:pPr>
                      <a:r>
                        <a:rPr lang="en-US" sz="1100" kern="100">
                          <a:effectLst/>
                          <a:latin typeface="宋体" panose="02010600030101010101" pitchFamily="2" charset="-122"/>
                          <a:ea typeface="宋体" panose="02010600030101010101" pitchFamily="2" charset="-122"/>
                        </a:rPr>
                        <a:t>b</a:t>
                      </a:r>
                      <a:endParaRPr lang="zh-CN" sz="1100" kern="100">
                        <a:effectLst/>
                        <a:latin typeface="宋体" panose="02010600030101010101" pitchFamily="2" charset="-122"/>
                        <a:ea typeface="宋体" panose="02010600030101010101" pitchFamily="2" charset="-122"/>
                      </a:endParaRPr>
                    </a:p>
                  </a:txBody>
                  <a:tcPr marL="0" marR="0" marT="0" marB="0" anchor="ctr"/>
                </a:tc>
                <a:tc>
                  <a:txBody>
                    <a:bodyPr/>
                    <a:lstStyle/>
                    <a:p>
                      <a:pPr indent="0" algn="ctr">
                        <a:spcAft>
                          <a:spcPts val="0"/>
                        </a:spcAft>
                      </a:pPr>
                      <a:r>
                        <a:rPr lang="zh-CN" sz="1100" kern="100" dirty="0">
                          <a:effectLst/>
                          <a:latin typeface="宋体" panose="02010600030101010101" pitchFamily="2" charset="-122"/>
                          <a:ea typeface="宋体" panose="02010600030101010101" pitchFamily="2" charset="-122"/>
                        </a:rPr>
                        <a:t>盐浸土环境；</a:t>
                      </a:r>
                    </a:p>
                    <a:p>
                      <a:pPr indent="0" algn="ctr">
                        <a:spcAft>
                          <a:spcPts val="0"/>
                        </a:spcAft>
                      </a:pPr>
                      <a:r>
                        <a:rPr lang="zh-CN" sz="1100" kern="100" dirty="0">
                          <a:effectLst/>
                          <a:latin typeface="宋体" panose="02010600030101010101" pitchFamily="2" charset="-122"/>
                          <a:ea typeface="宋体" panose="02010600030101010101" pitchFamily="2" charset="-122"/>
                        </a:rPr>
                        <a:t>受除冰盐作用环境；</a:t>
                      </a:r>
                    </a:p>
                    <a:p>
                      <a:pPr indent="0" algn="ctr">
                        <a:spcAft>
                          <a:spcPts val="0"/>
                        </a:spcAft>
                      </a:pPr>
                      <a:r>
                        <a:rPr lang="zh-CN" sz="1100" kern="100" dirty="0">
                          <a:effectLst/>
                          <a:latin typeface="宋体" panose="02010600030101010101" pitchFamily="2" charset="-122"/>
                          <a:ea typeface="宋体" panose="02010600030101010101" pitchFamily="2" charset="-122"/>
                        </a:rPr>
                        <a:t>海岸环境</a:t>
                      </a:r>
                    </a:p>
                  </a:txBody>
                  <a:tcPr marL="0" marR="0" marT="0" marB="0" anchor="ctr"/>
                </a:tc>
                <a:tc>
                  <a:txBody>
                    <a:bodyPr/>
                    <a:lstStyle/>
                    <a:p>
                      <a:pPr indent="0" algn="ctr">
                        <a:spcAft>
                          <a:spcPts val="0"/>
                        </a:spcAft>
                      </a:pPr>
                      <a:r>
                        <a:rPr lang="en-US" sz="1100" kern="100">
                          <a:effectLst/>
                          <a:latin typeface="宋体" panose="02010600030101010101" pitchFamily="2" charset="-122"/>
                          <a:ea typeface="宋体" panose="02010600030101010101" pitchFamily="2" charset="-122"/>
                        </a:rPr>
                        <a:t>0.4</a:t>
                      </a:r>
                      <a:endParaRPr lang="zh-CN" sz="1100" kern="100">
                        <a:effectLst/>
                        <a:latin typeface="宋体" panose="02010600030101010101" pitchFamily="2" charset="-122"/>
                        <a:ea typeface="宋体" panose="02010600030101010101" pitchFamily="2" charset="-122"/>
                      </a:endParaRPr>
                    </a:p>
                  </a:txBody>
                  <a:tcPr marL="0" marR="0" marT="0" marB="0" anchor="ctr"/>
                </a:tc>
                <a:tc gridSpan="3">
                  <a:txBody>
                    <a:bodyPr/>
                    <a:lstStyle/>
                    <a:p>
                      <a:pPr indent="0" algn="ctr">
                        <a:spcAft>
                          <a:spcPts val="0"/>
                        </a:spcAft>
                      </a:pPr>
                      <a:r>
                        <a:rPr lang="en-US" sz="1100" kern="100" dirty="0">
                          <a:effectLst/>
                          <a:latin typeface="宋体" panose="02010600030101010101" pitchFamily="2" charset="-122"/>
                          <a:ea typeface="宋体" panose="02010600030101010101" pitchFamily="2" charset="-122"/>
                        </a:rPr>
                        <a:t>330</a:t>
                      </a:r>
                      <a:endParaRPr lang="zh-CN" sz="1100" kern="100" dirty="0">
                        <a:effectLst/>
                        <a:latin typeface="宋体" panose="02010600030101010101" pitchFamily="2" charset="-122"/>
                        <a:ea typeface="宋体" panose="02010600030101010101" pitchFamily="2" charset="-122"/>
                      </a:endParaRPr>
                    </a:p>
                  </a:txBody>
                  <a:tcPr marL="0" marR="0" marT="0" marB="0"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1968" y="879585"/>
            <a:ext cx="2952115" cy="306705"/>
          </a:xfrm>
          <a:prstGeom prst="rect">
            <a:avLst/>
          </a:prstGeom>
        </p:spPr>
        <p:txBody>
          <a:bodyPr wrap="none">
            <a:spAutoFit/>
          </a:bodyPr>
          <a:lstStyle/>
          <a:p>
            <a:r>
              <a:rPr lang="zh-CN" altLang="en-US" sz="1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b="1" kern="1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1400" b="1"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b="1" kern="100" dirty="0">
                <a:latin typeface="微软雅黑" panose="020B0503020204020204" pitchFamily="34" charset="-122"/>
                <a:ea typeface="微软雅黑" panose="020B0503020204020204" pitchFamily="34" charset="-122"/>
              </a:rPr>
              <a:t>1m</a:t>
            </a:r>
            <a:r>
              <a:rPr lang="en-US" altLang="zh-CN" sz="1400" b="1" kern="100" baseline="30000" dirty="0">
                <a:latin typeface="微软雅黑" panose="020B0503020204020204" pitchFamily="34" charset="-122"/>
                <a:ea typeface="微软雅黑" panose="020B0503020204020204" pitchFamily="34" charset="-122"/>
              </a:rPr>
              <a:t>3</a:t>
            </a:r>
            <a:r>
              <a:rPr lang="zh-CN" altLang="zh-CN" sz="1400" b="1" kern="100" dirty="0">
                <a:latin typeface="微软雅黑" panose="020B0503020204020204" pitchFamily="34" charset="-122"/>
                <a:ea typeface="微软雅黑" panose="020B0503020204020204" pitchFamily="34" charset="-122"/>
                <a:cs typeface="Times New Roman" panose="02020603050405020304" pitchFamily="18" charset="0"/>
              </a:rPr>
              <a:t>混凝土的用水量（</a:t>
            </a:r>
            <a:r>
              <a:rPr lang="en-US" altLang="zh-CN" sz="1400" b="1" i="1" kern="100" dirty="0" err="1">
                <a:latin typeface="微软雅黑" panose="020B0503020204020204" pitchFamily="34" charset="-122"/>
                <a:ea typeface="微软雅黑" panose="020B0503020204020204" pitchFamily="34" charset="-122"/>
              </a:rPr>
              <a:t>m</a:t>
            </a:r>
            <a:r>
              <a:rPr lang="en-US" altLang="zh-CN" sz="1400" b="1" i="1" kern="100" baseline="-25000" dirty="0" err="1">
                <a:latin typeface="微软雅黑" panose="020B0503020204020204" pitchFamily="34" charset="-122"/>
                <a:ea typeface="微软雅黑" panose="020B0503020204020204" pitchFamily="34" charset="-122"/>
              </a:rPr>
              <a:t>wo</a:t>
            </a:r>
            <a:r>
              <a:rPr lang="zh-CN" altLang="zh-CN" sz="1400" b="1"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400" b="1" dirty="0">
              <a:latin typeface="微软雅黑" panose="020B0503020204020204" pitchFamily="34" charset="-122"/>
              <a:ea typeface="微软雅黑" panose="020B0503020204020204" pitchFamily="34" charset="-122"/>
            </a:endParaRPr>
          </a:p>
        </p:txBody>
      </p:sp>
      <p:sp>
        <p:nvSpPr>
          <p:cNvPr id="3" name="矩形 2"/>
          <p:cNvSpPr/>
          <p:nvPr/>
        </p:nvSpPr>
        <p:spPr>
          <a:xfrm>
            <a:off x="372071" y="1216644"/>
            <a:ext cx="8399757" cy="1060450"/>
          </a:xfrm>
          <a:prstGeom prst="rect">
            <a:avLst/>
          </a:prstGeom>
        </p:spPr>
        <p:txBody>
          <a:bodyPr wrap="square">
            <a:spAutoFit/>
          </a:bodyPr>
          <a:lstStyle/>
          <a:p>
            <a:pPr indent="306070">
              <a:lnSpc>
                <a:spcPct val="150000"/>
              </a:lnSpc>
            </a:pP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每立方米干硬性和塑性混凝土用水量的确定，应符合下列规定：</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306070">
              <a:lnSpc>
                <a:spcPct val="150000"/>
              </a:lnSpc>
            </a:pP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a.</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水胶比在</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0.40</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kern="100" dirty="0">
                <a:latin typeface="微软雅黑" panose="020B0503020204020204" pitchFamily="34" charset="-122"/>
                <a:ea typeface="微软雅黑" panose="020B0503020204020204" pitchFamily="34" charset="-122"/>
                <a:cs typeface="Times New Roman" panose="02020603050405020304" pitchFamily="18" charset="0"/>
              </a:rPr>
              <a:t>0.80</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范围时，根据粗骨料的品种、粒径及施工要求的混凝土拌合物稠度，其用水量可按</a:t>
            </a:r>
            <a:r>
              <a:rPr lang="zh-CN" altLang="en-US" sz="1400" kern="100" dirty="0">
                <a:latin typeface="微软雅黑" panose="020B0503020204020204" pitchFamily="34" charset="-122"/>
                <a:ea typeface="微软雅黑" panose="020B0503020204020204" pitchFamily="34" charset="-122"/>
                <a:cs typeface="Times New Roman" panose="02020603050405020304" pitchFamily="18" charset="0"/>
              </a:rPr>
              <a:t>下面两个表</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选取。</a:t>
            </a:r>
          </a:p>
        </p:txBody>
      </p:sp>
      <p:sp>
        <p:nvSpPr>
          <p:cNvPr id="5" name="矩形 4"/>
          <p:cNvSpPr/>
          <p:nvPr/>
        </p:nvSpPr>
        <p:spPr>
          <a:xfrm>
            <a:off x="3048953" y="2415776"/>
            <a:ext cx="3046095" cy="306705"/>
          </a:xfrm>
          <a:prstGeom prst="rect">
            <a:avLst/>
          </a:prstGeom>
        </p:spPr>
        <p:txBody>
          <a:bodyPr wrap="none">
            <a:spAutoFit/>
          </a:bodyPr>
          <a:lstStyle/>
          <a:p>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干硬性混凝土的用水量表（</a:t>
            </a:r>
            <a:r>
              <a:rPr lang="en-US" altLang="zh-CN" sz="1400" kern="100" dirty="0">
                <a:latin typeface="微软雅黑" panose="020B0503020204020204" pitchFamily="34" charset="-122"/>
                <a:ea typeface="微软雅黑" panose="020B0503020204020204" pitchFamily="34" charset="-122"/>
              </a:rPr>
              <a:t>kg</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400" kern="100" dirty="0">
                <a:latin typeface="微软雅黑" panose="020B0503020204020204" pitchFamily="34" charset="-122"/>
                <a:ea typeface="微软雅黑" panose="020B0503020204020204" pitchFamily="34" charset="-122"/>
              </a:rPr>
              <a:t>m</a:t>
            </a:r>
            <a:r>
              <a:rPr lang="en-US" altLang="zh-CN" sz="1400" kern="100" baseline="30000" dirty="0">
                <a:latin typeface="微软雅黑" panose="020B0503020204020204" pitchFamily="34" charset="-122"/>
                <a:ea typeface="微软雅黑" panose="020B0503020204020204" pitchFamily="34" charset="-122"/>
              </a:rPr>
              <a:t>3</a:t>
            </a:r>
            <a:r>
              <a:rPr lang="zh-CN" altLang="zh-CN" sz="1400"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1400" dirty="0">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667068" y="2722363"/>
          <a:ext cx="7809865" cy="1174253"/>
        </p:xfrm>
        <a:graphic>
          <a:graphicData uri="http://schemas.openxmlformats.org/drawingml/2006/table">
            <a:tbl>
              <a:tblPr firstRow="1" firstCol="1" bandRow="1">
                <a:effectLst>
                  <a:outerShdw blurRad="50800" dist="38100" dir="5400000" algn="t" rotWithShape="0">
                    <a:prstClr val="black">
                      <a:alpha val="40000"/>
                    </a:prstClr>
                  </a:outerShdw>
                </a:effectLst>
                <a:tableStyleId>{5C22544A-7EE6-4342-B048-85BDC9FD1C3A}</a:tableStyleId>
              </a:tblPr>
              <a:tblGrid>
                <a:gridCol w="1181735">
                  <a:extLst>
                    <a:ext uri="{9D8B030D-6E8A-4147-A177-3AD203B41FA5}">
                      <a16:colId xmlns:a16="http://schemas.microsoft.com/office/drawing/2014/main" val="20000"/>
                    </a:ext>
                  </a:extLst>
                </a:gridCol>
                <a:gridCol w="1241425">
                  <a:extLst>
                    <a:ext uri="{9D8B030D-6E8A-4147-A177-3AD203B41FA5}">
                      <a16:colId xmlns:a16="http://schemas.microsoft.com/office/drawing/2014/main" val="20001"/>
                    </a:ext>
                  </a:extLst>
                </a:gridCol>
                <a:gridCol w="925195">
                  <a:extLst>
                    <a:ext uri="{9D8B030D-6E8A-4147-A177-3AD203B41FA5}">
                      <a16:colId xmlns:a16="http://schemas.microsoft.com/office/drawing/2014/main" val="20002"/>
                    </a:ext>
                  </a:extLst>
                </a:gridCol>
                <a:gridCol w="804545">
                  <a:extLst>
                    <a:ext uri="{9D8B030D-6E8A-4147-A177-3AD203B41FA5}">
                      <a16:colId xmlns:a16="http://schemas.microsoft.com/office/drawing/2014/main" val="20003"/>
                    </a:ext>
                  </a:extLst>
                </a:gridCol>
                <a:gridCol w="826135">
                  <a:extLst>
                    <a:ext uri="{9D8B030D-6E8A-4147-A177-3AD203B41FA5}">
                      <a16:colId xmlns:a16="http://schemas.microsoft.com/office/drawing/2014/main" val="20004"/>
                    </a:ext>
                  </a:extLst>
                </a:gridCol>
                <a:gridCol w="836930">
                  <a:extLst>
                    <a:ext uri="{9D8B030D-6E8A-4147-A177-3AD203B41FA5}">
                      <a16:colId xmlns:a16="http://schemas.microsoft.com/office/drawing/2014/main" val="20005"/>
                    </a:ext>
                  </a:extLst>
                </a:gridCol>
                <a:gridCol w="1002030">
                  <a:extLst>
                    <a:ext uri="{9D8B030D-6E8A-4147-A177-3AD203B41FA5}">
                      <a16:colId xmlns:a16="http://schemas.microsoft.com/office/drawing/2014/main" val="20006"/>
                    </a:ext>
                  </a:extLst>
                </a:gridCol>
                <a:gridCol w="991870">
                  <a:extLst>
                    <a:ext uri="{9D8B030D-6E8A-4147-A177-3AD203B41FA5}">
                      <a16:colId xmlns:a16="http://schemas.microsoft.com/office/drawing/2014/main" val="20007"/>
                    </a:ext>
                  </a:extLst>
                </a:gridCol>
              </a:tblGrid>
              <a:tr h="282072">
                <a:tc gridSpan="2">
                  <a:txBody>
                    <a:bodyPr/>
                    <a:lstStyle/>
                    <a:p>
                      <a:pPr indent="0" algn="ctr">
                        <a:spcAft>
                          <a:spcPts val="0"/>
                        </a:spcAft>
                      </a:pPr>
                      <a:r>
                        <a:rPr lang="zh-CN" sz="1200" kern="100">
                          <a:effectLst/>
                          <a:latin typeface="微软雅黑" panose="020B0503020204020204" pitchFamily="34" charset="-122"/>
                          <a:ea typeface="微软雅黑" panose="020B0503020204020204" pitchFamily="34" charset="-122"/>
                        </a:rPr>
                        <a:t>拌合物稠度</a:t>
                      </a:r>
                    </a:p>
                  </a:txBody>
                  <a:tcPr marL="0" marR="0" marT="0" marB="0" anchor="ctr"/>
                </a:tc>
                <a:tc hMerge="1">
                  <a:txBody>
                    <a:bodyPr/>
                    <a:lstStyle/>
                    <a:p>
                      <a:endParaRPr lang="zh-CN"/>
                    </a:p>
                  </a:txBody>
                  <a:tcPr/>
                </a:tc>
                <a:tc gridSpan="3">
                  <a:txBody>
                    <a:bodyPr/>
                    <a:lstStyle/>
                    <a:p>
                      <a:pPr indent="0" algn="ctr">
                        <a:spcAft>
                          <a:spcPts val="0"/>
                        </a:spcAft>
                      </a:pPr>
                      <a:r>
                        <a:rPr lang="zh-CN" sz="1200" kern="100" dirty="0">
                          <a:effectLst/>
                          <a:latin typeface="微软雅黑" panose="020B0503020204020204" pitchFamily="34" charset="-122"/>
                          <a:ea typeface="微软雅黑" panose="020B0503020204020204" pitchFamily="34" charset="-122"/>
                        </a:rPr>
                        <a:t>卵石最大粒径（</a:t>
                      </a:r>
                      <a:r>
                        <a:rPr lang="en-US" sz="1200" kern="100" dirty="0">
                          <a:effectLst/>
                          <a:latin typeface="微软雅黑" panose="020B0503020204020204" pitchFamily="34" charset="-122"/>
                          <a:ea typeface="微软雅黑" panose="020B0503020204020204" pitchFamily="34" charset="-122"/>
                        </a:rPr>
                        <a:t>mm</a:t>
                      </a:r>
                      <a:r>
                        <a:rPr lang="zh-CN" sz="1200" kern="100" dirty="0">
                          <a:effectLst/>
                          <a:latin typeface="微软雅黑" panose="020B0503020204020204" pitchFamily="34" charset="-122"/>
                          <a:ea typeface="微软雅黑" panose="020B0503020204020204" pitchFamily="34" charset="-122"/>
                        </a:rPr>
                        <a:t>）</a:t>
                      </a:r>
                    </a:p>
                  </a:txBody>
                  <a:tcPr marL="0" marR="0" marT="0" marB="0" anchor="ctr"/>
                </a:tc>
                <a:tc hMerge="1">
                  <a:txBody>
                    <a:bodyPr/>
                    <a:lstStyle/>
                    <a:p>
                      <a:endParaRPr lang="zh-CN"/>
                    </a:p>
                  </a:txBody>
                  <a:tcPr/>
                </a:tc>
                <a:tc hMerge="1">
                  <a:txBody>
                    <a:bodyPr/>
                    <a:lstStyle/>
                    <a:p>
                      <a:endParaRPr lang="zh-CN"/>
                    </a:p>
                  </a:txBody>
                  <a:tcPr/>
                </a:tc>
                <a:tc gridSpan="3">
                  <a:txBody>
                    <a:bodyPr/>
                    <a:lstStyle/>
                    <a:p>
                      <a:pPr indent="0" algn="ctr">
                        <a:spcAft>
                          <a:spcPts val="0"/>
                        </a:spcAft>
                      </a:pPr>
                      <a:r>
                        <a:rPr lang="zh-CN" sz="1200" kern="100">
                          <a:effectLst/>
                          <a:latin typeface="微软雅黑" panose="020B0503020204020204" pitchFamily="34" charset="-122"/>
                          <a:ea typeface="微软雅黑" panose="020B0503020204020204" pitchFamily="34" charset="-122"/>
                        </a:rPr>
                        <a:t>碎石最大粒径（</a:t>
                      </a:r>
                      <a:r>
                        <a:rPr lang="en-US" sz="1200" kern="100">
                          <a:effectLst/>
                          <a:latin typeface="微软雅黑" panose="020B0503020204020204" pitchFamily="34" charset="-122"/>
                          <a:ea typeface="微软雅黑" panose="020B0503020204020204" pitchFamily="34" charset="-122"/>
                        </a:rPr>
                        <a:t>mm</a:t>
                      </a:r>
                      <a:r>
                        <a:rPr lang="zh-CN" sz="1200" kern="100">
                          <a:effectLst/>
                          <a:latin typeface="微软雅黑" panose="020B0503020204020204" pitchFamily="34" charset="-122"/>
                          <a:ea typeface="微软雅黑" panose="020B0503020204020204" pitchFamily="34" charset="-122"/>
                        </a:rPr>
                        <a:t>）</a:t>
                      </a:r>
                    </a:p>
                  </a:txBody>
                  <a:tcPr marL="0" marR="0" marT="0" marB="0" anchor="ct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274807">
                <a:tc>
                  <a:txBody>
                    <a:bodyPr/>
                    <a:lstStyle/>
                    <a:p>
                      <a:pPr indent="0" algn="ctr">
                        <a:spcAft>
                          <a:spcPts val="0"/>
                        </a:spcAft>
                      </a:pPr>
                      <a:r>
                        <a:rPr lang="zh-CN" sz="1200" kern="100">
                          <a:effectLst/>
                          <a:latin typeface="微软雅黑" panose="020B0503020204020204" pitchFamily="34" charset="-122"/>
                          <a:ea typeface="微软雅黑" panose="020B0503020204020204" pitchFamily="34" charset="-122"/>
                        </a:rPr>
                        <a:t>项目</a:t>
                      </a:r>
                    </a:p>
                  </a:txBody>
                  <a:tcPr marL="0" marR="0" marT="0" marB="0" anchor="ctr"/>
                </a:tc>
                <a:tc>
                  <a:txBody>
                    <a:bodyPr/>
                    <a:lstStyle/>
                    <a:p>
                      <a:pPr indent="0" algn="ctr">
                        <a:spcAft>
                          <a:spcPts val="0"/>
                        </a:spcAft>
                      </a:pPr>
                      <a:r>
                        <a:rPr lang="zh-CN" sz="1200" kern="100">
                          <a:effectLst/>
                          <a:latin typeface="微软雅黑" panose="020B0503020204020204" pitchFamily="34" charset="-122"/>
                          <a:ea typeface="微软雅黑" panose="020B0503020204020204" pitchFamily="34" charset="-122"/>
                        </a:rPr>
                        <a:t>指标</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20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40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16</a:t>
                      </a:r>
                    </a:p>
                  </a:txBody>
                  <a:tcPr marL="0" marR="0" marT="0" marB="0" anchor="ctr"/>
                </a:tc>
                <a:tc>
                  <a:txBody>
                    <a:bodyPr/>
                    <a:lstStyle/>
                    <a:p>
                      <a:pPr indent="0" algn="ctr">
                        <a:spcAft>
                          <a:spcPts val="0"/>
                        </a:spcAft>
                      </a:pPr>
                      <a:r>
                        <a:rPr lang="en-US" sz="1200" kern="100" dirty="0">
                          <a:effectLst/>
                          <a:latin typeface="微软雅黑" panose="020B0503020204020204" pitchFamily="34" charset="-122"/>
                          <a:ea typeface="微软雅黑" panose="020B0503020204020204" pitchFamily="34" charset="-122"/>
                        </a:rPr>
                        <a:t>20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40</a:t>
                      </a:r>
                    </a:p>
                  </a:txBody>
                  <a:tcPr marL="0" marR="0" marT="0" marB="0" anchor="ctr"/>
                </a:tc>
                <a:extLst>
                  <a:ext uri="{0D108BD9-81ED-4DB2-BD59-A6C34878D82A}">
                    <a16:rowId xmlns:a16="http://schemas.microsoft.com/office/drawing/2014/main" val="10001"/>
                  </a:ext>
                </a:extLst>
              </a:tr>
              <a:tr h="205817">
                <a:tc rowSpan="3">
                  <a:txBody>
                    <a:bodyPr/>
                    <a:lstStyle/>
                    <a:p>
                      <a:pPr indent="0" algn="ctr">
                        <a:spcAft>
                          <a:spcPts val="0"/>
                        </a:spcAft>
                      </a:pPr>
                      <a:r>
                        <a:rPr lang="zh-CN" sz="1200" kern="100">
                          <a:effectLst/>
                          <a:latin typeface="微软雅黑" panose="020B0503020204020204" pitchFamily="34" charset="-122"/>
                          <a:ea typeface="微软雅黑" panose="020B0503020204020204" pitchFamily="34" charset="-122"/>
                        </a:rPr>
                        <a:t>维勃稠度</a:t>
                      </a:r>
                    </a:p>
                    <a:p>
                      <a:pPr indent="0" algn="ctr">
                        <a:spcAft>
                          <a:spcPts val="0"/>
                        </a:spcAft>
                      </a:pPr>
                      <a:r>
                        <a:rPr lang="zh-CN" sz="1200" kern="100">
                          <a:effectLst/>
                          <a:latin typeface="微软雅黑" panose="020B0503020204020204" pitchFamily="34" charset="-122"/>
                          <a:ea typeface="微软雅黑" panose="020B0503020204020204" pitchFamily="34" charset="-122"/>
                        </a:rPr>
                        <a:t>（</a:t>
                      </a:r>
                      <a:r>
                        <a:rPr lang="en-US" sz="1200" kern="100">
                          <a:effectLst/>
                          <a:latin typeface="微软雅黑" panose="020B0503020204020204" pitchFamily="34" charset="-122"/>
                          <a:ea typeface="微软雅黑" panose="020B0503020204020204" pitchFamily="34" charset="-122"/>
                        </a:rPr>
                        <a:t>s</a:t>
                      </a:r>
                      <a:r>
                        <a:rPr lang="zh-CN" sz="1200" kern="100">
                          <a:effectLst/>
                          <a:latin typeface="微软雅黑" panose="020B0503020204020204" pitchFamily="34" charset="-122"/>
                          <a:ea typeface="微软雅黑" panose="020B0503020204020204" pitchFamily="34" charset="-122"/>
                        </a:rPr>
                        <a:t>）</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16</a:t>
                      </a:r>
                      <a:r>
                        <a:rPr lang="zh-CN" sz="1200" kern="100">
                          <a:effectLst/>
                          <a:latin typeface="微软雅黑" panose="020B0503020204020204" pitchFamily="34" charset="-122"/>
                          <a:ea typeface="微软雅黑" panose="020B0503020204020204" pitchFamily="34" charset="-122"/>
                        </a:rPr>
                        <a:t>～</a:t>
                      </a:r>
                      <a:r>
                        <a:rPr lang="en-US" sz="1200" kern="100">
                          <a:effectLst/>
                          <a:latin typeface="微软雅黑" panose="020B0503020204020204" pitchFamily="34" charset="-122"/>
                          <a:ea typeface="微软雅黑" panose="020B0503020204020204" pitchFamily="34" charset="-122"/>
                        </a:rPr>
                        <a:t>20</a:t>
                      </a:r>
                      <a:endParaRPr lang="zh-CN" sz="12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175</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160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145</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180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170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155</a:t>
                      </a:r>
                    </a:p>
                  </a:txBody>
                  <a:tcPr marL="0" marR="0" marT="0" marB="0" anchor="ctr"/>
                </a:tc>
                <a:extLst>
                  <a:ext uri="{0D108BD9-81ED-4DB2-BD59-A6C34878D82A}">
                    <a16:rowId xmlns:a16="http://schemas.microsoft.com/office/drawing/2014/main" val="10002"/>
                  </a:ext>
                </a:extLst>
              </a:tr>
              <a:tr h="205817">
                <a:tc vMerge="1">
                  <a:txBody>
                    <a:bodyPr/>
                    <a:lstStyle/>
                    <a:p>
                      <a:endParaRPr lang="zh-CN"/>
                    </a:p>
                  </a:txBody>
                  <a:tcP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11</a:t>
                      </a:r>
                      <a:r>
                        <a:rPr lang="zh-CN" sz="1200" kern="100">
                          <a:effectLst/>
                          <a:latin typeface="微软雅黑" panose="020B0503020204020204" pitchFamily="34" charset="-122"/>
                          <a:ea typeface="微软雅黑" panose="020B0503020204020204" pitchFamily="34" charset="-122"/>
                        </a:rPr>
                        <a:t>～</a:t>
                      </a:r>
                      <a:r>
                        <a:rPr lang="en-US" sz="1200" kern="100">
                          <a:effectLst/>
                          <a:latin typeface="微软雅黑" panose="020B0503020204020204" pitchFamily="34" charset="-122"/>
                          <a:ea typeface="微软雅黑" panose="020B0503020204020204" pitchFamily="34" charset="-122"/>
                        </a:rPr>
                        <a:t>15</a:t>
                      </a:r>
                      <a:endParaRPr lang="zh-CN" sz="12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180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165</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150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185</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175</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160</a:t>
                      </a:r>
                    </a:p>
                  </a:txBody>
                  <a:tcPr marL="0" marR="0" marT="0" marB="0" anchor="ctr"/>
                </a:tc>
                <a:extLst>
                  <a:ext uri="{0D108BD9-81ED-4DB2-BD59-A6C34878D82A}">
                    <a16:rowId xmlns:a16="http://schemas.microsoft.com/office/drawing/2014/main" val="10003"/>
                  </a:ext>
                </a:extLst>
              </a:tr>
              <a:tr h="205740">
                <a:tc vMerge="1">
                  <a:txBody>
                    <a:bodyPr/>
                    <a:lstStyle/>
                    <a:p>
                      <a:endParaRPr lang="zh-CN"/>
                    </a:p>
                  </a:txBody>
                  <a:tcP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5</a:t>
                      </a:r>
                      <a:r>
                        <a:rPr lang="zh-CN" sz="1200" kern="100">
                          <a:effectLst/>
                          <a:latin typeface="微软雅黑" panose="020B0503020204020204" pitchFamily="34" charset="-122"/>
                          <a:ea typeface="微软雅黑" panose="020B0503020204020204" pitchFamily="34" charset="-122"/>
                        </a:rPr>
                        <a:t>～</a:t>
                      </a:r>
                      <a:r>
                        <a:rPr lang="en-US" sz="1200" kern="100">
                          <a:effectLst/>
                          <a:latin typeface="微软雅黑" panose="020B0503020204020204" pitchFamily="34" charset="-122"/>
                          <a:ea typeface="微软雅黑" panose="020B0503020204020204" pitchFamily="34" charset="-122"/>
                        </a:rPr>
                        <a:t>10</a:t>
                      </a:r>
                      <a:endParaRPr lang="zh-CN" sz="1200" kern="100">
                        <a:effectLst/>
                        <a:latin typeface="微软雅黑" panose="020B0503020204020204" pitchFamily="34" charset="-122"/>
                        <a:ea typeface="微软雅黑" panose="020B0503020204020204" pitchFamily="34" charset="-122"/>
                      </a:endParaRP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185</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170</a:t>
                      </a:r>
                    </a:p>
                  </a:txBody>
                  <a:tcPr marL="0" marR="0" marT="0" marB="0" anchor="ctr"/>
                </a:tc>
                <a:tc>
                  <a:txBody>
                    <a:bodyPr/>
                    <a:lstStyle/>
                    <a:p>
                      <a:pPr indent="0" algn="ctr">
                        <a:spcAft>
                          <a:spcPts val="0"/>
                        </a:spcAft>
                      </a:pPr>
                      <a:r>
                        <a:rPr lang="en-US" sz="1200" kern="100">
                          <a:effectLst/>
                          <a:latin typeface="微软雅黑" panose="020B0503020204020204" pitchFamily="34" charset="-122"/>
                          <a:ea typeface="微软雅黑" panose="020B0503020204020204" pitchFamily="34" charset="-122"/>
                        </a:rPr>
                        <a:t>155</a:t>
                      </a:r>
                    </a:p>
                  </a:txBody>
                  <a:tcPr marL="0" marR="0" marT="0" marB="0" anchor="ctr"/>
                </a:tc>
                <a:tc>
                  <a:txBody>
                    <a:bodyPr/>
                    <a:lstStyle/>
                    <a:p>
                      <a:pPr indent="0" algn="ctr">
                        <a:spcAft>
                          <a:spcPts val="0"/>
                        </a:spcAft>
                      </a:pPr>
                      <a:r>
                        <a:rPr lang="en-US" sz="1200" kern="100" dirty="0">
                          <a:effectLst/>
                          <a:latin typeface="微软雅黑" panose="020B0503020204020204" pitchFamily="34" charset="-122"/>
                          <a:ea typeface="微软雅黑" panose="020B0503020204020204" pitchFamily="34" charset="-122"/>
                        </a:rPr>
                        <a:t>190</a:t>
                      </a:r>
                    </a:p>
                  </a:txBody>
                  <a:tcPr marL="0" marR="0" marT="0" marB="0" anchor="ctr"/>
                </a:tc>
                <a:tc>
                  <a:txBody>
                    <a:bodyPr/>
                    <a:lstStyle/>
                    <a:p>
                      <a:pPr indent="0" algn="ctr">
                        <a:spcAft>
                          <a:spcPts val="0"/>
                        </a:spcAft>
                      </a:pPr>
                      <a:r>
                        <a:rPr lang="en-US" sz="1200" kern="100" dirty="0">
                          <a:effectLst/>
                          <a:latin typeface="微软雅黑" panose="020B0503020204020204" pitchFamily="34" charset="-122"/>
                          <a:ea typeface="微软雅黑" panose="020B0503020204020204" pitchFamily="34" charset="-122"/>
                        </a:rPr>
                        <a:t>180</a:t>
                      </a:r>
                    </a:p>
                  </a:txBody>
                  <a:tcPr marL="0" marR="0" marT="0" marB="0" anchor="ctr"/>
                </a:tc>
                <a:tc>
                  <a:txBody>
                    <a:bodyPr/>
                    <a:lstStyle/>
                    <a:p>
                      <a:pPr indent="0" algn="ctr">
                        <a:spcAft>
                          <a:spcPts val="0"/>
                        </a:spcAft>
                      </a:pPr>
                      <a:r>
                        <a:rPr lang="en-US" sz="1200" kern="100" dirty="0">
                          <a:effectLst/>
                          <a:latin typeface="微软雅黑" panose="020B0503020204020204" pitchFamily="34" charset="-122"/>
                          <a:ea typeface="微软雅黑" panose="020B0503020204020204" pitchFamily="34" charset="-122"/>
                        </a:rPr>
                        <a:t>165</a:t>
                      </a:r>
                    </a:p>
                  </a:txBody>
                  <a:tcPr marL="0" marR="0" marT="0" marB="0" anchor="ct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advClick="0" advTm="6000">
        <p:random/>
      </p:transition>
    </mc:Choice>
    <mc:Fallback xmlns="">
      <p:transition advClick="0" advTm="600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70914215918"/>
  <p:tag name="MH_LIBRARY" val="GRAPHIC"/>
  <p:tag name="MH_TYPE" val="SubTitle"/>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70914215918"/>
  <p:tag name="MH_LIBRARY" val="GRAPHIC"/>
  <p:tag name="MH_TYPE" val="SubTitle"/>
  <p:tag name="MH_ORDER" val="3"/>
</p:tagLst>
</file>

<file path=ppt/tags/tag3.xml><?xml version="1.0" encoding="utf-8"?>
<p:tagLst xmlns:a="http://schemas.openxmlformats.org/drawingml/2006/main" xmlns:r="http://schemas.openxmlformats.org/officeDocument/2006/relationships" xmlns:p="http://schemas.openxmlformats.org/presentationml/2006/main">
  <p:tag name="MH" val="20170914215918"/>
  <p:tag name="MH_LIBRARY" val="GRAPHIC"/>
  <p:tag name="MH_TYPE" val="SubTitle"/>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914215918"/>
  <p:tag name="MH_LIBRARY" val="GRAPHIC"/>
  <p:tag name="MH_TYPE" val="SubTitle"/>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914215918"/>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70914215918"/>
  <p:tag name="MH_LIBRARY" val="GRAPHIC"/>
  <p:tag name="MH_TYPE" val="Other"/>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914215918"/>
  <p:tag name="MH_LIBRARY" val="GRAPHIC"/>
  <p:tag name="MH_TYPE" val="Other"/>
  <p:tag name="MH_ORDER" val="3"/>
</p:tagLst>
</file>

<file path=ppt/theme/theme1.xml><?xml version="1.0" encoding="utf-8"?>
<a:theme xmlns:a="http://schemas.openxmlformats.org/drawingml/2006/main" name="www.33ppt.com​​">
  <a:themeElements>
    <a:clrScheme name="自定义 784">
      <a:dk1>
        <a:sysClr val="windowText" lastClr="000000"/>
      </a:dk1>
      <a:lt1>
        <a:sysClr val="window" lastClr="FFFFFF"/>
      </a:lt1>
      <a:dk2>
        <a:srgbClr val="44546A"/>
      </a:dk2>
      <a:lt2>
        <a:srgbClr val="E7E6E6"/>
      </a:lt2>
      <a:accent1>
        <a:srgbClr val="F0BF29"/>
      </a:accent1>
      <a:accent2>
        <a:srgbClr val="757376"/>
      </a:accent2>
      <a:accent3>
        <a:srgbClr val="F0BF29"/>
      </a:accent3>
      <a:accent4>
        <a:srgbClr val="757376"/>
      </a:accent4>
      <a:accent5>
        <a:srgbClr val="F0BF29"/>
      </a:accent5>
      <a:accent6>
        <a:srgbClr val="757376"/>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2672</Words>
  <Application>Microsoft Office PowerPoint</Application>
  <PresentationFormat>全屏显示(16:9)</PresentationFormat>
  <Paragraphs>418</Paragraphs>
  <Slides>23</Slides>
  <Notes>0</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1</vt:i4>
      </vt:variant>
      <vt:variant>
        <vt:lpstr>幻灯片标题</vt:lpstr>
      </vt:variant>
      <vt:variant>
        <vt:i4>23</vt:i4>
      </vt:variant>
    </vt:vector>
  </HeadingPairs>
  <TitlesOfParts>
    <vt:vector size="38" baseType="lpstr">
      <vt:lpstr>Glegoo</vt:lpstr>
      <vt:lpstr>Lato Light</vt:lpstr>
      <vt:lpstr>Mission Gothic Regular</vt:lpstr>
      <vt:lpstr>等线</vt:lpstr>
      <vt:lpstr>等线 Light</vt:lpstr>
      <vt:lpstr>方正兰亭粗黑简体</vt:lpstr>
      <vt:lpstr>宋体</vt:lpstr>
      <vt:lpstr>微软雅黑</vt:lpstr>
      <vt:lpstr>Arial</vt:lpstr>
      <vt:lpstr>Calibri</vt:lpstr>
      <vt:lpstr>Calibri Light</vt:lpstr>
      <vt:lpstr>Open Sans</vt:lpstr>
      <vt:lpstr>Times New Roman</vt:lpstr>
      <vt:lpstr>www.33ppt.com​​</vt:lpstr>
      <vt:lpstr>公式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www.33ppt.com</dc:title>
  <dc:subject>www.33ppt.com</dc:subject>
  <dc:creator>Administrator</dc:creator>
  <cp:lastModifiedBy>KQJ-jngc</cp:lastModifiedBy>
  <cp:revision>271</cp:revision>
  <dcterms:created xsi:type="dcterms:W3CDTF">2017-06-23T03:09:00Z</dcterms:created>
  <dcterms:modified xsi:type="dcterms:W3CDTF">2018-05-02T08:50:36Z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